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0" r:id="rId4"/>
  </p:sldMasterIdLst>
  <p:notesMasterIdLst>
    <p:notesMasterId r:id="rId14"/>
  </p:notesMasterIdLst>
  <p:handoutMasterIdLst>
    <p:handoutMasterId r:id="rId15"/>
  </p:handoutMasterIdLst>
  <p:sldIdLst>
    <p:sldId id="263" r:id="rId5"/>
    <p:sldId id="256" r:id="rId6"/>
    <p:sldId id="257" r:id="rId7"/>
    <p:sldId id="258" r:id="rId8"/>
    <p:sldId id="266" r:id="rId9"/>
    <p:sldId id="264" r:id="rId10"/>
    <p:sldId id="267" r:id="rId11"/>
    <p:sldId id="26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6" autoAdjust="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A2D048-0F9E-4E01-93E7-FEDABC27F66E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BE88D4EE-6431-4865-BC9F-F2C8E405768A}">
      <dgm:prSet/>
      <dgm:spPr/>
      <dgm:t>
        <a:bodyPr/>
        <a:lstStyle/>
        <a:p>
          <a:r>
            <a:rPr lang="en-US" dirty="0"/>
            <a:t>For individuals with visual impairments, navigation in unfamiliar or complex environments can present significant challenges and safety risks. This project introduces </a:t>
          </a:r>
          <a:r>
            <a:rPr lang="en-US" b="1" dirty="0"/>
            <a:t>a</a:t>
          </a:r>
          <a:r>
            <a:rPr lang="en-US" dirty="0"/>
            <a:t> </a:t>
          </a:r>
          <a:r>
            <a:rPr lang="en-US" b="1" dirty="0"/>
            <a:t>smart blind stick system powered by Arduino and equipped with ultrasonic sensors</a:t>
          </a:r>
          <a:r>
            <a:rPr lang="en-US" dirty="0"/>
            <a:t>, designed to </a:t>
          </a:r>
          <a:r>
            <a:rPr lang="en-US" b="1" dirty="0"/>
            <a:t>Enhance mobility </a:t>
          </a:r>
          <a:r>
            <a:rPr lang="en-US" dirty="0"/>
            <a:t>and independence for </a:t>
          </a:r>
          <a:r>
            <a:rPr lang="en-US" b="1" dirty="0"/>
            <a:t>visually impaired users</a:t>
          </a:r>
          <a:r>
            <a:rPr lang="en-US" dirty="0"/>
            <a:t>. The ultrasonic sensors continuously measure distances </a:t>
          </a:r>
          <a:r>
            <a:rPr lang="en-US" b="1" dirty="0"/>
            <a:t>to detect nearby obstacles</a:t>
          </a:r>
          <a:r>
            <a:rPr lang="en-US" dirty="0"/>
            <a:t>, with real-time feedback provided through </a:t>
          </a:r>
          <a:r>
            <a:rPr lang="en-US" b="1" dirty="0"/>
            <a:t>vibrations or auditory alerts to warn the user</a:t>
          </a:r>
          <a:r>
            <a:rPr lang="en-US" dirty="0"/>
            <a:t>. By integrating this sensor-based approach, </a:t>
          </a:r>
          <a:r>
            <a:rPr lang="en-US" b="1" dirty="0"/>
            <a:t>the smart stick provides a reliable, user-friendly</a:t>
          </a:r>
          <a:r>
            <a:rPr lang="en-US" dirty="0"/>
            <a:t>, and </a:t>
          </a:r>
          <a:r>
            <a:rPr lang="en-US" b="1" dirty="0"/>
            <a:t>cost-effective tool</a:t>
          </a:r>
          <a:r>
            <a:rPr lang="en-US" dirty="0"/>
            <a:t> to improve situational awareness and </a:t>
          </a:r>
          <a:r>
            <a:rPr lang="en-US" b="1" dirty="0"/>
            <a:t>prevent accidents</a:t>
          </a:r>
          <a:r>
            <a:rPr lang="en-US" dirty="0"/>
            <a:t>. This assistive technology aims to promote a safer, more autonomous lifestyle for </a:t>
          </a:r>
          <a:r>
            <a:rPr lang="en-US" b="1" dirty="0"/>
            <a:t>visually impaired individuals.</a:t>
          </a:r>
          <a:endParaRPr lang="en-IN" b="1" dirty="0"/>
        </a:p>
      </dgm:t>
    </dgm:pt>
    <dgm:pt modelId="{C5E26622-952B-4800-810C-B9478B3D0528}" type="parTrans" cxnId="{DA76D5B5-2714-4A6B-844D-44846C3C0EDB}">
      <dgm:prSet/>
      <dgm:spPr/>
      <dgm:t>
        <a:bodyPr/>
        <a:lstStyle/>
        <a:p>
          <a:endParaRPr lang="en-IN"/>
        </a:p>
      </dgm:t>
    </dgm:pt>
    <dgm:pt modelId="{5D28E38D-562A-43EE-8E07-371EC0C3B7BA}" type="sibTrans" cxnId="{DA76D5B5-2714-4A6B-844D-44846C3C0EDB}">
      <dgm:prSet/>
      <dgm:spPr/>
      <dgm:t>
        <a:bodyPr/>
        <a:lstStyle/>
        <a:p>
          <a:endParaRPr lang="en-IN"/>
        </a:p>
      </dgm:t>
    </dgm:pt>
    <dgm:pt modelId="{17F4D557-D85B-42FC-B896-607664089735}" type="pres">
      <dgm:prSet presAssocID="{DFA2D048-0F9E-4E01-93E7-FEDABC27F66E}" presName="linear" presStyleCnt="0">
        <dgm:presLayoutVars>
          <dgm:animLvl val="lvl"/>
          <dgm:resizeHandles val="exact"/>
        </dgm:presLayoutVars>
      </dgm:prSet>
      <dgm:spPr/>
    </dgm:pt>
    <dgm:pt modelId="{74761FAF-FD7D-401C-A24C-15E5B6028742}" type="pres">
      <dgm:prSet presAssocID="{BE88D4EE-6431-4865-BC9F-F2C8E405768A}" presName="parentText" presStyleLbl="node1" presStyleIdx="0" presStyleCnt="1" custScaleX="98873" custScaleY="119243" custLinFactNeighborX="-6792" custLinFactNeighborY="-2456">
        <dgm:presLayoutVars>
          <dgm:chMax val="0"/>
          <dgm:bulletEnabled val="1"/>
        </dgm:presLayoutVars>
      </dgm:prSet>
      <dgm:spPr/>
    </dgm:pt>
  </dgm:ptLst>
  <dgm:cxnLst>
    <dgm:cxn modelId="{6902BF2A-29CF-4AF4-A9A1-83EC06B58F3A}" type="presOf" srcId="{BE88D4EE-6431-4865-BC9F-F2C8E405768A}" destId="{74761FAF-FD7D-401C-A24C-15E5B6028742}" srcOrd="0" destOrd="0" presId="urn:microsoft.com/office/officeart/2005/8/layout/vList2"/>
    <dgm:cxn modelId="{DA76D5B5-2714-4A6B-844D-44846C3C0EDB}" srcId="{DFA2D048-0F9E-4E01-93E7-FEDABC27F66E}" destId="{BE88D4EE-6431-4865-BC9F-F2C8E405768A}" srcOrd="0" destOrd="0" parTransId="{C5E26622-952B-4800-810C-B9478B3D0528}" sibTransId="{5D28E38D-562A-43EE-8E07-371EC0C3B7BA}"/>
    <dgm:cxn modelId="{6E36C4EA-4B4A-4861-80BA-BD0EA5603529}" type="presOf" srcId="{DFA2D048-0F9E-4E01-93E7-FEDABC27F66E}" destId="{17F4D557-D85B-42FC-B896-607664089735}" srcOrd="0" destOrd="0" presId="urn:microsoft.com/office/officeart/2005/8/layout/vList2"/>
    <dgm:cxn modelId="{40E41CEC-0B4C-4EEB-B8D1-F5922A2FE80D}" type="presParOf" srcId="{17F4D557-D85B-42FC-B896-607664089735}" destId="{74761FAF-FD7D-401C-A24C-15E5B602874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1FAF-FD7D-401C-A24C-15E5B6028742}">
      <dsp:nvSpPr>
        <dsp:cNvPr id="0" name=""/>
        <dsp:cNvSpPr/>
      </dsp:nvSpPr>
      <dsp:spPr>
        <a:xfrm>
          <a:off x="0" y="267702"/>
          <a:ext cx="6970527" cy="42691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individuals with visual impairments, navigation in unfamiliar or complex environments can present significant challenges and safety risks. This project introduces </a:t>
          </a:r>
          <a:r>
            <a:rPr lang="en-US" sz="1700" b="1" kern="1200" dirty="0"/>
            <a:t>a</a:t>
          </a:r>
          <a:r>
            <a:rPr lang="en-US" sz="1700" kern="1200" dirty="0"/>
            <a:t> </a:t>
          </a:r>
          <a:r>
            <a:rPr lang="en-US" sz="1700" b="1" kern="1200" dirty="0"/>
            <a:t>smart blind stick system powered by Arduino and equipped with ultrasonic sensors</a:t>
          </a:r>
          <a:r>
            <a:rPr lang="en-US" sz="1700" kern="1200" dirty="0"/>
            <a:t>, designed to </a:t>
          </a:r>
          <a:r>
            <a:rPr lang="en-US" sz="1700" b="1" kern="1200" dirty="0"/>
            <a:t>Enhance mobility </a:t>
          </a:r>
          <a:r>
            <a:rPr lang="en-US" sz="1700" kern="1200" dirty="0"/>
            <a:t>and independence for </a:t>
          </a:r>
          <a:r>
            <a:rPr lang="en-US" sz="1700" b="1" kern="1200" dirty="0"/>
            <a:t>visually impaired users</a:t>
          </a:r>
          <a:r>
            <a:rPr lang="en-US" sz="1700" kern="1200" dirty="0"/>
            <a:t>. The ultrasonic sensors continuously measure distances </a:t>
          </a:r>
          <a:r>
            <a:rPr lang="en-US" sz="1700" b="1" kern="1200" dirty="0"/>
            <a:t>to detect nearby obstacles</a:t>
          </a:r>
          <a:r>
            <a:rPr lang="en-US" sz="1700" kern="1200" dirty="0"/>
            <a:t>, with real-time feedback provided through </a:t>
          </a:r>
          <a:r>
            <a:rPr lang="en-US" sz="1700" b="1" kern="1200" dirty="0"/>
            <a:t>vibrations or auditory alerts to warn the user</a:t>
          </a:r>
          <a:r>
            <a:rPr lang="en-US" sz="1700" kern="1200" dirty="0"/>
            <a:t>. By integrating this sensor-based approach, </a:t>
          </a:r>
          <a:r>
            <a:rPr lang="en-US" sz="1700" b="1" kern="1200" dirty="0"/>
            <a:t>the smart stick provides a reliable, user-friendly</a:t>
          </a:r>
          <a:r>
            <a:rPr lang="en-US" sz="1700" kern="1200" dirty="0"/>
            <a:t>, and </a:t>
          </a:r>
          <a:r>
            <a:rPr lang="en-US" sz="1700" b="1" kern="1200" dirty="0"/>
            <a:t>cost-effective tool</a:t>
          </a:r>
          <a:r>
            <a:rPr lang="en-US" sz="1700" kern="1200" dirty="0"/>
            <a:t> to improve situational awareness and </a:t>
          </a:r>
          <a:r>
            <a:rPr lang="en-US" sz="1700" b="1" kern="1200" dirty="0"/>
            <a:t>prevent accidents</a:t>
          </a:r>
          <a:r>
            <a:rPr lang="en-US" sz="1700" kern="1200" dirty="0"/>
            <a:t>. This assistive technology aims to promote a safer, more autonomous lifestyle for </a:t>
          </a:r>
          <a:r>
            <a:rPr lang="en-US" sz="1700" b="1" kern="1200" dirty="0"/>
            <a:t>visually impaired individuals.</a:t>
          </a:r>
          <a:endParaRPr lang="en-IN" sz="1700" b="1" kern="1200" dirty="0"/>
        </a:p>
      </dsp:txBody>
      <dsp:txXfrm>
        <a:off x="208402" y="476104"/>
        <a:ext cx="6553723" cy="3852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7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330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63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84343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750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450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749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18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7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1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9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0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02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h.org/manuals/ksonar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348F-D3D9-5A0A-A1E2-59BCA676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927" y="938903"/>
            <a:ext cx="8194678" cy="151230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sz="3600" b="1" dirty="0">
                <a:latin typeface="+mn-lt"/>
              </a:rPr>
              <a:t>Dr.B.R.AMBEDKAR UNIVERSITY</a:t>
            </a:r>
            <a:br>
              <a:rPr lang="en-IN" sz="3600" b="1" dirty="0">
                <a:latin typeface="+mn-lt"/>
              </a:rPr>
            </a:br>
            <a:r>
              <a:rPr lang="en-IN" sz="3600" b="1" dirty="0">
                <a:latin typeface="+mn-lt"/>
              </a:rPr>
              <a:t>COLLEGE OF ENGINEERING,</a:t>
            </a:r>
            <a:br>
              <a:rPr lang="en-IN" sz="3600" b="1" dirty="0">
                <a:latin typeface="+mn-lt"/>
              </a:rPr>
            </a:br>
            <a:r>
              <a:rPr lang="en-IN" sz="3600" b="1" dirty="0">
                <a:latin typeface="+mn-lt"/>
              </a:rPr>
              <a:t>ETCHERLA SRIKAKULAM</a:t>
            </a:r>
          </a:p>
        </p:txBody>
      </p:sp>
      <p:pic>
        <p:nvPicPr>
          <p:cNvPr id="2050" name="Picture 2" descr="Logo - Dr. B. R. Ambedkar University, Srikakulam - BrauWebrp">
            <a:extLst>
              <a:ext uri="{FF2B5EF4-FFF2-40B4-BE49-F238E27FC236}">
                <a16:creationId xmlns:a16="http://schemas.microsoft.com/office/drawing/2014/main" id="{51FF37C1-F430-C0E6-13FF-0E40DE309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39" y="802234"/>
            <a:ext cx="2091261" cy="180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D84EBC-FC21-A64E-0C3B-A77A1632A6DD}"/>
              </a:ext>
            </a:extLst>
          </p:cNvPr>
          <p:cNvSpPr txBox="1"/>
          <p:nvPr/>
        </p:nvSpPr>
        <p:spPr>
          <a:xfrm>
            <a:off x="1089230" y="3135821"/>
            <a:ext cx="10348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/>
              <a:t>DEPARTMENT OF  ELECTRONICS &amp; COMMUNICATION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F5DF3-1453-39FA-7532-267A136FC168}"/>
              </a:ext>
            </a:extLst>
          </p:cNvPr>
          <p:cNvSpPr txBox="1"/>
          <p:nvPr/>
        </p:nvSpPr>
        <p:spPr>
          <a:xfrm>
            <a:off x="589103" y="4292881"/>
            <a:ext cx="393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PRESENTED BY : BATCH - 07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476AC-C352-B819-74A0-030C332F3FFC}"/>
              </a:ext>
            </a:extLst>
          </p:cNvPr>
          <p:cNvSpPr txBox="1"/>
          <p:nvPr/>
        </p:nvSpPr>
        <p:spPr>
          <a:xfrm>
            <a:off x="603750" y="4788182"/>
            <a:ext cx="4252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G. BHARATH			    - 2182951021</a:t>
            </a:r>
          </a:p>
          <a:p>
            <a:r>
              <a:rPr lang="en-IN" dirty="0"/>
              <a:t>P. LASYA VARDHINI	    -2182951040</a:t>
            </a:r>
          </a:p>
          <a:p>
            <a:r>
              <a:rPr lang="en-IN" dirty="0"/>
              <a:t>Y.NAGA.UDAY KIRAN    -2182951066</a:t>
            </a:r>
          </a:p>
          <a:p>
            <a:r>
              <a:rPr lang="en-IN" dirty="0"/>
              <a:t>D.TEJESWARA RAO	    -2182951014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58AF9-D17D-6F6C-C4A5-1A8B9C8B5177}"/>
              </a:ext>
            </a:extLst>
          </p:cNvPr>
          <p:cNvSpPr txBox="1"/>
          <p:nvPr/>
        </p:nvSpPr>
        <p:spPr>
          <a:xfrm>
            <a:off x="8292169" y="4296135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GUIDENCE BY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B26B2-A15E-7381-97F8-2F552A13D8E4}"/>
              </a:ext>
            </a:extLst>
          </p:cNvPr>
          <p:cNvSpPr txBox="1"/>
          <p:nvPr/>
        </p:nvSpPr>
        <p:spPr>
          <a:xfrm>
            <a:off x="8281778" y="4788182"/>
            <a:ext cx="20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Mrs. CH. SRAVANI</a:t>
            </a:r>
          </a:p>
          <a:p>
            <a:r>
              <a:rPr lang="en-IN" dirty="0"/>
              <a:t>	[MTECH]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E73E6-B1D7-A057-F3FB-EC4EAFB58E24}"/>
              </a:ext>
            </a:extLst>
          </p:cNvPr>
          <p:cNvSpPr txBox="1"/>
          <p:nvPr/>
        </p:nvSpPr>
        <p:spPr>
          <a:xfrm>
            <a:off x="8375297" y="5396507"/>
            <a:ext cx="222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ASSIT.PROFESSOR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18B18-FCA2-6C25-9045-DF95C7D12D23}"/>
              </a:ext>
            </a:extLst>
          </p:cNvPr>
          <p:cNvSpPr txBox="1"/>
          <p:nvPr/>
        </p:nvSpPr>
        <p:spPr>
          <a:xfrm>
            <a:off x="8547591" y="564795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DEPT OF ECE</a:t>
            </a:r>
          </a:p>
        </p:txBody>
      </p:sp>
    </p:spTree>
    <p:extLst>
      <p:ext uri="{BB962C8B-B14F-4D97-AF65-F5344CB8AC3E}">
        <p14:creationId xmlns:p14="http://schemas.microsoft.com/office/powerpoint/2010/main" val="109030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42" y="1824266"/>
            <a:ext cx="11230916" cy="1801951"/>
          </a:xfrm>
        </p:spPr>
        <p:txBody>
          <a:bodyPr anchor="ctr">
            <a:norm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SENSORS-ENHANCED MOBILITY CANE</a:t>
            </a:r>
            <a:endParaRPr lang="ru-RU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2B82E-0A3F-F326-4163-7FC93B344DC5}"/>
              </a:ext>
            </a:extLst>
          </p:cNvPr>
          <p:cNvSpPr txBox="1"/>
          <p:nvPr/>
        </p:nvSpPr>
        <p:spPr>
          <a:xfrm>
            <a:off x="4465584" y="5242112"/>
            <a:ext cx="3260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MINI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988DF-BC87-D66B-2F01-1676837B8DF2}"/>
              </a:ext>
            </a:extLst>
          </p:cNvPr>
          <p:cNvSpPr txBox="1"/>
          <p:nvPr/>
        </p:nvSpPr>
        <p:spPr>
          <a:xfrm>
            <a:off x="2604640" y="4049444"/>
            <a:ext cx="6982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INTERNET OF THINGS (IOT)</a:t>
            </a: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903F-064B-C575-7CD0-94304C22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06" y="1003709"/>
            <a:ext cx="3497627" cy="87388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ABSTRACT 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B5FF3A-69D3-8C9A-CEC7-D6AEAF226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473142"/>
              </p:ext>
            </p:extLst>
          </p:nvPr>
        </p:nvGraphicFramePr>
        <p:xfrm>
          <a:off x="832378" y="1877598"/>
          <a:ext cx="7049981" cy="4980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06862EB3-F4F7-EBD1-ACBD-B5FC5EE04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840" y="2223655"/>
            <a:ext cx="3497715" cy="392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8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7F89690-97EE-B9DD-1BBA-6F14BC0C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90136"/>
            <a:ext cx="5199104" cy="739474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</a:rPr>
              <a:t>BLOCK DIAGRAM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3" name="Picture 2" descr="smart blind stick circuit diagram">
            <a:extLst>
              <a:ext uri="{FF2B5EF4-FFF2-40B4-BE49-F238E27FC236}">
                <a16:creationId xmlns:a16="http://schemas.microsoft.com/office/drawing/2014/main" id="{4DA848B8-AE09-C301-9CCD-57DE9D02BF7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4166" y="1684672"/>
            <a:ext cx="4882578" cy="420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373A97-E02F-B09A-CFA4-76D2EB2DF7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46066" y="1684671"/>
            <a:ext cx="5082240" cy="4206893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767365-8734-88A9-FE72-A0EB65300B32}"/>
              </a:ext>
            </a:extLst>
          </p:cNvPr>
          <p:cNvSpPr/>
          <p:nvPr/>
        </p:nvSpPr>
        <p:spPr>
          <a:xfrm>
            <a:off x="2743199" y="1767085"/>
            <a:ext cx="1413163" cy="40933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E9C54-2BDF-91CF-43B6-DAB5693077A0}"/>
              </a:ext>
            </a:extLst>
          </p:cNvPr>
          <p:cNvSpPr txBox="1"/>
          <p:nvPr/>
        </p:nvSpPr>
        <p:spPr>
          <a:xfrm>
            <a:off x="2822431" y="3339213"/>
            <a:ext cx="126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ARDUNIO</a:t>
            </a:r>
          </a:p>
          <a:p>
            <a:r>
              <a:rPr lang="en-IN" b="1" dirty="0">
                <a:solidFill>
                  <a:schemeClr val="bg1"/>
                </a:solidFill>
              </a:rPr>
              <a:t>    UNO</a:t>
            </a:r>
          </a:p>
        </p:txBody>
      </p:sp>
    </p:spTree>
    <p:extLst>
      <p:ext uri="{BB962C8B-B14F-4D97-AF65-F5344CB8AC3E}">
        <p14:creationId xmlns:p14="http://schemas.microsoft.com/office/powerpoint/2010/main" val="422620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5554-5F9D-63D0-1203-BD380F0C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3" y="556628"/>
            <a:ext cx="4248007" cy="856537"/>
          </a:xfrm>
        </p:spPr>
        <p:txBody>
          <a:bodyPr anchor="ctr">
            <a:normAutofit/>
          </a:bodyPr>
          <a:lstStyle/>
          <a:p>
            <a:pPr algn="l"/>
            <a:r>
              <a:rPr lang="en-IN" sz="4400" b="1" dirty="0">
                <a:solidFill>
                  <a:schemeClr val="tx1"/>
                </a:solidFill>
              </a:rPr>
              <a:t>KEY POINTS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5666C9-0F60-D6E1-467B-44896A05C1A7}"/>
              </a:ext>
            </a:extLst>
          </p:cNvPr>
          <p:cNvSpPr txBox="1"/>
          <p:nvPr/>
        </p:nvSpPr>
        <p:spPr>
          <a:xfrm>
            <a:off x="740423" y="1735283"/>
            <a:ext cx="107111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accent3"/>
                </a:solidFill>
              </a:rPr>
              <a:t>Enhanced Obstacle Detection: </a:t>
            </a:r>
            <a:r>
              <a:rPr lang="en-US" sz="2200" dirty="0"/>
              <a:t>Smart blind sticks utilize advanced sensors like ultrasonic and infrared to detect obstacles beyond the reach of traditional canes, providing early warnings to users.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accent3"/>
                </a:solidFill>
              </a:rPr>
              <a:t>Additional Features: </a:t>
            </a:r>
            <a:r>
              <a:rPr lang="en-US" sz="2200" dirty="0"/>
              <a:t>Smart blind sticks may include features like vibration alerts, object recognition, and even connectivity to smartphones for additional functionalities.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accent3"/>
                </a:solidFill>
              </a:rPr>
              <a:t>Improved Safety: </a:t>
            </a:r>
            <a:r>
              <a:rPr lang="en-US" sz="2200" dirty="0"/>
              <a:t>By providing timely alerts and information, smart blind sticks significantly reduce the risk of accidents and collisions, promoting safer mobility for visually impaired individuals.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accent3"/>
                </a:solidFill>
              </a:rPr>
              <a:t>Increased Independence: </a:t>
            </a:r>
            <a:r>
              <a:rPr lang="en-US" sz="2200" dirty="0"/>
              <a:t>These devices empower visually impaired people to navigate their surroundings with greater confidence and autonomy, reducing reliance on assistance and enhancing their quality of life.</a:t>
            </a:r>
          </a:p>
        </p:txBody>
      </p:sp>
    </p:spTree>
    <p:extLst>
      <p:ext uri="{BB962C8B-B14F-4D97-AF65-F5344CB8AC3E}">
        <p14:creationId xmlns:p14="http://schemas.microsoft.com/office/powerpoint/2010/main" val="385447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0C5A-11EF-6560-35C9-A3744E51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56" y="340659"/>
            <a:ext cx="9404723" cy="804582"/>
          </a:xfrm>
        </p:spPr>
        <p:txBody>
          <a:bodyPr anchor="ctr">
            <a:normAutofit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</a:rPr>
              <a:t>METHODOLOGY :</a:t>
            </a:r>
          </a:p>
        </p:txBody>
      </p:sp>
      <p:pic>
        <p:nvPicPr>
          <p:cNvPr id="1026" name="Picture 2" descr="Arduino Uno - Wikipedia">
            <a:extLst>
              <a:ext uri="{FF2B5EF4-FFF2-40B4-BE49-F238E27FC236}">
                <a16:creationId xmlns:a16="http://schemas.microsoft.com/office/drawing/2014/main" id="{90017EEC-3126-3D7F-A3CE-D4912D30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63" y="1267243"/>
            <a:ext cx="1678032" cy="167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2B4F3-0374-866B-3940-4F1098AE6323}"/>
              </a:ext>
            </a:extLst>
          </p:cNvPr>
          <p:cNvSpPr txBox="1"/>
          <p:nvPr/>
        </p:nvSpPr>
        <p:spPr>
          <a:xfrm>
            <a:off x="1607744" y="1733910"/>
            <a:ext cx="7377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>
                <a:solidFill>
                  <a:schemeClr val="accent3"/>
                </a:solidFill>
                <a:effectLst/>
                <a:latin typeface="Tw Cen MT" panose="020B0602020104020603" pitchFamily="34" charset="0"/>
              </a:rPr>
              <a:t>Microcontroller (e.g., Arduino): </a:t>
            </a:r>
            <a:r>
              <a:rPr lang="en-US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Central processor that gathers sensor data, activates outputs, and manages communication.</a:t>
            </a:r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 </a:t>
            </a:r>
            <a:r>
              <a:rPr lang="en-US" dirty="0">
                <a:solidFill>
                  <a:srgbClr val="FFFFFF"/>
                </a:solidFill>
                <a:latin typeface="Tw Cen MT" panose="020B0602020104020603" pitchFamily="34" charset="0"/>
              </a:rPr>
              <a:t>T</a:t>
            </a:r>
            <a:r>
              <a:rPr lang="en-US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o build low-cost scientific instruments, to prove chemistry and physics principles, or to get started with programming and robotics</a:t>
            </a:r>
            <a:endParaRPr lang="en-US" b="0" i="0" dirty="0">
              <a:solidFill>
                <a:srgbClr val="000000"/>
              </a:solidFill>
              <a:effectLst/>
              <a:latin typeface="Tw Cen MT" panose="020B0602020104020603" pitchFamily="34" charset="0"/>
            </a:endParaRPr>
          </a:p>
          <a:p>
            <a:endParaRPr lang="en-IN" dirty="0"/>
          </a:p>
        </p:txBody>
      </p:sp>
      <p:pic>
        <p:nvPicPr>
          <p:cNvPr id="1028" name="Picture 4" descr="Hc-SR04 Ultrasonic Sensor at Rs 65/piece | Ultrasonic Sensor Module in  Thane | ID: 18101779448">
            <a:extLst>
              <a:ext uri="{FF2B5EF4-FFF2-40B4-BE49-F238E27FC236}">
                <a16:creationId xmlns:a16="http://schemas.microsoft.com/office/drawing/2014/main" id="{E39A78E9-F8FB-DD87-CCAF-42C5FDB4E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4" y="3145979"/>
            <a:ext cx="1683327" cy="16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862491-2E24-F538-21DD-6A954FEDC2DD}"/>
              </a:ext>
            </a:extLst>
          </p:cNvPr>
          <p:cNvSpPr txBox="1"/>
          <p:nvPr/>
        </p:nvSpPr>
        <p:spPr>
          <a:xfrm>
            <a:off x="3366830" y="3429000"/>
            <a:ext cx="7377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>
                <a:solidFill>
                  <a:schemeClr val="accent3"/>
                </a:solidFill>
                <a:effectLst/>
                <a:latin typeface="Tw Cen MT" panose="020B0602020104020603" pitchFamily="34" charset="0"/>
              </a:rPr>
              <a:t>Ultrasonic Sensor: </a:t>
            </a:r>
            <a:r>
              <a:rPr lang="en-US" i="0" u="none" strike="noStrike" dirty="0">
                <a:effectLst/>
                <a:latin typeface="Tw Cen MT" panose="020B0602020104020603" pitchFamily="34" charset="0"/>
              </a:rPr>
              <a:t>Detects </a:t>
            </a:r>
            <a:r>
              <a:rPr lang="en-US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obstacles by emitting sound waves. Alerts the microcontroller if objects are within range.</a:t>
            </a:r>
            <a:r>
              <a:rPr lang="en-US" b="0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</a:t>
            </a:r>
            <a:r>
              <a:rPr lang="en-US" dirty="0">
                <a:solidFill>
                  <a:srgbClr val="BFBFBF"/>
                </a:solidFill>
                <a:latin typeface="Tw Cen MT" panose="020B0602020104020603" pitchFamily="34" charset="0"/>
              </a:rPr>
              <a:t> </a:t>
            </a:r>
            <a:r>
              <a:rPr lang="en-US" dirty="0">
                <a:latin typeface="Tw Cen MT" panose="020B0602020104020603" pitchFamily="34" charset="0"/>
              </a:rPr>
              <a:t>Can</a:t>
            </a:r>
            <a:r>
              <a:rPr lang="en-US" dirty="0">
                <a:solidFill>
                  <a:srgbClr val="BFBFBF"/>
                </a:solidFill>
                <a:latin typeface="Tw Cen MT" panose="020B0602020104020603" pitchFamily="34" charset="0"/>
              </a:rPr>
              <a:t> </a:t>
            </a:r>
            <a:r>
              <a:rPr lang="en-US" b="0" i="0" dirty="0">
                <a:effectLst/>
                <a:latin typeface="Tw Cen MT" panose="020B0602020104020603" pitchFamily="34" charset="0"/>
              </a:rPr>
              <a:t>measure</a:t>
            </a:r>
            <a:r>
              <a:rPr lang="en-US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 the distance to a wide range of objects regardless of shape, color or surface texture</a:t>
            </a:r>
            <a:r>
              <a:rPr lang="en-US" b="0" i="0" dirty="0">
                <a:solidFill>
                  <a:srgbClr val="BFBFBF"/>
                </a:solidFill>
                <a:effectLst/>
                <a:latin typeface="Tw Cen MT" panose="020B0602020104020603" pitchFamily="34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Tw Cen MT" panose="020B0602020104020603" pitchFamily="34" charset="0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D92EA-8F19-2D33-C7E9-59F71B2C4D40}"/>
              </a:ext>
            </a:extLst>
          </p:cNvPr>
          <p:cNvSpPr txBox="1"/>
          <p:nvPr/>
        </p:nvSpPr>
        <p:spPr>
          <a:xfrm>
            <a:off x="1607744" y="5211976"/>
            <a:ext cx="7377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>
                <a:solidFill>
                  <a:schemeClr val="accent3"/>
                </a:solidFill>
                <a:effectLst/>
                <a:latin typeface="Tw Cen MT" panose="020B0602020104020603" pitchFamily="34" charset="0"/>
              </a:rPr>
              <a:t>Infrared (IR) Sensor: </a:t>
            </a:r>
            <a:r>
              <a:rPr lang="en-US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Detects nearby or ground-level objects, adding precision for close-range obstacles.</a:t>
            </a:r>
            <a:r>
              <a:rPr lang="en-US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​ </a:t>
            </a:r>
            <a:r>
              <a:rPr lang="en-US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motion detectors, which are used in building services to switch on lamps or in alarm systems to detect unwelcome guests</a:t>
            </a:r>
            <a:endParaRPr lang="en-US" i="0" dirty="0">
              <a:solidFill>
                <a:srgbClr val="000000"/>
              </a:solidFill>
              <a:effectLst/>
              <a:latin typeface="Tw Cen MT" panose="020B0602020104020603" pitchFamily="34" charset="0"/>
            </a:endParaRPr>
          </a:p>
          <a:p>
            <a:endParaRPr lang="en-IN" dirty="0"/>
          </a:p>
        </p:txBody>
      </p:sp>
      <p:pic>
        <p:nvPicPr>
          <p:cNvPr id="1030" name="Picture 6" descr="IR Flame/Fire Sensor Module - Buy Fire Sensor Module at QuartzComponents.com">
            <a:extLst>
              <a:ext uri="{FF2B5EF4-FFF2-40B4-BE49-F238E27FC236}">
                <a16:creationId xmlns:a16="http://schemas.microsoft.com/office/drawing/2014/main" id="{961053D7-EC4E-45DF-DB65-8779F3240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63" y="4792895"/>
            <a:ext cx="1678032" cy="167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21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inuous Buzzer at best price in Hyderabad by Metronix | ID: 7429982088">
            <a:extLst>
              <a:ext uri="{FF2B5EF4-FFF2-40B4-BE49-F238E27FC236}">
                <a16:creationId xmlns:a16="http://schemas.microsoft.com/office/drawing/2014/main" id="{3DE769FD-201C-E5A2-5A27-39FD6ED01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536" y="1480705"/>
            <a:ext cx="1756563" cy="176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6FF9A8-FFF8-F158-F2BC-D808F165E5BA}"/>
              </a:ext>
            </a:extLst>
          </p:cNvPr>
          <p:cNvSpPr txBox="1"/>
          <p:nvPr/>
        </p:nvSpPr>
        <p:spPr>
          <a:xfrm>
            <a:off x="3522517" y="1859972"/>
            <a:ext cx="6748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Provides auditory alerts, like “obstacle ahead,” for additional guidance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 train and confirmation of user input such as a mouse click or keystroke</a:t>
            </a:r>
            <a:r>
              <a:rPr lang="en-US" b="0" i="0" dirty="0">
                <a:solidFill>
                  <a:srgbClr val="E8E8E8"/>
                </a:solidFill>
                <a:effectLst/>
                <a:latin typeface="Tw Cen MT" panose="020B0602020104020603" pitchFamily="34" charset="0"/>
              </a:rPr>
              <a:t>.</a:t>
            </a: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1028" name="Picture 4" descr="DIY Smart Blind Stick using Arduino and Ultrasonic Sensor – QuartzComponents">
            <a:extLst>
              <a:ext uri="{FF2B5EF4-FFF2-40B4-BE49-F238E27FC236}">
                <a16:creationId xmlns:a16="http://schemas.microsoft.com/office/drawing/2014/main" id="{10B05FF6-FAA1-3F38-B097-259EE33D2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622" y="4138614"/>
            <a:ext cx="2195588" cy="151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EDB487-108D-394D-6098-FF2870FF419B}"/>
              </a:ext>
            </a:extLst>
          </p:cNvPr>
          <p:cNvSpPr txBox="1"/>
          <p:nvPr/>
        </p:nvSpPr>
        <p:spPr>
          <a:xfrm>
            <a:off x="2031171" y="4572468"/>
            <a:ext cx="6406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E8E8E8"/>
                </a:solidFill>
                <a:effectLst/>
                <a:latin typeface="Tw Cen MT" panose="020B0602020104020603" pitchFamily="34" charset="0"/>
              </a:rPr>
              <a:t>Vibration motors are technical devices that generate and transmit mechanical vibrations by supplying energy.</a:t>
            </a:r>
            <a:endParaRPr lang="en-IN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7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B8D6-3C2A-AC83-0993-0FFA2334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20" y="1140463"/>
            <a:ext cx="8610600" cy="1000067"/>
          </a:xfrm>
        </p:spPr>
        <p:txBody>
          <a:bodyPr anchor="ctr"/>
          <a:lstStyle/>
          <a:p>
            <a:pPr algn="l"/>
            <a:r>
              <a:rPr lang="en-IN" b="1" dirty="0">
                <a:solidFill>
                  <a:schemeClr val="accent3"/>
                </a:solidFill>
              </a:rPr>
              <a:t>REFERENCE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812D-E684-4AC8-2843-B982F951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494" y="2153364"/>
            <a:ext cx="10899778" cy="4652682"/>
          </a:xfrm>
        </p:spPr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World Health Organization, “Visual Impairment and Blindness,” Fact sheet N “282”, Oct 2014. 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18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National Disability Policy: A Progress Report – October 2014, National Council on Disability, Oct 2014.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18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T. </a:t>
            </a:r>
            <a:r>
              <a:rPr lang="en-US" sz="1800" b="1" i="0" u="none" strike="noStrike" dirty="0" err="1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Terlau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 and W. M. Penrod, "</a:t>
            </a:r>
            <a:r>
              <a:rPr lang="en-US" sz="1800" b="1" i="0" u="none" strike="noStrike" dirty="0" err="1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KSonar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 Curriculum Handbook", Available from: </a:t>
            </a:r>
            <a:r>
              <a:rPr lang="en-US" sz="1800" b="1" i="0" u="sng" strike="noStrike" dirty="0">
                <a:solidFill>
                  <a:srgbClr val="B8FA56"/>
                </a:solidFill>
                <a:effectLst/>
                <a:latin typeface="Tw Cen MT" panose="020B0602020104020603" pitchFamily="34" charset="0"/>
                <a:hlinkClick r:id="rId2"/>
              </a:rPr>
              <a:t>http://www.aph.org/manuals/ksonar.pdf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, June 2008.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18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L. Whitney, "Smart cane to help blind navigate", Available from: "http://news.cnet.com/8301-17938\_105-10302499-1.html", 2009.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18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J.M. Hans du </a:t>
            </a:r>
            <a:r>
              <a:rPr lang="en-US" sz="1800" b="1" i="0" u="none" strike="noStrike" dirty="0" err="1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Buf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, J. Barroso, JoJo M.F. Rodrigues, H.Paredes, M. Farra jota, H. Fernandes, J. Jos, V. Teixeira, M. </a:t>
            </a:r>
            <a:r>
              <a:rPr lang="en-US" sz="1800" b="1" i="0" u="none" strike="noStrike" dirty="0" err="1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Saleiro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.”The Smart Vision Navigation Prototype for Blind Users”. International Journal of Digital Content Technology and its Applications, Vol.5 No .5, pp. 351 – 361, May 2011.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18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I. Ulrich, and J. Bornstein, “The guide cane-Applying mobile robot technologies to assist the visually impaired,” IEEE Transaction on Systems, Man, and Cybernetics-Part A: Systems and Humans, vol. 31, no. 2, pp. 131-136, 2001.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18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P. Meijer, “An Experimental System for Auditory Image Representations,” IEEE Transactions on Biomedical Engineering, vol.39, no 2, pp. 112-121, Feb 1992. 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​</a:t>
            </a:r>
            <a:endParaRPr lang="en-US" sz="1800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2175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3971-F23D-6537-94FB-696EF281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28" y="2728735"/>
            <a:ext cx="7317743" cy="140053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41160972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528</TotalTime>
  <Words>779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Tw Cen MT</vt:lpstr>
      <vt:lpstr>Wingdings</vt:lpstr>
      <vt:lpstr>Vapor Trail</vt:lpstr>
      <vt:lpstr>Dr.B.R.AMBEDKAR UNIVERSITY COLLEGE OF ENGINEERING, ETCHERLA SRIKAKULAM</vt:lpstr>
      <vt:lpstr>SENSORS-ENHANCED MOBILITY CANE</vt:lpstr>
      <vt:lpstr>ABSTRACT :</vt:lpstr>
      <vt:lpstr> BLOCK DIAGRAM</vt:lpstr>
      <vt:lpstr>KEY POINTS :</vt:lpstr>
      <vt:lpstr>METHODOLOGY :</vt:lpstr>
      <vt:lpstr>PowerPoint Presentation</vt:lpstr>
      <vt:lpstr>REFERENCE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Marri</dc:creator>
  <cp:lastModifiedBy>UDAY KIRAN</cp:lastModifiedBy>
  <cp:revision>11</cp:revision>
  <dcterms:created xsi:type="dcterms:W3CDTF">2024-10-27T16:15:49Z</dcterms:created>
  <dcterms:modified xsi:type="dcterms:W3CDTF">2024-11-07T12:10:19Z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