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307" r:id="rId5"/>
    <p:sldId id="306" r:id="rId6"/>
    <p:sldId id="309" r:id="rId7"/>
    <p:sldId id="310" r:id="rId8"/>
    <p:sldId id="311" r:id="rId9"/>
    <p:sldId id="31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689"/>
  </p:normalViewPr>
  <p:slideViewPr>
    <p:cSldViewPr snapToGrid="0" snapToObjects="1">
      <p:cViewPr varScale="1">
        <p:scale>
          <a:sx n="144" d="100"/>
          <a:sy n="144"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96098-BA6E-4C4D-9263-B3627E23A1A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F65F9AE-6BC6-CD4B-9D3F-CC3D3B875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E8B7B45-3C1E-354A-AF2F-AD5CE126011A}"/>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5" name="页脚占位符 4">
            <a:extLst>
              <a:ext uri="{FF2B5EF4-FFF2-40B4-BE49-F238E27FC236}">
                <a16:creationId xmlns:a16="http://schemas.microsoft.com/office/drawing/2014/main" id="{1CEB01AB-053E-B64A-AD9B-6C0A868C8A3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FBCC61E-14C7-B04D-B90D-80CD4520ABEE}"/>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306221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DC901-04A8-3A4D-B0A9-4CDED866D0D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DD182B7-203F-144C-87B9-6B271BE5C83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520C2F-B83E-5949-9572-19817DA2CC89}"/>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5" name="页脚占位符 4">
            <a:extLst>
              <a:ext uri="{FF2B5EF4-FFF2-40B4-BE49-F238E27FC236}">
                <a16:creationId xmlns:a16="http://schemas.microsoft.com/office/drawing/2014/main" id="{CEF59EF2-5039-B241-88E1-8F7CBF1E00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9E696C9-EDAC-104B-A65C-951DCC02A614}"/>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63850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6E38C9-5F07-AB41-99B7-1791505F092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03F1CB3-E0D6-5B42-9DB3-01F23A742A9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D4AD193-8302-0D46-A0B4-F81ECEB8FE78}"/>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5" name="页脚占位符 4">
            <a:extLst>
              <a:ext uri="{FF2B5EF4-FFF2-40B4-BE49-F238E27FC236}">
                <a16:creationId xmlns:a16="http://schemas.microsoft.com/office/drawing/2014/main" id="{772D984D-815C-3345-A699-F1D4E71323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D975B7-7F7E-2E41-A187-4979BBBDAA6E}"/>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204079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863AD-4F2B-D44F-A104-2C70CA3819F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6080BF4-FBB7-3C44-A314-A898E4488DC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7F1563-8438-5D44-81A4-E3124D48E6C8}"/>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5" name="页脚占位符 4">
            <a:extLst>
              <a:ext uri="{FF2B5EF4-FFF2-40B4-BE49-F238E27FC236}">
                <a16:creationId xmlns:a16="http://schemas.microsoft.com/office/drawing/2014/main" id="{B3B7C59C-DF40-8347-B93A-61BF8F0372B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A419B17-627F-4745-88AF-D857768C76D1}"/>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5998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DF09C-4DC5-B242-890F-BE1924A7A59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3F1173D-8F9E-9441-B2C1-20F2AF5A4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E8B2A9A-3826-C64D-BC43-B5A70E8CBDDE}"/>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5" name="页脚占位符 4">
            <a:extLst>
              <a:ext uri="{FF2B5EF4-FFF2-40B4-BE49-F238E27FC236}">
                <a16:creationId xmlns:a16="http://schemas.microsoft.com/office/drawing/2014/main" id="{6C606CDF-D380-2B4C-B884-06A9426719F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3075478-91C3-2548-86CD-DE881654CAC3}"/>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163403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AD8F5-02E9-3445-A287-9CA7A448943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63DF46B-B699-A246-9C02-D1590ECD970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C16B45A-6B2B-1C41-9A58-E4343626742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4D4AC5C-3419-0B47-9CA5-1928761D0D90}"/>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6" name="页脚占位符 5">
            <a:extLst>
              <a:ext uri="{FF2B5EF4-FFF2-40B4-BE49-F238E27FC236}">
                <a16:creationId xmlns:a16="http://schemas.microsoft.com/office/drawing/2014/main" id="{2AD74341-5011-B64E-A218-AF76CFABB0A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C966963-0499-614B-88C6-4D2D45E5064F}"/>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411543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50BA2-4242-154C-9F44-2B1D5C32A2F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DB36810-2877-4640-9873-0022E9CCD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E8AB9D2-C034-6440-86E5-195CBF3BE28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3F691B3-CC8B-9044-803B-8EE0E0411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82945DA-5898-1D4C-B692-B62BF2A2B0D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AC6AE45-F040-6342-BD8D-4A091DE02C57}"/>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8" name="页脚占位符 7">
            <a:extLst>
              <a:ext uri="{FF2B5EF4-FFF2-40B4-BE49-F238E27FC236}">
                <a16:creationId xmlns:a16="http://schemas.microsoft.com/office/drawing/2014/main" id="{3BC27F4D-CE93-7040-8C1D-B8C44954D7A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E0B87FA-0B2B-8A42-9D76-13DC351041CE}"/>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200927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A6764-931B-1147-8D98-894CAEE48A7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6E12A55-81E9-AB4E-AD01-8974650E512D}"/>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4" name="页脚占位符 3">
            <a:extLst>
              <a:ext uri="{FF2B5EF4-FFF2-40B4-BE49-F238E27FC236}">
                <a16:creationId xmlns:a16="http://schemas.microsoft.com/office/drawing/2014/main" id="{E0058D1E-FA1F-E94F-8E6D-00F3DD6F621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52AA939-89DD-974B-BD63-06DFC45A2E5D}"/>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187781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56DA17-E3E9-D34C-9016-E08EBB4263F1}"/>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3" name="页脚占位符 2">
            <a:extLst>
              <a:ext uri="{FF2B5EF4-FFF2-40B4-BE49-F238E27FC236}">
                <a16:creationId xmlns:a16="http://schemas.microsoft.com/office/drawing/2014/main" id="{5C00F30E-B407-DE44-B92A-7E22269B70D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1497364-7BAD-C14C-A949-2D1B75449513}"/>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57083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30010-22F7-7D45-A3AE-82612DB8324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B34788D-A14D-1E48-9B0A-FB4578D5C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E8E5825-AC2A-804E-9B76-81F365149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22D0AD1-2756-9341-89B0-6271D8A76F97}"/>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6" name="页脚占位符 5">
            <a:extLst>
              <a:ext uri="{FF2B5EF4-FFF2-40B4-BE49-F238E27FC236}">
                <a16:creationId xmlns:a16="http://schemas.microsoft.com/office/drawing/2014/main" id="{127D3909-2B81-7146-BB36-1DAC9142DF7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B92884B-D2A0-8249-BE4C-A0D101DC5D41}"/>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349363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B48A2-25D8-2E47-B227-CB89CC7BC04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ADDCDC0-9FA8-ED4E-908A-3100448F8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C13C513-0E41-524F-AB6B-B70A0A228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5A8D3A3-5185-384C-A71E-E6C159F52B06}"/>
              </a:ext>
            </a:extLst>
          </p:cNvPr>
          <p:cNvSpPr>
            <a:spLocks noGrp="1"/>
          </p:cNvSpPr>
          <p:nvPr>
            <p:ph type="dt" sz="half" idx="10"/>
          </p:nvPr>
        </p:nvSpPr>
        <p:spPr/>
        <p:txBody>
          <a:bodyPr/>
          <a:lstStyle/>
          <a:p>
            <a:fld id="{51B6DE32-4D6E-0941-B165-C61B058C6941}" type="datetimeFigureOut">
              <a:rPr kumimoji="1" lang="zh-CN" altLang="en-US" smtClean="0"/>
              <a:t>2021/12/7</a:t>
            </a:fld>
            <a:endParaRPr kumimoji="1" lang="zh-CN" altLang="en-US"/>
          </a:p>
        </p:txBody>
      </p:sp>
      <p:sp>
        <p:nvSpPr>
          <p:cNvPr id="6" name="页脚占位符 5">
            <a:extLst>
              <a:ext uri="{FF2B5EF4-FFF2-40B4-BE49-F238E27FC236}">
                <a16:creationId xmlns:a16="http://schemas.microsoft.com/office/drawing/2014/main" id="{E90FB835-D23A-2B4F-8067-C26B53D0361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EF2F48C-2BF2-6144-ABE9-50853B56817B}"/>
              </a:ext>
            </a:extLst>
          </p:cNvPr>
          <p:cNvSpPr>
            <a:spLocks noGrp="1"/>
          </p:cNvSpPr>
          <p:nvPr>
            <p:ph type="sldNum" sz="quarter" idx="12"/>
          </p:nvPr>
        </p:nvSpPr>
        <p:spPr/>
        <p:txBody>
          <a:body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20333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6769E01-D39F-014B-8904-5F5E9729C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5DB3BBE-1B52-C348-A2B1-B6D35D755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41BBBC7-95CA-504B-9760-751A9B2E10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6DE32-4D6E-0941-B165-C61B058C6941}" type="datetimeFigureOut">
              <a:rPr kumimoji="1" lang="zh-CN" altLang="en-US" smtClean="0"/>
              <a:t>2021/12/7</a:t>
            </a:fld>
            <a:endParaRPr kumimoji="1" lang="zh-CN" altLang="en-US"/>
          </a:p>
        </p:txBody>
      </p:sp>
      <p:sp>
        <p:nvSpPr>
          <p:cNvPr id="5" name="页脚占位符 4">
            <a:extLst>
              <a:ext uri="{FF2B5EF4-FFF2-40B4-BE49-F238E27FC236}">
                <a16:creationId xmlns:a16="http://schemas.microsoft.com/office/drawing/2014/main" id="{89A147B6-5883-0748-A48E-8B58B5A93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2CD0DCB-7660-0644-B7EF-9EE47AF40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B3C12-A150-F145-B70B-29472959127D}" type="slidenum">
              <a:rPr kumimoji="1" lang="zh-CN" altLang="en-US" smtClean="0"/>
              <a:t>‹#›</a:t>
            </a:fld>
            <a:endParaRPr kumimoji="1" lang="zh-CN" altLang="en-US"/>
          </a:p>
        </p:txBody>
      </p:sp>
    </p:spTree>
    <p:extLst>
      <p:ext uri="{BB962C8B-B14F-4D97-AF65-F5344CB8AC3E}">
        <p14:creationId xmlns:p14="http://schemas.microsoft.com/office/powerpoint/2010/main" val="4147514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ynthiarempel/amazon-us-customer-reviews-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C4429-AF16-DF44-8C66-315F079EF0A2}"/>
              </a:ext>
            </a:extLst>
          </p:cNvPr>
          <p:cNvSpPr>
            <a:spLocks noGrp="1"/>
          </p:cNvSpPr>
          <p:nvPr>
            <p:ph type="ctrTitle"/>
          </p:nvPr>
        </p:nvSpPr>
        <p:spPr/>
        <p:txBody>
          <a:bodyPr>
            <a:normAutofit fontScale="90000"/>
          </a:bodyPr>
          <a:lstStyle/>
          <a:p>
            <a:r>
              <a:rPr lang="en" altLang="zh-CN" b="1" dirty="0"/>
              <a:t>Amazon US Customer Reviews</a:t>
            </a:r>
            <a:br>
              <a:rPr lang="en" altLang="zh-CN" b="1" dirty="0"/>
            </a:br>
            <a:endParaRPr kumimoji="1" lang="zh-CN" altLang="en-US" dirty="0"/>
          </a:p>
        </p:txBody>
      </p:sp>
      <p:sp>
        <p:nvSpPr>
          <p:cNvPr id="3" name="副标题 2">
            <a:extLst>
              <a:ext uri="{FF2B5EF4-FFF2-40B4-BE49-F238E27FC236}">
                <a16:creationId xmlns:a16="http://schemas.microsoft.com/office/drawing/2014/main" id="{5CB9CED3-9207-584E-B100-E4F99EF5C17A}"/>
              </a:ext>
            </a:extLst>
          </p:cNvPr>
          <p:cNvSpPr>
            <a:spLocks noGrp="1"/>
          </p:cNvSpPr>
          <p:nvPr>
            <p:ph type="subTitle" idx="1"/>
          </p:nvPr>
        </p:nvSpPr>
        <p:spPr>
          <a:xfrm>
            <a:off x="1524000" y="3321269"/>
            <a:ext cx="9144000" cy="1936531"/>
          </a:xfrm>
        </p:spPr>
        <p:txBody>
          <a:bodyPr>
            <a:normAutofit fontScale="92500" lnSpcReduction="20000"/>
          </a:bodyPr>
          <a:lstStyle/>
          <a:p>
            <a:r>
              <a:rPr kumimoji="1" lang="en-US" altLang="zh-CN" dirty="0" err="1"/>
              <a:t>Tinghui</a:t>
            </a:r>
            <a:r>
              <a:rPr kumimoji="1" lang="en-US" altLang="zh-CN" dirty="0"/>
              <a:t> Xu</a:t>
            </a:r>
          </a:p>
          <a:p>
            <a:r>
              <a:rPr kumimoji="1" lang="en-US" altLang="zh-CN" dirty="0"/>
              <a:t>Ouyang Xu</a:t>
            </a:r>
          </a:p>
          <a:p>
            <a:r>
              <a:rPr kumimoji="1" lang="en-US" altLang="zh-CN" dirty="0"/>
              <a:t>Bowen Tian</a:t>
            </a:r>
          </a:p>
          <a:p>
            <a:r>
              <a:rPr kumimoji="1" lang="en-US" altLang="zh-CN" dirty="0" err="1"/>
              <a:t>Yijin</a:t>
            </a:r>
            <a:r>
              <a:rPr kumimoji="1" lang="en-US" altLang="zh-CN" dirty="0"/>
              <a:t> Guan</a:t>
            </a:r>
          </a:p>
          <a:p>
            <a:r>
              <a:rPr kumimoji="1" lang="en-US" altLang="zh-CN" dirty="0" err="1"/>
              <a:t>Yifan</a:t>
            </a:r>
            <a:r>
              <a:rPr kumimoji="1" lang="en-US" altLang="zh-CN" dirty="0"/>
              <a:t> Du</a:t>
            </a:r>
          </a:p>
          <a:p>
            <a:endParaRPr kumimoji="1" lang="en-US" altLang="zh-CN" dirty="0"/>
          </a:p>
          <a:p>
            <a:endParaRPr kumimoji="1" lang="zh-CN" altLang="en-US" dirty="0"/>
          </a:p>
        </p:txBody>
      </p:sp>
    </p:spTree>
    <p:extLst>
      <p:ext uri="{BB962C8B-B14F-4D97-AF65-F5344CB8AC3E}">
        <p14:creationId xmlns:p14="http://schemas.microsoft.com/office/powerpoint/2010/main" val="314379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C4429-AF16-DF44-8C66-315F079EF0A2}"/>
              </a:ext>
            </a:extLst>
          </p:cNvPr>
          <p:cNvSpPr>
            <a:spLocks noGrp="1"/>
          </p:cNvSpPr>
          <p:nvPr>
            <p:ph type="ctrTitle"/>
          </p:nvPr>
        </p:nvSpPr>
        <p:spPr>
          <a:xfrm>
            <a:off x="262759" y="533399"/>
            <a:ext cx="5696606" cy="1936531"/>
          </a:xfrm>
        </p:spPr>
        <p:txBody>
          <a:bodyPr>
            <a:normAutofit/>
          </a:bodyPr>
          <a:lstStyle/>
          <a:p>
            <a:r>
              <a:rPr lang="en" altLang="zh-CN" b="1" dirty="0"/>
              <a:t>Introduction</a:t>
            </a:r>
            <a:br>
              <a:rPr lang="en" altLang="zh-CN" b="1" dirty="0"/>
            </a:br>
            <a:endParaRPr kumimoji="1" lang="zh-CN" altLang="en-US" dirty="0"/>
          </a:p>
        </p:txBody>
      </p:sp>
      <p:sp>
        <p:nvSpPr>
          <p:cNvPr id="3" name="副标题 2">
            <a:extLst>
              <a:ext uri="{FF2B5EF4-FFF2-40B4-BE49-F238E27FC236}">
                <a16:creationId xmlns:a16="http://schemas.microsoft.com/office/drawing/2014/main" id="{5CB9CED3-9207-584E-B100-E4F99EF5C17A}"/>
              </a:ext>
            </a:extLst>
          </p:cNvPr>
          <p:cNvSpPr>
            <a:spLocks noGrp="1"/>
          </p:cNvSpPr>
          <p:nvPr>
            <p:ph type="subTitle" idx="1"/>
          </p:nvPr>
        </p:nvSpPr>
        <p:spPr>
          <a:xfrm>
            <a:off x="1156138" y="2196662"/>
            <a:ext cx="9701048" cy="1936531"/>
          </a:xfrm>
        </p:spPr>
        <p:txBody>
          <a:bodyPr>
            <a:normAutofit fontScale="62500" lnSpcReduction="20000"/>
          </a:bodyPr>
          <a:lstStyle/>
          <a:p>
            <a:endParaRPr kumimoji="1" lang="en-US" altLang="zh-CN" dirty="0"/>
          </a:p>
          <a:p>
            <a:pPr algn="l"/>
            <a:r>
              <a:rPr kumimoji="1" lang="en" altLang="zh-CN" sz="2900" dirty="0"/>
              <a:t>Amazon is the online retailer with the largest variety of products in the world. It’s meaningful for either customers or the business owners to know more about the reviews of the items. Our main goal is to explore which aspects are mostly mentioned. This can help sellers improve their stars. So we use CHTC to find the relationship between the high frequency words and rating stars.</a:t>
            </a:r>
          </a:p>
          <a:p>
            <a:pPr algn="just"/>
            <a:br>
              <a:rPr kumimoji="1" lang="en" altLang="zh-CN" sz="2900" dirty="0"/>
            </a:br>
            <a:endParaRPr kumimoji="1" lang="en" altLang="zh-CN" sz="2900" dirty="0"/>
          </a:p>
          <a:p>
            <a:endParaRPr kumimoji="1" lang="zh-CN" altLang="en-US" dirty="0"/>
          </a:p>
        </p:txBody>
      </p:sp>
    </p:spTree>
    <p:extLst>
      <p:ext uri="{BB962C8B-B14F-4D97-AF65-F5344CB8AC3E}">
        <p14:creationId xmlns:p14="http://schemas.microsoft.com/office/powerpoint/2010/main" val="237743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C4429-AF16-DF44-8C66-315F079EF0A2}"/>
              </a:ext>
            </a:extLst>
          </p:cNvPr>
          <p:cNvSpPr>
            <a:spLocks noGrp="1"/>
          </p:cNvSpPr>
          <p:nvPr>
            <p:ph type="ctrTitle"/>
          </p:nvPr>
        </p:nvSpPr>
        <p:spPr>
          <a:xfrm>
            <a:off x="262759" y="-107730"/>
            <a:ext cx="5696606" cy="1936531"/>
          </a:xfrm>
        </p:spPr>
        <p:txBody>
          <a:bodyPr>
            <a:normAutofit/>
          </a:bodyPr>
          <a:lstStyle/>
          <a:p>
            <a:r>
              <a:rPr lang="en" altLang="zh-CN" b="1" dirty="0"/>
              <a:t>Data Description</a:t>
            </a:r>
            <a:br>
              <a:rPr lang="en" altLang="zh-CN" b="1" dirty="0"/>
            </a:br>
            <a:endParaRPr kumimoji="1" lang="zh-CN" altLang="en-US" dirty="0"/>
          </a:p>
        </p:txBody>
      </p:sp>
      <p:sp>
        <p:nvSpPr>
          <p:cNvPr id="3" name="副标题 2">
            <a:extLst>
              <a:ext uri="{FF2B5EF4-FFF2-40B4-BE49-F238E27FC236}">
                <a16:creationId xmlns:a16="http://schemas.microsoft.com/office/drawing/2014/main" id="{5CB9CED3-9207-584E-B100-E4F99EF5C17A}"/>
              </a:ext>
            </a:extLst>
          </p:cNvPr>
          <p:cNvSpPr>
            <a:spLocks noGrp="1"/>
          </p:cNvSpPr>
          <p:nvPr>
            <p:ph type="subTitle" idx="1"/>
          </p:nvPr>
        </p:nvSpPr>
        <p:spPr>
          <a:xfrm>
            <a:off x="262760" y="966956"/>
            <a:ext cx="10216055" cy="1334810"/>
          </a:xfrm>
        </p:spPr>
        <p:txBody>
          <a:bodyPr>
            <a:normAutofit/>
          </a:bodyPr>
          <a:lstStyle/>
          <a:p>
            <a:endParaRPr kumimoji="1" lang="en-US" altLang="zh-CN" dirty="0"/>
          </a:p>
          <a:p>
            <a:pPr algn="l"/>
            <a:r>
              <a:rPr kumimoji="1" lang="en-US" altLang="zh-CN" dirty="0"/>
              <a:t>Source : </a:t>
            </a:r>
            <a:r>
              <a:rPr lang="en" altLang="zh-CN" dirty="0"/>
              <a:t>Kaggle(</a:t>
            </a:r>
            <a:r>
              <a:rPr lang="en" altLang="zh-CN" dirty="0">
                <a:hlinkClick r:id="rId2"/>
              </a:rPr>
              <a:t>https://www.kaggle.com/cynthiarempel/amazon-us-customer-reviews-dataset</a:t>
            </a:r>
            <a:endParaRPr lang="en" altLang="zh-CN" dirty="0"/>
          </a:p>
          <a:p>
            <a:pPr algn="l"/>
            <a:endParaRPr lang="en" altLang="zh-CN" dirty="0"/>
          </a:p>
          <a:p>
            <a:pPr algn="l"/>
            <a:endParaRPr kumimoji="1" lang="en" altLang="zh-CN" dirty="0"/>
          </a:p>
        </p:txBody>
      </p:sp>
      <p:graphicFrame>
        <p:nvGraphicFramePr>
          <p:cNvPr id="4" name="表格 3">
            <a:extLst>
              <a:ext uri="{FF2B5EF4-FFF2-40B4-BE49-F238E27FC236}">
                <a16:creationId xmlns:a16="http://schemas.microsoft.com/office/drawing/2014/main" id="{5C85C9EA-8959-5646-934F-4B5A21B04D9B}"/>
              </a:ext>
            </a:extLst>
          </p:cNvPr>
          <p:cNvGraphicFramePr>
            <a:graphicFrameLocks noGrp="1"/>
          </p:cNvGraphicFramePr>
          <p:nvPr>
            <p:extLst>
              <p:ext uri="{D42A27DB-BD31-4B8C-83A1-F6EECF244321}">
                <p14:modId xmlns:p14="http://schemas.microsoft.com/office/powerpoint/2010/main" val="2566512493"/>
              </p:ext>
            </p:extLst>
          </p:nvPr>
        </p:nvGraphicFramePr>
        <p:xfrm>
          <a:off x="3846160" y="2493344"/>
          <a:ext cx="4499680" cy="4186053"/>
        </p:xfrm>
        <a:graphic>
          <a:graphicData uri="http://schemas.openxmlformats.org/drawingml/2006/table">
            <a:tbl>
              <a:tblPr/>
              <a:tblGrid>
                <a:gridCol w="2249840">
                  <a:extLst>
                    <a:ext uri="{9D8B030D-6E8A-4147-A177-3AD203B41FA5}">
                      <a16:colId xmlns:a16="http://schemas.microsoft.com/office/drawing/2014/main" val="1312495357"/>
                    </a:ext>
                  </a:extLst>
                </a:gridCol>
                <a:gridCol w="2249840">
                  <a:extLst>
                    <a:ext uri="{9D8B030D-6E8A-4147-A177-3AD203B41FA5}">
                      <a16:colId xmlns:a16="http://schemas.microsoft.com/office/drawing/2014/main" val="439297564"/>
                    </a:ext>
                  </a:extLst>
                </a:gridCol>
              </a:tblGrid>
              <a:tr h="171787">
                <a:tc>
                  <a:txBody>
                    <a:bodyPr/>
                    <a:lstStyle/>
                    <a:p>
                      <a:pPr fontAlgn="b"/>
                      <a:r>
                        <a:rPr lang="en" sz="900">
                          <a:effectLst/>
                        </a:rPr>
                        <a:t>Variable Names</a:t>
                      </a:r>
                    </a:p>
                  </a:txBody>
                  <a:tcPr marL="24724" marR="24724" marT="24724" marB="24724" anchor="b">
                    <a:lnL>
                      <a:noFill/>
                    </a:lnL>
                    <a:lnR>
                      <a:noFill/>
                    </a:lnR>
                    <a:lnT>
                      <a:noFill/>
                    </a:lnT>
                    <a:lnB w="9525" cap="flat" cmpd="sng" algn="ctr">
                      <a:solidFill>
                        <a:srgbClr val="DDDDDD"/>
                      </a:solidFill>
                      <a:prstDash val="solid"/>
                      <a:round/>
                      <a:headEnd type="none" w="med" len="med"/>
                      <a:tailEnd type="none" w="med" len="med"/>
                    </a:lnB>
                  </a:tcPr>
                </a:tc>
                <a:tc>
                  <a:txBody>
                    <a:bodyPr/>
                    <a:lstStyle/>
                    <a:p>
                      <a:pPr fontAlgn="b"/>
                      <a:r>
                        <a:rPr lang="en" sz="900">
                          <a:effectLst/>
                        </a:rPr>
                        <a:t>Description</a:t>
                      </a:r>
                    </a:p>
                  </a:txBody>
                  <a:tcPr marL="24724" marR="24724" marT="24724" marB="24724" anchor="b">
                    <a:lnL>
                      <a:noFill/>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59531694"/>
                  </a:ext>
                </a:extLst>
              </a:tr>
              <a:tr h="299301">
                <a:tc>
                  <a:txBody>
                    <a:bodyPr/>
                    <a:lstStyle/>
                    <a:p>
                      <a:pPr fontAlgn="t"/>
                      <a:r>
                        <a:rPr lang="en" sz="900">
                          <a:effectLst/>
                        </a:rPr>
                        <a:t>marketplace</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dirty="0">
                          <a:effectLst/>
                        </a:rPr>
                        <a:t>2 letter country code of the marketplace where the review was written.</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857001"/>
                  </a:ext>
                </a:extLst>
              </a:tr>
              <a:tr h="426813">
                <a:tc>
                  <a:txBody>
                    <a:bodyPr/>
                    <a:lstStyle/>
                    <a:p>
                      <a:pPr fontAlgn="t"/>
                      <a:r>
                        <a:rPr lang="en" sz="900">
                          <a:effectLst/>
                        </a:rPr>
                        <a:t>customer_id</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Random identifier that can be used to aggregate reviews written by a single author.</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03152177"/>
                  </a:ext>
                </a:extLst>
              </a:tr>
              <a:tr h="171787">
                <a:tc>
                  <a:txBody>
                    <a:bodyPr/>
                    <a:lstStyle/>
                    <a:p>
                      <a:pPr fontAlgn="t"/>
                      <a:r>
                        <a:rPr lang="en" sz="900">
                          <a:effectLst/>
                        </a:rPr>
                        <a:t>review_id</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The unique ID of the review.</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56537209"/>
                  </a:ext>
                </a:extLst>
              </a:tr>
              <a:tr h="554326">
                <a:tc>
                  <a:txBody>
                    <a:bodyPr/>
                    <a:lstStyle/>
                    <a:p>
                      <a:pPr fontAlgn="t"/>
                      <a:r>
                        <a:rPr lang="en" sz="900" dirty="0">
                          <a:effectLst/>
                        </a:rPr>
                        <a:t>productid</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The unique Product ID the review pertains to. In the multilingual dataset the reviews for the same product in different countries can be grouped by the same productid.</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30835851"/>
                  </a:ext>
                </a:extLst>
              </a:tr>
              <a:tr h="299301">
                <a:tc>
                  <a:txBody>
                    <a:bodyPr/>
                    <a:lstStyle/>
                    <a:p>
                      <a:pPr fontAlgn="t"/>
                      <a:r>
                        <a:rPr lang="en" sz="900">
                          <a:effectLst/>
                        </a:rPr>
                        <a:t>product_parent</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dirty="0">
                          <a:effectLst/>
                        </a:rPr>
                        <a:t>Random identifier that can be used to aggregate reviews for the same product.</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75026530"/>
                  </a:ext>
                </a:extLst>
              </a:tr>
              <a:tr h="171787">
                <a:tc>
                  <a:txBody>
                    <a:bodyPr/>
                    <a:lstStyle/>
                    <a:p>
                      <a:pPr fontAlgn="t"/>
                      <a:r>
                        <a:rPr lang="en" sz="900">
                          <a:effectLst/>
                        </a:rPr>
                        <a:t>product_title</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dirty="0">
                          <a:effectLst/>
                        </a:rPr>
                        <a:t>Title of the product.</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3398936"/>
                  </a:ext>
                </a:extLst>
              </a:tr>
              <a:tr h="299301">
                <a:tc>
                  <a:txBody>
                    <a:bodyPr/>
                    <a:lstStyle/>
                    <a:p>
                      <a:pPr fontAlgn="t"/>
                      <a:r>
                        <a:rPr lang="en" sz="900" dirty="0" err="1">
                          <a:effectLst/>
                        </a:rPr>
                        <a:t>product_category</a:t>
                      </a:r>
                      <a:endParaRPr lang="en" sz="900" dirty="0">
                        <a:effectLst/>
                      </a:endParaRP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dirty="0">
                          <a:effectLst/>
                        </a:rPr>
                        <a:t>Broad product category that can be used to group reviews.</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38372915"/>
                  </a:ext>
                </a:extLst>
              </a:tr>
              <a:tr h="171787">
                <a:tc>
                  <a:txBody>
                    <a:bodyPr/>
                    <a:lstStyle/>
                    <a:p>
                      <a:pPr fontAlgn="t"/>
                      <a:r>
                        <a:rPr lang="en" sz="900" dirty="0" err="1">
                          <a:effectLst/>
                        </a:rPr>
                        <a:t>star_rating</a:t>
                      </a:r>
                      <a:endParaRPr lang="en" sz="900" dirty="0">
                        <a:effectLst/>
                      </a:endParaRP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The 1-5 star rating of the review.</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72637925"/>
                  </a:ext>
                </a:extLst>
              </a:tr>
              <a:tr h="171787">
                <a:tc>
                  <a:txBody>
                    <a:bodyPr/>
                    <a:lstStyle/>
                    <a:p>
                      <a:pPr fontAlgn="t"/>
                      <a:r>
                        <a:rPr lang="en" sz="900" dirty="0" err="1">
                          <a:effectLst/>
                        </a:rPr>
                        <a:t>helpful_votes</a:t>
                      </a:r>
                      <a:endParaRPr lang="en" sz="900" dirty="0">
                        <a:effectLst/>
                      </a:endParaRP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Number of helpful votes.</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90124817"/>
                  </a:ext>
                </a:extLst>
              </a:tr>
              <a:tr h="171787">
                <a:tc>
                  <a:txBody>
                    <a:bodyPr/>
                    <a:lstStyle/>
                    <a:p>
                      <a:pPr fontAlgn="t"/>
                      <a:r>
                        <a:rPr lang="en" sz="900" dirty="0" err="1">
                          <a:effectLst/>
                        </a:rPr>
                        <a:t>total_votes</a:t>
                      </a:r>
                      <a:endParaRPr lang="en" sz="900" dirty="0">
                        <a:effectLst/>
                      </a:endParaRP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Number of total votes the review received.</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5018960"/>
                  </a:ext>
                </a:extLst>
              </a:tr>
              <a:tr h="299301">
                <a:tc>
                  <a:txBody>
                    <a:bodyPr/>
                    <a:lstStyle/>
                    <a:p>
                      <a:pPr fontAlgn="t"/>
                      <a:r>
                        <a:rPr lang="en" sz="900" dirty="0">
                          <a:effectLst/>
                        </a:rPr>
                        <a:t>vine</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Review was written as part of the Vine program.</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50620966"/>
                  </a:ext>
                </a:extLst>
              </a:tr>
              <a:tr h="171787">
                <a:tc>
                  <a:txBody>
                    <a:bodyPr/>
                    <a:lstStyle/>
                    <a:p>
                      <a:pPr fontAlgn="t"/>
                      <a:r>
                        <a:rPr lang="en" sz="900" dirty="0" err="1">
                          <a:effectLst/>
                        </a:rPr>
                        <a:t>verified_purchase</a:t>
                      </a:r>
                      <a:endParaRPr lang="en" sz="900" dirty="0">
                        <a:effectLst/>
                      </a:endParaRP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The review is on a verified purchase.</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51867172"/>
                  </a:ext>
                </a:extLst>
              </a:tr>
              <a:tr h="171787">
                <a:tc>
                  <a:txBody>
                    <a:bodyPr/>
                    <a:lstStyle/>
                    <a:p>
                      <a:pPr fontAlgn="t"/>
                      <a:r>
                        <a:rPr lang="en" sz="900" dirty="0" err="1">
                          <a:effectLst/>
                        </a:rPr>
                        <a:t>review_headline</a:t>
                      </a:r>
                      <a:endParaRPr lang="en" sz="900" dirty="0">
                        <a:effectLst/>
                      </a:endParaRP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The title of the review.</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3723564"/>
                  </a:ext>
                </a:extLst>
              </a:tr>
              <a:tr h="171787">
                <a:tc>
                  <a:txBody>
                    <a:bodyPr/>
                    <a:lstStyle/>
                    <a:p>
                      <a:pPr fontAlgn="t"/>
                      <a:r>
                        <a:rPr lang="en" sz="900" dirty="0" err="1">
                          <a:effectLst/>
                        </a:rPr>
                        <a:t>review_body</a:t>
                      </a:r>
                      <a:endParaRPr lang="en" sz="900" dirty="0">
                        <a:effectLst/>
                      </a:endParaRP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 sz="900">
                          <a:effectLst/>
                        </a:rPr>
                        <a:t>The review text.</a:t>
                      </a:r>
                    </a:p>
                  </a:txBody>
                  <a:tcPr marL="24724" marR="24724" marT="24724" marB="2472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15041185"/>
                  </a:ext>
                </a:extLst>
              </a:tr>
              <a:tr h="171787">
                <a:tc>
                  <a:txBody>
                    <a:bodyPr/>
                    <a:lstStyle/>
                    <a:p>
                      <a:pPr fontAlgn="t"/>
                      <a:r>
                        <a:rPr lang="en" sz="900">
                          <a:effectLst/>
                        </a:rPr>
                        <a:t>review_date</a:t>
                      </a:r>
                    </a:p>
                  </a:txBody>
                  <a:tcPr marL="24724" marR="24724" marT="24724" marB="24724">
                    <a:lnL>
                      <a:noFill/>
                    </a:lnL>
                    <a:lnR>
                      <a:noFill/>
                    </a:lnR>
                    <a:lnT w="9525" cap="flat" cmpd="sng" algn="ctr">
                      <a:solidFill>
                        <a:srgbClr val="DDDDDD"/>
                      </a:solidFill>
                      <a:prstDash val="solid"/>
                      <a:round/>
                      <a:headEnd type="none" w="med" len="med"/>
                      <a:tailEnd type="none" w="med" len="med"/>
                    </a:lnT>
                    <a:lnB>
                      <a:noFill/>
                    </a:lnB>
                  </a:tcPr>
                </a:tc>
                <a:tc>
                  <a:txBody>
                    <a:bodyPr/>
                    <a:lstStyle/>
                    <a:p>
                      <a:pPr fontAlgn="t"/>
                      <a:r>
                        <a:rPr lang="en" sz="900" dirty="0">
                          <a:effectLst/>
                        </a:rPr>
                        <a:t>The date the review was written.</a:t>
                      </a:r>
                    </a:p>
                  </a:txBody>
                  <a:tcPr marL="24724" marR="24724" marT="24724" marB="24724">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318783096"/>
                  </a:ext>
                </a:extLst>
              </a:tr>
            </a:tbl>
          </a:graphicData>
        </a:graphic>
      </p:graphicFrame>
      <p:sp>
        <p:nvSpPr>
          <p:cNvPr id="5" name="Rectangle 1">
            <a:extLst>
              <a:ext uri="{FF2B5EF4-FFF2-40B4-BE49-F238E27FC236}">
                <a16:creationId xmlns:a16="http://schemas.microsoft.com/office/drawing/2014/main" id="{CC7CF6E9-49BF-7148-96F6-FE67F9D486CB}"/>
              </a:ext>
            </a:extLst>
          </p:cNvPr>
          <p:cNvSpPr>
            <a:spLocks noChangeArrowheads="1"/>
          </p:cNvSpPr>
          <p:nvPr/>
        </p:nvSpPr>
        <p:spPr bwMode="auto">
          <a:xfrm>
            <a:off x="3846513" y="18256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00" b="0" i="0" u="none" strike="noStrike" cap="none" normalizeH="0" baseline="0">
                <a:ln>
                  <a:noFill/>
                </a:ln>
                <a:solidFill>
                  <a:srgbClr val="333333"/>
                </a:solidFill>
                <a:effectLst/>
                <a:latin typeface="Arial" panose="020B0604020202020204" pitchFamily="34" charset="0"/>
                <a:ea typeface="Helvetica Neue" panose="02000503000000020004" pitchFamily="2"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01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9ECA-5D49-D949-93AA-6B21D80E3E5E}"/>
              </a:ext>
            </a:extLst>
          </p:cNvPr>
          <p:cNvSpPr>
            <a:spLocks noGrp="1"/>
          </p:cNvSpPr>
          <p:nvPr>
            <p:ph type="title"/>
          </p:nvPr>
        </p:nvSpPr>
        <p:spPr>
          <a:xfrm>
            <a:off x="2152650" y="1"/>
            <a:ext cx="7886700" cy="1325563"/>
          </a:xfrm>
        </p:spPr>
        <p:txBody>
          <a:bodyPr>
            <a:normAutofit/>
          </a:bodyPr>
          <a:lstStyle/>
          <a:p>
            <a:r>
              <a:rPr kumimoji="1" lang="en" altLang="zh-CN" b="1" dirty="0"/>
              <a:t>Data processing</a:t>
            </a:r>
          </a:p>
        </p:txBody>
      </p:sp>
      <p:sp>
        <p:nvSpPr>
          <p:cNvPr id="3" name="Content Placeholder 2">
            <a:extLst>
              <a:ext uri="{FF2B5EF4-FFF2-40B4-BE49-F238E27FC236}">
                <a16:creationId xmlns:a16="http://schemas.microsoft.com/office/drawing/2014/main" id="{12D66B83-553C-D44C-8DEE-1BA7A6CF5E92}"/>
              </a:ext>
            </a:extLst>
          </p:cNvPr>
          <p:cNvSpPr>
            <a:spLocks noGrp="1"/>
          </p:cNvSpPr>
          <p:nvPr>
            <p:ph idx="1"/>
          </p:nvPr>
        </p:nvSpPr>
        <p:spPr>
          <a:xfrm>
            <a:off x="840828" y="1243523"/>
            <a:ext cx="11130455" cy="5614475"/>
          </a:xfrm>
        </p:spPr>
        <p:txBody>
          <a:bodyPr>
            <a:normAutofit fontScale="92500" lnSpcReduction="10000"/>
          </a:bodyPr>
          <a:lstStyle/>
          <a:p>
            <a:r>
              <a:rPr kumimoji="1" lang="en" altLang="zh-CN" b="1" dirty="0" err="1"/>
              <a:t>split.sh</a:t>
            </a:r>
            <a:r>
              <a:rPr kumimoji="1" lang="en" altLang="zh-CN" dirty="0"/>
              <a:t>: to split all 6 </a:t>
            </a:r>
            <a:r>
              <a:rPr kumimoji="1" lang="en" altLang="zh-CN" dirty="0" err="1"/>
              <a:t>tsv</a:t>
            </a:r>
            <a:r>
              <a:rPr kumimoji="1" lang="en" altLang="zh-CN" dirty="0"/>
              <a:t> files into tens of small </a:t>
            </a:r>
            <a:r>
              <a:rPr kumimoji="1" lang="en" altLang="zh-CN" dirty="0" err="1"/>
              <a:t>tsv</a:t>
            </a:r>
            <a:r>
              <a:rPr kumimoji="1" lang="en" altLang="zh-CN" dirty="0"/>
              <a:t> files, each 100MB. </a:t>
            </a:r>
          </a:p>
          <a:p>
            <a:r>
              <a:rPr kumimoji="1" lang="en" altLang="zh-CN" b="1" dirty="0" err="1"/>
              <a:t>word_freq_array.sh</a:t>
            </a:r>
            <a:r>
              <a:rPr kumimoji="1" lang="en" altLang="zh-CN" dirty="0"/>
              <a:t>: to access these files to do the parallel computation for each category.</a:t>
            </a:r>
          </a:p>
          <a:p>
            <a:r>
              <a:rPr kumimoji="1" lang="en" altLang="zh-CN" b="1" dirty="0" err="1"/>
              <a:t>merge.sh</a:t>
            </a:r>
            <a:r>
              <a:rPr kumimoji="1" lang="en" altLang="zh-CN" dirty="0"/>
              <a:t>: merges all the csv files into a combined csv file using the given category.</a:t>
            </a:r>
          </a:p>
          <a:p>
            <a:endParaRPr kumimoji="1" lang="en" altLang="zh-CN" dirty="0"/>
          </a:p>
          <a:p>
            <a:pPr marL="0" indent="0">
              <a:buNone/>
            </a:pPr>
            <a:r>
              <a:rPr kumimoji="1" lang="en" altLang="zh-CN" sz="2600" dirty="0"/>
              <a:t>For example, we split the </a:t>
            </a:r>
            <a:r>
              <a:rPr kumimoji="1" lang="en" altLang="zh-CN" sz="2600" dirty="0" err="1"/>
              <a:t>camera.tsv</a:t>
            </a:r>
            <a:r>
              <a:rPr kumimoji="1" lang="en" altLang="zh-CN" sz="2600" dirty="0"/>
              <a:t> (1.1GB) into 11 small </a:t>
            </a:r>
            <a:r>
              <a:rPr kumimoji="1" lang="en" altLang="zh-CN" sz="2600" dirty="0" err="1"/>
              <a:t>tsv</a:t>
            </a:r>
            <a:r>
              <a:rPr kumimoji="1" lang="en" altLang="zh-CN" sz="2600" dirty="0"/>
              <a:t> files. After that, we run </a:t>
            </a:r>
            <a:r>
              <a:rPr kumimoji="1" lang="en" altLang="zh-CN" sz="2600" dirty="0" err="1"/>
              <a:t>word_freq_array_camera.sh</a:t>
            </a:r>
            <a:r>
              <a:rPr kumimoji="1" lang="en" altLang="zh-CN" sz="2600" dirty="0"/>
              <a:t> to launch 11 small jobs. Each job does the tokenization and lemmatization to each csv file, and then calculates the frequency of each word, returning a csv file with Column word, </a:t>
            </a:r>
            <a:r>
              <a:rPr kumimoji="1" lang="en" altLang="zh-CN" sz="2600" dirty="0" err="1"/>
              <a:t>star_ratings</a:t>
            </a:r>
            <a:r>
              <a:rPr kumimoji="1" lang="en" altLang="zh-CN" sz="2600" dirty="0"/>
              <a:t>, and frequency. Then, a bash file named </a:t>
            </a:r>
            <a:r>
              <a:rPr kumimoji="1" lang="en" altLang="zh-CN" sz="2600" dirty="0" err="1"/>
              <a:t>merge.sh</a:t>
            </a:r>
            <a:r>
              <a:rPr kumimoji="1" lang="en" altLang="zh-CN" sz="2600" dirty="0"/>
              <a:t> merges all these csv files about camera into one csv file.</a:t>
            </a:r>
          </a:p>
          <a:p>
            <a:endParaRPr kumimoji="1" lang="en" altLang="zh-CN" dirty="0"/>
          </a:p>
          <a:p>
            <a:r>
              <a:rPr kumimoji="1" lang="en" altLang="zh-CN" dirty="0"/>
              <a:t>At last, we got </a:t>
            </a:r>
            <a:r>
              <a:rPr kumimoji="1" lang="en" altLang="zh-CN" b="1" dirty="0"/>
              <a:t>6 combined csv </a:t>
            </a:r>
            <a:r>
              <a:rPr kumimoji="1" lang="en" altLang="zh-CN" dirty="0"/>
              <a:t>files for further analysis, which were done in local.</a:t>
            </a:r>
          </a:p>
          <a:p>
            <a:pPr marL="0" indent="0">
              <a:buNone/>
            </a:pPr>
            <a:endParaRPr lang="en" altLang="zh-CN" dirty="0"/>
          </a:p>
          <a:p>
            <a:endParaRPr lang="en" altLang="zh-CN" dirty="0"/>
          </a:p>
          <a:p>
            <a:endParaRPr lang="en-US" dirty="0"/>
          </a:p>
          <a:p>
            <a:endParaRPr lang="en-US" dirty="0"/>
          </a:p>
        </p:txBody>
      </p:sp>
    </p:spTree>
    <p:extLst>
      <p:ext uri="{BB962C8B-B14F-4D97-AF65-F5344CB8AC3E}">
        <p14:creationId xmlns:p14="http://schemas.microsoft.com/office/powerpoint/2010/main" val="332153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9ECA-5D49-D949-93AA-6B21D80E3E5E}"/>
              </a:ext>
            </a:extLst>
          </p:cNvPr>
          <p:cNvSpPr>
            <a:spLocks noGrp="1"/>
          </p:cNvSpPr>
          <p:nvPr>
            <p:ph type="title"/>
          </p:nvPr>
        </p:nvSpPr>
        <p:spPr>
          <a:xfrm>
            <a:off x="2152650" y="1"/>
            <a:ext cx="7886700" cy="1325563"/>
          </a:xfrm>
        </p:spPr>
        <p:txBody>
          <a:bodyPr>
            <a:normAutofit/>
          </a:bodyPr>
          <a:lstStyle/>
          <a:p>
            <a:r>
              <a:rPr kumimoji="1" lang="en-US" altLang="zh-CN" b="1" dirty="0"/>
              <a:t>Text Preprocessing</a:t>
            </a:r>
            <a:endParaRPr kumimoji="1" lang="zh-CN" altLang="en-US" b="1" dirty="0"/>
          </a:p>
        </p:txBody>
      </p:sp>
      <p:sp>
        <p:nvSpPr>
          <p:cNvPr id="3" name="Content Placeholder 2">
            <a:extLst>
              <a:ext uri="{FF2B5EF4-FFF2-40B4-BE49-F238E27FC236}">
                <a16:creationId xmlns:a16="http://schemas.microsoft.com/office/drawing/2014/main" id="{12D66B83-553C-D44C-8DEE-1BA7A6CF5E92}"/>
              </a:ext>
            </a:extLst>
          </p:cNvPr>
          <p:cNvSpPr>
            <a:spLocks noGrp="1"/>
          </p:cNvSpPr>
          <p:nvPr>
            <p:ph idx="1"/>
          </p:nvPr>
        </p:nvSpPr>
        <p:spPr>
          <a:xfrm>
            <a:off x="1114097" y="1243523"/>
            <a:ext cx="10857186" cy="5614475"/>
          </a:xfrm>
        </p:spPr>
        <p:txBody>
          <a:bodyPr>
            <a:normAutofit lnSpcReduction="10000"/>
          </a:bodyPr>
          <a:lstStyle/>
          <a:p>
            <a:r>
              <a:rPr lang="en" altLang="zh-CN" dirty="0"/>
              <a:t>Tokenization on the customers’ reviews. </a:t>
            </a:r>
          </a:p>
          <a:p>
            <a:endParaRPr lang="en" altLang="zh-CN" dirty="0"/>
          </a:p>
          <a:p>
            <a:pPr lvl="1"/>
            <a:r>
              <a:rPr lang="en-US" dirty="0"/>
              <a:t>It’s not so much about getting the correct answer, but how you get to the answer.</a:t>
            </a:r>
          </a:p>
          <a:p>
            <a:pPr lvl="1"/>
            <a:endParaRPr lang="en-US" dirty="0"/>
          </a:p>
          <a:p>
            <a:pPr lvl="1"/>
            <a:r>
              <a:rPr lang="en" altLang="zh-CN" dirty="0"/>
              <a:t>Remove all of the punctuation and some html elements like </a:t>
            </a:r>
            <a:r>
              <a:rPr lang="en" altLang="zh-CN" i="1" dirty="0"/>
              <a:t>&lt;</a:t>
            </a:r>
            <a:r>
              <a:rPr lang="en" altLang="zh-CN" i="1" dirty="0" err="1"/>
              <a:t>br</a:t>
            </a:r>
            <a:r>
              <a:rPr lang="en" altLang="zh-CN" i="1" dirty="0"/>
              <a:t>/&gt;</a:t>
            </a:r>
            <a:r>
              <a:rPr lang="en" altLang="zh-CN" dirty="0"/>
              <a:t> and </a:t>
            </a:r>
            <a:r>
              <a:rPr lang="en" altLang="zh-CN" i="1" dirty="0"/>
              <a:t>&amp;#34;</a:t>
            </a:r>
            <a:r>
              <a:rPr lang="en" altLang="zh-CN" dirty="0"/>
              <a:t>.</a:t>
            </a:r>
          </a:p>
          <a:p>
            <a:pPr lvl="1"/>
            <a:endParaRPr lang="en" altLang="zh-CN" dirty="0"/>
          </a:p>
          <a:p>
            <a:pPr lvl="1"/>
            <a:r>
              <a:rPr lang="en" altLang="zh-CN" dirty="0"/>
              <a:t>Turn each and every letter to lower-case letter and do lemmatization, which can transform words like ‘swims’, ‘swam’, ‘swimming’ to ‘swim’.</a:t>
            </a:r>
          </a:p>
          <a:p>
            <a:pPr lvl="1"/>
            <a:endParaRPr lang="en" altLang="zh-CN" dirty="0"/>
          </a:p>
          <a:p>
            <a:pPr lvl="1"/>
            <a:r>
              <a:rPr lang="en" altLang="zh-CN" dirty="0"/>
              <a:t>Do tokenization to separate the strings into single words. </a:t>
            </a:r>
          </a:p>
          <a:p>
            <a:pPr lvl="1"/>
            <a:endParaRPr lang="en" altLang="zh-CN" dirty="0"/>
          </a:p>
          <a:p>
            <a:pPr lvl="1"/>
            <a:r>
              <a:rPr lang="en" altLang="zh-CN" dirty="0"/>
              <a:t>Remove all the stop words to get our final word boxes.</a:t>
            </a:r>
            <a:endParaRPr kumimoji="1" lang="zh-CN" altLang="en-US" dirty="0"/>
          </a:p>
          <a:p>
            <a:pPr marL="0" indent="0">
              <a:buNone/>
            </a:pPr>
            <a:endParaRPr lang="en" altLang="zh-CN" dirty="0"/>
          </a:p>
          <a:p>
            <a:endParaRPr lang="en" altLang="zh-CN" dirty="0"/>
          </a:p>
          <a:p>
            <a:endParaRPr lang="en-US" dirty="0"/>
          </a:p>
          <a:p>
            <a:endParaRPr lang="en-US" dirty="0"/>
          </a:p>
        </p:txBody>
      </p:sp>
    </p:spTree>
    <p:extLst>
      <p:ext uri="{BB962C8B-B14F-4D97-AF65-F5344CB8AC3E}">
        <p14:creationId xmlns:p14="http://schemas.microsoft.com/office/powerpoint/2010/main" val="267642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9ECA-5D49-D949-93AA-6B21D80E3E5E}"/>
              </a:ext>
            </a:extLst>
          </p:cNvPr>
          <p:cNvSpPr>
            <a:spLocks noGrp="1"/>
          </p:cNvSpPr>
          <p:nvPr>
            <p:ph type="title"/>
          </p:nvPr>
        </p:nvSpPr>
        <p:spPr>
          <a:xfrm>
            <a:off x="1007024" y="1"/>
            <a:ext cx="8336674" cy="1325563"/>
          </a:xfrm>
        </p:spPr>
        <p:txBody>
          <a:bodyPr>
            <a:normAutofit/>
          </a:bodyPr>
          <a:lstStyle/>
          <a:p>
            <a:r>
              <a:rPr lang="en" altLang="zh-CN" b="1" dirty="0"/>
              <a:t>Computation for words frequency</a:t>
            </a:r>
            <a:endParaRPr kumimoji="1" lang="zh-CN" altLang="en-US" b="1" dirty="0"/>
          </a:p>
        </p:txBody>
      </p:sp>
      <p:sp>
        <p:nvSpPr>
          <p:cNvPr id="3" name="Content Placeholder 2">
            <a:extLst>
              <a:ext uri="{FF2B5EF4-FFF2-40B4-BE49-F238E27FC236}">
                <a16:creationId xmlns:a16="http://schemas.microsoft.com/office/drawing/2014/main" id="{12D66B83-553C-D44C-8DEE-1BA7A6CF5E92}"/>
              </a:ext>
            </a:extLst>
          </p:cNvPr>
          <p:cNvSpPr>
            <a:spLocks noGrp="1"/>
          </p:cNvSpPr>
          <p:nvPr>
            <p:ph idx="1"/>
          </p:nvPr>
        </p:nvSpPr>
        <p:spPr>
          <a:xfrm>
            <a:off x="1114097" y="1243524"/>
            <a:ext cx="10857186" cy="4148284"/>
          </a:xfrm>
        </p:spPr>
        <p:txBody>
          <a:bodyPr>
            <a:normAutofit/>
          </a:bodyPr>
          <a:lstStyle/>
          <a:p>
            <a:r>
              <a:rPr lang="en" altLang="zh-CN" dirty="0"/>
              <a:t> Groupe our word boxes to get words frequency results. </a:t>
            </a:r>
          </a:p>
          <a:p>
            <a:r>
              <a:rPr lang="en" altLang="zh-CN" dirty="0"/>
              <a:t> </a:t>
            </a:r>
            <a:r>
              <a:rPr lang="en" altLang="zh-CN" dirty="0" err="1"/>
              <a:t>Extracte</a:t>
            </a:r>
            <a:r>
              <a:rPr lang="en" altLang="zh-CN" dirty="0"/>
              <a:t> top 2000 words in each split file and merge them into one .csv file. </a:t>
            </a:r>
          </a:p>
          <a:p>
            <a:r>
              <a:rPr lang="en" altLang="zh-CN" dirty="0"/>
              <a:t>Select all the nouns from the words we get. </a:t>
            </a:r>
          </a:p>
          <a:p>
            <a:r>
              <a:rPr lang="en" altLang="zh-CN" dirty="0"/>
              <a:t> Do these on each of the 6 sub files</a:t>
            </a:r>
          </a:p>
          <a:p>
            <a:endParaRPr lang="en" altLang="zh-CN" dirty="0"/>
          </a:p>
          <a:p>
            <a:endParaRPr lang="en-US" dirty="0"/>
          </a:p>
          <a:p>
            <a:endParaRPr lang="en-US" dirty="0"/>
          </a:p>
        </p:txBody>
      </p:sp>
    </p:spTree>
    <p:extLst>
      <p:ext uri="{BB962C8B-B14F-4D97-AF65-F5344CB8AC3E}">
        <p14:creationId xmlns:p14="http://schemas.microsoft.com/office/powerpoint/2010/main" val="138217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9ECA-5D49-D949-93AA-6B21D80E3E5E}"/>
              </a:ext>
            </a:extLst>
          </p:cNvPr>
          <p:cNvSpPr>
            <a:spLocks noGrp="1"/>
          </p:cNvSpPr>
          <p:nvPr>
            <p:ph type="title"/>
          </p:nvPr>
        </p:nvSpPr>
        <p:spPr>
          <a:xfrm>
            <a:off x="1007024" y="1"/>
            <a:ext cx="8336674" cy="1325563"/>
          </a:xfrm>
        </p:spPr>
        <p:txBody>
          <a:bodyPr>
            <a:normAutofit/>
          </a:bodyPr>
          <a:lstStyle/>
          <a:p>
            <a:r>
              <a:rPr lang="en" altLang="zh-CN" b="1" dirty="0"/>
              <a:t>Computation for words frequency</a:t>
            </a:r>
            <a:endParaRPr kumimoji="1" lang="zh-CN" altLang="en-US" b="1" dirty="0"/>
          </a:p>
        </p:txBody>
      </p:sp>
      <p:pic>
        <p:nvPicPr>
          <p:cNvPr id="7" name="图片 6">
            <a:extLst>
              <a:ext uri="{FF2B5EF4-FFF2-40B4-BE49-F238E27FC236}">
                <a16:creationId xmlns:a16="http://schemas.microsoft.com/office/drawing/2014/main" id="{BBCFCC13-7119-B14A-B99D-3E9397E09E64}"/>
              </a:ext>
            </a:extLst>
          </p:cNvPr>
          <p:cNvPicPr>
            <a:picLocks noChangeAspect="1"/>
          </p:cNvPicPr>
          <p:nvPr/>
        </p:nvPicPr>
        <p:blipFill>
          <a:blip r:embed="rId2"/>
          <a:stretch>
            <a:fillRect/>
          </a:stretch>
        </p:blipFill>
        <p:spPr>
          <a:xfrm>
            <a:off x="158750" y="2247900"/>
            <a:ext cx="11874500" cy="2362200"/>
          </a:xfrm>
          <a:prstGeom prst="rect">
            <a:avLst/>
          </a:prstGeom>
        </p:spPr>
      </p:pic>
    </p:spTree>
    <p:extLst>
      <p:ext uri="{BB962C8B-B14F-4D97-AF65-F5344CB8AC3E}">
        <p14:creationId xmlns:p14="http://schemas.microsoft.com/office/powerpoint/2010/main" val="370403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9ECA-5D49-D949-93AA-6B21D80E3E5E}"/>
              </a:ext>
            </a:extLst>
          </p:cNvPr>
          <p:cNvSpPr>
            <a:spLocks noGrp="1"/>
          </p:cNvSpPr>
          <p:nvPr>
            <p:ph type="title"/>
          </p:nvPr>
        </p:nvSpPr>
        <p:spPr>
          <a:xfrm>
            <a:off x="1007024" y="1"/>
            <a:ext cx="8336674" cy="1325563"/>
          </a:xfrm>
        </p:spPr>
        <p:txBody>
          <a:bodyPr>
            <a:normAutofit fontScale="90000"/>
          </a:bodyPr>
          <a:lstStyle/>
          <a:p>
            <a:r>
              <a:rPr kumimoji="1" lang="en" altLang="zh-CN" b="1" dirty="0"/>
              <a:t>Word frequency </a:t>
            </a:r>
            <a:r>
              <a:rPr kumimoji="1" lang="en" altLang="zh-CN" b="1" dirty="0" err="1"/>
              <a:t>v.s</a:t>
            </a:r>
            <a:r>
              <a:rPr kumimoji="1" lang="en" altLang="zh-CN" b="1" dirty="0"/>
              <a:t>. Star rating plot</a:t>
            </a:r>
            <a:br>
              <a:rPr kumimoji="1" lang="en" altLang="zh-CN" b="1" dirty="0"/>
            </a:br>
            <a:endParaRPr kumimoji="1" lang="zh-CN" altLang="en-US" b="1" dirty="0"/>
          </a:p>
        </p:txBody>
      </p:sp>
      <p:sp>
        <p:nvSpPr>
          <p:cNvPr id="3" name="Content Placeholder 2">
            <a:extLst>
              <a:ext uri="{FF2B5EF4-FFF2-40B4-BE49-F238E27FC236}">
                <a16:creationId xmlns:a16="http://schemas.microsoft.com/office/drawing/2014/main" id="{12D66B83-553C-D44C-8DEE-1BA7A6CF5E92}"/>
              </a:ext>
            </a:extLst>
          </p:cNvPr>
          <p:cNvSpPr>
            <a:spLocks noGrp="1"/>
          </p:cNvSpPr>
          <p:nvPr>
            <p:ph idx="1"/>
          </p:nvPr>
        </p:nvSpPr>
        <p:spPr>
          <a:xfrm>
            <a:off x="567559" y="856986"/>
            <a:ext cx="10857186" cy="2445607"/>
          </a:xfrm>
        </p:spPr>
        <p:txBody>
          <a:bodyPr>
            <a:normAutofit/>
          </a:bodyPr>
          <a:lstStyle/>
          <a:p>
            <a:r>
              <a:rPr lang="en" altLang="zh-CN" dirty="0"/>
              <a:t> In Computation for words frequency, when we are getting words frequency, we keep the star rating and the product category of the reviews where certain words are split from. So we have the relationship between high frequency words and star ratings. And we can intuitively </a:t>
            </a:r>
            <a:r>
              <a:rPr lang="en" altLang="zh-CN" dirty="0" err="1"/>
              <a:t>analyse</a:t>
            </a:r>
            <a:r>
              <a:rPr lang="en" altLang="zh-CN" dirty="0"/>
              <a:t> some of the interesting words and based on these we can make suggestions or predictions.</a:t>
            </a:r>
          </a:p>
          <a:p>
            <a:endParaRPr lang="en-US" dirty="0"/>
          </a:p>
          <a:p>
            <a:endParaRPr lang="en-US" dirty="0"/>
          </a:p>
        </p:txBody>
      </p:sp>
      <p:pic>
        <p:nvPicPr>
          <p:cNvPr id="4" name="图片 3">
            <a:extLst>
              <a:ext uri="{FF2B5EF4-FFF2-40B4-BE49-F238E27FC236}">
                <a16:creationId xmlns:a16="http://schemas.microsoft.com/office/drawing/2014/main" id="{4A1471B8-1301-C34B-9243-25705F67DE78}"/>
              </a:ext>
            </a:extLst>
          </p:cNvPr>
          <p:cNvPicPr>
            <a:picLocks noChangeAspect="1"/>
          </p:cNvPicPr>
          <p:nvPr/>
        </p:nvPicPr>
        <p:blipFill>
          <a:blip r:embed="rId2"/>
          <a:stretch>
            <a:fillRect/>
          </a:stretch>
        </p:blipFill>
        <p:spPr>
          <a:xfrm>
            <a:off x="74010" y="3826419"/>
            <a:ext cx="12065000" cy="2400300"/>
          </a:xfrm>
          <a:prstGeom prst="rect">
            <a:avLst/>
          </a:prstGeom>
        </p:spPr>
      </p:pic>
    </p:spTree>
    <p:extLst>
      <p:ext uri="{BB962C8B-B14F-4D97-AF65-F5344CB8AC3E}">
        <p14:creationId xmlns:p14="http://schemas.microsoft.com/office/powerpoint/2010/main" val="145887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9ECA-5D49-D949-93AA-6B21D80E3E5E}"/>
              </a:ext>
            </a:extLst>
          </p:cNvPr>
          <p:cNvSpPr>
            <a:spLocks noGrp="1"/>
          </p:cNvSpPr>
          <p:nvPr>
            <p:ph type="title"/>
          </p:nvPr>
        </p:nvSpPr>
        <p:spPr>
          <a:xfrm>
            <a:off x="1007024" y="1"/>
            <a:ext cx="8336674" cy="1325563"/>
          </a:xfrm>
        </p:spPr>
        <p:txBody>
          <a:bodyPr>
            <a:normAutofit/>
          </a:bodyPr>
          <a:lstStyle/>
          <a:p>
            <a:r>
              <a:rPr lang="en" altLang="zh-CN" b="1" dirty="0"/>
              <a:t>Conclusion</a:t>
            </a:r>
            <a:endParaRPr kumimoji="1" lang="zh-CN" altLang="en-US" b="1" dirty="0"/>
          </a:p>
        </p:txBody>
      </p:sp>
      <p:sp>
        <p:nvSpPr>
          <p:cNvPr id="5" name="内容占位符 4">
            <a:extLst>
              <a:ext uri="{FF2B5EF4-FFF2-40B4-BE49-F238E27FC236}">
                <a16:creationId xmlns:a16="http://schemas.microsoft.com/office/drawing/2014/main" id="{16DE8326-9C81-F140-A51E-8015142BA5D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3580658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708</Words>
  <Application>Microsoft Macintosh PowerPoint</Application>
  <PresentationFormat>宽屏</PresentationFormat>
  <Paragraphs>80</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Amazon US Customer Reviews </vt:lpstr>
      <vt:lpstr>Introduction </vt:lpstr>
      <vt:lpstr>Data Description </vt:lpstr>
      <vt:lpstr>Data processing</vt:lpstr>
      <vt:lpstr>Text Preprocessing</vt:lpstr>
      <vt:lpstr>Computation for words frequency</vt:lpstr>
      <vt:lpstr>Computation for words frequency</vt:lpstr>
      <vt:lpstr>Word frequency v.s. Star rating plot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BOWEN TIAN</dc:creator>
  <cp:lastModifiedBy>BOWEN TIAN</cp:lastModifiedBy>
  <cp:revision>2</cp:revision>
  <dcterms:created xsi:type="dcterms:W3CDTF">2021-12-07T22:17:03Z</dcterms:created>
  <dcterms:modified xsi:type="dcterms:W3CDTF">2021-12-07T23:08:17Z</dcterms:modified>
</cp:coreProperties>
</file>