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21945600" cy="329184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67" d="100"/>
          <a:sy n="67" d="100"/>
        </p:scale>
        <p:origin x="1104" y="-8664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1579840" y="0"/>
            <a:ext cx="365760" cy="3291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endParaRPr lang="en-US" sz="69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65760" cy="3291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endParaRPr lang="en-US" sz="69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945600" cy="381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endParaRPr lang="en-US" sz="69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1775400"/>
            <a:ext cx="219456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endParaRPr lang="en-US" sz="69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2" y="32516909"/>
            <a:ext cx="3531623" cy="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6"/>
            <a:ext cx="19751040" cy="21724623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3"/>
            <a:ext cx="5120640" cy="17526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3"/>
            <a:ext cx="6949440" cy="17526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3"/>
            <a:ext cx="5120640" cy="17526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52608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302" indent="-367302" algn="l" defTabSz="3526086" rtl="0" eaLnBrk="1" latinLnBrk="0" hangingPunct="1">
        <a:spcBef>
          <a:spcPct val="20000"/>
        </a:spcBef>
        <a:buFont typeface="Arial" pitchFamily="34" charset="0"/>
        <a:buChar char="•"/>
        <a:defRPr sz="2850" kern="1200">
          <a:solidFill>
            <a:schemeClr val="tx1"/>
          </a:solidFill>
          <a:latin typeface="+mn-lt"/>
          <a:ea typeface="+mn-ea"/>
          <a:cs typeface="+mn-cs"/>
        </a:defRPr>
      </a:lvl1pPr>
      <a:lvl2pPr marL="734601" indent="-367302" algn="l" defTabSz="3526086" rtl="0" eaLnBrk="1" latinLnBrk="0" hangingPunct="1">
        <a:spcBef>
          <a:spcPct val="20000"/>
        </a:spcBef>
        <a:buFont typeface="Arial" pitchFamily="34" charset="0"/>
        <a:buChar char="–"/>
        <a:defRPr sz="2850" kern="1200">
          <a:solidFill>
            <a:schemeClr val="tx1"/>
          </a:solidFill>
          <a:latin typeface="+mn-lt"/>
          <a:ea typeface="+mn-ea"/>
          <a:cs typeface="+mn-cs"/>
        </a:defRPr>
      </a:lvl2pPr>
      <a:lvl3pPr marL="1101903" indent="-367302" algn="l" defTabSz="3526086" rtl="0" eaLnBrk="1" latinLnBrk="0" hangingPunct="1">
        <a:spcBef>
          <a:spcPct val="20000"/>
        </a:spcBef>
        <a:buFont typeface="Arial" pitchFamily="34" charset="0"/>
        <a:buChar char="•"/>
        <a:defRPr sz="2850" kern="1200">
          <a:solidFill>
            <a:schemeClr val="tx1"/>
          </a:solidFill>
          <a:latin typeface="+mn-lt"/>
          <a:ea typeface="+mn-ea"/>
          <a:cs typeface="+mn-cs"/>
        </a:defRPr>
      </a:lvl3pPr>
      <a:lvl4pPr marL="1469202" indent="-367302" algn="l" defTabSz="3526086" rtl="0" eaLnBrk="1" latinLnBrk="0" hangingPunct="1">
        <a:spcBef>
          <a:spcPct val="20000"/>
        </a:spcBef>
        <a:buFont typeface="Arial" pitchFamily="34" charset="0"/>
        <a:buChar char="–"/>
        <a:defRPr sz="28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506" indent="-367302" algn="l" defTabSz="3526086" rtl="0" eaLnBrk="1" latinLnBrk="0" hangingPunct="1">
        <a:spcBef>
          <a:spcPct val="20000"/>
        </a:spcBef>
        <a:buFont typeface="Arial" pitchFamily="34" charset="0"/>
        <a:buChar char="»"/>
        <a:defRPr sz="2850" kern="1200">
          <a:solidFill>
            <a:schemeClr val="tx1"/>
          </a:solidFill>
          <a:latin typeface="+mn-lt"/>
          <a:ea typeface="+mn-ea"/>
          <a:cs typeface="+mn-cs"/>
        </a:defRPr>
      </a:lvl5pPr>
      <a:lvl6pPr marL="9696740" indent="-881522" algn="l" defTabSz="352608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459781" indent="-881522" algn="l" defTabSz="352608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222826" indent="-881522" algn="l" defTabSz="352608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4985867" indent="-881522" algn="l" defTabSz="352608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63045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26086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89132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174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815217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78258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03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4347" algn="l" defTabSz="352608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293450" y="-179526"/>
            <a:ext cx="18194950" cy="406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6913" tIns="367283" rIns="146913" bIns="367283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Word Based Text Parser and Route Extractor for Chemistry Abstracts</a:t>
            </a:r>
          </a:p>
          <a:p>
            <a:pPr algn="ctr" eaLnBrk="1" hangingPunct="1"/>
            <a:endParaRPr lang="en-US" sz="72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0" y="228600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913" tIns="146913" rIns="146913" bIns="146913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200" dirty="0" err="1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Yannan</a:t>
            </a:r>
            <a:r>
              <a:rPr lang="zh-CN" altLang="en-US" sz="4200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4200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Yuan, </a:t>
            </a:r>
            <a:r>
              <a:rPr lang="en-US" altLang="zh-CN" sz="4200" dirty="0" err="1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Langkun</a:t>
            </a:r>
            <a:r>
              <a:rPr lang="en-US" altLang="zh-CN" sz="4200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Chen, </a:t>
            </a:r>
            <a:r>
              <a:rPr lang="en-US" altLang="zh-CN" sz="4200" dirty="0" err="1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Runbo</a:t>
            </a:r>
            <a:r>
              <a:rPr lang="en-US" altLang="zh-CN" sz="4200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Jiang</a:t>
            </a:r>
          </a:p>
          <a:p>
            <a:pPr algn="ctr" eaLnBrk="1" hangingPunct="1"/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Latin Modern Roman 9" pitchFamily="2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 of Pittsburgh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" y="38862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Objective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459A21-DB97-1540-A70F-7731081DD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20" r="74510" b="-1"/>
          <a:stretch/>
        </p:blipFill>
        <p:spPr>
          <a:xfrm>
            <a:off x="847112" y="560726"/>
            <a:ext cx="1816650" cy="24110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DEE9DA-0C15-6843-896C-5C5CB8DC4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0" t="-9720" r="72281" b="-1"/>
          <a:stretch/>
        </p:blipFill>
        <p:spPr>
          <a:xfrm>
            <a:off x="2584327" y="1419052"/>
            <a:ext cx="158871" cy="241107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3DD93A-AD6D-B94A-8078-537B7EF404C4}"/>
              </a:ext>
            </a:extLst>
          </p:cNvPr>
          <p:cNvSpPr/>
          <p:nvPr/>
        </p:nvSpPr>
        <p:spPr>
          <a:xfrm>
            <a:off x="381000" y="94488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Text Data Preprocessing  </a:t>
            </a:r>
          </a:p>
        </p:txBody>
      </p:sp>
      <p:sp>
        <p:nvSpPr>
          <p:cNvPr id="43" name="Text Box 189">
            <a:extLst>
              <a:ext uri="{FF2B5EF4-FFF2-40B4-BE49-F238E27FC236}">
                <a16:creationId xmlns:a16="http://schemas.microsoft.com/office/drawing/2014/main" id="{F348401E-E419-A94E-AE1B-34BBBA74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34600"/>
            <a:ext cx="10515600" cy="90683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APIs were used to obtain a large amount of abstracts (&gt;10000) from Elsevier.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A simple paragraph classifier was trained to get the abstracts that are related to chemical synthesis exclusively. 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In feature engineering, 152 features for each paragraph were created, where 100 features were word count features, 52 features were heuristic rules like keywords and length of paragraph. 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Apply the well-trained classifier to larger data to get more synthesis abstracts as our further samples. </a:t>
            </a:r>
          </a:p>
        </p:txBody>
      </p:sp>
      <p:sp>
        <p:nvSpPr>
          <p:cNvPr id="56" name="Text Box 189">
            <a:extLst>
              <a:ext uri="{FF2B5EF4-FFF2-40B4-BE49-F238E27FC236}">
                <a16:creationId xmlns:a16="http://schemas.microsoft.com/office/drawing/2014/main" id="{3FAC44ED-BB4E-B84B-9B3B-2DD8456C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32856"/>
            <a:ext cx="10515600" cy="11222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Tokenize the paragraphs to get words as samples and label all words by our defined categories, which is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altLang="zh-CN" sz="3000" dirty="0">
                <a:latin typeface="Latin Modern Roman 9" pitchFamily="2" charset="77"/>
              </a:rPr>
              <a:t>listed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altLang="zh-CN" sz="3000" dirty="0">
                <a:latin typeface="Latin Modern Roman 9" pitchFamily="2" charset="77"/>
              </a:rPr>
              <a:t>in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altLang="zh-CN" sz="3000" dirty="0">
                <a:latin typeface="Latin Modern Roman 9" pitchFamily="2" charset="77"/>
              </a:rPr>
              <a:t>the table.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Features were created based on words. The main feature is the word embedding which is obtained from a pre-trained </a:t>
            </a:r>
            <a:r>
              <a:rPr lang="en-US" sz="3000" b="1" dirty="0">
                <a:latin typeface="Latin Modern Roman 9" pitchFamily="2" charset="77"/>
              </a:rPr>
              <a:t>Word2Vec</a:t>
            </a:r>
            <a:r>
              <a:rPr lang="en-US" sz="3000" dirty="0">
                <a:latin typeface="Latin Modern Roman 9" pitchFamily="2" charset="77"/>
              </a:rPr>
              <a:t> model.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altLang="zh-CN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altLang="zh-CN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Word embeddings are positioned in the vector space such that words that share common contexts in the corpus are located close to one another in the space.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Some </a:t>
            </a:r>
            <a:r>
              <a:rPr lang="en-US" sz="3000" b="1" dirty="0">
                <a:latin typeface="Latin Modern Roman 9" pitchFamily="2" charset="77"/>
              </a:rPr>
              <a:t>heuristic features</a:t>
            </a:r>
            <a:r>
              <a:rPr lang="en-US" sz="3000" dirty="0">
                <a:latin typeface="Latin Modern Roman 9" pitchFamily="2" charset="77"/>
              </a:rPr>
              <a:t>, such as the part-of-speech and chemical entity were involved. </a:t>
            </a:r>
            <a:r>
              <a:rPr lang="en-US" sz="3000" dirty="0" err="1">
                <a:latin typeface="Latin Modern Roman 9" pitchFamily="2" charset="77"/>
              </a:rPr>
              <a:t>ChemDataExtractor</a:t>
            </a:r>
            <a:r>
              <a:rPr lang="en-US" sz="3000" dirty="0">
                <a:latin typeface="Latin Modern Roman 9" pitchFamily="2" charset="77"/>
              </a:rPr>
              <a:t> and NLTK were used for these rules. These results were transformed into binary feature.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3F42622-E369-064D-B5DD-7D199328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" t="5294" r="6570"/>
          <a:stretch/>
        </p:blipFill>
        <p:spPr>
          <a:xfrm>
            <a:off x="5140907" y="13949675"/>
            <a:ext cx="5694312" cy="40205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54FF89-819C-0D49-9F03-932D9D692A7A}"/>
              </a:ext>
            </a:extLst>
          </p:cNvPr>
          <p:cNvSpPr txBox="1"/>
          <p:nvPr/>
        </p:nvSpPr>
        <p:spPr>
          <a:xfrm>
            <a:off x="412627" y="14583013"/>
            <a:ext cx="434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indent="-50292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Support Vector Machine was used to train the classifier, which gave 0.99 and 0.97 AUC scores on training and test set respectively.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ABD34-F2C3-0748-AE6E-64E1A1433AC1}"/>
              </a:ext>
            </a:extLst>
          </p:cNvPr>
          <p:cNvSpPr/>
          <p:nvPr/>
        </p:nvSpPr>
        <p:spPr>
          <a:xfrm>
            <a:off x="381000" y="19847056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Feature Engineering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8428023-2AD4-4247-A061-A59D69EDA4AE}"/>
              </a:ext>
            </a:extLst>
          </p:cNvPr>
          <p:cNvSpPr/>
          <p:nvPr/>
        </p:nvSpPr>
        <p:spPr>
          <a:xfrm>
            <a:off x="10972800" y="38862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Models and Results</a:t>
            </a:r>
          </a:p>
        </p:txBody>
      </p:sp>
      <p:sp>
        <p:nvSpPr>
          <p:cNvPr id="79" name="Text Box 189">
            <a:extLst>
              <a:ext uri="{FF2B5EF4-FFF2-40B4-BE49-F238E27FC236}">
                <a16:creationId xmlns:a16="http://schemas.microsoft.com/office/drawing/2014/main" id="{3D8813BB-3AAC-E548-B2F3-3009A70A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572000"/>
            <a:ext cx="10515600" cy="22148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We trained three models for label prediction: Support Vector Machine, Random forest, and </a:t>
            </a:r>
            <a:r>
              <a:rPr lang="en-US" sz="3000" dirty="0" err="1">
                <a:latin typeface="Latin Modern Roman 9" pitchFamily="2" charset="77"/>
              </a:rPr>
              <a:t>LightGBM</a:t>
            </a:r>
            <a:r>
              <a:rPr lang="en-US" sz="3000" dirty="0">
                <a:latin typeface="Latin Modern Roman 9" pitchFamily="2" charset="77"/>
              </a:rPr>
              <a:t>.</a:t>
            </a: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Based on our best model (RF), we used </a:t>
            </a:r>
            <a:r>
              <a:rPr lang="en-US" sz="3000" dirty="0" err="1">
                <a:latin typeface="Latin Modern Roman 9" pitchFamily="2" charset="77"/>
              </a:rPr>
              <a:t>hyperopt</a:t>
            </a:r>
            <a:r>
              <a:rPr lang="en-US" sz="3000" dirty="0">
                <a:latin typeface="Latin Modern Roman 9" pitchFamily="2" charset="77"/>
              </a:rPr>
              <a:t> for hyper-tuning, the result became less overfitting. The ROC-AUC curve was plot below: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SHAP summary plot for training and test set. In general, heuristic features take more effect for label prediction than word embeddings. </a:t>
            </a: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>
              <a:latin typeface="Latin Modern Roman 9" pitchFamily="2" charset="77"/>
            </a:endParaRPr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  <a:p>
            <a:pPr algn="just" eaLnBrk="1" hangingPunct="1">
              <a:spcAft>
                <a:spcPts val="1200"/>
              </a:spcAft>
            </a:pPr>
            <a:endParaRPr lang="en-US" sz="30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279D883-9F48-D847-9D21-92CB88162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19103" r="11208" b="11421"/>
          <a:stretch/>
        </p:blipFill>
        <p:spPr>
          <a:xfrm>
            <a:off x="457200" y="23916971"/>
            <a:ext cx="7132192" cy="38960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AF30559-CB52-394F-9012-B2A8334305EC}"/>
              </a:ext>
            </a:extLst>
          </p:cNvPr>
          <p:cNvSpPr txBox="1"/>
          <p:nvPr/>
        </p:nvSpPr>
        <p:spPr>
          <a:xfrm>
            <a:off x="2447312" y="23388935"/>
            <a:ext cx="646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Latin Modern Roman 9" pitchFamily="2" charset="77"/>
              </a:rPr>
              <a:t>Word Embedding TSNE</a:t>
            </a:r>
          </a:p>
        </p:txBody>
      </p:sp>
      <p:sp>
        <p:nvSpPr>
          <p:cNvPr id="89" name="Text Box 189">
            <a:extLst>
              <a:ext uri="{FF2B5EF4-FFF2-40B4-BE49-F238E27FC236}">
                <a16:creationId xmlns:a16="http://schemas.microsoft.com/office/drawing/2014/main" id="{46B4719B-407F-2E41-A16B-5AE71529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29489400"/>
            <a:ext cx="10515600" cy="2143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in Modern Roman 9" pitchFamily="2" charset="77"/>
              </a:rPr>
              <a:t>Kim, E., et al. (2017). Machine-learned and codified synthesis parameters of oxide materials. Sci. Data, 4, 170127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in Modern Roman 9" pitchFamily="2" charset="77"/>
              </a:rPr>
              <a:t>Swain, M. C. et al. (2016). </a:t>
            </a:r>
            <a:r>
              <a:rPr lang="en-US" altLang="zh-CN" sz="2400" dirty="0" err="1">
                <a:latin typeface="Latin Modern Roman 9" pitchFamily="2" charset="77"/>
              </a:rPr>
              <a:t>ChemDataExtractor</a:t>
            </a:r>
            <a:r>
              <a:rPr lang="en-US" altLang="zh-CN" sz="2400" dirty="0">
                <a:latin typeface="Latin Modern Roman 9" pitchFamily="2" charset="77"/>
              </a:rPr>
              <a:t>: a toolkit for automated extraction of chemical information from the scientific literature. </a:t>
            </a:r>
            <a:r>
              <a:rPr lang="en-US" altLang="zh-CN" sz="2400" i="1" dirty="0">
                <a:latin typeface="Latin Modern Roman 9" pitchFamily="2" charset="77"/>
              </a:rPr>
              <a:t>J. Chem.  Info. Model</a:t>
            </a:r>
            <a:r>
              <a:rPr lang="en-US" altLang="zh-CN" sz="2400" dirty="0">
                <a:latin typeface="Latin Modern Roman 9" pitchFamily="2" charset="77"/>
              </a:rPr>
              <a:t>, </a:t>
            </a:r>
            <a:r>
              <a:rPr lang="en-US" altLang="zh-CN" sz="2400" i="1" dirty="0">
                <a:latin typeface="Latin Modern Roman 9" pitchFamily="2" charset="77"/>
              </a:rPr>
              <a:t>56</a:t>
            </a:r>
            <a:r>
              <a:rPr lang="en-US" altLang="zh-CN" sz="2400" dirty="0">
                <a:latin typeface="Latin Modern Roman 9" pitchFamily="2" charset="77"/>
              </a:rPr>
              <a:t>(10), 1894-1904.</a:t>
            </a:r>
            <a:endParaRPr lang="en-US" sz="3200" dirty="0">
              <a:latin typeface="Latin Modern Roman 9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64B7B8-5980-B648-A08A-02ABEBA41D23}"/>
              </a:ext>
            </a:extLst>
          </p:cNvPr>
          <p:cNvGrpSpPr/>
          <p:nvPr/>
        </p:nvGrpSpPr>
        <p:grpSpPr>
          <a:xfrm>
            <a:off x="11049000" y="11201400"/>
            <a:ext cx="10363200" cy="3657600"/>
            <a:chOff x="11049000" y="11201400"/>
            <a:chExt cx="10363200" cy="3657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D12D38-E2AF-9E4F-AF2B-02E6E2F6A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6666" r="7534" b="3860"/>
            <a:stretch/>
          </p:blipFill>
          <p:spPr>
            <a:xfrm>
              <a:off x="11049000" y="11201400"/>
              <a:ext cx="5233788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12F525-3439-8044-AEAE-1F77665CB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7" t="5976" r="7154" b="3241"/>
            <a:stretch/>
          </p:blipFill>
          <p:spPr>
            <a:xfrm>
              <a:off x="16268108" y="11201400"/>
              <a:ext cx="5144092" cy="365760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27376346-364D-1A45-BDF7-808A8892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763" y="17994313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CE20A2-FAC0-C542-8ACE-882A3D321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40593"/>
              </p:ext>
            </p:extLst>
          </p:nvPr>
        </p:nvGraphicFramePr>
        <p:xfrm>
          <a:off x="11634588" y="6091890"/>
          <a:ext cx="9296399" cy="2848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787">
                  <a:extLst>
                    <a:ext uri="{9D8B030D-6E8A-4147-A177-3AD203B41FA5}">
                      <a16:colId xmlns:a16="http://schemas.microsoft.com/office/drawing/2014/main" val="2830801821"/>
                    </a:ext>
                  </a:extLst>
                </a:gridCol>
                <a:gridCol w="1699903">
                  <a:extLst>
                    <a:ext uri="{9D8B030D-6E8A-4147-A177-3AD203B41FA5}">
                      <a16:colId xmlns:a16="http://schemas.microsoft.com/office/drawing/2014/main" val="3462749896"/>
                    </a:ext>
                  </a:extLst>
                </a:gridCol>
                <a:gridCol w="1699903">
                  <a:extLst>
                    <a:ext uri="{9D8B030D-6E8A-4147-A177-3AD203B41FA5}">
                      <a16:colId xmlns:a16="http://schemas.microsoft.com/office/drawing/2014/main" val="951319466"/>
                    </a:ext>
                  </a:extLst>
                </a:gridCol>
                <a:gridCol w="1699903">
                  <a:extLst>
                    <a:ext uri="{9D8B030D-6E8A-4147-A177-3AD203B41FA5}">
                      <a16:colId xmlns:a16="http://schemas.microsoft.com/office/drawing/2014/main" val="16659108"/>
                    </a:ext>
                  </a:extLst>
                </a:gridCol>
                <a:gridCol w="1699903">
                  <a:extLst>
                    <a:ext uri="{9D8B030D-6E8A-4147-A177-3AD203B41FA5}">
                      <a16:colId xmlns:a16="http://schemas.microsoft.com/office/drawing/2014/main" val="1949488959"/>
                    </a:ext>
                  </a:extLst>
                </a:gridCol>
              </a:tblGrid>
              <a:tr h="65574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Models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127" marR="199127" marT="99564" marB="9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Accuracy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127" marR="199127" marT="99564" marB="9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Micro-AUC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127" marR="199127" marT="99564" marB="99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26934"/>
                  </a:ext>
                </a:extLst>
              </a:tr>
              <a:tr h="438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Train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Test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Train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Test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41931"/>
                  </a:ext>
                </a:extLst>
              </a:tr>
              <a:tr h="43864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SVM</a:t>
                      </a:r>
                      <a:endParaRPr lang="en-US" sz="2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0.671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0.671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0.977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0.958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350584"/>
                  </a:ext>
                </a:extLst>
              </a:tr>
              <a:tr h="43864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RF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0.766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0.740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0.986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0.969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63547"/>
                  </a:ext>
                </a:extLst>
              </a:tr>
              <a:tr h="43864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RF </a:t>
                      </a:r>
                      <a:r>
                        <a:rPr lang="en-US" sz="2300" b="1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Hyperopt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0.744</a:t>
                      </a:r>
                      <a:endParaRPr lang="en-US" sz="2600" b="1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0.725</a:t>
                      </a:r>
                      <a:endParaRPr lang="en-US" sz="2600" b="1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0.983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0.968</a:t>
                      </a:r>
                      <a:endParaRPr lang="en-US" sz="26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80789"/>
                  </a:ext>
                </a:extLst>
              </a:tr>
              <a:tr h="43864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LightGBM</a:t>
                      </a:r>
                      <a:endParaRPr lang="en-US" sz="2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0.806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0.750</a:t>
                      </a:r>
                      <a:endParaRPr lang="en-US" sz="2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0.989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0.967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345" marR="1493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0871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12C5CD7-4E35-3B42-8B72-C0F457CF73F3}"/>
              </a:ext>
            </a:extLst>
          </p:cNvPr>
          <p:cNvGrpSpPr/>
          <p:nvPr/>
        </p:nvGrpSpPr>
        <p:grpSpPr>
          <a:xfrm>
            <a:off x="11793664" y="17068800"/>
            <a:ext cx="8940891" cy="4572000"/>
            <a:chOff x="11715744" y="16877728"/>
            <a:chExt cx="8940891" cy="4572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7F002B-B3C6-2244-88EB-71C2FE954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86" r="7649" b="4957"/>
            <a:stretch/>
          </p:blipFill>
          <p:spPr>
            <a:xfrm>
              <a:off x="11715744" y="16877728"/>
              <a:ext cx="4265573" cy="4572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F5A51B-AEC7-4747-B103-DE932A71C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04" r="6979" b="6413"/>
            <a:stretch/>
          </p:blipFill>
          <p:spPr>
            <a:xfrm>
              <a:off x="16282788" y="16877728"/>
              <a:ext cx="4373847" cy="4572000"/>
            </a:xfrm>
            <a:prstGeom prst="rect">
              <a:avLst/>
            </a:prstGeom>
          </p:spPr>
        </p:pic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27D787A-1721-594D-94A0-6500F7DC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15014"/>
              </p:ext>
            </p:extLst>
          </p:nvPr>
        </p:nvGraphicFramePr>
        <p:xfrm>
          <a:off x="7665592" y="23124183"/>
          <a:ext cx="3078608" cy="4506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878">
                  <a:extLst>
                    <a:ext uri="{9D8B030D-6E8A-4147-A177-3AD203B41FA5}">
                      <a16:colId xmlns:a16="http://schemas.microsoft.com/office/drawing/2014/main" val="795095138"/>
                    </a:ext>
                  </a:extLst>
                </a:gridCol>
                <a:gridCol w="2524730">
                  <a:extLst>
                    <a:ext uri="{9D8B030D-6E8A-4147-A177-3AD203B41FA5}">
                      <a16:colId xmlns:a16="http://schemas.microsoft.com/office/drawing/2014/main" val="1195481423"/>
                    </a:ext>
                  </a:extLst>
                </a:gridCol>
              </a:tblGrid>
              <a:tr h="2917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0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658780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1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Reactant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64916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2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product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419406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3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Genetic material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262659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4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condition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4372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5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apparatus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55178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6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operation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25670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7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Synthesis category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09360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8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Condition unit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18498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9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Amount unit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4240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10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Number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30725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11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Condition description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22553"/>
                  </a:ext>
                </a:extLst>
              </a:tr>
              <a:tr h="3512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12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atin Modern Roman 9" pitchFamily="2" charset="77"/>
                        </a:rPr>
                        <a:t>Amount description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Latin Modern Roman 9" pitchFamily="2" charset="77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943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6E4ABD4-2761-854A-B3DA-E9C5EC20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36505"/>
              </p:ext>
            </p:extLst>
          </p:nvPr>
        </p:nvGraphicFramePr>
        <p:xfrm>
          <a:off x="11034167" y="22856611"/>
          <a:ext cx="10399418" cy="3368040"/>
        </p:xfrm>
        <a:graphic>
          <a:graphicData uri="http://schemas.openxmlformats.org/drawingml/2006/table">
            <a:tbl>
              <a:tblPr/>
              <a:tblGrid>
                <a:gridCol w="928431">
                  <a:extLst>
                    <a:ext uri="{9D8B030D-6E8A-4147-A177-3AD203B41FA5}">
                      <a16:colId xmlns:a16="http://schemas.microsoft.com/office/drawing/2014/main" val="1011002978"/>
                    </a:ext>
                  </a:extLst>
                </a:gridCol>
                <a:gridCol w="1702124">
                  <a:extLst>
                    <a:ext uri="{9D8B030D-6E8A-4147-A177-3AD203B41FA5}">
                      <a16:colId xmlns:a16="http://schemas.microsoft.com/office/drawing/2014/main" val="2106453477"/>
                    </a:ext>
                  </a:extLst>
                </a:gridCol>
                <a:gridCol w="950846">
                  <a:extLst>
                    <a:ext uri="{9D8B030D-6E8A-4147-A177-3AD203B41FA5}">
                      <a16:colId xmlns:a16="http://schemas.microsoft.com/office/drawing/2014/main" val="2691227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04766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868598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6749965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794593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10774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38959490"/>
                    </a:ext>
                  </a:extLst>
                </a:gridCol>
                <a:gridCol w="1026817">
                  <a:extLst>
                    <a:ext uri="{9D8B030D-6E8A-4147-A177-3AD203B41FA5}">
                      <a16:colId xmlns:a16="http://schemas.microsoft.com/office/drawing/2014/main" val="1260209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Zn(NO3)2•6H2O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0.297g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mmol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were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dissolved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71717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Label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reactant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amount 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operation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amount 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59504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deionized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water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sealed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the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steel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autoclave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4724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Label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condition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apparatus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46045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heated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into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˚C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After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the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reaction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the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12855"/>
                  </a:ext>
                </a:extLst>
              </a:tr>
              <a:tr h="284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Label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operation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condition 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81440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Word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autoclave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was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cooled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room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Latin Modern Roman 9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Latin Modern Roman 9" pitchFamily="2" charset="77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79741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Label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apparatus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operation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null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condition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atin Modern Roman 9" pitchFamily="2" charset="77"/>
                        </a:rPr>
                        <a:t>condition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atin Modern Roman 9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atin Modern Roman 9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atin Modern Roman 9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95745"/>
                  </a:ext>
                </a:extLst>
              </a:tr>
            </a:tbl>
          </a:graphicData>
        </a:graphic>
      </p:graphicFrame>
      <p:sp>
        <p:nvSpPr>
          <p:cNvPr id="68" name="Text Box 189">
            <a:extLst>
              <a:ext uri="{FF2B5EF4-FFF2-40B4-BE49-F238E27FC236}">
                <a16:creationId xmlns:a16="http://schemas.microsoft.com/office/drawing/2014/main" id="{C0700484-1273-B840-9B2D-DA51D7C8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26968022"/>
            <a:ext cx="10515600" cy="183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Build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altLang="zh-CN" sz="3000" dirty="0">
                <a:latin typeface="Latin Modern Roman 9" pitchFamily="2" charset="77"/>
              </a:rPr>
              <a:t>c</a:t>
            </a:r>
            <a:r>
              <a:rPr lang="en-US" sz="3000" dirty="0">
                <a:latin typeface="Latin Modern Roman 9" pitchFamily="2" charset="77"/>
              </a:rPr>
              <a:t>ontext relevant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altLang="zh-CN" sz="3000" dirty="0">
                <a:latin typeface="Latin Modern Roman 9" pitchFamily="2" charset="77"/>
              </a:rPr>
              <a:t>models</a:t>
            </a:r>
          </a:p>
          <a:p>
            <a:pPr marL="457200" indent="-45720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Latin Modern Roman 9" pitchFamily="2" charset="77"/>
              </a:rPr>
              <a:t>Find better rule features in feature engineering</a:t>
            </a:r>
          </a:p>
          <a:p>
            <a:pPr marL="457200" indent="-45720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Learn patterns and knowledge from chemical synthesis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A8878A-475E-1C48-80AE-92EBB33D83BC}"/>
              </a:ext>
            </a:extLst>
          </p:cNvPr>
          <p:cNvSpPr/>
          <p:nvPr/>
        </p:nvSpPr>
        <p:spPr>
          <a:xfrm>
            <a:off x="10972800" y="262890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Future Work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533C8C-6B66-104F-A912-165DDE313F2F}"/>
              </a:ext>
            </a:extLst>
          </p:cNvPr>
          <p:cNvSpPr/>
          <p:nvPr/>
        </p:nvSpPr>
        <p:spPr>
          <a:xfrm>
            <a:off x="10972800" y="288036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Reference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9361A4-3273-5445-9BFC-3334B3688F95}"/>
              </a:ext>
            </a:extLst>
          </p:cNvPr>
          <p:cNvSpPr/>
          <p:nvPr/>
        </p:nvSpPr>
        <p:spPr>
          <a:xfrm>
            <a:off x="11006310" y="22021800"/>
            <a:ext cx="10515600" cy="685800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57" tIns="36729" rIns="73457" bIns="36729" rtlCol="0"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Latin Modern Roman 9" pitchFamily="2" charset="77"/>
              </a:rPr>
              <a:t>Extractor</a:t>
            </a:r>
          </a:p>
        </p:txBody>
      </p:sp>
      <p:sp>
        <p:nvSpPr>
          <p:cNvPr id="54" name="Text Box 189">
            <a:extLst>
              <a:ext uri="{FF2B5EF4-FFF2-40B4-BE49-F238E27FC236}">
                <a16:creationId xmlns:a16="http://schemas.microsoft.com/office/drawing/2014/main" id="{652B59E3-0175-CB42-A6F8-D89BD7E5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53775"/>
            <a:ext cx="10515600" cy="4759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6913" tIns="146913" rIns="146913" bIns="146913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Our goal is to build a model to parse and extract information from scientific articles of chemistry which  is related to synthesis.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The model will predict the categories of words in text, such as reactants, products, solvents, conditions, numbers, and units in a synthesis process, then extract this information to directly show the synthesis process.</a:t>
            </a:r>
          </a:p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Latin Modern Roman 9" pitchFamily="2" charset="77"/>
              </a:rPr>
              <a:t>Work pipeline:</a:t>
            </a:r>
            <a:r>
              <a:rPr lang="zh-CN" altLang="en-US" sz="3000" dirty="0">
                <a:latin typeface="Latin Modern Roman 9" pitchFamily="2" charset="77"/>
              </a:rPr>
              <a:t> </a:t>
            </a:r>
            <a:r>
              <a:rPr lang="en-US" sz="3000" dirty="0">
                <a:latin typeface="Latin Modern Roman 9" pitchFamily="2" charset="77"/>
              </a:rPr>
              <a:t>data retrieval → paragraph classification → word labeling and modeling → word extraction.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625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Latin Modern Roman 9</vt:lpstr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Yuan, Yannan</cp:lastModifiedBy>
  <cp:revision>129</cp:revision>
  <cp:lastPrinted>2013-02-12T02:21:55Z</cp:lastPrinted>
  <dcterms:created xsi:type="dcterms:W3CDTF">2013-02-10T21:14:48Z</dcterms:created>
  <dcterms:modified xsi:type="dcterms:W3CDTF">2019-12-04T16:52:07Z</dcterms:modified>
</cp:coreProperties>
</file>