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qUx7MWvshHy8iETR2Wa46ZoUE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18830" cy="495029"/>
          </a:xfrm>
          <a:prstGeom prst="rect">
            <a:avLst/>
          </a:prstGeom>
          <a:noFill/>
          <a:ln>
            <a:noFill/>
          </a:ln>
        </p:spPr>
        <p:txBody>
          <a:bodyPr anchorCtr="0" anchor="t" bIns="47375" lIns="94825" spcFirstLastPara="1" rIns="94825" wrap="square" tIns="473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5375" y="0"/>
            <a:ext cx="2918830" cy="495029"/>
          </a:xfrm>
          <a:prstGeom prst="rect">
            <a:avLst/>
          </a:prstGeom>
          <a:noFill/>
          <a:ln>
            <a:noFill/>
          </a:ln>
        </p:spPr>
        <p:txBody>
          <a:bodyPr anchorCtr="0" anchor="t" bIns="47375" lIns="94825" spcFirstLastPara="1" rIns="94825" wrap="square" tIns="473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9371286"/>
            <a:ext cx="2918830" cy="495028"/>
          </a:xfrm>
          <a:prstGeom prst="rect">
            <a:avLst/>
          </a:prstGeom>
          <a:noFill/>
          <a:ln>
            <a:noFill/>
          </a:ln>
        </p:spPr>
        <p:txBody>
          <a:bodyPr anchorCtr="0" anchor="b" bIns="47375" lIns="94825" spcFirstLastPara="1" rIns="94825" wrap="square" tIns="473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marR="0" rtl="0" algn="r">
              <a:lnSpc>
                <a:spcPct val="100000"/>
              </a:lnSpc>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SzPts val="1400"/>
              <a:buNone/>
            </a:pPr>
            <a:r>
              <a:t/>
            </a:r>
            <a:endParaRPr/>
          </a:p>
        </p:txBody>
      </p:sp>
      <p:sp>
        <p:nvSpPr>
          <p:cNvPr id="203" name="Google Shape;203;p1: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fa61fdde7_0_0: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8fa61fdde7_0_0:notes"/>
          <p:cNvSpPr txBox="1"/>
          <p:nvPr>
            <p:ph idx="1" type="body"/>
          </p:nvPr>
        </p:nvSpPr>
        <p:spPr>
          <a:xfrm>
            <a:off x="673577" y="4748163"/>
            <a:ext cx="5388610" cy="3885023"/>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100"/>
              <a:buNone/>
            </a:pPr>
            <a:r>
              <a:rPr lang="ja-JP"/>
              <a:t>Other factors besides the design of your arrowhead will also affect your hunting  success, </a:t>
            </a:r>
            <a:endParaRPr/>
          </a:p>
          <a:p>
            <a:pPr indent="0" lvl="0" marL="0" rtl="0" algn="l">
              <a:lnSpc>
                <a:spcPct val="100000"/>
              </a:lnSpc>
              <a:spcBef>
                <a:spcPts val="0"/>
              </a:spcBef>
              <a:spcAft>
                <a:spcPts val="0"/>
              </a:spcAft>
              <a:buClr>
                <a:schemeClr val="dk1"/>
              </a:buClr>
              <a:buSzPts val="1100"/>
              <a:buNone/>
            </a:pPr>
            <a:r>
              <a:rPr lang="ja-JP"/>
              <a:t>factors over  which you have no  control (e.g. the  availability of  prey  or the weather).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You will have to take this ranndom 'noise' into account when designing your arrowhead.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Click the NNEXT button oor press the spacebar  too continue.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None/>
            </a:pPr>
            <a:r>
              <a:t/>
            </a:r>
            <a:endParaRPr/>
          </a:p>
          <a:p>
            <a:pPr indent="0" lvl="0" marL="0" rtl="0" algn="l">
              <a:lnSpc>
                <a:spcPct val="100000"/>
              </a:lnSpc>
              <a:spcBef>
                <a:spcPts val="0"/>
              </a:spcBef>
              <a:spcAft>
                <a:spcPts val="0"/>
              </a:spcAft>
              <a:buSzPts val="1400"/>
              <a:buNone/>
            </a:pPr>
            <a:r>
              <a:t/>
            </a:r>
            <a:endParaRPr/>
          </a:p>
        </p:txBody>
      </p:sp>
      <p:sp>
        <p:nvSpPr>
          <p:cNvPr id="273" name="Google Shape;273;g8fa61fdde7_0_0:notes"/>
          <p:cNvSpPr txBox="1"/>
          <p:nvPr>
            <p:ph idx="12" type="sldNum"/>
          </p:nvPr>
        </p:nvSpPr>
        <p:spPr>
          <a:xfrm>
            <a:off x="3815375" y="9371285"/>
            <a:ext cx="2918830" cy="494935"/>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0: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SzPts val="1400"/>
              <a:buNone/>
            </a:pPr>
            <a:r>
              <a:rPr lang="ja-JP"/>
              <a:t>During the first hint of each season from a group who did the same experiment you are doing now on a previous day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Think of these as elder member of your prehistoric hunting community who have designed arrowheads during their lifetime, and who you may now learn from .</a:t>
            </a:r>
            <a:endParaRPr/>
          </a:p>
        </p:txBody>
      </p:sp>
      <p:sp>
        <p:nvSpPr>
          <p:cNvPr id="280" name="Google Shape;280;p10: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200"/>
              <a:buNone/>
            </a:pPr>
            <a:r>
              <a:rPr lang="ja-JP"/>
              <a:t>Thank you for agreeing to take part in this experiment.</a:t>
            </a:r>
            <a:endParaRPr/>
          </a:p>
          <a:p>
            <a:pPr indent="0" lvl="0" marL="0" rtl="0" algn="l">
              <a:lnSpc>
                <a:spcPct val="100000"/>
              </a:lnSpc>
              <a:spcBef>
                <a:spcPts val="0"/>
              </a:spcBef>
              <a:spcAft>
                <a:spcPts val="0"/>
              </a:spcAft>
              <a:buClr>
                <a:schemeClr val="dk1"/>
              </a:buClr>
              <a:buSzPts val="1200"/>
              <a:buNone/>
            </a:pPr>
            <a:r>
              <a:rPr lang="ja-JP"/>
              <a:t>The next few screens will outline the task that you will have to complete and contain instruction for you to follow.</a:t>
            </a:r>
            <a:endParaRPr/>
          </a:p>
          <a:p>
            <a:pPr indent="0" lvl="0" marL="0" rtl="0" algn="l">
              <a:lnSpc>
                <a:spcPct val="100000"/>
              </a:lnSpc>
              <a:spcBef>
                <a:spcPts val="0"/>
              </a:spcBef>
              <a:spcAft>
                <a:spcPts val="0"/>
              </a:spcAft>
              <a:buSzPts val="1400"/>
              <a:buNone/>
            </a:pPr>
            <a:r>
              <a:t/>
            </a:r>
            <a:endParaRPr/>
          </a:p>
        </p:txBody>
      </p:sp>
      <p:sp>
        <p:nvSpPr>
          <p:cNvPr id="211" name="Google Shape;211;p2: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200"/>
              <a:buNone/>
            </a:pPr>
            <a:r>
              <a:rPr lang="ja-JP"/>
              <a:t>新規挿入 Mesoudiには入っていない。</a:t>
            </a:r>
            <a:endParaRPr/>
          </a:p>
        </p:txBody>
      </p:sp>
      <p:sp>
        <p:nvSpPr>
          <p:cNvPr id="218" name="Google Shape;218;p3: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200"/>
              <a:buNone/>
            </a:pPr>
            <a:r>
              <a:rPr lang="ja-JP"/>
              <a:t>In approximately 600 AD the people living in the Great Basin (in what is today Nevada and eastern California) used the bow and arrow to hand for food.</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This experiment concerns the arrowheads used by these people to hunt with.</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Here is a picture of one particular arrowhead design as an example:</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SzPts val="1400"/>
              <a:buNone/>
            </a:pPr>
            <a:r>
              <a:t/>
            </a:r>
            <a:endParaRPr/>
          </a:p>
        </p:txBody>
      </p:sp>
      <p:sp>
        <p:nvSpPr>
          <p:cNvPr id="225" name="Google Shape;225;p4: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5: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200"/>
              <a:buNone/>
            </a:pPr>
            <a:r>
              <a:rPr lang="ja-JP"/>
              <a:t>The hunting success of the Great Basin people depended partly on the designs of their arrowheads.</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Different arrowheads designs worked better in different environments.</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For example, if the animals being hunted were small and fast, then the most effective arrowheads were small, thin and long.</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If the animals being hunted were large and had thick  skins, then the most effective arrowheads were large, wide and thick.</a:t>
            </a:r>
            <a:endParaRPr/>
          </a:p>
          <a:p>
            <a:pPr indent="0" lvl="0" marL="0" rtl="0" algn="l">
              <a:lnSpc>
                <a:spcPct val="100000"/>
              </a:lnSpc>
              <a:spcBef>
                <a:spcPts val="0"/>
              </a:spcBef>
              <a:spcAft>
                <a:spcPts val="0"/>
              </a:spcAft>
              <a:buClr>
                <a:schemeClr val="dk1"/>
              </a:buClr>
              <a:buSzPts val="1200"/>
              <a:buNone/>
            </a:pPr>
            <a:r>
              <a:rPr lang="ja-JP"/>
              <a:t>In reality, many different shapes and sizes of arrowheads were used.</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SzPts val="1400"/>
              <a:buNone/>
            </a:pPr>
            <a:r>
              <a:t/>
            </a:r>
            <a:endParaRPr/>
          </a:p>
        </p:txBody>
      </p:sp>
      <p:sp>
        <p:nvSpPr>
          <p:cNvPr id="233" name="Google Shape;233;p5: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6: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Clr>
                <a:schemeClr val="dk1"/>
              </a:buClr>
              <a:buSzPts val="1200"/>
              <a:buNone/>
            </a:pPr>
            <a:r>
              <a:rPr lang="ja-JP"/>
              <a:t>In this experiment, we would like you to imagine that you are one of the hunters living during this time period.</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Your task is to design your own ’virtual arrowhead’</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You will be able to go on a series of ‘virtual hunting trips’</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rPr lang="ja-JP"/>
              <a:t>Your hunting success on each hunting trip will depends on the design of your arrowhead,</a:t>
            </a:r>
            <a:endParaRPr/>
          </a:p>
          <a:p>
            <a:pPr indent="0" lvl="0" marL="0" rtl="0" algn="l">
              <a:lnSpc>
                <a:spcPct val="100000"/>
              </a:lnSpc>
              <a:spcBef>
                <a:spcPts val="0"/>
              </a:spcBef>
              <a:spcAft>
                <a:spcPts val="0"/>
              </a:spcAft>
              <a:buClr>
                <a:schemeClr val="dk1"/>
              </a:buClr>
              <a:buSzPts val="1200"/>
              <a:buNone/>
            </a:pPr>
            <a:r>
              <a:rPr lang="ja-JP"/>
              <a:t>As it did for the prehistoric people of the Great Basin.</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Clr>
                <a:schemeClr val="dk1"/>
              </a:buClr>
              <a:buSzPts val="1200"/>
              <a:buNone/>
            </a:pPr>
            <a:r>
              <a:t/>
            </a:r>
            <a:endParaRPr/>
          </a:p>
          <a:p>
            <a:pPr indent="0" lvl="0" marL="0" rtl="0" algn="l">
              <a:lnSpc>
                <a:spcPct val="100000"/>
              </a:lnSpc>
              <a:spcBef>
                <a:spcPts val="0"/>
              </a:spcBef>
              <a:spcAft>
                <a:spcPts val="0"/>
              </a:spcAft>
              <a:buSzPts val="1400"/>
              <a:buNone/>
            </a:pPr>
            <a:r>
              <a:t/>
            </a:r>
            <a:endParaRPr/>
          </a:p>
        </p:txBody>
      </p:sp>
      <p:sp>
        <p:nvSpPr>
          <p:cNvPr id="240" name="Google Shape;240;p6: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7: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SzPts val="1400"/>
              <a:buNone/>
            </a:pPr>
            <a:r>
              <a:rPr lang="ja-JP"/>
              <a:t>Before each hunt, you will be asked to input the dimensions of your arrowhead。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These dimensions are HEIGHT, WIDTH, THICKNESS SHAPE and COLOR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HEIGHT, WIDTH and THICKNESS can each vary from 1 (minimum) to 100 (maximum)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There are for different shapes (SHAPE1, SHAPE2, SHAPE3, SHAPE4) and four different colours (WHITE, GRAY, ORANGE and FAWN) ← 色は実際の色に合わせて変更</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Once you have entered values for all of these dimensions, the SHOW button allows you to see your arrowhead on the screen. ← ボタンではなくインタラクティブに変化するデザインにしたため文言</a:t>
            </a:r>
            <a:endParaRPr/>
          </a:p>
          <a:p>
            <a:pPr indent="0" lvl="0" marL="0" rtl="0" algn="l">
              <a:lnSpc>
                <a:spcPct val="100000"/>
              </a:lnSpc>
              <a:spcBef>
                <a:spcPts val="0"/>
              </a:spcBef>
              <a:spcAft>
                <a:spcPts val="0"/>
              </a:spcAft>
              <a:buSzPts val="1400"/>
              <a:buNone/>
            </a:pPr>
            <a:r>
              <a:rPr lang="ja-JP"/>
              <a:t>を修正</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(Note: Because it is 2D, changes in the THICKNESS dimensions do not affect the image)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47" name="Google Shape;247;p7: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8: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SzPts val="1400"/>
              <a:buNone/>
            </a:pPr>
            <a:r>
              <a:rPr lang="ja-JP"/>
              <a:t>When you are happy with your design, press the HUNNT button to see how your arrowhead performs on a hunting trip.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You will receive feedback in terms of the number of calories of food (out of a maximum of 1000 you get during a hunt.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You must get as many calories as possible to feed your family.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On the next hunt you can change your arrowhead design to try to increase the number of calories you get.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Over successive hunts, you must use trial and error to find the optimal arrowhead design, the one that is best suited to the environment in which you live.</a:t>
            </a:r>
            <a:endParaRPr/>
          </a:p>
        </p:txBody>
      </p:sp>
      <p:sp>
        <p:nvSpPr>
          <p:cNvPr id="254" name="Google Shape;254;p8: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409575" y="1233488"/>
            <a:ext cx="5918200" cy="3330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9:notes"/>
          <p:cNvSpPr txBox="1"/>
          <p:nvPr>
            <p:ph idx="1" type="body"/>
          </p:nvPr>
        </p:nvSpPr>
        <p:spPr>
          <a:xfrm>
            <a:off x="673577" y="4748163"/>
            <a:ext cx="5388610" cy="3884861"/>
          </a:xfrm>
          <a:prstGeom prst="rect">
            <a:avLst/>
          </a:prstGeom>
          <a:noFill/>
          <a:ln>
            <a:noFill/>
          </a:ln>
        </p:spPr>
        <p:txBody>
          <a:bodyPr anchorCtr="0" anchor="t" bIns="47375" lIns="94825" spcFirstLastPara="1" rIns="94825" wrap="square" tIns="47375">
            <a:noAutofit/>
          </a:bodyPr>
          <a:lstStyle/>
          <a:p>
            <a:pPr indent="0" lvl="0" marL="0" rtl="0" algn="l">
              <a:lnSpc>
                <a:spcPct val="100000"/>
              </a:lnSpc>
              <a:spcBef>
                <a:spcPts val="0"/>
              </a:spcBef>
              <a:spcAft>
                <a:spcPts val="0"/>
              </a:spcAft>
              <a:buSzPts val="1400"/>
              <a:buNone/>
            </a:pPr>
            <a:r>
              <a:rPr lang="ja-JP"/>
              <a:t>There are 3 seasons of hunting. Each season contains 30 hunts, or 30 opportunity to change your arrowhead.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The number of calories you receive on each hunt in a season is added to your Season Score.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Environmental conditions (i.e. the optimal dimension of height, width, thickness , shape and color) will change between different seasons, </a:t>
            </a:r>
            <a:endParaRPr/>
          </a:p>
          <a:p>
            <a:pPr indent="0" lvl="0" marL="0" rtl="0" algn="l">
              <a:lnSpc>
                <a:spcPct val="100000"/>
              </a:lnSpc>
              <a:spcBef>
                <a:spcPts val="0"/>
              </a:spcBef>
              <a:spcAft>
                <a:spcPts val="0"/>
              </a:spcAft>
              <a:buSzPts val="1400"/>
              <a:buNone/>
            </a:pPr>
            <a:r>
              <a:rPr lang="ja-JP"/>
              <a:t>so at the start of each season you will have to start from scratch and design a new arrowhead.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Conditions do not within the same season.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Click the NEXT button or press the spacebar to continue.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61" name="Google Shape;261;p9:notes"/>
          <p:cNvSpPr txBox="1"/>
          <p:nvPr>
            <p:ph idx="12" type="sldNum"/>
          </p:nvPr>
        </p:nvSpPr>
        <p:spPr>
          <a:xfrm>
            <a:off x="3815375" y="9371286"/>
            <a:ext cx="2918830" cy="495028"/>
          </a:xfrm>
          <a:prstGeom prst="rect">
            <a:avLst/>
          </a:prstGeom>
          <a:noFill/>
          <a:ln>
            <a:noFill/>
          </a:ln>
        </p:spPr>
        <p:txBody>
          <a:bodyPr anchorCtr="0" anchor="b" bIns="47375" lIns="94825" spcFirstLastPara="1" rIns="94825" wrap="square" tIns="47375">
            <a:noAutofit/>
          </a:bodyPr>
          <a:lstStyle/>
          <a:p>
            <a:pPr indent="0" lvl="0" marL="0" rtl="0" algn="r">
              <a:lnSpc>
                <a:spcPct val="100000"/>
              </a:lnSpc>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8">
    <p:spTree>
      <p:nvGrpSpPr>
        <p:cNvPr id="69" name="Shape 69"/>
        <p:cNvGrpSpPr/>
        <p:nvPr/>
      </p:nvGrpSpPr>
      <p:grpSpPr>
        <a:xfrm>
          <a:off x="0" y="0"/>
          <a:ext cx="0" cy="0"/>
          <a:chOff x="0" y="0"/>
          <a:chExt cx="0" cy="0"/>
        </a:xfrm>
      </p:grpSpPr>
      <p:sp>
        <p:nvSpPr>
          <p:cNvPr id="70" name="Google Shape;7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9">
    <p:spTree>
      <p:nvGrpSpPr>
        <p:cNvPr id="75" name="Shape 75"/>
        <p:cNvGrpSpPr/>
        <p:nvPr/>
      </p:nvGrpSpPr>
      <p:grpSpPr>
        <a:xfrm>
          <a:off x="0" y="0"/>
          <a:ext cx="0" cy="0"/>
          <a:chOff x="0" y="0"/>
          <a:chExt cx="0" cy="0"/>
        </a:xfrm>
      </p:grpSpPr>
      <p:sp>
        <p:nvSpPr>
          <p:cNvPr id="76" name="Google Shape;7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0">
    <p:spTree>
      <p:nvGrpSpPr>
        <p:cNvPr id="81" name="Shape 81"/>
        <p:cNvGrpSpPr/>
        <p:nvPr/>
      </p:nvGrpSpPr>
      <p:grpSpPr>
        <a:xfrm>
          <a:off x="0" y="0"/>
          <a:ext cx="0" cy="0"/>
          <a:chOff x="0" y="0"/>
          <a:chExt cx="0" cy="0"/>
        </a:xfrm>
      </p:grpSpPr>
      <p:sp>
        <p:nvSpPr>
          <p:cNvPr id="82" name="Google Shape;8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1">
    <p:spTree>
      <p:nvGrpSpPr>
        <p:cNvPr id="87" name="Shape 87"/>
        <p:cNvGrpSpPr/>
        <p:nvPr/>
      </p:nvGrpSpPr>
      <p:grpSpPr>
        <a:xfrm>
          <a:off x="0" y="0"/>
          <a:ext cx="0" cy="0"/>
          <a:chOff x="0" y="0"/>
          <a:chExt cx="0" cy="0"/>
        </a:xfrm>
      </p:grpSpPr>
      <p:sp>
        <p:nvSpPr>
          <p:cNvPr id="88" name="Google Shape;8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2">
    <p:spTree>
      <p:nvGrpSpPr>
        <p:cNvPr id="93" name="Shape 93"/>
        <p:cNvGrpSpPr/>
        <p:nvPr/>
      </p:nvGrpSpPr>
      <p:grpSpPr>
        <a:xfrm>
          <a:off x="0" y="0"/>
          <a:ext cx="0" cy="0"/>
          <a:chOff x="0" y="0"/>
          <a:chExt cx="0" cy="0"/>
        </a:xfrm>
      </p:grpSpPr>
      <p:sp>
        <p:nvSpPr>
          <p:cNvPr id="94" name="Google Shape;9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3">
    <p:spTree>
      <p:nvGrpSpPr>
        <p:cNvPr id="99" name="Shape 99"/>
        <p:cNvGrpSpPr/>
        <p:nvPr/>
      </p:nvGrpSpPr>
      <p:grpSpPr>
        <a:xfrm>
          <a:off x="0" y="0"/>
          <a:ext cx="0" cy="0"/>
          <a:chOff x="0" y="0"/>
          <a:chExt cx="0" cy="0"/>
        </a:xfrm>
      </p:grpSpPr>
      <p:sp>
        <p:nvSpPr>
          <p:cNvPr id="100" name="Google Shape;10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4">
    <p:spTree>
      <p:nvGrpSpPr>
        <p:cNvPr id="105" name="Shape 105"/>
        <p:cNvGrpSpPr/>
        <p:nvPr/>
      </p:nvGrpSpPr>
      <p:grpSpPr>
        <a:xfrm>
          <a:off x="0" y="0"/>
          <a:ext cx="0" cy="0"/>
          <a:chOff x="0" y="0"/>
          <a:chExt cx="0" cy="0"/>
        </a:xfrm>
      </p:grpSpPr>
      <p:sp>
        <p:nvSpPr>
          <p:cNvPr id="106" name="Google Shape;10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5">
    <p:spTree>
      <p:nvGrpSpPr>
        <p:cNvPr id="111" name="Shape 111"/>
        <p:cNvGrpSpPr/>
        <p:nvPr/>
      </p:nvGrpSpPr>
      <p:grpSpPr>
        <a:xfrm>
          <a:off x="0" y="0"/>
          <a:ext cx="0" cy="0"/>
          <a:chOff x="0" y="0"/>
          <a:chExt cx="0" cy="0"/>
        </a:xfrm>
      </p:grpSpPr>
      <p:sp>
        <p:nvSpPr>
          <p:cNvPr id="112" name="Google Shape;11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6">
    <p:spTree>
      <p:nvGrpSpPr>
        <p:cNvPr id="117" name="Shape 117"/>
        <p:cNvGrpSpPr/>
        <p:nvPr/>
      </p:nvGrpSpPr>
      <p:grpSpPr>
        <a:xfrm>
          <a:off x="0" y="0"/>
          <a:ext cx="0" cy="0"/>
          <a:chOff x="0" y="0"/>
          <a:chExt cx="0" cy="0"/>
        </a:xfrm>
      </p:grpSpPr>
      <p:sp>
        <p:nvSpPr>
          <p:cNvPr id="118" name="Google Shape;11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7">
    <p:spTree>
      <p:nvGrpSpPr>
        <p:cNvPr id="123" name="Shape 123"/>
        <p:cNvGrpSpPr/>
        <p:nvPr/>
      </p:nvGrpSpPr>
      <p:grpSpPr>
        <a:xfrm>
          <a:off x="0" y="0"/>
          <a:ext cx="0" cy="0"/>
          <a:chOff x="0" y="0"/>
          <a:chExt cx="0" cy="0"/>
        </a:xfrm>
      </p:grpSpPr>
      <p:sp>
        <p:nvSpPr>
          <p:cNvPr id="124" name="Google Shape;1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8">
    <p:spTree>
      <p:nvGrpSpPr>
        <p:cNvPr id="129" name="Shape 129"/>
        <p:cNvGrpSpPr/>
        <p:nvPr/>
      </p:nvGrpSpPr>
      <p:grpSpPr>
        <a:xfrm>
          <a:off x="0" y="0"/>
          <a:ext cx="0" cy="0"/>
          <a:chOff x="0" y="0"/>
          <a:chExt cx="0" cy="0"/>
        </a:xfrm>
      </p:grpSpPr>
      <p:sp>
        <p:nvSpPr>
          <p:cNvPr id="130" name="Google Shape;13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19">
    <p:spTree>
      <p:nvGrpSpPr>
        <p:cNvPr id="135" name="Shape 135"/>
        <p:cNvGrpSpPr/>
        <p:nvPr/>
      </p:nvGrpSpPr>
      <p:grpSpPr>
        <a:xfrm>
          <a:off x="0" y="0"/>
          <a:ext cx="0" cy="0"/>
          <a:chOff x="0" y="0"/>
          <a:chExt cx="0" cy="0"/>
        </a:xfrm>
      </p:grpSpPr>
      <p:sp>
        <p:nvSpPr>
          <p:cNvPr id="136" name="Google Shape;13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0">
    <p:spTree>
      <p:nvGrpSpPr>
        <p:cNvPr id="141" name="Shape 141"/>
        <p:cNvGrpSpPr/>
        <p:nvPr/>
      </p:nvGrpSpPr>
      <p:grpSpPr>
        <a:xfrm>
          <a:off x="0" y="0"/>
          <a:ext cx="0" cy="0"/>
          <a:chOff x="0" y="0"/>
          <a:chExt cx="0" cy="0"/>
        </a:xfrm>
      </p:grpSpPr>
      <p:sp>
        <p:nvSpPr>
          <p:cNvPr id="142" name="Google Shape;14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1">
    <p:spTree>
      <p:nvGrpSpPr>
        <p:cNvPr id="147" name="Shape 147"/>
        <p:cNvGrpSpPr/>
        <p:nvPr/>
      </p:nvGrpSpPr>
      <p:grpSpPr>
        <a:xfrm>
          <a:off x="0" y="0"/>
          <a:ext cx="0" cy="0"/>
          <a:chOff x="0" y="0"/>
          <a:chExt cx="0" cy="0"/>
        </a:xfrm>
      </p:grpSpPr>
      <p:sp>
        <p:nvSpPr>
          <p:cNvPr id="148" name="Google Shape;14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2">
    <p:spTree>
      <p:nvGrpSpPr>
        <p:cNvPr id="153" name="Shape 153"/>
        <p:cNvGrpSpPr/>
        <p:nvPr/>
      </p:nvGrpSpPr>
      <p:grpSpPr>
        <a:xfrm>
          <a:off x="0" y="0"/>
          <a:ext cx="0" cy="0"/>
          <a:chOff x="0" y="0"/>
          <a:chExt cx="0" cy="0"/>
        </a:xfrm>
      </p:grpSpPr>
      <p:sp>
        <p:nvSpPr>
          <p:cNvPr id="154" name="Google Shape;15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3">
    <p:spTree>
      <p:nvGrpSpPr>
        <p:cNvPr id="159" name="Shape 159"/>
        <p:cNvGrpSpPr/>
        <p:nvPr/>
      </p:nvGrpSpPr>
      <p:grpSpPr>
        <a:xfrm>
          <a:off x="0" y="0"/>
          <a:ext cx="0" cy="0"/>
          <a:chOff x="0" y="0"/>
          <a:chExt cx="0" cy="0"/>
        </a:xfrm>
      </p:grpSpPr>
      <p:sp>
        <p:nvSpPr>
          <p:cNvPr id="160" name="Google Shape;16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4">
    <p:spTree>
      <p:nvGrpSpPr>
        <p:cNvPr id="165" name="Shape 165"/>
        <p:cNvGrpSpPr/>
        <p:nvPr/>
      </p:nvGrpSpPr>
      <p:grpSpPr>
        <a:xfrm>
          <a:off x="0" y="0"/>
          <a:ext cx="0" cy="0"/>
          <a:chOff x="0" y="0"/>
          <a:chExt cx="0" cy="0"/>
        </a:xfrm>
      </p:grpSpPr>
      <p:sp>
        <p:nvSpPr>
          <p:cNvPr id="166" name="Google Shape;16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5">
    <p:spTree>
      <p:nvGrpSpPr>
        <p:cNvPr id="171" name="Shape 171"/>
        <p:cNvGrpSpPr/>
        <p:nvPr/>
      </p:nvGrpSpPr>
      <p:grpSpPr>
        <a:xfrm>
          <a:off x="0" y="0"/>
          <a:ext cx="0" cy="0"/>
          <a:chOff x="0" y="0"/>
          <a:chExt cx="0" cy="0"/>
        </a:xfrm>
      </p:grpSpPr>
      <p:sp>
        <p:nvSpPr>
          <p:cNvPr id="172" name="Google Shape;17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6">
    <p:spTree>
      <p:nvGrpSpPr>
        <p:cNvPr id="177" name="Shape 177"/>
        <p:cNvGrpSpPr/>
        <p:nvPr/>
      </p:nvGrpSpPr>
      <p:grpSpPr>
        <a:xfrm>
          <a:off x="0" y="0"/>
          <a:ext cx="0" cy="0"/>
          <a:chOff x="0" y="0"/>
          <a:chExt cx="0" cy="0"/>
        </a:xfrm>
      </p:grpSpPr>
      <p:sp>
        <p:nvSpPr>
          <p:cNvPr id="178" name="Google Shape;17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7">
    <p:spTree>
      <p:nvGrpSpPr>
        <p:cNvPr id="183" name="Shape 183"/>
        <p:cNvGrpSpPr/>
        <p:nvPr/>
      </p:nvGrpSpPr>
      <p:grpSpPr>
        <a:xfrm>
          <a:off x="0" y="0"/>
          <a:ext cx="0" cy="0"/>
          <a:chOff x="0" y="0"/>
          <a:chExt cx="0" cy="0"/>
        </a:xfrm>
      </p:grpSpPr>
      <p:sp>
        <p:nvSpPr>
          <p:cNvPr id="184" name="Google Shape;18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p:spTree>
      <p:nvGrpSpPr>
        <p:cNvPr id="27" name="Shape 27"/>
        <p:cNvGrpSpPr/>
        <p:nvPr/>
      </p:nvGrpSpPr>
      <p:grpSpPr>
        <a:xfrm>
          <a:off x="0" y="0"/>
          <a:ext cx="0" cy="0"/>
          <a:chOff x="0" y="0"/>
          <a:chExt cx="0" cy="0"/>
        </a:xfrm>
      </p:grpSpPr>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8">
    <p:spTree>
      <p:nvGrpSpPr>
        <p:cNvPr id="189" name="Shape 189"/>
        <p:cNvGrpSpPr/>
        <p:nvPr/>
      </p:nvGrpSpPr>
      <p:grpSpPr>
        <a:xfrm>
          <a:off x="0" y="0"/>
          <a:ext cx="0" cy="0"/>
          <a:chOff x="0" y="0"/>
          <a:chExt cx="0" cy="0"/>
        </a:xfrm>
      </p:grpSpPr>
      <p:sp>
        <p:nvSpPr>
          <p:cNvPr id="190" name="Google Shape;19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9">
    <p:spTree>
      <p:nvGrpSpPr>
        <p:cNvPr id="195" name="Shape 195"/>
        <p:cNvGrpSpPr/>
        <p:nvPr/>
      </p:nvGrpSpPr>
      <p:grpSpPr>
        <a:xfrm>
          <a:off x="0" y="0"/>
          <a:ext cx="0" cy="0"/>
          <a:chOff x="0" y="0"/>
          <a:chExt cx="0" cy="0"/>
        </a:xfrm>
      </p:grpSpPr>
      <p:sp>
        <p:nvSpPr>
          <p:cNvPr id="196" name="Google Shape;19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2">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3">
    <p:spTree>
      <p:nvGrpSpPr>
        <p:cNvPr id="39" name="Shape 39"/>
        <p:cNvGrpSpPr/>
        <p:nvPr/>
      </p:nvGrpSpPr>
      <p:grpSpPr>
        <a:xfrm>
          <a:off x="0" y="0"/>
          <a:ext cx="0" cy="0"/>
          <a:chOff x="0" y="0"/>
          <a:chExt cx="0" cy="0"/>
        </a:xfrm>
      </p:grpSpPr>
      <p:sp>
        <p:nvSpPr>
          <p:cNvPr id="40" name="Google Shape;4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4">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5">
    <p:spTree>
      <p:nvGrpSpPr>
        <p:cNvPr id="51" name="Shape 51"/>
        <p:cNvGrpSpPr/>
        <p:nvPr/>
      </p:nvGrpSpPr>
      <p:grpSpPr>
        <a:xfrm>
          <a:off x="0" y="0"/>
          <a:ext cx="0" cy="0"/>
          <a:chOff x="0" y="0"/>
          <a:chExt cx="0" cy="0"/>
        </a:xfrm>
      </p:grpSpPr>
      <p:sp>
        <p:nvSpPr>
          <p:cNvPr id="52" name="Google Shape;5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6">
    <p:spTree>
      <p:nvGrpSpPr>
        <p:cNvPr id="57" name="Shape 57"/>
        <p:cNvGrpSpPr/>
        <p:nvPr/>
      </p:nvGrpSpPr>
      <p:grpSpPr>
        <a:xfrm>
          <a:off x="0" y="0"/>
          <a:ext cx="0" cy="0"/>
          <a:chOff x="0" y="0"/>
          <a:chExt cx="0" cy="0"/>
        </a:xfrm>
      </p:grpSpPr>
      <p:sp>
        <p:nvSpPr>
          <p:cNvPr id="58" name="Google Shape;5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1_タイトルとコンテンツ 7">
    <p:spTree>
      <p:nvGrpSpPr>
        <p:cNvPr id="63" name="Shape 63"/>
        <p:cNvGrpSpPr/>
        <p:nvPr/>
      </p:nvGrpSpPr>
      <p:grpSpPr>
        <a:xfrm>
          <a:off x="0" y="0"/>
          <a:ext cx="0" cy="0"/>
          <a:chOff x="0" y="0"/>
          <a:chExt cx="0" cy="0"/>
        </a:xfrm>
      </p:grpSpPr>
      <p:sp>
        <p:nvSpPr>
          <p:cNvPr id="64" name="Google Shape;6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
          <p:cNvSpPr txBox="1"/>
          <p:nvPr>
            <p:ph type="ctrTitle"/>
          </p:nvPr>
        </p:nvSpPr>
        <p:spPr>
          <a:xfrm>
            <a:off x="1524000" y="127734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ja-JP"/>
              <a:t>実験インストラクション</a:t>
            </a:r>
            <a:endParaRPr/>
          </a:p>
        </p:txBody>
      </p:sp>
      <p:sp>
        <p:nvSpPr>
          <p:cNvPr id="206" name="Google Shape;206;p1"/>
          <p:cNvSpPr txBox="1"/>
          <p:nvPr/>
        </p:nvSpPr>
        <p:spPr>
          <a:xfrm>
            <a:off x="11028557" y="267629"/>
            <a:ext cx="85864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Arial"/>
                <a:ea typeface="Arial"/>
                <a:cs typeface="Arial"/>
                <a:sym typeface="Arial"/>
              </a:rPr>
              <a:t>UIL</a:t>
            </a:r>
            <a:endParaRPr/>
          </a:p>
        </p:txBody>
      </p:sp>
      <p:sp>
        <p:nvSpPr>
          <p:cNvPr id="207" name="Google Shape;20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sz="2000"/>
              <a:t>‹#›</a:t>
            </a:fld>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8fa61fdde7_0_0"/>
          <p:cNvSpPr txBox="1"/>
          <p:nvPr>
            <p:ph idx="1" type="body"/>
          </p:nvPr>
        </p:nvSpPr>
        <p:spPr>
          <a:xfrm>
            <a:off x="230750" y="433950"/>
            <a:ext cx="11613000" cy="59901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200"/>
              <a:buNone/>
            </a:pPr>
            <a:r>
              <a:t/>
            </a:r>
            <a:endParaRPr b="1" sz="2200">
              <a:solidFill>
                <a:srgbClr val="1E4E79"/>
              </a:solidFill>
            </a:endParaRPr>
          </a:p>
          <a:p>
            <a:pPr indent="0" lvl="0" marL="0" rtl="0" algn="ctr">
              <a:lnSpc>
                <a:spcPct val="80000"/>
              </a:lnSpc>
              <a:spcBef>
                <a:spcPts val="1000"/>
              </a:spcBef>
              <a:spcAft>
                <a:spcPts val="0"/>
              </a:spcAft>
              <a:buClr>
                <a:schemeClr val="dk1"/>
              </a:buClr>
              <a:buSzPts val="2000"/>
              <a:buNone/>
            </a:pPr>
            <a:r>
              <a:t/>
            </a:r>
            <a:endParaRPr b="1" sz="2200">
              <a:solidFill>
                <a:srgbClr val="1E4E79"/>
              </a:solidFill>
            </a:endParaRPr>
          </a:p>
          <a:p>
            <a:pPr indent="0" lvl="0" marL="0" rtl="0" algn="ctr">
              <a:lnSpc>
                <a:spcPct val="80000"/>
              </a:lnSpc>
              <a:spcBef>
                <a:spcPts val="1000"/>
              </a:spcBef>
              <a:spcAft>
                <a:spcPts val="0"/>
              </a:spcAft>
              <a:buClr>
                <a:schemeClr val="dk1"/>
              </a:buClr>
              <a:buSzPts val="2000"/>
              <a:buNone/>
            </a:pPr>
            <a:r>
              <a:t/>
            </a:r>
            <a:endParaRPr b="1" sz="2200">
              <a:solidFill>
                <a:srgbClr val="1E4E79"/>
              </a:solidFill>
            </a:endParaRPr>
          </a:p>
          <a:p>
            <a:pPr indent="0" lvl="0" marL="0" rtl="0" algn="ctr">
              <a:lnSpc>
                <a:spcPct val="80000"/>
              </a:lnSpc>
              <a:spcBef>
                <a:spcPts val="1000"/>
              </a:spcBef>
              <a:spcAft>
                <a:spcPts val="0"/>
              </a:spcAft>
              <a:buClr>
                <a:schemeClr val="dk1"/>
              </a:buClr>
              <a:buSzPts val="2000"/>
              <a:buNone/>
            </a:pPr>
            <a:r>
              <a:t/>
            </a:r>
            <a:endParaRPr sz="2200"/>
          </a:p>
          <a:p>
            <a:pPr indent="0" lvl="0" marL="0" rtl="0" algn="ctr">
              <a:lnSpc>
                <a:spcPct val="80000"/>
              </a:lnSpc>
              <a:spcBef>
                <a:spcPts val="1000"/>
              </a:spcBef>
              <a:spcAft>
                <a:spcPts val="0"/>
              </a:spcAft>
              <a:buClr>
                <a:schemeClr val="dk1"/>
              </a:buClr>
              <a:buSzPts val="1100"/>
              <a:buNone/>
            </a:pPr>
            <a:r>
              <a:rPr lang="ja-JP" sz="2200"/>
              <a:t>あなたの矢尻のデザインの他に、狩りの成功に影響する制御不可能な要因があります</a:t>
            </a:r>
            <a:endParaRPr sz="2200"/>
          </a:p>
          <a:p>
            <a:pPr indent="0" lvl="0" marL="0" rtl="0" algn="ctr">
              <a:lnSpc>
                <a:spcPct val="80000"/>
              </a:lnSpc>
              <a:spcBef>
                <a:spcPts val="1000"/>
              </a:spcBef>
              <a:spcAft>
                <a:spcPts val="0"/>
              </a:spcAft>
              <a:buClr>
                <a:schemeClr val="dk1"/>
              </a:buClr>
              <a:buSzPts val="1100"/>
              <a:buFont typeface="Arial"/>
              <a:buNone/>
            </a:pPr>
            <a:r>
              <a:rPr lang="ja-JP" sz="2200"/>
              <a:t>（例：獲物の数、天候）</a:t>
            </a:r>
            <a:endParaRPr sz="2200"/>
          </a:p>
          <a:p>
            <a:pPr indent="0" lvl="0" marL="0" rtl="0" algn="ctr">
              <a:lnSpc>
                <a:spcPct val="80000"/>
              </a:lnSpc>
              <a:spcBef>
                <a:spcPts val="1000"/>
              </a:spcBef>
              <a:spcAft>
                <a:spcPts val="0"/>
              </a:spcAft>
              <a:buClr>
                <a:schemeClr val="dk1"/>
              </a:buClr>
              <a:buSzPts val="1100"/>
              <a:buFont typeface="Arial"/>
              <a:buNone/>
            </a:pPr>
            <a:r>
              <a:t/>
            </a:r>
            <a:endParaRPr sz="2200"/>
          </a:p>
          <a:p>
            <a:pPr indent="0" lvl="0" marL="0" rtl="0" algn="ctr">
              <a:lnSpc>
                <a:spcPct val="80000"/>
              </a:lnSpc>
              <a:spcBef>
                <a:spcPts val="1000"/>
              </a:spcBef>
              <a:spcAft>
                <a:spcPts val="0"/>
              </a:spcAft>
              <a:buClr>
                <a:schemeClr val="dk1"/>
              </a:buClr>
              <a:buSzPts val="1100"/>
              <a:buNone/>
            </a:pPr>
            <a:r>
              <a:rPr lang="ja-JP" sz="2200"/>
              <a:t>つまり、あなたが毎回の狩りで得られるカロリーは、</a:t>
            </a:r>
            <a:endParaRPr sz="2200"/>
          </a:p>
          <a:p>
            <a:pPr indent="0" lvl="0" marL="0" rtl="0" algn="ctr">
              <a:lnSpc>
                <a:spcPct val="80000"/>
              </a:lnSpc>
              <a:spcBef>
                <a:spcPts val="1000"/>
              </a:spcBef>
              <a:spcAft>
                <a:spcPts val="0"/>
              </a:spcAft>
              <a:buClr>
                <a:schemeClr val="dk1"/>
              </a:buClr>
              <a:buSzPts val="1100"/>
              <a:buFont typeface="Arial"/>
              <a:buNone/>
            </a:pPr>
            <a:r>
              <a:rPr lang="ja-JP" sz="2200"/>
              <a:t>あなたの矢尻とは無関係なランダムな要因によって左右されます。</a:t>
            </a:r>
            <a:endParaRPr sz="2200"/>
          </a:p>
          <a:p>
            <a:pPr indent="0" lvl="0" marL="0" rtl="0" algn="ctr">
              <a:lnSpc>
                <a:spcPct val="80000"/>
              </a:lnSpc>
              <a:spcBef>
                <a:spcPts val="1000"/>
              </a:spcBef>
              <a:spcAft>
                <a:spcPts val="0"/>
              </a:spcAft>
              <a:buClr>
                <a:schemeClr val="dk1"/>
              </a:buClr>
              <a:buSzPts val="1100"/>
              <a:buFont typeface="Arial"/>
              <a:buNone/>
            </a:pPr>
            <a:r>
              <a:t/>
            </a:r>
            <a:endParaRPr sz="2200"/>
          </a:p>
          <a:p>
            <a:pPr indent="0" lvl="0" marL="0" rtl="0" algn="ctr">
              <a:lnSpc>
                <a:spcPct val="80000"/>
              </a:lnSpc>
              <a:spcBef>
                <a:spcPts val="1000"/>
              </a:spcBef>
              <a:spcAft>
                <a:spcPts val="0"/>
              </a:spcAft>
              <a:buClr>
                <a:schemeClr val="dk1"/>
              </a:buClr>
              <a:buSzPts val="1100"/>
              <a:buFont typeface="Arial"/>
              <a:buNone/>
            </a:pPr>
            <a:r>
              <a:rPr lang="ja-JP" sz="2200"/>
              <a:t>あなたは、矢尻をデザインする際にこうした「ノイズ」を考慮する必要があります。</a:t>
            </a:r>
            <a:endParaRPr sz="2200"/>
          </a:p>
          <a:p>
            <a:pPr indent="0" lvl="0" marL="0" rtl="0" algn="ctr">
              <a:lnSpc>
                <a:spcPct val="80000"/>
              </a:lnSpc>
              <a:spcBef>
                <a:spcPts val="1000"/>
              </a:spcBef>
              <a:spcAft>
                <a:spcPts val="0"/>
              </a:spcAft>
              <a:buClr>
                <a:schemeClr val="dk1"/>
              </a:buClr>
              <a:buSzPts val="2000"/>
              <a:buNone/>
            </a:pPr>
            <a:r>
              <a:t/>
            </a:r>
            <a:endParaRPr sz="2200"/>
          </a:p>
        </p:txBody>
      </p:sp>
      <p:sp>
        <p:nvSpPr>
          <p:cNvPr id="276" name="Google Shape;276;g8fa61fdde7_0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0"/>
          <p:cNvSpPr txBox="1"/>
          <p:nvPr>
            <p:ph idx="1" type="body"/>
          </p:nvPr>
        </p:nvSpPr>
        <p:spPr>
          <a:xfrm>
            <a:off x="415711" y="2169663"/>
            <a:ext cx="11612880" cy="298220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200"/>
              <a:buNone/>
            </a:pPr>
            <a:r>
              <a:rPr lang="ja-JP" sz="2200"/>
              <a:t>あなたは幸運なことに特に矢尻を作るのが得意な家系に生まれました。</a:t>
            </a:r>
            <a:endParaRPr sz="2200"/>
          </a:p>
          <a:p>
            <a:pPr indent="0" lvl="0" marL="0" rtl="0" algn="ctr">
              <a:lnSpc>
                <a:spcPct val="90000"/>
              </a:lnSpc>
              <a:spcBef>
                <a:spcPts val="1000"/>
              </a:spcBef>
              <a:spcAft>
                <a:spcPts val="0"/>
              </a:spcAft>
              <a:buClr>
                <a:schemeClr val="dk1"/>
              </a:buClr>
              <a:buSzPts val="2200"/>
              <a:buNone/>
            </a:pPr>
            <a:r>
              <a:rPr lang="ja-JP" sz="2200"/>
              <a:t>各シーズンの最初に、その環境に対してデザインされた矢尻を受け取ります。</a:t>
            </a:r>
            <a:endParaRPr sz="2200"/>
          </a:p>
          <a:p>
            <a:pPr indent="0" lvl="0" marL="0" rtl="0" algn="ctr">
              <a:lnSpc>
                <a:spcPct val="90000"/>
              </a:lnSpc>
              <a:spcBef>
                <a:spcPts val="1000"/>
              </a:spcBef>
              <a:spcAft>
                <a:spcPts val="0"/>
              </a:spcAft>
              <a:buClr>
                <a:schemeClr val="dk1"/>
              </a:buClr>
              <a:buSzPts val="2200"/>
              <a:buNone/>
            </a:pPr>
            <a:r>
              <a:t/>
            </a:r>
            <a:endParaRPr b="1" sz="2200"/>
          </a:p>
          <a:p>
            <a:pPr indent="0" lvl="0" marL="0" rtl="0" algn="ctr">
              <a:lnSpc>
                <a:spcPct val="90000"/>
              </a:lnSpc>
              <a:spcBef>
                <a:spcPts val="1000"/>
              </a:spcBef>
              <a:spcAft>
                <a:spcPts val="0"/>
              </a:spcAft>
              <a:buClr>
                <a:schemeClr val="dk1"/>
              </a:buClr>
              <a:buSzPts val="2200"/>
              <a:buNone/>
            </a:pPr>
            <a:r>
              <a:rPr lang="ja-JP" sz="2200"/>
              <a:t>この矢尻は先史時代のあなたの家族の年長のメンバーが生涯をかけて作成したもので、</a:t>
            </a:r>
            <a:endParaRPr sz="2200"/>
          </a:p>
          <a:p>
            <a:pPr indent="0" lvl="0" marL="0" rtl="0" algn="ctr">
              <a:lnSpc>
                <a:spcPct val="90000"/>
              </a:lnSpc>
              <a:spcBef>
                <a:spcPts val="1000"/>
              </a:spcBef>
              <a:spcAft>
                <a:spcPts val="0"/>
              </a:spcAft>
              <a:buClr>
                <a:schemeClr val="dk1"/>
              </a:buClr>
              <a:buSzPts val="2200"/>
              <a:buNone/>
            </a:pPr>
            <a:r>
              <a:rPr lang="ja-JP" sz="2200"/>
              <a:t>あなたは、その年長のメンバーから学ぶことができると考えてください。</a:t>
            </a:r>
            <a:endParaRPr sz="2200"/>
          </a:p>
          <a:p>
            <a:pPr indent="0" lvl="0" marL="0" rtl="0" algn="ctr">
              <a:lnSpc>
                <a:spcPct val="90000"/>
              </a:lnSpc>
              <a:spcBef>
                <a:spcPts val="1000"/>
              </a:spcBef>
              <a:spcAft>
                <a:spcPts val="0"/>
              </a:spcAft>
              <a:buClr>
                <a:schemeClr val="dk1"/>
              </a:buClr>
              <a:buSzPts val="2200"/>
              <a:buNone/>
            </a:pPr>
            <a:r>
              <a:t/>
            </a:r>
            <a:endParaRPr sz="2200"/>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9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9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9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t/>
            </a:r>
            <a:endParaRPr sz="2000"/>
          </a:p>
        </p:txBody>
      </p:sp>
      <p:sp>
        <p:nvSpPr>
          <p:cNvPr id="283" name="Google Shape;2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txBox="1"/>
          <p:nvPr/>
        </p:nvSpPr>
        <p:spPr>
          <a:xfrm>
            <a:off x="731705" y="2658620"/>
            <a:ext cx="11216269" cy="419938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実験に参加していただきありがとうございます。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これからの画面で、これから行う実験の説明を行います。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4" name="Google Shape;2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nvSpPr>
        <p:spPr>
          <a:xfrm>
            <a:off x="731705" y="1176793"/>
            <a:ext cx="11216269" cy="41993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なお、実験中、スマートフォン・携帯電話等の利用は禁止されています。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電源を切ってカバンに閉まって下さい。</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また、その他の注意事項として、</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「他の人と相談すること」</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「紙でメモを取ること」</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も禁止されています。ご注意下さい。</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その他、不明な点や画面が操作不能になる等の問題があれば</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手をあげて、実験者を呼んでください。</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1" name="Google Shape;2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nvSpPr>
        <p:spPr>
          <a:xfrm>
            <a:off x="526723" y="1057831"/>
            <a:ext cx="11551734" cy="419938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約紀元前 600 年、グレート・ベースン(アメリカ合衆国のネバダ州とカルフォルニア東部)</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で生きていた人々は弓と矢を使って食料獲得のために狩りをしていました。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この実験では、こうした人々が狩りに使っていた矢尻(矢の先端部分)に関するものです。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下の画像は、この矢尻のデザインの一例です。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28" name="Google Shape;228;p4"/>
          <p:cNvPicPr preferRelativeResize="0"/>
          <p:nvPr/>
        </p:nvPicPr>
        <p:blipFill rotWithShape="1">
          <a:blip r:embed="rId3">
            <a:alphaModFix/>
          </a:blip>
          <a:srcRect b="0" l="0" r="0" t="0"/>
          <a:stretch/>
        </p:blipFill>
        <p:spPr>
          <a:xfrm>
            <a:off x="5025257" y="3876341"/>
            <a:ext cx="2554666" cy="2383510"/>
          </a:xfrm>
          <a:prstGeom prst="rect">
            <a:avLst/>
          </a:prstGeom>
          <a:noFill/>
          <a:ln>
            <a:noFill/>
          </a:ln>
        </p:spPr>
      </p:pic>
      <p:sp>
        <p:nvSpPr>
          <p:cNvPr id="229" name="Google Shape;2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nvSpPr>
        <p:spPr>
          <a:xfrm>
            <a:off x="182881" y="486697"/>
            <a:ext cx="11551734" cy="5608320"/>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2035"/>
              <a:buFont typeface="Arial"/>
              <a:buNone/>
            </a:pPr>
            <a:r>
              <a:t/>
            </a:r>
            <a:endParaRPr b="0" i="0" sz="2035"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グレート・ベースンの人々の狩りが成功するかどうかは、</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矢尻のデザインにある程度は依存していました。</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矢尻のデザインは様々なものがあり、それぞれが異なる環境で </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上手くいくようにデザインされていました。</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例えば、小さなすばしっこい動物を狩るのであれば、</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最も効率のよい矢尻は、小さく、薄く、長い矢尻でした。</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大きく皮の厚い動物を狩るのであれば、</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最も効率がよい矢尻は、大きく、幅広く、厚い矢尻でした。</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t/>
            </a:r>
            <a:endParaRPr b="0" i="0" sz="2220" u="none" cap="none" strike="noStrike">
              <a:solidFill>
                <a:schemeClr val="dk1"/>
              </a:solidFill>
              <a:latin typeface="Arial"/>
              <a:ea typeface="Arial"/>
              <a:cs typeface="Arial"/>
              <a:sym typeface="Arial"/>
            </a:endParaRPr>
          </a:p>
          <a:p>
            <a:pPr indent="0" lvl="0" marL="0" marR="0" rtl="0" algn="ctr">
              <a:lnSpc>
                <a:spcPct val="80000"/>
              </a:lnSpc>
              <a:spcBef>
                <a:spcPts val="1000"/>
              </a:spcBef>
              <a:spcAft>
                <a:spcPts val="0"/>
              </a:spcAft>
              <a:buClr>
                <a:schemeClr val="dk1"/>
              </a:buClr>
              <a:buSzPts val="2220"/>
              <a:buFont typeface="Arial"/>
              <a:buNone/>
            </a:pPr>
            <a:r>
              <a:rPr b="0" i="0" lang="ja-JP" sz="2220" u="none" cap="none" strike="noStrike">
                <a:solidFill>
                  <a:schemeClr val="dk1"/>
                </a:solidFill>
                <a:latin typeface="Arial"/>
                <a:ea typeface="Arial"/>
                <a:cs typeface="Arial"/>
                <a:sym typeface="Arial"/>
              </a:rPr>
              <a:t>現実では、様々な形や大きさの矢尻が使われていました。</a:t>
            </a:r>
            <a:endParaRPr b="0" i="0" sz="2220" u="none" cap="none" strike="noStrike">
              <a:solidFill>
                <a:schemeClr val="dk1"/>
              </a:solidFill>
              <a:latin typeface="Arial"/>
              <a:ea typeface="Arial"/>
              <a:cs typeface="Arial"/>
              <a:sym typeface="Arial"/>
            </a:endParaRPr>
          </a:p>
        </p:txBody>
      </p:sp>
      <p:sp>
        <p:nvSpPr>
          <p:cNvPr id="236" name="Google Shape;2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nvSpPr>
        <p:spPr>
          <a:xfrm>
            <a:off x="320133" y="1022064"/>
            <a:ext cx="11551734" cy="560832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実験中、あなたはこの時代に生きたハンター達の一人であったと想定してみてください。</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あなたの課題は「ヴァーチャルな矢尻」をデザインし作成することです。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あなたには、これから一連の「ヴァーチャルな狩りの旅」へと出ていただきます。</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 実際に先史時代のグレート・ベースンの人々がそうであったように、</a:t>
            </a:r>
            <a:endParaRPr b="0" i="0" sz="22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0" i="0" lang="ja-JP" sz="2200" u="none" cap="none" strike="noStrike">
                <a:solidFill>
                  <a:schemeClr val="dk1"/>
                </a:solidFill>
                <a:latin typeface="Arial"/>
                <a:ea typeface="Arial"/>
                <a:cs typeface="Arial"/>
                <a:sym typeface="Arial"/>
              </a:rPr>
              <a:t>各旅においてあなたの狩りが成功するかは矢尻のデザインにかかっています。 </a:t>
            </a:r>
            <a:endParaRPr b="0" i="0" sz="1400" u="none" cap="none" strike="noStrike">
              <a:solidFill>
                <a:srgbClr val="000000"/>
              </a:solidFill>
              <a:latin typeface="Arial"/>
              <a:ea typeface="Arial"/>
              <a:cs typeface="Arial"/>
              <a:sym typeface="Arial"/>
            </a:endParaRPr>
          </a:p>
        </p:txBody>
      </p:sp>
      <p:sp>
        <p:nvSpPr>
          <p:cNvPr id="243" name="Google Shape;2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txBox="1"/>
          <p:nvPr>
            <p:ph idx="1" type="body"/>
          </p:nvPr>
        </p:nvSpPr>
        <p:spPr>
          <a:xfrm>
            <a:off x="223024" y="1017357"/>
            <a:ext cx="11740376" cy="4351338"/>
          </a:xfrm>
          <a:prstGeom prst="rect">
            <a:avLst/>
          </a:prstGeom>
          <a:noFill/>
          <a:ln>
            <a:noFill/>
          </a:ln>
        </p:spPr>
        <p:txBody>
          <a:bodyPr anchorCtr="0" anchor="t" bIns="45700" lIns="91425" spcFirstLastPara="1" rIns="91425" wrap="square" tIns="45700">
            <a:normAutofit/>
          </a:bodyPr>
          <a:lstStyle/>
          <a:p>
            <a:pPr indent="0" lvl="0" marL="0" rtl="0" algn="ctr">
              <a:lnSpc>
                <a:spcPct val="60000"/>
              </a:lnSpc>
              <a:spcBef>
                <a:spcPts val="0"/>
              </a:spcBef>
              <a:spcAft>
                <a:spcPts val="0"/>
              </a:spcAft>
              <a:buClr>
                <a:schemeClr val="dk1"/>
              </a:buClr>
              <a:buSzPts val="2220"/>
              <a:buNone/>
            </a:pPr>
            <a:r>
              <a:rPr lang="ja-JP" sz="2220"/>
              <a:t>各狩りに出る前にあなたは矢尻に関して</a:t>
            </a:r>
            <a:endParaRPr sz="2220"/>
          </a:p>
          <a:p>
            <a:pPr indent="0" lvl="0" marL="0" rtl="0" algn="ctr">
              <a:lnSpc>
                <a:spcPct val="60000"/>
              </a:lnSpc>
              <a:spcBef>
                <a:spcPts val="1000"/>
              </a:spcBef>
              <a:spcAft>
                <a:spcPts val="0"/>
              </a:spcAft>
              <a:buClr>
                <a:schemeClr val="dk1"/>
              </a:buClr>
              <a:buSzPts val="2220"/>
              <a:buNone/>
            </a:pPr>
            <a:r>
              <a:rPr lang="ja-JP" sz="2220"/>
              <a:t>複数の項目について入力するように求められます。</a:t>
            </a:r>
            <a:endParaRPr sz="2220"/>
          </a:p>
          <a:p>
            <a:pPr indent="0" lvl="0" marL="0" rtl="0" algn="ctr">
              <a:lnSpc>
                <a:spcPct val="60000"/>
              </a:lnSpc>
              <a:spcBef>
                <a:spcPts val="1000"/>
              </a:spcBef>
              <a:spcAft>
                <a:spcPts val="0"/>
              </a:spcAft>
              <a:buClr>
                <a:schemeClr val="dk1"/>
              </a:buClr>
              <a:buSzPts val="2220"/>
              <a:buNone/>
            </a:pPr>
            <a:r>
              <a:t/>
            </a:r>
            <a:endParaRPr sz="2220"/>
          </a:p>
          <a:p>
            <a:pPr indent="0" lvl="0" marL="0" rtl="0" algn="ctr">
              <a:lnSpc>
                <a:spcPct val="60000"/>
              </a:lnSpc>
              <a:spcBef>
                <a:spcPts val="1000"/>
              </a:spcBef>
              <a:spcAft>
                <a:spcPts val="0"/>
              </a:spcAft>
              <a:buClr>
                <a:schemeClr val="dk1"/>
              </a:buClr>
              <a:buSzPts val="2220"/>
              <a:buNone/>
            </a:pPr>
            <a:r>
              <a:rPr lang="ja-JP" sz="2220"/>
              <a:t>これらの項目とは、「長さ」「幅広さ」「厚さ」「形」「色」です。 </a:t>
            </a:r>
            <a:endParaRPr sz="2220"/>
          </a:p>
          <a:p>
            <a:pPr indent="0" lvl="0" marL="0" rtl="0" algn="ctr">
              <a:lnSpc>
                <a:spcPct val="60000"/>
              </a:lnSpc>
              <a:spcBef>
                <a:spcPts val="1000"/>
              </a:spcBef>
              <a:spcAft>
                <a:spcPts val="0"/>
              </a:spcAft>
              <a:buClr>
                <a:schemeClr val="dk1"/>
              </a:buClr>
              <a:buSzPts val="2220"/>
              <a:buNone/>
            </a:pPr>
            <a:r>
              <a:t/>
            </a:r>
            <a:endParaRPr sz="2220"/>
          </a:p>
          <a:p>
            <a:pPr indent="0" lvl="0" marL="0" rtl="0" algn="ctr">
              <a:lnSpc>
                <a:spcPct val="60000"/>
              </a:lnSpc>
              <a:spcBef>
                <a:spcPts val="1000"/>
              </a:spcBef>
              <a:spcAft>
                <a:spcPts val="0"/>
              </a:spcAft>
              <a:buClr>
                <a:schemeClr val="dk1"/>
              </a:buClr>
              <a:buSzPts val="2220"/>
              <a:buNone/>
            </a:pPr>
            <a:r>
              <a:rPr lang="ja-JP" sz="2220"/>
              <a:t>「長さ」「幅広さ」「厚さ」は　1（最小）から　100 （最大）の範囲から選択できます。</a:t>
            </a:r>
            <a:endParaRPr sz="2220"/>
          </a:p>
          <a:p>
            <a:pPr indent="0" lvl="0" marL="0" rtl="0" algn="ctr">
              <a:lnSpc>
                <a:spcPct val="60000"/>
              </a:lnSpc>
              <a:spcBef>
                <a:spcPts val="1000"/>
              </a:spcBef>
              <a:spcAft>
                <a:spcPts val="0"/>
              </a:spcAft>
              <a:buClr>
                <a:schemeClr val="dk1"/>
              </a:buClr>
              <a:buSzPts val="2220"/>
              <a:buNone/>
            </a:pPr>
            <a:br>
              <a:rPr lang="ja-JP" sz="2220"/>
            </a:br>
            <a:r>
              <a:rPr lang="ja-JP" sz="2220"/>
              <a:t>「形」は 4 つの異なる形(「形1」「形2」「形3」「形4」)、</a:t>
            </a:r>
            <a:endParaRPr sz="2220"/>
          </a:p>
          <a:p>
            <a:pPr indent="0" lvl="0" marL="0" rtl="0" algn="ctr">
              <a:lnSpc>
                <a:spcPct val="60000"/>
              </a:lnSpc>
              <a:spcBef>
                <a:spcPts val="1000"/>
              </a:spcBef>
              <a:spcAft>
                <a:spcPts val="0"/>
              </a:spcAft>
              <a:buClr>
                <a:schemeClr val="dk1"/>
              </a:buClr>
              <a:buSzPts val="2220"/>
              <a:buNone/>
            </a:pPr>
            <a:r>
              <a:rPr lang="ja-JP" sz="2220"/>
              <a:t>「色」は4つの異なる色(「1:白色」「2:灰色」「3:黄土」「4:若草」)から選択できます。</a:t>
            </a:r>
            <a:endParaRPr sz="2220"/>
          </a:p>
          <a:p>
            <a:pPr indent="0" lvl="0" marL="0" rtl="0" algn="ctr">
              <a:lnSpc>
                <a:spcPct val="60000"/>
              </a:lnSpc>
              <a:spcBef>
                <a:spcPts val="1000"/>
              </a:spcBef>
              <a:spcAft>
                <a:spcPts val="0"/>
              </a:spcAft>
              <a:buClr>
                <a:schemeClr val="dk1"/>
              </a:buClr>
              <a:buSzPts val="2220"/>
              <a:buNone/>
            </a:pPr>
            <a:r>
              <a:t/>
            </a:r>
            <a:endParaRPr sz="2220"/>
          </a:p>
          <a:p>
            <a:pPr indent="0" lvl="0" marL="0" rtl="0" algn="ctr">
              <a:lnSpc>
                <a:spcPct val="60000"/>
              </a:lnSpc>
              <a:spcBef>
                <a:spcPts val="1000"/>
              </a:spcBef>
              <a:spcAft>
                <a:spcPts val="0"/>
              </a:spcAft>
              <a:buClr>
                <a:schemeClr val="dk1"/>
              </a:buClr>
              <a:buSzPts val="2220"/>
              <a:buNone/>
            </a:pPr>
            <a:r>
              <a:rPr lang="ja-JP" sz="2220"/>
              <a:t>これらの値を設定し「表示」ボタンを押すと、</a:t>
            </a:r>
            <a:endParaRPr sz="2220"/>
          </a:p>
          <a:p>
            <a:pPr indent="0" lvl="0" marL="0" rtl="0" algn="ctr">
              <a:lnSpc>
                <a:spcPct val="60000"/>
              </a:lnSpc>
              <a:spcBef>
                <a:spcPts val="1000"/>
              </a:spcBef>
              <a:spcAft>
                <a:spcPts val="0"/>
              </a:spcAft>
              <a:buClr>
                <a:schemeClr val="dk1"/>
              </a:buClr>
              <a:buSzPts val="2220"/>
              <a:buNone/>
            </a:pPr>
            <a:r>
              <a:rPr lang="ja-JP" sz="2220"/>
              <a:t>画面の矢尻画像がその値に応じて変化します。</a:t>
            </a:r>
            <a:endParaRPr sz="2220"/>
          </a:p>
          <a:p>
            <a:pPr indent="0" lvl="0" marL="0" rtl="0" algn="ctr">
              <a:lnSpc>
                <a:spcPct val="60000"/>
              </a:lnSpc>
              <a:spcBef>
                <a:spcPts val="1000"/>
              </a:spcBef>
              <a:spcAft>
                <a:spcPts val="0"/>
              </a:spcAft>
              <a:buClr>
                <a:schemeClr val="dk1"/>
              </a:buClr>
              <a:buSzPts val="2220"/>
              <a:buNone/>
            </a:pPr>
            <a:r>
              <a:rPr lang="ja-JP" sz="2220"/>
              <a:t>（注意：画像は２次元であるため、「厚さ」は反映されません）</a:t>
            </a:r>
            <a:endParaRPr/>
          </a:p>
          <a:p>
            <a:pPr indent="-64135" lvl="0" marL="228600" rtl="0" algn="ctr">
              <a:lnSpc>
                <a:spcPct val="60000"/>
              </a:lnSpc>
              <a:spcBef>
                <a:spcPts val="1000"/>
              </a:spcBef>
              <a:spcAft>
                <a:spcPts val="0"/>
              </a:spcAft>
              <a:buClr>
                <a:schemeClr val="dk1"/>
              </a:buClr>
              <a:buSzPts val="2590"/>
              <a:buNone/>
            </a:pPr>
            <a:r>
              <a:t/>
            </a:r>
            <a:endParaRPr sz="2590"/>
          </a:p>
        </p:txBody>
      </p:sp>
      <p:sp>
        <p:nvSpPr>
          <p:cNvPr id="250" name="Google Shape;2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txBox="1"/>
          <p:nvPr>
            <p:ph idx="1" type="body"/>
          </p:nvPr>
        </p:nvSpPr>
        <p:spPr>
          <a:xfrm>
            <a:off x="289560" y="136525"/>
            <a:ext cx="11612880" cy="43513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ja-JP" sz="2200"/>
              <a:t>デザインに満足できたら、「狩りに行く」ボタンを押し、</a:t>
            </a:r>
            <a:endParaRPr sz="2200"/>
          </a:p>
          <a:p>
            <a:pPr indent="0" lvl="0" marL="0" rtl="0" algn="ctr">
              <a:lnSpc>
                <a:spcPct val="90000"/>
              </a:lnSpc>
              <a:spcBef>
                <a:spcPts val="1000"/>
              </a:spcBef>
              <a:spcAft>
                <a:spcPts val="0"/>
              </a:spcAft>
              <a:buClr>
                <a:schemeClr val="dk1"/>
              </a:buClr>
              <a:buSzPts val="2200"/>
              <a:buNone/>
            </a:pPr>
            <a:r>
              <a:rPr lang="ja-JP" sz="2200"/>
              <a:t>作った矢尻がどのような成果をあげるのか見てください。</a:t>
            </a:r>
            <a:endParaRPr sz="2200"/>
          </a:p>
          <a:p>
            <a:pPr indent="0" lvl="0" marL="0" rtl="0" algn="ctr">
              <a:lnSpc>
                <a:spcPct val="90000"/>
              </a:lnSpc>
              <a:spcBef>
                <a:spcPts val="1000"/>
              </a:spcBef>
              <a:spcAft>
                <a:spcPts val="0"/>
              </a:spcAft>
              <a:buClr>
                <a:schemeClr val="dk1"/>
              </a:buClr>
              <a:buSzPts val="2200"/>
              <a:buNone/>
            </a:pPr>
            <a:r>
              <a:t/>
            </a:r>
            <a:endParaRPr sz="2200"/>
          </a:p>
          <a:p>
            <a:pPr indent="0" lvl="0" marL="0" rtl="0" algn="ctr">
              <a:lnSpc>
                <a:spcPct val="90000"/>
              </a:lnSpc>
              <a:spcBef>
                <a:spcPts val="1000"/>
              </a:spcBef>
              <a:spcAft>
                <a:spcPts val="0"/>
              </a:spcAft>
              <a:buClr>
                <a:schemeClr val="dk1"/>
              </a:buClr>
              <a:buSzPts val="2200"/>
              <a:buNone/>
            </a:pPr>
            <a:r>
              <a:rPr lang="ja-JP" sz="2200"/>
              <a:t>あなたは、狩りの結果として、獲得した食料のカロリーを知ることができます。</a:t>
            </a:r>
            <a:endParaRPr sz="2200"/>
          </a:p>
          <a:p>
            <a:pPr indent="0" lvl="0" marL="0" rtl="0" algn="ctr">
              <a:lnSpc>
                <a:spcPct val="90000"/>
              </a:lnSpc>
              <a:spcBef>
                <a:spcPts val="1000"/>
              </a:spcBef>
              <a:spcAft>
                <a:spcPts val="0"/>
              </a:spcAft>
              <a:buClr>
                <a:schemeClr val="dk1"/>
              </a:buClr>
              <a:buSzPts val="2200"/>
              <a:buNone/>
            </a:pPr>
            <a:r>
              <a:rPr lang="ja-JP" sz="2200"/>
              <a:t>（１回の狩りで得られるカロリーは最大で1000）</a:t>
            </a:r>
            <a:endParaRPr sz="2200"/>
          </a:p>
          <a:p>
            <a:pPr indent="0" lvl="0" marL="0" rtl="0" algn="ctr">
              <a:lnSpc>
                <a:spcPct val="90000"/>
              </a:lnSpc>
              <a:spcBef>
                <a:spcPts val="1000"/>
              </a:spcBef>
              <a:spcAft>
                <a:spcPts val="0"/>
              </a:spcAft>
              <a:buClr>
                <a:schemeClr val="dk1"/>
              </a:buClr>
              <a:buSzPts val="2200"/>
              <a:buNone/>
            </a:pPr>
            <a:r>
              <a:t/>
            </a:r>
            <a:endParaRPr sz="2200"/>
          </a:p>
          <a:p>
            <a:pPr indent="0" lvl="0" marL="0" rtl="0" algn="ctr">
              <a:lnSpc>
                <a:spcPct val="90000"/>
              </a:lnSpc>
              <a:spcBef>
                <a:spcPts val="1000"/>
              </a:spcBef>
              <a:spcAft>
                <a:spcPts val="0"/>
              </a:spcAft>
              <a:buClr>
                <a:schemeClr val="dk1"/>
              </a:buClr>
              <a:buSzPts val="2200"/>
              <a:buNone/>
            </a:pPr>
            <a:r>
              <a:rPr lang="ja-JP" sz="2200"/>
              <a:t>あなたは、家族を養うためにできるだけ多くのカロリーを得る必要があります。</a:t>
            </a:r>
            <a:endParaRPr sz="2200"/>
          </a:p>
          <a:p>
            <a:pPr indent="0" lvl="0" marL="0" rtl="0" algn="ctr">
              <a:lnSpc>
                <a:spcPct val="90000"/>
              </a:lnSpc>
              <a:spcBef>
                <a:spcPts val="1000"/>
              </a:spcBef>
              <a:spcAft>
                <a:spcPts val="0"/>
              </a:spcAft>
              <a:buClr>
                <a:schemeClr val="dk1"/>
              </a:buClr>
              <a:buSzPts val="2200"/>
              <a:buNone/>
            </a:pPr>
            <a:r>
              <a:rPr lang="ja-JP" sz="2200"/>
              <a:t>また、実験中に得られたカロリーに応じて、あなたの謝金にボーナスが追加されます。</a:t>
            </a:r>
            <a:endParaRPr sz="2200"/>
          </a:p>
          <a:p>
            <a:pPr indent="0" lvl="0" marL="0" rtl="0" algn="ctr">
              <a:lnSpc>
                <a:spcPct val="90000"/>
              </a:lnSpc>
              <a:spcBef>
                <a:spcPts val="1000"/>
              </a:spcBef>
              <a:spcAft>
                <a:spcPts val="0"/>
              </a:spcAft>
              <a:buClr>
                <a:schemeClr val="dk1"/>
              </a:buClr>
              <a:buSzPts val="2200"/>
              <a:buNone/>
            </a:pPr>
            <a:r>
              <a:rPr lang="ja-JP" sz="2200"/>
              <a:t>ボーナス金額は狩り１回あたりの平均カロリーと同じ額です。</a:t>
            </a:r>
            <a:endParaRPr sz="2200"/>
          </a:p>
          <a:p>
            <a:pPr indent="0" lvl="0" marL="0" rtl="0" algn="ctr">
              <a:lnSpc>
                <a:spcPct val="90000"/>
              </a:lnSpc>
              <a:spcBef>
                <a:spcPts val="1000"/>
              </a:spcBef>
              <a:spcAft>
                <a:spcPts val="0"/>
              </a:spcAft>
              <a:buClr>
                <a:schemeClr val="dk1"/>
              </a:buClr>
              <a:buSzPts val="2200"/>
              <a:buNone/>
            </a:pPr>
            <a:r>
              <a:rPr lang="ja-JP" sz="2200"/>
              <a:t>つまり、平均して１回で500カロリーを稼いでいるのであれば、500円が追加されます。</a:t>
            </a:r>
            <a:endParaRPr sz="2200"/>
          </a:p>
          <a:p>
            <a:pPr indent="0" lvl="0" marL="0" rtl="0" algn="ctr">
              <a:lnSpc>
                <a:spcPct val="90000"/>
              </a:lnSpc>
              <a:spcBef>
                <a:spcPts val="1000"/>
              </a:spcBef>
              <a:spcAft>
                <a:spcPts val="0"/>
              </a:spcAft>
              <a:buClr>
                <a:schemeClr val="dk1"/>
              </a:buClr>
              <a:buSzPts val="2200"/>
              <a:buNone/>
            </a:pPr>
            <a:r>
              <a:rPr lang="ja-JP" sz="2200"/>
              <a:t>(注意：これは狩りの世界の話ではありません。実際にあなたに支払われる謝金</a:t>
            </a:r>
            <a:endParaRPr sz="2200"/>
          </a:p>
          <a:p>
            <a:pPr indent="0" lvl="0" marL="0" rtl="0" algn="ctr">
              <a:lnSpc>
                <a:spcPct val="90000"/>
              </a:lnSpc>
              <a:spcBef>
                <a:spcPts val="1000"/>
              </a:spcBef>
              <a:spcAft>
                <a:spcPts val="0"/>
              </a:spcAft>
              <a:buClr>
                <a:schemeClr val="dk1"/>
              </a:buClr>
              <a:buSzPts val="2200"/>
              <a:buNone/>
            </a:pPr>
            <a:r>
              <a:rPr lang="ja-JP" sz="2200"/>
              <a:t>の金額が増加します。ただし10円未満の端数は切り捨てられます。)</a:t>
            </a:r>
            <a:endParaRPr sz="2200"/>
          </a:p>
          <a:p>
            <a:pPr indent="0" lvl="0" marL="0" rtl="0" algn="ctr">
              <a:lnSpc>
                <a:spcPct val="90000"/>
              </a:lnSpc>
              <a:spcBef>
                <a:spcPts val="1000"/>
              </a:spcBef>
              <a:spcAft>
                <a:spcPts val="0"/>
              </a:spcAft>
              <a:buClr>
                <a:schemeClr val="dk1"/>
              </a:buClr>
              <a:buSzPts val="2200"/>
              <a:buNone/>
            </a:pPr>
            <a:r>
              <a:t/>
            </a:r>
            <a:endParaRPr b="1" sz="2200" u="sng"/>
          </a:p>
          <a:p>
            <a:pPr indent="0" lvl="0" marL="0" rtl="0" algn="ctr">
              <a:lnSpc>
                <a:spcPct val="90000"/>
              </a:lnSpc>
              <a:spcBef>
                <a:spcPts val="1000"/>
              </a:spcBef>
              <a:spcAft>
                <a:spcPts val="0"/>
              </a:spcAft>
              <a:buClr>
                <a:schemeClr val="dk1"/>
              </a:buClr>
              <a:buSzPts val="2200"/>
              <a:buNone/>
            </a:pPr>
            <a:r>
              <a:rPr lang="ja-JP" sz="2200"/>
              <a:t>狩りを続ける中で、試行錯誤し</a:t>
            </a:r>
            <a:endParaRPr sz="2200"/>
          </a:p>
          <a:p>
            <a:pPr indent="0" lvl="0" marL="0" rtl="0" algn="ctr">
              <a:lnSpc>
                <a:spcPct val="90000"/>
              </a:lnSpc>
              <a:spcBef>
                <a:spcPts val="1000"/>
              </a:spcBef>
              <a:spcAft>
                <a:spcPts val="0"/>
              </a:spcAft>
              <a:buClr>
                <a:schemeClr val="dk1"/>
              </a:buClr>
              <a:buSzPts val="2200"/>
              <a:buNone/>
            </a:pPr>
            <a:r>
              <a:rPr lang="ja-JP" sz="2200"/>
              <a:t>あなたが今生きる環境で最適なデザインを目指してください。</a:t>
            </a:r>
            <a:endParaRPr sz="2200"/>
          </a:p>
        </p:txBody>
      </p:sp>
      <p:sp>
        <p:nvSpPr>
          <p:cNvPr id="257" name="Google Shape;2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ph idx="1" type="body"/>
          </p:nvPr>
        </p:nvSpPr>
        <p:spPr>
          <a:xfrm>
            <a:off x="802516" y="510867"/>
            <a:ext cx="11612880" cy="4351338"/>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200"/>
              <a:buNone/>
            </a:pPr>
            <a:r>
              <a:rPr lang="ja-JP" sz="2200"/>
              <a:t>実験では 3</a:t>
            </a:r>
            <a:r>
              <a:rPr b="1" lang="ja-JP" sz="2200">
                <a:solidFill>
                  <a:srgbClr val="C00000"/>
                </a:solidFill>
              </a:rPr>
              <a:t> </a:t>
            </a:r>
            <a:r>
              <a:rPr lang="ja-JP" sz="2200"/>
              <a:t>シーズンに渡って狩りを行います。</a:t>
            </a:r>
            <a:endParaRPr sz="2200"/>
          </a:p>
          <a:p>
            <a:pPr indent="0" lvl="0" marL="0" rtl="0" algn="ctr">
              <a:lnSpc>
                <a:spcPct val="80000"/>
              </a:lnSpc>
              <a:spcBef>
                <a:spcPts val="1000"/>
              </a:spcBef>
              <a:spcAft>
                <a:spcPts val="0"/>
              </a:spcAft>
              <a:buClr>
                <a:schemeClr val="dk1"/>
              </a:buClr>
              <a:buSzPts val="2200"/>
              <a:buNone/>
            </a:pPr>
            <a:r>
              <a:rPr lang="ja-JP" sz="2200"/>
              <a:t>各シーズンでは30回狩りを行い、30回矢尻のデザインを変更できます。</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rPr lang="ja-JP" sz="2200"/>
              <a:t>あなたが狩りで得たカロリーは、シーズンの総得点に加えられます。</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rPr lang="ja-JP" sz="2200"/>
              <a:t>シーズンが変わるとき、あなたは別の地域に移動するので、環境も変化します。</a:t>
            </a:r>
            <a:endParaRPr sz="2200"/>
          </a:p>
          <a:p>
            <a:pPr indent="0" lvl="0" marL="0" rtl="0" algn="ctr">
              <a:lnSpc>
                <a:spcPct val="80000"/>
              </a:lnSpc>
              <a:spcBef>
                <a:spcPts val="1000"/>
              </a:spcBef>
              <a:spcAft>
                <a:spcPts val="0"/>
              </a:spcAft>
              <a:buClr>
                <a:schemeClr val="dk1"/>
              </a:buClr>
              <a:buSzPts val="2200"/>
              <a:buNone/>
            </a:pPr>
            <a:r>
              <a:rPr lang="ja-JP" sz="2200"/>
              <a:t>（つまり、どのようなデザインが良いかはシーズンごとに異なります。）</a:t>
            </a:r>
            <a:endParaRPr sz="2200"/>
          </a:p>
          <a:p>
            <a:pPr indent="0" lvl="0" marL="0" rtl="0" algn="ctr">
              <a:lnSpc>
                <a:spcPct val="80000"/>
              </a:lnSpc>
              <a:spcBef>
                <a:spcPts val="1000"/>
              </a:spcBef>
              <a:spcAft>
                <a:spcPts val="0"/>
              </a:spcAft>
              <a:buClr>
                <a:schemeClr val="dk1"/>
              </a:buClr>
              <a:buSzPts val="2200"/>
              <a:buNone/>
            </a:pPr>
            <a:r>
              <a:rPr lang="ja-JP" sz="2200"/>
              <a:t>そのため、各シーズンの開始とともに、あなたは最初に戻って</a:t>
            </a:r>
            <a:endParaRPr sz="2200"/>
          </a:p>
          <a:p>
            <a:pPr indent="0" lvl="0" marL="0" rtl="0" algn="ctr">
              <a:lnSpc>
                <a:spcPct val="80000"/>
              </a:lnSpc>
              <a:spcBef>
                <a:spcPts val="1000"/>
              </a:spcBef>
              <a:spcAft>
                <a:spcPts val="0"/>
              </a:spcAft>
              <a:buClr>
                <a:schemeClr val="dk1"/>
              </a:buClr>
              <a:buSzPts val="2200"/>
              <a:buNone/>
            </a:pPr>
            <a:r>
              <a:rPr lang="ja-JP" sz="2200"/>
              <a:t>新たなデザインの矢尻を探す必要があります。</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rPr lang="ja-JP" sz="2200"/>
              <a:t>同じシーズン内であれば、環境が変化することはありません。</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8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80000"/>
              </a:lnSpc>
              <a:spcBef>
                <a:spcPts val="1000"/>
              </a:spcBef>
              <a:spcAft>
                <a:spcPts val="0"/>
              </a:spcAft>
              <a:buClr>
                <a:schemeClr val="dk1"/>
              </a:buClr>
              <a:buSzPts val="2000"/>
              <a:buNone/>
            </a:pPr>
            <a:r>
              <a:t/>
            </a:r>
            <a:endParaRPr b="1" sz="2000">
              <a:solidFill>
                <a:srgbClr val="1E4E79"/>
              </a:solidFill>
            </a:endParaRPr>
          </a:p>
          <a:p>
            <a:pPr indent="0" lvl="0" marL="0" rtl="0" algn="ctr">
              <a:lnSpc>
                <a:spcPct val="80000"/>
              </a:lnSpc>
              <a:spcBef>
                <a:spcPts val="1000"/>
              </a:spcBef>
              <a:spcAft>
                <a:spcPts val="0"/>
              </a:spcAft>
              <a:buClr>
                <a:schemeClr val="dk1"/>
              </a:buClr>
              <a:buSzPts val="2000"/>
              <a:buNone/>
            </a:pPr>
            <a:r>
              <a:t/>
            </a:r>
            <a:endParaRPr sz="2000"/>
          </a:p>
          <a:p>
            <a:pPr indent="0" lvl="0" marL="0" rtl="0" algn="ctr">
              <a:lnSpc>
                <a:spcPct val="80000"/>
              </a:lnSpc>
              <a:spcBef>
                <a:spcPts val="1000"/>
              </a:spcBef>
              <a:spcAft>
                <a:spcPts val="0"/>
              </a:spcAft>
              <a:buClr>
                <a:schemeClr val="dk1"/>
              </a:buClr>
              <a:buSzPts val="2000"/>
              <a:buNone/>
            </a:pPr>
            <a:r>
              <a:t/>
            </a:r>
            <a:endParaRPr sz="2000"/>
          </a:p>
          <a:p>
            <a:pPr indent="0" lvl="0" marL="0" rtl="0" algn="ctr">
              <a:lnSpc>
                <a:spcPct val="80000"/>
              </a:lnSpc>
              <a:spcBef>
                <a:spcPts val="1000"/>
              </a:spcBef>
              <a:spcAft>
                <a:spcPts val="0"/>
              </a:spcAft>
              <a:buClr>
                <a:schemeClr val="dk1"/>
              </a:buClr>
              <a:buSzPts val="2000"/>
              <a:buNone/>
            </a:pPr>
            <a:r>
              <a:t/>
            </a:r>
            <a:endParaRPr sz="2000"/>
          </a:p>
        </p:txBody>
      </p:sp>
      <p:sp>
        <p:nvSpPr>
          <p:cNvPr id="264" name="Google Shape;264;p9"/>
          <p:cNvSpPr/>
          <p:nvPr/>
        </p:nvSpPr>
        <p:spPr>
          <a:xfrm>
            <a:off x="2382241" y="5304503"/>
            <a:ext cx="1843548" cy="115037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chemeClr val="dk1"/>
                </a:solidFill>
                <a:latin typeface="Arial"/>
                <a:ea typeface="Arial"/>
                <a:cs typeface="Arial"/>
                <a:sym typeface="Arial"/>
              </a:rPr>
              <a:t>シーズン１</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5447448" y="5304503"/>
            <a:ext cx="1843548" cy="115037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chemeClr val="dk1"/>
                </a:solidFill>
                <a:latin typeface="Arial"/>
                <a:ea typeface="Arial"/>
                <a:cs typeface="Arial"/>
                <a:sym typeface="Arial"/>
              </a:rPr>
              <a:t>シーズン２</a:t>
            </a:r>
            <a:endParaRPr b="0" i="0" sz="1400" u="none" cap="none" strike="noStrike">
              <a:solidFill>
                <a:srgbClr val="000000"/>
              </a:solidFill>
              <a:latin typeface="Arial"/>
              <a:ea typeface="Arial"/>
              <a:cs typeface="Arial"/>
              <a:sym typeface="Arial"/>
            </a:endParaRPr>
          </a:p>
        </p:txBody>
      </p:sp>
      <p:sp>
        <p:nvSpPr>
          <p:cNvPr id="266" name="Google Shape;266;p9"/>
          <p:cNvSpPr/>
          <p:nvPr/>
        </p:nvSpPr>
        <p:spPr>
          <a:xfrm>
            <a:off x="8512655" y="5307678"/>
            <a:ext cx="1843548" cy="115037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chemeClr val="dk1"/>
                </a:solidFill>
                <a:latin typeface="Arial"/>
                <a:ea typeface="Arial"/>
                <a:cs typeface="Arial"/>
                <a:sym typeface="Arial"/>
              </a:rPr>
              <a:t>シーズン３</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4639118" y="5607211"/>
            <a:ext cx="402956" cy="480448"/>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9"/>
          <p:cNvSpPr/>
          <p:nvPr/>
        </p:nvSpPr>
        <p:spPr>
          <a:xfrm>
            <a:off x="7711868" y="5653706"/>
            <a:ext cx="402956" cy="480448"/>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ja-JP"/>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2020-03-31T05:05:11Z</dcterms:created>
  <dc:creator>Yo Nakawake</dc:creator>
</cp:coreProperties>
</file>