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1596350" cy="32756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6" userDrawn="1">
          <p15:clr>
            <a:srgbClr val="A4A3A4"/>
          </p15:clr>
        </p15:guide>
        <p15:guide id="2" pos="66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8" d="100"/>
          <a:sy n="18" d="100"/>
        </p:scale>
        <p:origin x="2621" y="82"/>
      </p:cViewPr>
      <p:guideLst>
        <p:guide orient="horz" pos="10316"/>
        <p:guide pos="66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731" y="5360830"/>
            <a:ext cx="18356942" cy="11404080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551" y="17204695"/>
            <a:ext cx="16197302" cy="790854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135" indent="0" algn="ctr">
              <a:buNone/>
              <a:defRPr sz="4725"/>
            </a:lvl2pPr>
            <a:lvl3pPr marL="2160270" indent="0" algn="ctr">
              <a:buNone/>
              <a:defRPr sz="4250"/>
            </a:lvl3pPr>
            <a:lvl4pPr marL="3239135" indent="0" algn="ctr">
              <a:buNone/>
              <a:defRPr sz="3780"/>
            </a:lvl4pPr>
            <a:lvl5pPr marL="4319270" indent="0" algn="ctr">
              <a:buNone/>
              <a:defRPr sz="3780"/>
            </a:lvl5pPr>
            <a:lvl6pPr marL="5399405" indent="0" algn="ctr">
              <a:buNone/>
              <a:defRPr sz="3780"/>
            </a:lvl6pPr>
            <a:lvl7pPr marL="6479540" indent="0" algn="ctr">
              <a:buNone/>
              <a:defRPr sz="3780"/>
            </a:lvl7pPr>
            <a:lvl8pPr marL="7558405" indent="0" algn="ctr">
              <a:buNone/>
              <a:defRPr sz="3780"/>
            </a:lvl8pPr>
            <a:lvl9pPr marL="8638540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4926" y="1743975"/>
            <a:ext cx="4656725" cy="27759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753" y="1743975"/>
            <a:ext cx="13700218" cy="277595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506" y="8166362"/>
            <a:ext cx="18626896" cy="13625750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506" y="21921017"/>
            <a:ext cx="18626896" cy="7165460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135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4250">
                <a:solidFill>
                  <a:schemeClr val="tx1">
                    <a:tint val="75000"/>
                  </a:schemeClr>
                </a:solidFill>
              </a:defRPr>
            </a:lvl3pPr>
            <a:lvl4pPr marL="323913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2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4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5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84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85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752" y="8719875"/>
            <a:ext cx="9178471" cy="207836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3179" y="8719875"/>
            <a:ext cx="9178471" cy="207836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566" y="1743982"/>
            <a:ext cx="18626896" cy="63313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568" y="8029869"/>
            <a:ext cx="9136289" cy="393531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0" b="1"/>
            </a:lvl3pPr>
            <a:lvl4pPr marL="3239135" indent="0">
              <a:buNone/>
              <a:defRPr sz="3780" b="1"/>
            </a:lvl4pPr>
            <a:lvl5pPr marL="4319270" indent="0">
              <a:buNone/>
              <a:defRPr sz="3780" b="1"/>
            </a:lvl5pPr>
            <a:lvl6pPr marL="5399405" indent="0">
              <a:buNone/>
              <a:defRPr sz="3780" b="1"/>
            </a:lvl6pPr>
            <a:lvl7pPr marL="6479540" indent="0">
              <a:buNone/>
              <a:defRPr sz="3780" b="1"/>
            </a:lvl7pPr>
            <a:lvl8pPr marL="7558405" indent="0">
              <a:buNone/>
              <a:defRPr sz="3780" b="1"/>
            </a:lvl8pPr>
            <a:lvl9pPr marL="8638540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568" y="11965185"/>
            <a:ext cx="9136289" cy="17598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3180" y="8029869"/>
            <a:ext cx="9181283" cy="393531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0" b="1"/>
            </a:lvl3pPr>
            <a:lvl4pPr marL="3239135" indent="0">
              <a:buNone/>
              <a:defRPr sz="3780" b="1"/>
            </a:lvl4pPr>
            <a:lvl5pPr marL="4319270" indent="0">
              <a:buNone/>
              <a:defRPr sz="3780" b="1"/>
            </a:lvl5pPr>
            <a:lvl6pPr marL="5399405" indent="0">
              <a:buNone/>
              <a:defRPr sz="3780" b="1"/>
            </a:lvl6pPr>
            <a:lvl7pPr marL="6479540" indent="0">
              <a:buNone/>
              <a:defRPr sz="3780" b="1"/>
            </a:lvl7pPr>
            <a:lvl8pPr marL="7558405" indent="0">
              <a:buNone/>
              <a:defRPr sz="3780" b="1"/>
            </a:lvl8pPr>
            <a:lvl9pPr marL="8638540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3180" y="11965185"/>
            <a:ext cx="9181283" cy="175989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566" y="2183760"/>
            <a:ext cx="6965402" cy="7643160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1283" y="4716322"/>
            <a:ext cx="10933179" cy="23278276"/>
          </a:xfrm>
        </p:spPr>
        <p:txBody>
          <a:bodyPr/>
          <a:lstStyle>
            <a:lvl1pPr>
              <a:defRPr sz="7560"/>
            </a:lvl1pPr>
            <a:lvl2pPr>
              <a:defRPr sz="6615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566" y="9826920"/>
            <a:ext cx="6965402" cy="18205585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5"/>
            </a:lvl2pPr>
            <a:lvl3pPr marL="2160270" indent="0">
              <a:buNone/>
              <a:defRPr sz="2835"/>
            </a:lvl3pPr>
            <a:lvl4pPr marL="3239135" indent="0">
              <a:buNone/>
              <a:defRPr sz="2360"/>
            </a:lvl4pPr>
            <a:lvl5pPr marL="4319270" indent="0">
              <a:buNone/>
              <a:defRPr sz="2360"/>
            </a:lvl5pPr>
            <a:lvl6pPr marL="5399405" indent="0">
              <a:buNone/>
              <a:defRPr sz="2360"/>
            </a:lvl6pPr>
            <a:lvl7pPr marL="6479540" indent="0">
              <a:buNone/>
              <a:defRPr sz="2360"/>
            </a:lvl7pPr>
            <a:lvl8pPr marL="7558405" indent="0">
              <a:buNone/>
              <a:defRPr sz="2360"/>
            </a:lvl8pPr>
            <a:lvl9pPr marL="8638540" indent="0">
              <a:buNone/>
              <a:defRPr sz="236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566" y="2183760"/>
            <a:ext cx="6965402" cy="7643160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1283" y="4716322"/>
            <a:ext cx="10933179" cy="23278276"/>
          </a:xfrm>
        </p:spPr>
        <p:txBody>
          <a:bodyPr anchor="t"/>
          <a:lstStyle>
            <a:lvl1pPr marL="0" indent="0">
              <a:buNone/>
              <a:defRPr sz="7560"/>
            </a:lvl1pPr>
            <a:lvl2pPr marL="1080135" indent="0">
              <a:buNone/>
              <a:defRPr sz="6615"/>
            </a:lvl2pPr>
            <a:lvl3pPr marL="2160270" indent="0">
              <a:buNone/>
              <a:defRPr sz="5670"/>
            </a:lvl3pPr>
            <a:lvl4pPr marL="3239135" indent="0">
              <a:buNone/>
              <a:defRPr sz="4725"/>
            </a:lvl4pPr>
            <a:lvl5pPr marL="4319270" indent="0">
              <a:buNone/>
              <a:defRPr sz="4725"/>
            </a:lvl5pPr>
            <a:lvl6pPr marL="5399405" indent="0">
              <a:buNone/>
              <a:defRPr sz="4725"/>
            </a:lvl6pPr>
            <a:lvl7pPr marL="6479540" indent="0">
              <a:buNone/>
              <a:defRPr sz="4725"/>
            </a:lvl7pPr>
            <a:lvl8pPr marL="7558405" indent="0">
              <a:buNone/>
              <a:defRPr sz="4725"/>
            </a:lvl8pPr>
            <a:lvl9pPr marL="8638540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566" y="9826920"/>
            <a:ext cx="6965402" cy="18205585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5"/>
            </a:lvl2pPr>
            <a:lvl3pPr marL="2160270" indent="0">
              <a:buNone/>
              <a:defRPr sz="2835"/>
            </a:lvl3pPr>
            <a:lvl4pPr marL="3239135" indent="0">
              <a:buNone/>
              <a:defRPr sz="2360"/>
            </a:lvl4pPr>
            <a:lvl5pPr marL="4319270" indent="0">
              <a:buNone/>
              <a:defRPr sz="2360"/>
            </a:lvl5pPr>
            <a:lvl6pPr marL="5399405" indent="0">
              <a:buNone/>
              <a:defRPr sz="2360"/>
            </a:lvl6pPr>
            <a:lvl7pPr marL="6479540" indent="0">
              <a:buNone/>
              <a:defRPr sz="2360"/>
            </a:lvl7pPr>
            <a:lvl8pPr marL="7558405" indent="0">
              <a:buNone/>
              <a:defRPr sz="2360"/>
            </a:lvl8pPr>
            <a:lvl9pPr marL="8638540" indent="0">
              <a:buNone/>
              <a:defRPr sz="236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753" y="1743982"/>
            <a:ext cx="18626896" cy="6331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753" y="8719875"/>
            <a:ext cx="18626896" cy="20783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752" y="30360337"/>
            <a:ext cx="4859190" cy="1743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3809" y="30360337"/>
            <a:ext cx="7288786" cy="1743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2459" y="30360337"/>
            <a:ext cx="4859190" cy="1743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60270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50" indent="-539750" algn="l" defTabSz="2160270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6615" kern="1200">
          <a:solidFill>
            <a:schemeClr val="tx1"/>
          </a:solidFill>
          <a:latin typeface="+mn-lt"/>
          <a:ea typeface="+mn-ea"/>
          <a:cs typeface="+mn-cs"/>
        </a:defRPr>
      </a:lvl1pPr>
      <a:lvl2pPr marL="161988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69938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520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85965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93915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701865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8098790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917892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3pPr>
      <a:lvl4pPr marL="323913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31927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0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647954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755840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863854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61" y="4023672"/>
            <a:ext cx="21599525" cy="5932169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 dirty="0"/>
          </a:p>
        </p:txBody>
      </p:sp>
      <p:sp>
        <p:nvSpPr>
          <p:cNvPr id="5" name="Rectangle 4"/>
          <p:cNvSpPr/>
          <p:nvPr/>
        </p:nvSpPr>
        <p:spPr>
          <a:xfrm>
            <a:off x="-1561" y="9964665"/>
            <a:ext cx="21599525" cy="5689678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 dirty="0"/>
          </a:p>
        </p:txBody>
      </p:sp>
      <p:sp>
        <p:nvSpPr>
          <p:cNvPr id="6" name="Rectangle 5"/>
          <p:cNvSpPr/>
          <p:nvPr/>
        </p:nvSpPr>
        <p:spPr>
          <a:xfrm>
            <a:off x="-1561" y="15654342"/>
            <a:ext cx="21599526" cy="7347169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561" y="22978510"/>
            <a:ext cx="21599525" cy="4954060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sp>
        <p:nvSpPr>
          <p:cNvPr id="8" name="Rectangle 7"/>
          <p:cNvSpPr/>
          <p:nvPr/>
        </p:nvSpPr>
        <p:spPr>
          <a:xfrm>
            <a:off x="-1564" y="27932570"/>
            <a:ext cx="21599527" cy="4825455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sp>
        <p:nvSpPr>
          <p:cNvPr id="19" name="Rectangle 18"/>
          <p:cNvSpPr/>
          <p:nvPr/>
        </p:nvSpPr>
        <p:spPr>
          <a:xfrm>
            <a:off x="389255" y="4116705"/>
            <a:ext cx="3023870" cy="5511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61" y="2520960"/>
            <a:ext cx="2159952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sp>
        <p:nvSpPr>
          <p:cNvPr id="22" name="Rectangle 21"/>
          <p:cNvSpPr/>
          <p:nvPr/>
        </p:nvSpPr>
        <p:spPr>
          <a:xfrm>
            <a:off x="352425" y="15826740"/>
            <a:ext cx="1799590" cy="5511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2640" y="23224647"/>
            <a:ext cx="5731756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8615" y="28180665"/>
            <a:ext cx="3016885" cy="5511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9359" y="2554293"/>
            <a:ext cx="20898834" cy="1358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15000"/>
              </a:lnSpc>
            </a:pPr>
            <a:r>
              <a:rPr lang="en-US" sz="35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based Software Fault Prediction in Software Efficiency using Artificial Neural Network Comparing with Naive Bayes for Improved Accuracy</a:t>
            </a:r>
            <a:endParaRPr lang="en-US" sz="35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9255" y="10090785"/>
            <a:ext cx="5080000" cy="5511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9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255" y="4667885"/>
            <a:ext cx="15751810" cy="512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study is to develop a machine learning-based software fault prediction system using Artificial Neural Network (ANN) and compare its performance with Naive Bayes to enhance accuracy in assessing software efficiency.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crucial for ensuring the reliability and efficiency of software systems. By accurately predicting faults, developers can preemptively address potential issues, leading to improved software performance, reduced maintenance costs.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has broad applications across various industries reliant on software systems, including but not limited to finance, healthcare, telecommunications, and e-commerce. It can benefit software development teams, quality assurance professionals, and project managers striving to deliver robust and dependable software solutions.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Mimics the human brain's structure and functioning. Suitable for handling complex, nonlinear relationships within data . Allows for learning from patterns and making predictions based on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probabilistic classifier based on Bayes' theorem. Assumes independence among features, making it computationally efficient . Often used as a baseline model in classification tasks.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fault prediction dataset in kaggle includes metrics like code lines, complexity, defect density, enabling robust model training.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4002" y="23994295"/>
            <a:ext cx="21024516" cy="357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995" indent="-340995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T-test Statistical analysis, a significance value of p=0.001 was obtained, indicating a significant difference between the performance of Artificial Neural Network (ANN) and Naive Bayes in software fault prediction.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ANN model demonstrates superior accuracy over Naive Bayes, with accuracy details revealing a clear advantage ANN: 84.10%, Naive Bayes: 62.50%.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ANN is more effective in predicting software faults compared to Naive Bayes.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concludes that ANN outperforms Naive Bayes in software fault prediction, contributing to improved accuracy and reliability in assessing software efficiency.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findings are crucial for software development teams and quality assurance professionals, enabling them to preemptively address potential issues and enhance software performance.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could explore the integration of ensemble learning techniques or advanced deep learning architectures to further enhance the accuracy of software fault prediction.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1180" y="28848223"/>
            <a:ext cx="20947547" cy="357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995" indent="-340995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Rathore, S.S., Kumar, S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empirical study of ensemble techniques for software fault prediction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(2021)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https://link.springer.com/article/10.1007/s10489-020-01935-6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Mehta, Sweta, and K. Sridhar Patnaik. 2021. “Improved Prediction of Software Defects Using Ensemble Machine Learning Techniques.” Neural Computing &amp; Applications 33 (16): 10551–62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.https://doi.org/10.1007/s00521-021-05811-3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Assim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Marwa,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Qasem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Obeidat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Mustafa Hammad. n.d. “Software Defects Prediction Using Machine Learning Algorithms.” Accessed March 18,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http://dx.doi.org/10.1109/ICDABI51230.2020.9325677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Bahaweres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Rizal Broer, Fajar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Agustian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Irman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Hermadi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Arif Imam Suroso, and Yandra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Arkeman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n.d. “Software Defect Prediction Using Neural Network Based SMOTE.” Accessed March 18, 2024.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http://dx.doi.org/10.23919/EECSI50503.2020.9251874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fontAlgn="auto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Cetiner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Murat, and Ozgur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Koray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Sahingoz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n.d. “A Comparative Analysis for Machine Learning Based Software Defect Prediction Systems.” Accessed March 18, 2024.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http://dx.doi.org/10.1109/ICCCNT49239.2020.9225352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2435566" y="15030488"/>
            <a:ext cx="4348291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15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Fault Prediction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6783674" y="9097357"/>
            <a:ext cx="336969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5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fault prediction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-1561" y="-1625"/>
            <a:ext cx="21599525" cy="2518793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2" y="85003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01205" y="1264316"/>
            <a:ext cx="5569043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r" fontAlgn="auto">
              <a:lnSpc>
                <a:spcPct val="115000"/>
              </a:lnSpc>
            </a:pP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Mr. </a:t>
            </a:r>
            <a:r>
              <a:rPr lang="en-US" sz="219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Yalaka</a:t>
            </a: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Nikhil Reddy</a:t>
            </a:r>
            <a:b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192211188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r" fontAlgn="auto">
              <a:lnSpc>
                <a:spcPct val="115000"/>
              </a:lnSpc>
            </a:pP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US" sz="219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E.K.Subramanian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81801" y="4521247"/>
            <a:ext cx="5167226" cy="430004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94549" y="16233233"/>
            <a:ext cx="6754640" cy="5178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516458" y="21609842"/>
            <a:ext cx="681872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15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comparison </a:t>
            </a:r>
            <a:r>
              <a:rPr lang="en-US" sz="219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Artificial Neural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190" b="1">
                <a:latin typeface="Times New Roman" panose="02020603050405020304" pitchFamily="18" charset="0"/>
                <a:cs typeface="Times New Roman" panose="02020603050405020304" pitchFamily="18" charset="0"/>
              </a:rPr>
              <a:t>etwork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Naïve Bayes with accuracy 84.10% and 62.50%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s 26"/>
          <p:cNvSpPr/>
          <p:nvPr/>
        </p:nvSpPr>
        <p:spPr>
          <a:xfrm>
            <a:off x="7568698" y="11984613"/>
            <a:ext cx="2091192" cy="9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15000"/>
              </a:lnSpc>
            </a:pPr>
            <a:r>
              <a:rPr lang="en-US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Dataset</a:t>
            </a:r>
            <a:endParaRPr lang="en-IN" alt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11596793" y="10458201"/>
            <a:ext cx="2091192" cy="1276788"/>
          </a:xfrm>
          <a:prstGeom prst="flowChartAlternateProcess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15000"/>
              </a:lnSpc>
            </a:pPr>
            <a:r>
              <a:rPr lang="en-US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-IN" alt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18825852" y="11800268"/>
            <a:ext cx="2409494" cy="1400880"/>
          </a:xfrm>
          <a:prstGeom prst="flowChartAlternateProcess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15000"/>
              </a:lnSpc>
            </a:pPr>
            <a:r>
              <a:rPr lang="en-US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Classify as defect or non-defective</a:t>
            </a:r>
            <a:endParaRPr lang="en-IN" alt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11555228" y="13200714"/>
            <a:ext cx="2182729" cy="1354095"/>
          </a:xfrm>
          <a:prstGeom prst="flowChartAlternateProcess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15000"/>
              </a:lnSpc>
            </a:pPr>
            <a:r>
              <a:rPr lang="en-US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endParaRPr lang="en-IN" alt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296" y="10641977"/>
            <a:ext cx="6706959" cy="486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programming lab of the Saveetha Institute of Medical and Technical Sciences was the site of this investigation. There are two groups. There are two versions of software fault prediction; one is ANN and the other is NB. The sample size was determined using Clinal. Test statistic with a 0.05 threshold, 80% power, and 95% confidence interval  the optimal sample size.</a:t>
            </a:r>
            <a:endParaRPr lang="en-US" sz="2190" b="1" i="0" u="none" strike="noStrik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Core i7 processor, 512 GB of RAM, Google Collab, Jupiter Notebooks, and Windows 11th generation. In order to determine accuracy, we conducted statistical analyses using IBM SPSS.</a:t>
            </a:r>
            <a:endParaRPr lang="en-US" sz="2190" b="1" i="0" u="none" strike="noStrik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endCxn id="11" idx="1"/>
          </p:cNvCxnSpPr>
          <p:nvPr/>
        </p:nvCxnSpPr>
        <p:spPr>
          <a:xfrm flipV="1">
            <a:off x="9664757" y="11096801"/>
            <a:ext cx="1932305" cy="132080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15190532" y="10360591"/>
            <a:ext cx="2182729" cy="1354095"/>
          </a:xfrm>
          <a:prstGeom prst="flowChartAlternateProcess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15000"/>
              </a:lnSpc>
            </a:pPr>
            <a:r>
              <a:rPr lang="en-US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ANN,NB </a:t>
            </a:r>
            <a:endParaRPr lang="en-IN" alt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lowchart: Alternate Process 50"/>
          <p:cNvSpPr/>
          <p:nvPr/>
        </p:nvSpPr>
        <p:spPr>
          <a:xfrm>
            <a:off x="15190533" y="13159493"/>
            <a:ext cx="2182729" cy="1354095"/>
          </a:xfrm>
          <a:prstGeom prst="flowChartAlternateProcess">
            <a:avLst/>
          </a:prstGeom>
          <a:solidFill>
            <a:srgbClr val="000000">
              <a:alpha val="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115000"/>
              </a:lnSpc>
            </a:pPr>
            <a:r>
              <a:rPr lang="en-US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Prediction </a:t>
            </a:r>
            <a:endParaRPr lang="en-US" alt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190" b="1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endParaRPr lang="en-IN" alt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/>
          <p:cNvCxnSpPr>
            <a:endCxn id="18" idx="1"/>
          </p:cNvCxnSpPr>
          <p:nvPr/>
        </p:nvCxnSpPr>
        <p:spPr>
          <a:xfrm>
            <a:off x="9659890" y="12447592"/>
            <a:ext cx="1895338" cy="143017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3740405" y="13836540"/>
            <a:ext cx="143605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3702062" y="11036406"/>
            <a:ext cx="1474393" cy="2760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1" idx="3"/>
            <a:endCxn id="17" idx="1"/>
          </p:cNvCxnSpPr>
          <p:nvPr/>
        </p:nvCxnSpPr>
        <p:spPr>
          <a:xfrm flipV="1">
            <a:off x="17373262" y="12500501"/>
            <a:ext cx="1452880" cy="133604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1" idx="0"/>
          </p:cNvCxnSpPr>
          <p:nvPr/>
        </p:nvCxnSpPr>
        <p:spPr>
          <a:xfrm>
            <a:off x="16273151" y="11741616"/>
            <a:ext cx="8747" cy="1417877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030720" y="15896075"/>
            <a:ext cx="7156120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of the difference in significance, mean, and standard error between the Artificial Neural Network and Naive Bayes approaches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4107" y="16377889"/>
            <a:ext cx="6643737" cy="6544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0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software fault prediction using Artificial Neural Networks The T-tests for independent samples The following table shows the difference in significance, mean, and standard error between the artificial neural networks and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approaches, as determined by SPSS analysis (p = 0.001) (p&lt;0.05).</a:t>
            </a:r>
            <a:endParaRPr lang="en-US" sz="219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ANN and NB algorithms were input into SPSS in order to find the average, dispersion, and error for the two networks. ANN attained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4.10% accuracy, with Naive Bayes and 62.50% also reaching their goals.</a:t>
            </a:r>
            <a:endParaRPr lang="en-US" sz="219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 fontAlgn="auto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 95% confidence interval and a standard deviation of +/- 2 as parameters, SPSS calculated an accuracy of 84.10% for the suggested method ANN and 62.50% for the NB.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7167224" y="17155079"/>
          <a:ext cx="7255510" cy="532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1590"/>
                <a:gridCol w="1379855"/>
                <a:gridCol w="670560"/>
                <a:gridCol w="1082040"/>
                <a:gridCol w="1447800"/>
                <a:gridCol w="1383665"/>
              </a:tblGrid>
              <a:tr h="20148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IN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Deviation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Mean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65608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84.10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1.52388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IN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IN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IN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0.48189</a:t>
                      </a:r>
                      <a:endParaRPr lang="en-IN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6490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IN" sz="219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62.50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1.08012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 algn="ctr" fontAlgn="auto">
                        <a:lnSpc>
                          <a:spcPct val="115000"/>
                        </a:lnSpc>
                      </a:pPr>
                      <a:r>
                        <a:rPr lang="en-US" sz="2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0.34157</a:t>
                      </a:r>
                      <a:endParaRPr lang="en-US" sz="219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5456</Words>
  <Application>WPS Presentation</Application>
  <PresentationFormat>Custom</PresentationFormat>
  <Paragraphs>116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yalak</cp:lastModifiedBy>
  <cp:revision>95</cp:revision>
  <dcterms:created xsi:type="dcterms:W3CDTF">2023-04-19T08:35:00Z</dcterms:created>
  <dcterms:modified xsi:type="dcterms:W3CDTF">2024-04-25T06:57:44Z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B47EE9A9FC4D45AEA6817E5F95DC11E3_13</vt:lpwstr>
  </property>
  <property fmtid="{D5CDD505-2E9C-101B-9397-08002B2CF9AE}" pid="3" name="KSOProductBuildVer">
    <vt:lpwstr>1033-12.2.0.13472</vt:lpwstr>
  </property>
</Properties>
</file>