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6350" cy="32756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7" userDrawn="1">
          <p15:clr>
            <a:srgbClr val="A4A3A4"/>
          </p15:clr>
        </p15:guide>
        <p15:guide id="2" pos="66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8" d="100"/>
          <a:sy n="18" d="100"/>
        </p:scale>
        <p:origin x="2621" y="82"/>
      </p:cViewPr>
      <p:guideLst>
        <p:guide orient="horz" pos="10317"/>
        <p:guide pos="66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731" y="5360830"/>
            <a:ext cx="18356942" cy="11404080"/>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551" y="17204695"/>
            <a:ext cx="16197302" cy="7908545"/>
          </a:xfrm>
        </p:spPr>
        <p:txBody>
          <a:bodyPr/>
          <a:lstStyle>
            <a:lvl1pPr marL="0" indent="0" algn="ctr">
              <a:buNone/>
              <a:defRPr sz="5670"/>
            </a:lvl1pPr>
            <a:lvl2pPr marL="1080135" indent="0" algn="ctr">
              <a:buNone/>
              <a:defRPr sz="4725"/>
            </a:lvl2pPr>
            <a:lvl3pPr marL="2160270" indent="0" algn="ctr">
              <a:buNone/>
              <a:defRPr sz="4250"/>
            </a:lvl3pPr>
            <a:lvl4pPr marL="3239135" indent="0" algn="ctr">
              <a:buNone/>
              <a:defRPr sz="3780"/>
            </a:lvl4pPr>
            <a:lvl5pPr marL="4319270" indent="0" algn="ctr">
              <a:buNone/>
              <a:defRPr sz="3780"/>
            </a:lvl5pPr>
            <a:lvl6pPr marL="5399405" indent="0" algn="ctr">
              <a:buNone/>
              <a:defRPr sz="3780"/>
            </a:lvl6pPr>
            <a:lvl7pPr marL="6479540" indent="0" algn="ctr">
              <a:buNone/>
              <a:defRPr sz="3780"/>
            </a:lvl7pPr>
            <a:lvl8pPr marL="7558405" indent="0" algn="ctr">
              <a:buNone/>
              <a:defRPr sz="3780"/>
            </a:lvl8pPr>
            <a:lvl9pPr marL="863854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4926" y="1743975"/>
            <a:ext cx="4656725" cy="277595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753" y="1743975"/>
            <a:ext cx="13700218" cy="2775953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506" y="8166362"/>
            <a:ext cx="18626896" cy="13625750"/>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506" y="21921017"/>
            <a:ext cx="18626896" cy="7165460"/>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135" indent="0">
              <a:buNone/>
              <a:defRPr sz="3780">
                <a:solidFill>
                  <a:schemeClr val="tx1">
                    <a:tint val="75000"/>
                  </a:schemeClr>
                </a:solidFill>
              </a:defRPr>
            </a:lvl4pPr>
            <a:lvl5pPr marL="4319270" indent="0">
              <a:buNone/>
              <a:defRPr sz="3780">
                <a:solidFill>
                  <a:schemeClr val="tx1">
                    <a:tint val="75000"/>
                  </a:schemeClr>
                </a:solidFill>
              </a:defRPr>
            </a:lvl5pPr>
            <a:lvl6pPr marL="5399405" indent="0">
              <a:buNone/>
              <a:defRPr sz="3780">
                <a:solidFill>
                  <a:schemeClr val="tx1">
                    <a:tint val="75000"/>
                  </a:schemeClr>
                </a:solidFill>
              </a:defRPr>
            </a:lvl6pPr>
            <a:lvl7pPr marL="6479540" indent="0">
              <a:buNone/>
              <a:defRPr sz="3780">
                <a:solidFill>
                  <a:schemeClr val="tx1">
                    <a:tint val="75000"/>
                  </a:schemeClr>
                </a:solidFill>
              </a:defRPr>
            </a:lvl7pPr>
            <a:lvl8pPr marL="7558405" indent="0">
              <a:buNone/>
              <a:defRPr sz="3780">
                <a:solidFill>
                  <a:schemeClr val="tx1">
                    <a:tint val="75000"/>
                  </a:schemeClr>
                </a:solidFill>
              </a:defRPr>
            </a:lvl8pPr>
            <a:lvl9pPr marL="863854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752" y="8719875"/>
            <a:ext cx="9178471" cy="2078363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3179" y="8719875"/>
            <a:ext cx="9178471" cy="2078363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566" y="1743982"/>
            <a:ext cx="18626896" cy="63313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568" y="8029869"/>
            <a:ext cx="9136289" cy="3935316"/>
          </a:xfrm>
        </p:spPr>
        <p:txBody>
          <a:bodyPr anchor="b"/>
          <a:lstStyle>
            <a:lvl1pPr marL="0" indent="0">
              <a:buNone/>
              <a:defRPr sz="5670" b="1"/>
            </a:lvl1pPr>
            <a:lvl2pPr marL="1080135" indent="0">
              <a:buNone/>
              <a:defRPr sz="4725" b="1"/>
            </a:lvl2pPr>
            <a:lvl3pPr marL="2160270" indent="0">
              <a:buNone/>
              <a:defRPr sz="4250" b="1"/>
            </a:lvl3pPr>
            <a:lvl4pPr marL="3239135" indent="0">
              <a:buNone/>
              <a:defRPr sz="3780" b="1"/>
            </a:lvl4pPr>
            <a:lvl5pPr marL="4319270" indent="0">
              <a:buNone/>
              <a:defRPr sz="3780" b="1"/>
            </a:lvl5pPr>
            <a:lvl6pPr marL="5399405" indent="0">
              <a:buNone/>
              <a:defRPr sz="3780" b="1"/>
            </a:lvl6pPr>
            <a:lvl7pPr marL="6479540" indent="0">
              <a:buNone/>
              <a:defRPr sz="3780" b="1"/>
            </a:lvl7pPr>
            <a:lvl8pPr marL="7558405" indent="0">
              <a:buNone/>
              <a:defRPr sz="3780" b="1"/>
            </a:lvl8pPr>
            <a:lvl9pPr marL="863854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568" y="11965185"/>
            <a:ext cx="9136289" cy="1759898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3180" y="8029869"/>
            <a:ext cx="9181283" cy="3935316"/>
          </a:xfrm>
        </p:spPr>
        <p:txBody>
          <a:bodyPr anchor="b"/>
          <a:lstStyle>
            <a:lvl1pPr marL="0" indent="0">
              <a:buNone/>
              <a:defRPr sz="5670" b="1"/>
            </a:lvl1pPr>
            <a:lvl2pPr marL="1080135" indent="0">
              <a:buNone/>
              <a:defRPr sz="4725" b="1"/>
            </a:lvl2pPr>
            <a:lvl3pPr marL="2160270" indent="0">
              <a:buNone/>
              <a:defRPr sz="4250" b="1"/>
            </a:lvl3pPr>
            <a:lvl4pPr marL="3239135" indent="0">
              <a:buNone/>
              <a:defRPr sz="3780" b="1"/>
            </a:lvl4pPr>
            <a:lvl5pPr marL="4319270" indent="0">
              <a:buNone/>
              <a:defRPr sz="3780" b="1"/>
            </a:lvl5pPr>
            <a:lvl6pPr marL="5399405" indent="0">
              <a:buNone/>
              <a:defRPr sz="3780" b="1"/>
            </a:lvl6pPr>
            <a:lvl7pPr marL="6479540" indent="0">
              <a:buNone/>
              <a:defRPr sz="3780" b="1"/>
            </a:lvl7pPr>
            <a:lvl8pPr marL="7558405" indent="0">
              <a:buNone/>
              <a:defRPr sz="3780" b="1"/>
            </a:lvl8pPr>
            <a:lvl9pPr marL="863854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3180" y="11965185"/>
            <a:ext cx="9181283" cy="1759898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566" y="2183760"/>
            <a:ext cx="6965402" cy="7643160"/>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1283" y="4716322"/>
            <a:ext cx="10933179" cy="23278276"/>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566" y="9826920"/>
            <a:ext cx="6965402" cy="18205585"/>
          </a:xfrm>
        </p:spPr>
        <p:txBody>
          <a:bodyPr/>
          <a:lstStyle>
            <a:lvl1pPr marL="0" indent="0">
              <a:buNone/>
              <a:defRPr sz="3780"/>
            </a:lvl1pPr>
            <a:lvl2pPr marL="1080135" indent="0">
              <a:buNone/>
              <a:defRPr sz="3305"/>
            </a:lvl2pPr>
            <a:lvl3pPr marL="2160270" indent="0">
              <a:buNone/>
              <a:defRPr sz="2835"/>
            </a:lvl3pPr>
            <a:lvl4pPr marL="3239135" indent="0">
              <a:buNone/>
              <a:defRPr sz="2360"/>
            </a:lvl4pPr>
            <a:lvl5pPr marL="4319270" indent="0">
              <a:buNone/>
              <a:defRPr sz="2360"/>
            </a:lvl5pPr>
            <a:lvl6pPr marL="5399405" indent="0">
              <a:buNone/>
              <a:defRPr sz="2360"/>
            </a:lvl6pPr>
            <a:lvl7pPr marL="6479540" indent="0">
              <a:buNone/>
              <a:defRPr sz="2360"/>
            </a:lvl7pPr>
            <a:lvl8pPr marL="7558405" indent="0">
              <a:buNone/>
              <a:defRPr sz="2360"/>
            </a:lvl8pPr>
            <a:lvl9pPr marL="863854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566" y="2183760"/>
            <a:ext cx="6965402" cy="7643160"/>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1283" y="4716322"/>
            <a:ext cx="10933179" cy="23278276"/>
          </a:xfrm>
        </p:spPr>
        <p:txBody>
          <a:bodyPr anchor="t"/>
          <a:lstStyle>
            <a:lvl1pPr marL="0" indent="0">
              <a:buNone/>
              <a:defRPr sz="7560"/>
            </a:lvl1pPr>
            <a:lvl2pPr marL="1080135" indent="0">
              <a:buNone/>
              <a:defRPr sz="6615"/>
            </a:lvl2pPr>
            <a:lvl3pPr marL="2160270" indent="0">
              <a:buNone/>
              <a:defRPr sz="5670"/>
            </a:lvl3pPr>
            <a:lvl4pPr marL="3239135" indent="0">
              <a:buNone/>
              <a:defRPr sz="4725"/>
            </a:lvl4pPr>
            <a:lvl5pPr marL="4319270" indent="0">
              <a:buNone/>
              <a:defRPr sz="4725"/>
            </a:lvl5pPr>
            <a:lvl6pPr marL="5399405" indent="0">
              <a:buNone/>
              <a:defRPr sz="4725"/>
            </a:lvl6pPr>
            <a:lvl7pPr marL="6479540" indent="0">
              <a:buNone/>
              <a:defRPr sz="4725"/>
            </a:lvl7pPr>
            <a:lvl8pPr marL="7558405" indent="0">
              <a:buNone/>
              <a:defRPr sz="4725"/>
            </a:lvl8pPr>
            <a:lvl9pPr marL="863854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566" y="9826920"/>
            <a:ext cx="6965402" cy="18205585"/>
          </a:xfrm>
        </p:spPr>
        <p:txBody>
          <a:bodyPr/>
          <a:lstStyle>
            <a:lvl1pPr marL="0" indent="0">
              <a:buNone/>
              <a:defRPr sz="3780"/>
            </a:lvl1pPr>
            <a:lvl2pPr marL="1080135" indent="0">
              <a:buNone/>
              <a:defRPr sz="3305"/>
            </a:lvl2pPr>
            <a:lvl3pPr marL="2160270" indent="0">
              <a:buNone/>
              <a:defRPr sz="2835"/>
            </a:lvl3pPr>
            <a:lvl4pPr marL="3239135" indent="0">
              <a:buNone/>
              <a:defRPr sz="2360"/>
            </a:lvl4pPr>
            <a:lvl5pPr marL="4319270" indent="0">
              <a:buNone/>
              <a:defRPr sz="2360"/>
            </a:lvl5pPr>
            <a:lvl6pPr marL="5399405" indent="0">
              <a:buNone/>
              <a:defRPr sz="2360"/>
            </a:lvl6pPr>
            <a:lvl7pPr marL="6479540" indent="0">
              <a:buNone/>
              <a:defRPr sz="2360"/>
            </a:lvl7pPr>
            <a:lvl8pPr marL="7558405" indent="0">
              <a:buNone/>
              <a:defRPr sz="2360"/>
            </a:lvl8pPr>
            <a:lvl9pPr marL="863854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753" y="1743982"/>
            <a:ext cx="18626896" cy="63313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753" y="8719875"/>
            <a:ext cx="18626896" cy="20783635"/>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752" y="30360337"/>
            <a:ext cx="4859190" cy="1743975"/>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3809" y="30360337"/>
            <a:ext cx="7288786" cy="1743975"/>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2459" y="30360337"/>
            <a:ext cx="4859190" cy="1743975"/>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699385"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7952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596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86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098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78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135" algn="l" defTabSz="2160270" rtl="0" eaLnBrk="1" latinLnBrk="0" hangingPunct="1">
        <a:defRPr sz="4250" kern="1200">
          <a:solidFill>
            <a:schemeClr val="tx1"/>
          </a:solidFill>
          <a:latin typeface="+mn-lt"/>
          <a:ea typeface="+mn-ea"/>
          <a:cs typeface="+mn-cs"/>
        </a:defRPr>
      </a:lvl4pPr>
      <a:lvl5pPr marL="4319270" algn="l" defTabSz="2160270" rtl="0" eaLnBrk="1" latinLnBrk="0" hangingPunct="1">
        <a:defRPr sz="4250" kern="1200">
          <a:solidFill>
            <a:schemeClr val="tx1"/>
          </a:solidFill>
          <a:latin typeface="+mn-lt"/>
          <a:ea typeface="+mn-ea"/>
          <a:cs typeface="+mn-cs"/>
        </a:defRPr>
      </a:lvl5pPr>
      <a:lvl6pPr marL="5399405" algn="l" defTabSz="2160270" rtl="0" eaLnBrk="1" latinLnBrk="0" hangingPunct="1">
        <a:defRPr sz="4250" kern="1200">
          <a:solidFill>
            <a:schemeClr val="tx1"/>
          </a:solidFill>
          <a:latin typeface="+mn-lt"/>
          <a:ea typeface="+mn-ea"/>
          <a:cs typeface="+mn-cs"/>
        </a:defRPr>
      </a:lvl6pPr>
      <a:lvl7pPr marL="6479540" algn="l" defTabSz="2160270" rtl="0" eaLnBrk="1" latinLnBrk="0" hangingPunct="1">
        <a:defRPr sz="4250" kern="1200">
          <a:solidFill>
            <a:schemeClr val="tx1"/>
          </a:solidFill>
          <a:latin typeface="+mn-lt"/>
          <a:ea typeface="+mn-ea"/>
          <a:cs typeface="+mn-cs"/>
        </a:defRPr>
      </a:lvl7pPr>
      <a:lvl8pPr marL="7558405" algn="l" defTabSz="2160270" rtl="0" eaLnBrk="1" latinLnBrk="0" hangingPunct="1">
        <a:defRPr sz="4250" kern="1200">
          <a:solidFill>
            <a:schemeClr val="tx1"/>
          </a:solidFill>
          <a:latin typeface="+mn-lt"/>
          <a:ea typeface="+mn-ea"/>
          <a:cs typeface="+mn-cs"/>
        </a:defRPr>
      </a:lvl8pPr>
      <a:lvl9pPr marL="863854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1" y="4023671"/>
            <a:ext cx="21630005" cy="5940993"/>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5" name="Rectangle 4"/>
          <p:cNvSpPr/>
          <p:nvPr/>
        </p:nvSpPr>
        <p:spPr>
          <a:xfrm>
            <a:off x="-9813" y="9964664"/>
            <a:ext cx="21605449" cy="5699601"/>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6" name="Rectangle 5"/>
          <p:cNvSpPr/>
          <p:nvPr/>
        </p:nvSpPr>
        <p:spPr>
          <a:xfrm>
            <a:off x="-1562" y="15654342"/>
            <a:ext cx="21599525" cy="7313143"/>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561" y="22966960"/>
            <a:ext cx="21610320" cy="5160010"/>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8" name="Rectangle 7"/>
          <p:cNvSpPr/>
          <p:nvPr/>
        </p:nvSpPr>
        <p:spPr>
          <a:xfrm>
            <a:off x="-9816" y="28113635"/>
            <a:ext cx="21618575" cy="4644390"/>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19" name="Rectangle 18"/>
          <p:cNvSpPr/>
          <p:nvPr/>
        </p:nvSpPr>
        <p:spPr>
          <a:xfrm>
            <a:off x="323850" y="4116705"/>
            <a:ext cx="307022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61" y="2520960"/>
            <a:ext cx="2159952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22" name="Rectangle 21"/>
          <p:cNvSpPr/>
          <p:nvPr/>
        </p:nvSpPr>
        <p:spPr>
          <a:xfrm>
            <a:off x="323850" y="15931515"/>
            <a:ext cx="176974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52425" y="23224490"/>
            <a:ext cx="5685790"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48615" y="28303855"/>
            <a:ext cx="302196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358265"/>
          </a:xfrm>
          <a:prstGeom prst="rect">
            <a:avLst/>
          </a:prstGeom>
          <a:noFill/>
        </p:spPr>
        <p:txBody>
          <a:bodyPr wrap="square" rtlCol="0">
            <a:spAutoFit/>
          </a:bodyPr>
          <a:lstStyle/>
          <a:p>
            <a:pPr indent="0" algn="ctr" fontAlgn="auto">
              <a:lnSpc>
                <a:spcPct val="115000"/>
              </a:lnSpc>
            </a:pPr>
            <a:r>
              <a:rPr lang="en-US" sz="3580" b="1" dirty="0">
                <a:latin typeface="Times New Roman" panose="02020603050405020304" pitchFamily="18" charset="0"/>
                <a:cs typeface="Times New Roman" panose="02020603050405020304" pitchFamily="18" charset="0"/>
              </a:rPr>
              <a:t>Machine Learning based Software Fault Prediction in Software Efficiency using Artificial Neural Network Comparing with Support Vector Machines for Improved Accuracy</a:t>
            </a: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314960" y="10090785"/>
            <a:ext cx="504888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615"/>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14831" y="4668152"/>
            <a:ext cx="15505649" cy="5125720"/>
          </a:xfrm>
          <a:prstGeom prst="rect">
            <a:avLst/>
          </a:prstGeom>
          <a:noFill/>
        </p:spPr>
        <p:txBody>
          <a:bodyPr wrap="square" rtlCol="0">
            <a:spAutoFit/>
          </a:bodyPr>
          <a:lstStyle/>
          <a:p>
            <a:pPr marL="342900" indent="-342900" algn="just" fontAlgn="auto">
              <a:lnSpc>
                <a:spcPct val="115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aim of this study is to investigate the efficacy of machine learning algorithms, specifically Artificial Neural Networks (ANNs) and Support Vector Machines (SVMs), in predicting software faults to enhance software efficiency.</a:t>
            </a:r>
            <a:endParaRPr lang="en-US" sz="2190" b="1" dirty="0">
              <a:latin typeface="Times New Roman" panose="02020603050405020304" pitchFamily="18" charset="0"/>
              <a:cs typeface="Times New Roman" panose="02020603050405020304" pitchFamily="18" charset="0"/>
            </a:endParaRPr>
          </a:p>
          <a:p>
            <a:pPr marL="342900" indent="-342900" algn="just" fontAlgn="auto">
              <a:lnSpc>
                <a:spcPct val="115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Predicting software faults is critical in software development as it helps in identifying potential issues early in the development lifecycle, thereby reducing maintenance costs, enhancing system reliability, and ensuring user satisfaction.</a:t>
            </a:r>
            <a:endParaRPr lang="en-US" sz="2190" b="1" dirty="0">
              <a:latin typeface="Times New Roman" panose="02020603050405020304" pitchFamily="18" charset="0"/>
              <a:cs typeface="Times New Roman" panose="02020603050405020304" pitchFamily="18" charset="0"/>
            </a:endParaRPr>
          </a:p>
          <a:p>
            <a:pPr marL="342900" indent="-342900" algn="just" fontAlgn="auto">
              <a:lnSpc>
                <a:spcPct val="115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application of machine learning techniques, particularly ANNs and SVMs, in software fault prediction offers a data-driven approach to analyze and predict potential software failures. By leveraging historical data, these algorithms can learn patterns and characteristics of faulty code, enabling developers to proactively address issues.</a:t>
            </a:r>
            <a:endParaRPr lang="en-US" sz="2190" b="1" dirty="0">
              <a:latin typeface="Times New Roman" panose="02020603050405020304" pitchFamily="18" charset="0"/>
              <a:cs typeface="Times New Roman" panose="02020603050405020304" pitchFamily="18" charset="0"/>
            </a:endParaRPr>
          </a:p>
          <a:p>
            <a:pPr marL="342900" indent="-342900" algn="just" fontAlgn="auto">
              <a:lnSpc>
                <a:spcPct val="115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ANNs are known for their ability to learn complex patterns in data through layers of interconnected neurons, while SVMs are effective in classifying data by finding the hyperplane that maximizes the margin between different classes. By comparing the performance of these algorithms, we aim to determine which approach yields higher accuracy in software fault prediction.</a:t>
            </a:r>
            <a:endParaRPr lang="en-US" sz="2190" b="1" dirty="0">
              <a:latin typeface="Times New Roman" panose="02020603050405020304" pitchFamily="18" charset="0"/>
              <a:cs typeface="Times New Roman" panose="02020603050405020304" pitchFamily="18" charset="0"/>
            </a:endParaRPr>
          </a:p>
          <a:p>
            <a:pPr marL="342900" indent="-342900" algn="just" fontAlgn="auto">
              <a:lnSpc>
                <a:spcPct val="115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study utilizes a comprehensive dataset comprising various software metrics and fault occurrences collected from real-world software projects. </a:t>
            </a:r>
            <a:r>
              <a:rPr lang="en-US" sz="2190" b="1" dirty="0">
                <a:latin typeface="Times New Roman" panose="02020603050405020304" pitchFamily="18" charset="0"/>
                <a:cs typeface="Times New Roman" panose="02020603050405020304" pitchFamily="18" charset="0"/>
                <a:sym typeface="+mn-ea"/>
              </a:rPr>
              <a:t>Software fault prediction dataset in kaggle includes metrics like code lines, complexity, defect density, enabling robust model training.</a:t>
            </a:r>
            <a:endParaRPr lang="en-US" altLang="en-IN" sz="2190"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1384372" y="10973564"/>
            <a:ext cx="12078470" cy="396875"/>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52362" y="23928156"/>
            <a:ext cx="21024516" cy="3964305"/>
          </a:xfrm>
          <a:prstGeom prst="rect">
            <a:avLst/>
          </a:prstGeom>
          <a:noFill/>
        </p:spPr>
        <p:txBody>
          <a:bodyPr wrap="square" rtlCol="0">
            <a:spAutoFit/>
          </a:bodyPr>
          <a:lstStyle/>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T-test statistical analysis revealed a significant difference (p=0.001, independent sample T-test p&lt;0.05) between the performance of Artificial Neural Network (ANN) and Support Vector Machines (SVM) in software fault prediction.</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This statistical validation strengthens the reliability of the findings and emphasizes the significance of the comparative analysis. The overall accuracy of  Artificial Neural Networks Algorithm was 84.10%, whereas the Support Vector Machine (SVM) achieved an accuracy of 61.90%.This notable difference in accuracy highlights the efficacy of the Artificial Neural Network Algorithm in predicting software faults compared to SVM.</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study concludes that the Artificial Neural Network algorithm demonstrates higher accuracy in software fault prediction when compared with Support Vector Machines.</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Both ANN and SVM contribute to improved accuracy, enabling stakeholders to anticipate and mitigate potential software faults, thus enhancing software efficiency and reliability . Future research could explore fine-tuning the algorithms for specific software development contexts or .</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Limitations such as dataset quality, feature selection, and algorithmic complexity should be considered in future studies to ensure the robustness of the predictive models.</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Future research efforts should focus on refining algorithms and addressing limitations to advance predictive accuracy in real-world software development scenarios.</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559" y="28855315"/>
            <a:ext cx="20947380" cy="3653790"/>
          </a:xfrm>
          <a:prstGeom prst="rect">
            <a:avLst/>
          </a:prstGeom>
          <a:noFill/>
        </p:spPr>
        <p:txBody>
          <a:bodyPr wrap="square" rtlCol="0">
            <a:noAutofit/>
          </a:bodyPr>
          <a:lstStyle/>
          <a:p>
            <a:pPr marL="340995" indent="-340995" algn="just" fontAlgn="auto">
              <a:lnSpc>
                <a:spcPct val="115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Ali, Liaqat, </a:t>
            </a:r>
            <a:r>
              <a:rPr lang="en-IN" sz="2190" b="1" dirty="0" err="1">
                <a:latin typeface="Times New Roman" panose="02020603050405020304" pitchFamily="18" charset="0"/>
                <a:cs typeface="Times New Roman" panose="02020603050405020304" pitchFamily="18" charset="0"/>
              </a:rPr>
              <a:t>Awais</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Niamat</a:t>
            </a:r>
            <a:r>
              <a:rPr lang="en-IN" sz="2190" b="1" dirty="0">
                <a:latin typeface="Times New Roman" panose="02020603050405020304" pitchFamily="18" charset="0"/>
                <a:cs typeface="Times New Roman" panose="02020603050405020304" pitchFamily="18" charset="0"/>
              </a:rPr>
              <a:t>, Javed Ali Khan, </a:t>
            </a:r>
            <a:r>
              <a:rPr lang="en-IN" sz="2190" b="1" dirty="0" err="1">
                <a:latin typeface="Times New Roman" panose="02020603050405020304" pitchFamily="18" charset="0"/>
                <a:cs typeface="Times New Roman" panose="02020603050405020304" pitchFamily="18" charset="0"/>
              </a:rPr>
              <a:t>Noorbakhsh</a:t>
            </a:r>
            <a:r>
              <a:rPr lang="en-IN" sz="2190" b="1" dirty="0">
                <a:latin typeface="Times New Roman" panose="02020603050405020304" pitchFamily="18" charset="0"/>
                <a:cs typeface="Times New Roman" panose="02020603050405020304" pitchFamily="18" charset="0"/>
              </a:rPr>
              <a:t> Amiri </a:t>
            </a:r>
            <a:r>
              <a:rPr lang="en-IN" sz="2190" b="1" dirty="0" err="1">
                <a:latin typeface="Times New Roman" panose="02020603050405020304" pitchFamily="18" charset="0"/>
                <a:cs typeface="Times New Roman" panose="02020603050405020304" pitchFamily="18" charset="0"/>
              </a:rPr>
              <a:t>Golilarz</a:t>
            </a:r>
            <a:r>
              <a:rPr lang="en-IN" sz="2190" b="1" dirty="0">
                <a:latin typeface="Times New Roman" panose="02020603050405020304" pitchFamily="18" charset="0"/>
                <a:cs typeface="Times New Roman" panose="02020603050405020304" pitchFamily="18" charset="0"/>
              </a:rPr>
              <a:t>, Xiong </a:t>
            </a:r>
            <a:r>
              <a:rPr lang="en-IN" sz="2190" b="1" dirty="0" err="1">
                <a:latin typeface="Times New Roman" panose="02020603050405020304" pitchFamily="18" charset="0"/>
                <a:cs typeface="Times New Roman" panose="02020603050405020304" pitchFamily="18" charset="0"/>
              </a:rPr>
              <a:t>Xingzhong</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Adeeb</a:t>
            </a:r>
            <a:r>
              <a:rPr lang="en-IN" sz="2190" b="1" dirty="0">
                <a:latin typeface="Times New Roman" panose="02020603050405020304" pitchFamily="18" charset="0"/>
                <a:cs typeface="Times New Roman" panose="02020603050405020304" pitchFamily="18" charset="0"/>
              </a:rPr>
              <a:t> Noor, </a:t>
            </a:r>
            <a:r>
              <a:rPr lang="en-IN" sz="2190" b="1" dirty="0" err="1">
                <a:latin typeface="Times New Roman" panose="02020603050405020304" pitchFamily="18" charset="0"/>
                <a:cs typeface="Times New Roman" panose="02020603050405020304" pitchFamily="18" charset="0"/>
              </a:rPr>
              <a:t>Redhwan</a:t>
            </a:r>
            <a:r>
              <a:rPr lang="en-IN" sz="2190" b="1" dirty="0">
                <a:latin typeface="Times New Roman" panose="02020603050405020304" pitchFamily="18" charset="0"/>
                <a:cs typeface="Times New Roman" panose="02020603050405020304" pitchFamily="18" charset="0"/>
              </a:rPr>
              <a:t> Nour, and Syed Ahmad Chan Bukhari. n.d. “An</a:t>
            </a:r>
            <a:r>
              <a:rPr lang="en-US" altLang="en-IN" sz="2190" b="1" dirty="0">
                <a:latin typeface="Times New Roman" panose="02020603050405020304" pitchFamily="18" charset="0"/>
                <a:cs typeface="Times New Roman" panose="02020603050405020304" pitchFamily="18" charset="0"/>
              </a:rPr>
              <a:t> </a:t>
            </a:r>
            <a:r>
              <a:rPr lang="en-IN" sz="2190" b="1" dirty="0">
                <a:latin typeface="Times New Roman" panose="02020603050405020304" pitchFamily="18" charset="0"/>
                <a:cs typeface="Times New Roman" panose="02020603050405020304" pitchFamily="18" charset="0"/>
              </a:rPr>
              <a:t>Optimized Stacked Support Vector Machines Based Expert System for the Effective Prediction of Heart Failure.” Accessed March 18, 2024. http://dx.doi.org/10.1109/ACCESS.2019.2909969</a:t>
            </a:r>
            <a:r>
              <a:rPr lang="en-US" altLang="en-IN" sz="2190" b="1" dirty="0">
                <a:latin typeface="Times New Roman" panose="02020603050405020304" pitchFamily="18" charset="0"/>
                <a:cs typeface="Times New Roman" panose="02020603050405020304" pitchFamily="18" charset="0"/>
              </a:rPr>
              <a:t>.</a:t>
            </a:r>
            <a:endParaRPr lang="en-IN" sz="2190" b="1" dirty="0">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lang="en-IN" sz="2190" b="1">
                <a:latin typeface="Times New Roman" panose="02020603050405020304" pitchFamily="18" charset="0"/>
                <a:cs typeface="Times New Roman" panose="02020603050405020304" pitchFamily="18" charset="0"/>
              </a:rPr>
              <a:t>“Machine Learning Based Methods for Software Fault Prediction: A Survey.” 2021. Expert Systems with Applications 172 (June): 114595.https://doi.org/10.1016/j.eswa.2021.114595</a:t>
            </a:r>
            <a:r>
              <a:rPr lang="en-US" altLang="en-IN" sz="2190" b="1">
                <a:latin typeface="Times New Roman" panose="02020603050405020304" pitchFamily="18" charset="0"/>
                <a:cs typeface="Times New Roman" panose="02020603050405020304" pitchFamily="18" charset="0"/>
              </a:rPr>
              <a:t>.</a:t>
            </a:r>
            <a:endParaRPr lang="en-IN" sz="2190" b="1">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Chakravarty, Krishna, and Jagannath Singh. n.d. “Optimizing Defect Removal Efficiency by Defect Prediction Using Machine Learning.” Accessed March 18, 2024. </a:t>
            </a:r>
            <a:r>
              <a:rPr lang="en-IN" sz="2190" b="1" dirty="0">
                <a:latin typeface="Times New Roman" panose="02020603050405020304" pitchFamily="18" charset="0"/>
                <a:cs typeface="Times New Roman" panose="02020603050405020304" pitchFamily="18" charset="0"/>
              </a:rPr>
              <a:t>http://dx.doi.org/10.1109/OCIT56763.2022.00047</a:t>
            </a:r>
            <a:endParaRPr lang="en-IN" sz="2190" b="1" dirty="0">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rPr>
              <a:t>Mahmood, Yasir, Nazri Kama, Azri Azmi, Ahmad Salman Khan, and Mazlan Ali. 2022. “Software Effort Estimation Accuracy Prediction of Machine Learning Techniques: A Systematic Performance Evaluation.” Software: Practice &amp; Experience 52 (1): 39–65</a:t>
            </a:r>
            <a:r>
              <a:rPr lang="en-US" sz="2190" b="1" dirty="0">
                <a:latin typeface="Times New Roman" panose="02020603050405020304" pitchFamily="18" charset="0"/>
                <a:cs typeface="Times New Roman" panose="02020603050405020304" pitchFamily="18" charset="0"/>
              </a:rPr>
              <a:t>. </a:t>
            </a:r>
            <a:r>
              <a:rPr lang="en-US" sz="2190" b="1" dirty="0">
                <a:latin typeface="Times New Roman" panose="02020603050405020304" pitchFamily="18" charset="0"/>
                <a:cs typeface="Times New Roman" panose="02020603050405020304" pitchFamily="18" charset="0"/>
              </a:rPr>
              <a:t>https://doi.org/10.1002/spe.3009</a:t>
            </a:r>
            <a:endParaRPr lang="en-US"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2435566" y="15030488"/>
            <a:ext cx="4348291" cy="478155"/>
          </a:xfrm>
          <a:prstGeom prst="rect">
            <a:avLst/>
          </a:prstGeom>
          <a:noFill/>
        </p:spPr>
        <p:txBody>
          <a:bodyPr wrap="square" rtlCol="0">
            <a:spAutoFit/>
          </a:bodyPr>
          <a:lstStyle/>
          <a:p>
            <a:pPr algn="ctr">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Software Fault Prediction</a:t>
            </a:r>
            <a:endParaRPr lang="en-US" sz="219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7104984" y="8929717"/>
            <a:ext cx="3369698" cy="478155"/>
          </a:xfrm>
          <a:prstGeom prst="rect">
            <a:avLst/>
          </a:prstGeom>
          <a:noFill/>
        </p:spPr>
        <p:txBody>
          <a:bodyPr wrap="square" rtlCol="0">
            <a:spAutoFit/>
          </a:bodyPr>
          <a:lstStyle/>
          <a:p>
            <a:pPr indent="0" fontAlgn="auto">
              <a:lnSpc>
                <a:spcPct val="115000"/>
              </a:lnSpc>
            </a:pPr>
            <a:r>
              <a:rPr lang="en-US" sz="2190" b="1" dirty="0">
                <a:latin typeface="Times New Roman" panose="02020603050405020304" pitchFamily="18" charset="0"/>
                <a:cs typeface="Times New Roman" panose="02020603050405020304" pitchFamily="18" charset="0"/>
              </a:rPr>
              <a:t>Software fault prediction</a:t>
            </a:r>
            <a:endParaRPr lang="en-US" sz="219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695" y="-10247"/>
            <a:ext cx="21598659" cy="252741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152" y="85003"/>
            <a:ext cx="20939802" cy="2432309"/>
          </a:xfrm>
          <a:prstGeom prst="rect">
            <a:avLst/>
          </a:prstGeom>
        </p:spPr>
      </p:pic>
      <p:sp>
        <p:nvSpPr>
          <p:cNvPr id="50" name="Text Box 41"/>
          <p:cNvSpPr txBox="1"/>
          <p:nvPr/>
        </p:nvSpPr>
        <p:spPr>
          <a:xfrm>
            <a:off x="15602475" y="1266221"/>
            <a:ext cx="5569043" cy="1252855"/>
          </a:xfrm>
          <a:prstGeom prst="rect">
            <a:avLst/>
          </a:prstGeom>
          <a:noFill/>
        </p:spPr>
        <p:txBody>
          <a:bodyPr wrap="square" rtlCol="0">
            <a:spAutoFit/>
          </a:bodyPr>
          <a:lstStyle/>
          <a:p>
            <a:pPr indent="0" algn="r" fontAlgn="auto">
              <a:lnSpc>
                <a:spcPct val="115000"/>
              </a:lnSpc>
            </a:pPr>
            <a:r>
              <a:rPr lang="en-US" sz="2190" b="1" dirty="0">
                <a:solidFill>
                  <a:schemeClr val="bg1"/>
                </a:solidFill>
                <a:latin typeface="Times New Roman" panose="02020603050405020304" pitchFamily="18" charset="0"/>
                <a:cs typeface="Times New Roman" panose="02020603050405020304" pitchFamily="18" charset="0"/>
              </a:rPr>
              <a:t>Name: Mr. </a:t>
            </a:r>
            <a:r>
              <a:rPr lang="en-US" sz="2190" b="1" dirty="0" err="1">
                <a:solidFill>
                  <a:schemeClr val="bg1"/>
                </a:solidFill>
                <a:latin typeface="Times New Roman" panose="02020603050405020304" pitchFamily="18" charset="0"/>
                <a:cs typeface="Times New Roman" panose="02020603050405020304" pitchFamily="18" charset="0"/>
              </a:rPr>
              <a:t>Yalaka</a:t>
            </a:r>
            <a:r>
              <a:rPr lang="en-US" sz="2190" b="1" dirty="0">
                <a:solidFill>
                  <a:schemeClr val="bg1"/>
                </a:solidFill>
                <a:latin typeface="Times New Roman" panose="02020603050405020304" pitchFamily="18" charset="0"/>
                <a:cs typeface="Times New Roman" panose="02020603050405020304" pitchFamily="18" charset="0"/>
              </a:rPr>
              <a:t> Nikhil Reddy</a:t>
            </a:r>
            <a:br>
              <a:rPr lang="en-US" sz="2190" b="1" dirty="0">
                <a:solidFill>
                  <a:schemeClr val="bg1"/>
                </a:solidFill>
                <a:latin typeface="Times New Roman" panose="02020603050405020304" pitchFamily="18" charset="0"/>
                <a:cs typeface="Times New Roman" panose="02020603050405020304" pitchFamily="18" charset="0"/>
              </a:rPr>
            </a:br>
            <a:r>
              <a:rPr lang="en-US" sz="2190" b="1" dirty="0">
                <a:solidFill>
                  <a:schemeClr val="bg1"/>
                </a:solidFill>
                <a:latin typeface="Times New Roman" panose="02020603050405020304" pitchFamily="18" charset="0"/>
                <a:cs typeface="Times New Roman" panose="02020603050405020304" pitchFamily="18" charset="0"/>
              </a:rPr>
              <a:t>Register Number: 192211188</a:t>
            </a:r>
            <a:endParaRPr lang="en-US" sz="2190" b="1" dirty="0">
              <a:solidFill>
                <a:schemeClr val="bg1"/>
              </a:solidFill>
              <a:latin typeface="Times New Roman" panose="02020603050405020304" pitchFamily="18" charset="0"/>
              <a:cs typeface="Times New Roman" panose="02020603050405020304" pitchFamily="18" charset="0"/>
            </a:endParaRPr>
          </a:p>
          <a:p>
            <a:pPr indent="0" algn="r" fontAlgn="auto">
              <a:lnSpc>
                <a:spcPct val="115000"/>
              </a:lnSpc>
            </a:pPr>
            <a:r>
              <a:rPr lang="en-US" sz="2190" b="1" dirty="0">
                <a:solidFill>
                  <a:schemeClr val="bg1"/>
                </a:solidFill>
                <a:latin typeface="Times New Roman" panose="02020603050405020304" pitchFamily="18" charset="0"/>
                <a:cs typeface="Times New Roman" panose="02020603050405020304" pitchFamily="18" charset="0"/>
              </a:rPr>
              <a:t>Guided by </a:t>
            </a:r>
            <a:r>
              <a:rPr lang="en-US" sz="2190" b="1">
                <a:solidFill>
                  <a:schemeClr val="bg1"/>
                </a:solidFill>
                <a:latin typeface="Times New Roman" panose="02020603050405020304" pitchFamily="18" charset="0"/>
                <a:cs typeface="Times New Roman" panose="02020603050405020304" pitchFamily="18" charset="0"/>
              </a:rPr>
              <a:t>E.K.Subramanian</a:t>
            </a:r>
            <a:endParaRPr lang="en-US" sz="2190" b="1" dirty="0">
              <a:solidFill>
                <a:schemeClr val="bg1"/>
              </a:solidFill>
              <a:latin typeface="Times New Roman" panose="02020603050405020304" pitchFamily="18" charset="0"/>
              <a:cs typeface="Times New Roman" panose="02020603050405020304" pitchFamily="18" charset="0"/>
            </a:endParaRPr>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6040196" y="4429807"/>
            <a:ext cx="5167226" cy="4300049"/>
          </a:xfrm>
          <a:prstGeom prst="rect">
            <a:avLst/>
          </a:prstGeom>
        </p:spPr>
      </p:pic>
      <p:pic>
        <p:nvPicPr>
          <p:cNvPr id="85" name="Picture 84"/>
          <p:cNvPicPr>
            <a:picLocks noChangeAspect="1"/>
          </p:cNvPicPr>
          <p:nvPr/>
        </p:nvPicPr>
        <p:blipFill>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a:xfrm>
            <a:off x="14491679" y="15931465"/>
            <a:ext cx="6754640" cy="5089558"/>
          </a:xfrm>
          <a:prstGeom prst="rect">
            <a:avLst/>
          </a:prstGeom>
          <a:ln w="76200">
            <a:noFill/>
          </a:ln>
        </p:spPr>
      </p:pic>
      <p:sp>
        <p:nvSpPr>
          <p:cNvPr id="12" name="TextBox 11"/>
          <p:cNvSpPr txBox="1"/>
          <p:nvPr/>
        </p:nvSpPr>
        <p:spPr>
          <a:xfrm>
            <a:off x="14491693" y="21146292"/>
            <a:ext cx="6818725" cy="1252855"/>
          </a:xfrm>
          <a:prstGeom prst="rect">
            <a:avLst/>
          </a:prstGeom>
          <a:noFill/>
        </p:spPr>
        <p:txBody>
          <a:bodyPr wrap="square" rtlCol="0">
            <a:spAutoFit/>
          </a:bodyPr>
          <a:lstStyle/>
          <a:p>
            <a:pPr algn="ctr">
              <a:lnSpc>
                <a:spcPct val="115000"/>
              </a:lnSpc>
              <a:spcBef>
                <a:spcPts val="0"/>
              </a:spcBef>
              <a:spcAft>
                <a:spcPts val="0"/>
              </a:spcAft>
            </a:pPr>
            <a:r>
              <a:rPr lang="en-US" sz="2190" b="1" dirty="0"/>
              <a:t>Shows the comparison between Artificial Neural Network </a:t>
            </a:r>
            <a:r>
              <a:rPr lang="en-US" sz="2190" b="1"/>
              <a:t>and Support Vector </a:t>
            </a:r>
            <a:r>
              <a:rPr lang="en-US" sz="2190" b="1" dirty="0"/>
              <a:t>M</a:t>
            </a:r>
            <a:r>
              <a:rPr lang="en-US" sz="2190" b="1"/>
              <a:t>achine </a:t>
            </a:r>
            <a:r>
              <a:rPr lang="en-US" sz="2190" b="1" dirty="0"/>
              <a:t>with accuracy of 84.10% and 61.90%.</a:t>
            </a:r>
            <a:endParaRPr lang="en-US" sz="2190" b="1" dirty="0"/>
          </a:p>
        </p:txBody>
      </p:sp>
      <p:sp>
        <p:nvSpPr>
          <p:cNvPr id="3" name="Rectangles 26"/>
          <p:cNvSpPr/>
          <p:nvPr/>
        </p:nvSpPr>
        <p:spPr>
          <a:xfrm>
            <a:off x="7568698" y="11984613"/>
            <a:ext cx="2091192" cy="925958"/>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Fault Dataset</a:t>
            </a:r>
            <a:endParaRPr lang="en-IN" altLang="en-US" sz="2190" b="1" dirty="0">
              <a:latin typeface="Times New Roman" panose="02020603050405020304" pitchFamily="18" charset="0"/>
              <a:cs typeface="Times New Roman" panose="02020603050405020304" pitchFamily="18" charset="0"/>
            </a:endParaRPr>
          </a:p>
        </p:txBody>
      </p:sp>
      <p:sp>
        <p:nvSpPr>
          <p:cNvPr id="11" name="Flowchart: Alternate Process 10"/>
          <p:cNvSpPr/>
          <p:nvPr/>
        </p:nvSpPr>
        <p:spPr>
          <a:xfrm>
            <a:off x="11596793" y="10458201"/>
            <a:ext cx="2091192" cy="1276788"/>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Training Data</a:t>
            </a:r>
            <a:endParaRPr lang="en-IN" altLang="en-US" sz="2190" b="1" dirty="0">
              <a:latin typeface="Times New Roman" panose="02020603050405020304" pitchFamily="18" charset="0"/>
              <a:cs typeface="Times New Roman" panose="02020603050405020304" pitchFamily="18" charset="0"/>
            </a:endParaRPr>
          </a:p>
        </p:txBody>
      </p:sp>
      <p:sp>
        <p:nvSpPr>
          <p:cNvPr id="17" name="Flowchart: Alternate Process 16"/>
          <p:cNvSpPr/>
          <p:nvPr/>
        </p:nvSpPr>
        <p:spPr>
          <a:xfrm>
            <a:off x="18783942" y="11649773"/>
            <a:ext cx="2409494" cy="1400880"/>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Result: Classify as defect or non-defective</a:t>
            </a:r>
            <a:endParaRPr lang="en-IN" altLang="en-US" sz="2190" b="1" dirty="0">
              <a:latin typeface="Times New Roman" panose="02020603050405020304" pitchFamily="18" charset="0"/>
              <a:cs typeface="Times New Roman" panose="02020603050405020304" pitchFamily="18" charset="0"/>
            </a:endParaRPr>
          </a:p>
        </p:txBody>
      </p:sp>
      <p:sp>
        <p:nvSpPr>
          <p:cNvPr id="18" name="Flowchart: Alternate Process 17"/>
          <p:cNvSpPr/>
          <p:nvPr/>
        </p:nvSpPr>
        <p:spPr>
          <a:xfrm>
            <a:off x="11555228" y="13200714"/>
            <a:ext cx="2182729" cy="1354095"/>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Test Data</a:t>
            </a:r>
            <a:endParaRPr lang="en-IN" altLang="en-US" sz="219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23721" y="10641977"/>
            <a:ext cx="6706959" cy="48666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rtl="0" fontAlgn="auto">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programming lab of the Saveetha Institute of Medical and Technical Sciences was the site of this investigation. There are two groups. There are two versions of software fault prediction; one is </a:t>
            </a:r>
            <a:r>
              <a:rPr lang="en-US" sz="2190" b="1" dirty="0">
                <a:solidFill>
                  <a:srgbClr val="000000"/>
                </a:solidFill>
                <a:latin typeface="Times New Roman" panose="02020603050405020304" pitchFamily="18" charset="0"/>
                <a:cs typeface="Times New Roman" panose="02020603050405020304" pitchFamily="18" charset="0"/>
              </a:rPr>
              <a:t>AN</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N and the other is SV</a:t>
            </a:r>
            <a:r>
              <a:rPr lang="en-US" sz="2190" b="1" dirty="0">
                <a:solidFill>
                  <a:srgbClr val="000000"/>
                </a:solidFill>
                <a:latin typeface="Times New Roman" panose="02020603050405020304" pitchFamily="18" charset="0"/>
                <a:cs typeface="Times New Roman" panose="02020603050405020304" pitchFamily="18" charset="0"/>
              </a:rPr>
              <a:t>M</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The sample size was determined using Clinal. Test statistic with a 0.05 threshold, 80% power, and 95% confidence interval  the optimal sample size.</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fontAlgn="auto">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Intel Core i7 processor, 512 </a:t>
            </a:r>
            <a:r>
              <a:rPr lang="en-US" sz="2190" b="1" dirty="0">
                <a:solidFill>
                  <a:srgbClr val="000000"/>
                </a:solidFill>
                <a:latin typeface="Times New Roman" panose="02020603050405020304" pitchFamily="18" charset="0"/>
                <a:cs typeface="Times New Roman" panose="02020603050405020304" pitchFamily="18" charset="0"/>
              </a:rPr>
              <a:t>G</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B of RAM, Google Collab, Jupiter Notebooks, and Windows 11th generation. In order to determine accuracy, we conducted statistical analyses using IBM SPSS.</a:t>
            </a:r>
            <a:endParaRPr lang="en-US" sz="2190" b="1" dirty="0">
              <a:latin typeface="Times New Roman" panose="02020603050405020304" pitchFamily="18" charset="0"/>
              <a:cs typeface="Times New Roman" panose="02020603050405020304" pitchFamily="18" charset="0"/>
            </a:endParaRPr>
          </a:p>
        </p:txBody>
      </p:sp>
      <p:cxnSp>
        <p:nvCxnSpPr>
          <p:cNvPr id="30" name="Straight Arrow Connector 29"/>
          <p:cNvCxnSpPr>
            <a:endCxn id="11" idx="1"/>
          </p:cNvCxnSpPr>
          <p:nvPr/>
        </p:nvCxnSpPr>
        <p:spPr>
          <a:xfrm flipV="1">
            <a:off x="9704127" y="11096801"/>
            <a:ext cx="1892300" cy="1330325"/>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sp>
        <p:nvSpPr>
          <p:cNvPr id="48" name="Flowchart: Alternate Process 47"/>
          <p:cNvSpPr/>
          <p:nvPr/>
        </p:nvSpPr>
        <p:spPr>
          <a:xfrm>
            <a:off x="15190532" y="10360591"/>
            <a:ext cx="2182729" cy="1354095"/>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IN" sz="2190" b="1" dirty="0">
                <a:latin typeface="Times New Roman" panose="02020603050405020304" pitchFamily="18" charset="0"/>
                <a:cs typeface="Times New Roman" panose="02020603050405020304" pitchFamily="18" charset="0"/>
              </a:rPr>
              <a:t>ANN,SVM</a:t>
            </a:r>
            <a:endParaRPr lang="en-US" altLang="en-IN" sz="2190" b="1" dirty="0">
              <a:latin typeface="Times New Roman" panose="02020603050405020304" pitchFamily="18" charset="0"/>
              <a:cs typeface="Times New Roman" panose="02020603050405020304" pitchFamily="18" charset="0"/>
            </a:endParaRPr>
          </a:p>
        </p:txBody>
      </p:sp>
      <p:sp>
        <p:nvSpPr>
          <p:cNvPr id="51" name="Flowchart: Alternate Process 50"/>
          <p:cNvSpPr/>
          <p:nvPr/>
        </p:nvSpPr>
        <p:spPr>
          <a:xfrm>
            <a:off x="15190533" y="13159493"/>
            <a:ext cx="2182729" cy="1354095"/>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Fault Prediction </a:t>
            </a:r>
            <a:endParaRPr lang="en-US" altLang="en-US" sz="2190" b="1" dirty="0">
              <a:latin typeface="Times New Roman" panose="02020603050405020304" pitchFamily="18" charset="0"/>
              <a:cs typeface="Times New Roman" panose="02020603050405020304" pitchFamily="18" charset="0"/>
            </a:endParaRPr>
          </a:p>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Model</a:t>
            </a:r>
            <a:endParaRPr lang="en-IN" altLang="en-US" sz="2190" b="1" dirty="0">
              <a:latin typeface="Times New Roman" panose="02020603050405020304" pitchFamily="18" charset="0"/>
              <a:cs typeface="Times New Roman" panose="02020603050405020304" pitchFamily="18" charset="0"/>
            </a:endParaRPr>
          </a:p>
        </p:txBody>
      </p:sp>
      <p:cxnSp>
        <p:nvCxnSpPr>
          <p:cNvPr id="53" name="Straight Arrow Connector 52"/>
          <p:cNvCxnSpPr>
            <a:endCxn id="18" idx="1"/>
          </p:cNvCxnSpPr>
          <p:nvPr/>
        </p:nvCxnSpPr>
        <p:spPr>
          <a:xfrm>
            <a:off x="9659890" y="12447592"/>
            <a:ext cx="1895338" cy="143017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59" name="Straight Arrow Connector 58"/>
          <p:cNvCxnSpPr/>
          <p:nvPr/>
        </p:nvCxnSpPr>
        <p:spPr>
          <a:xfrm>
            <a:off x="13740405" y="13836540"/>
            <a:ext cx="1436050" cy="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60" name="Straight Arrow Connector 59"/>
          <p:cNvCxnSpPr/>
          <p:nvPr/>
        </p:nvCxnSpPr>
        <p:spPr>
          <a:xfrm flipV="1">
            <a:off x="13702062" y="11036406"/>
            <a:ext cx="1474393" cy="2760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69" name="Straight Arrow Connector 68"/>
          <p:cNvCxnSpPr>
            <a:stCxn id="51" idx="3"/>
          </p:cNvCxnSpPr>
          <p:nvPr/>
        </p:nvCxnSpPr>
        <p:spPr>
          <a:xfrm flipV="1">
            <a:off x="17373262" y="12936357"/>
            <a:ext cx="1452575" cy="900184"/>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70" name="Straight Arrow Connector 69"/>
          <p:cNvCxnSpPr>
            <a:endCxn id="51" idx="0"/>
          </p:cNvCxnSpPr>
          <p:nvPr/>
        </p:nvCxnSpPr>
        <p:spPr>
          <a:xfrm>
            <a:off x="16273151" y="11741616"/>
            <a:ext cx="8747" cy="1417877"/>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sp>
        <p:nvSpPr>
          <p:cNvPr id="81" name="TextBox 80"/>
          <p:cNvSpPr txBox="1"/>
          <p:nvPr/>
        </p:nvSpPr>
        <p:spPr>
          <a:xfrm>
            <a:off x="7197090" y="15932905"/>
            <a:ext cx="7156120" cy="1252855"/>
          </a:xfrm>
          <a:prstGeom prst="rect">
            <a:avLst/>
          </a:prstGeom>
          <a:noFill/>
        </p:spPr>
        <p:txBody>
          <a:bodyPr wrap="square" rtlCol="0">
            <a:spAutoFit/>
          </a:bodyPr>
          <a:lstStyle/>
          <a:p>
            <a:pPr algn="just">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Statistical Analysis of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difference in significance, mean, and standard error between the Artificial Neural Network and </a:t>
            </a:r>
            <a:r>
              <a:rPr lang="en-US" sz="2190" b="1" dirty="0">
                <a:solidFill>
                  <a:srgbClr val="000000"/>
                </a:solidFill>
                <a:latin typeface="Times New Roman" panose="02020603050405020304" pitchFamily="18" charset="0"/>
                <a:cs typeface="Times New Roman" panose="02020603050405020304" pitchFamily="18" charset="0"/>
              </a:rPr>
              <a:t>Support Vector Machines</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approaches</a:t>
            </a:r>
            <a:endParaRPr lang="en-US" sz="2190" b="1"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314897" y="16525209"/>
            <a:ext cx="6643737" cy="6156960"/>
          </a:xfrm>
          <a:prstGeom prst="rect">
            <a:avLst/>
          </a:prstGeom>
          <a:noFill/>
        </p:spPr>
        <p:txBody>
          <a:bodyPr wrap="square" rtlCol="0">
            <a:spAutoFit/>
          </a:bodyPr>
          <a:lstStyle/>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Algorithm for software fault prediction using Artificial Neural Networks The T-tests for independent samples The following table shows the difference in significance, mean, and standard error between the ANN and SVM approaches, as determined by SPSS analysis (p = 0.001) (p&lt;0.05).</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results of the ANN and S</a:t>
            </a:r>
            <a:r>
              <a:rPr lang="en-US" sz="2190" b="1" dirty="0">
                <a:solidFill>
                  <a:srgbClr val="000000"/>
                </a:solidFill>
                <a:latin typeface="Times New Roman" panose="02020603050405020304" pitchFamily="18" charset="0"/>
                <a:cs typeface="Times New Roman" panose="02020603050405020304" pitchFamily="18" charset="0"/>
              </a:rPr>
              <a:t>VM</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algorithms were input into SPSS in order to find the average, dispersion, and error for the two networks. ANN attained </a:t>
            </a:r>
            <a:r>
              <a:rPr lang="en-US" sz="2190" b="1" dirty="0">
                <a:solidFill>
                  <a:srgbClr val="000000"/>
                </a:solidFill>
                <a:latin typeface="Times New Roman" panose="02020603050405020304" pitchFamily="18" charset="0"/>
                <a:cs typeface="Times New Roman" panose="02020603050405020304" pitchFamily="18" charset="0"/>
              </a:rPr>
              <a:t>8</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4.10% accuracy, with </a:t>
            </a:r>
            <a:r>
              <a:rPr lang="en-US" sz="2190" b="1" dirty="0">
                <a:solidFill>
                  <a:srgbClr val="000000"/>
                </a:solidFill>
                <a:latin typeface="Times New Roman" panose="02020603050405020304" pitchFamily="18" charset="0"/>
                <a:cs typeface="Times New Roman" panose="02020603050405020304" pitchFamily="18" charset="0"/>
              </a:rPr>
              <a:t>SVM</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and 62.50% also reaching their goals.</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Using a 95% confidence interval and a standard deviation of +/- 2 as parameters, SPSS calculated an accuracy of 84.10% for the suggested method ANN and 61.90% for the </a:t>
            </a:r>
            <a:r>
              <a:rPr lang="en-US" sz="2190" b="1" dirty="0">
                <a:solidFill>
                  <a:srgbClr val="000000"/>
                </a:solidFill>
                <a:latin typeface="Times New Roman" panose="02020603050405020304" pitchFamily="18" charset="0"/>
                <a:cs typeface="Times New Roman" panose="02020603050405020304" pitchFamily="18" charset="0"/>
              </a:rPr>
              <a:t>SVM</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endParaRPr>
          </a:p>
        </p:txBody>
      </p:sp>
      <p:graphicFrame>
        <p:nvGraphicFramePr>
          <p:cNvPr id="87" name="Table 86"/>
          <p:cNvGraphicFramePr>
            <a:graphicFrameLocks noGrp="1"/>
          </p:cNvGraphicFramePr>
          <p:nvPr/>
        </p:nvGraphicFramePr>
        <p:xfrm>
          <a:off x="7097374" y="17185559"/>
          <a:ext cx="7255510" cy="5213350"/>
        </p:xfrm>
        <a:graphic>
          <a:graphicData uri="http://schemas.openxmlformats.org/drawingml/2006/table">
            <a:tbl>
              <a:tblPr firstRow="1" bandRow="1">
                <a:tableStyleId>{2D5ABB26-0587-4C30-8999-92F81FD0307C}</a:tableStyleId>
              </a:tblPr>
              <a:tblGrid>
                <a:gridCol w="1291590"/>
                <a:gridCol w="1440815"/>
                <a:gridCol w="609600"/>
                <a:gridCol w="1082040"/>
                <a:gridCol w="1447800"/>
                <a:gridCol w="1383665"/>
              </a:tblGrid>
              <a:tr h="1908175">
                <a:tc>
                  <a:txBody>
                    <a:bodyPr/>
                    <a:lstStyle/>
                    <a:p>
                      <a:pPr algn="ctr"/>
                      <a:endParaRPr lang="en-IN"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Algorithm</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N</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Mean</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Std.</a:t>
                      </a:r>
                      <a:endParaRPr lang="en-US" sz="2190" dirty="0"/>
                    </a:p>
                    <a:p>
                      <a:pPr algn="ctr"/>
                      <a:r>
                        <a:rPr lang="en-US" sz="2190" dirty="0"/>
                        <a:t>Deviation</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r>
                        <a:rPr lang="en-US" sz="2190" dirty="0"/>
                        <a:t>Std.</a:t>
                      </a:r>
                      <a:endParaRPr lang="en-US" sz="2190" dirty="0"/>
                    </a:p>
                    <a:p>
                      <a:pPr algn="ctr"/>
                      <a:r>
                        <a:rPr lang="en-US" sz="2190" dirty="0"/>
                        <a:t>Error Mean</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56080">
                <a:tc>
                  <a:txBody>
                    <a:bodyPr/>
                    <a:lstStyle/>
                    <a:p>
                      <a:pPr algn="ctr"/>
                      <a:endParaRPr lang="en-US" sz="2190" dirty="0"/>
                    </a:p>
                    <a:p>
                      <a:pPr algn="ctr"/>
                      <a:endParaRPr lang="en-US" sz="2190" dirty="0"/>
                    </a:p>
                    <a:p>
                      <a:pPr algn="ctr"/>
                      <a:r>
                        <a:rPr lang="en-US" sz="2190" dirty="0"/>
                        <a:t>Accuracy</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ANN</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10</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84.10</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rtl="0" fontAlgn="t">
                        <a:spcBef>
                          <a:spcPts val="1200"/>
                        </a:spcBef>
                        <a:spcAft>
                          <a:spcPts val="1200"/>
                        </a:spcAft>
                      </a:pPr>
                      <a:endParaRPr lang="en-IN" sz="2190" u="none" strike="noStrike" dirty="0">
                        <a:effectLst/>
                      </a:endParaRPr>
                    </a:p>
                    <a:p>
                      <a:pPr algn="ctr" rtl="0" fontAlgn="t">
                        <a:spcBef>
                          <a:spcPts val="1200"/>
                        </a:spcBef>
                        <a:spcAft>
                          <a:spcPts val="1200"/>
                        </a:spcAft>
                      </a:pPr>
                      <a:r>
                        <a:rPr lang="en-IN" sz="2190" u="none" strike="noStrike" dirty="0">
                          <a:effectLst/>
                        </a:rPr>
                        <a:t>1.52388</a:t>
                      </a:r>
                      <a:endParaRPr lang="en-IN" sz="2190" u="none" strike="noStrike" dirty="0">
                        <a:effectLst/>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rtl="0" fontAlgn="t">
                        <a:spcBef>
                          <a:spcPts val="1200"/>
                        </a:spcBef>
                        <a:spcAft>
                          <a:spcPts val="1200"/>
                        </a:spcAft>
                      </a:pPr>
                      <a:endParaRPr lang="en-IN" sz="2190" u="none" strike="noStrike" dirty="0">
                        <a:effectLst/>
                      </a:endParaRPr>
                    </a:p>
                    <a:p>
                      <a:pPr algn="ctr" rtl="0" fontAlgn="t">
                        <a:spcBef>
                          <a:spcPts val="1200"/>
                        </a:spcBef>
                        <a:spcAft>
                          <a:spcPts val="1200"/>
                        </a:spcAft>
                      </a:pPr>
                      <a:r>
                        <a:rPr lang="en-IN" sz="2190" u="none" strike="noStrike" dirty="0">
                          <a:effectLst/>
                        </a:rPr>
                        <a:t>0.48189</a:t>
                      </a:r>
                      <a:endParaRPr lang="en-IN" sz="2190" u="none" strike="noStrike" dirty="0">
                        <a:effectLst/>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49095">
                <a:tc>
                  <a:txBody>
                    <a:bodyPr/>
                    <a:lstStyle/>
                    <a:p>
                      <a:pPr algn="ctr"/>
                      <a:endParaRPr lang="en-IN" sz="219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SVM</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10</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endParaRPr lang="en-US" sz="2190" dirty="0"/>
                    </a:p>
                    <a:p>
                      <a:pPr algn="ctr"/>
                      <a:endParaRPr lang="en-US" sz="2190" dirty="0"/>
                    </a:p>
                    <a:p>
                      <a:pPr algn="ctr"/>
                      <a:r>
                        <a:rPr lang="en-US" sz="2190" dirty="0"/>
                        <a:t>61.90</a:t>
                      </a:r>
                      <a:endParaRPr lang="en-US" sz="219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rtl="0" fontAlgn="t">
                        <a:spcBef>
                          <a:spcPts val="1200"/>
                        </a:spcBef>
                        <a:spcAft>
                          <a:spcPts val="1200"/>
                        </a:spcAft>
                      </a:pPr>
                      <a:endParaRPr lang="en-IN" sz="2190" u="none" strike="noStrike" dirty="0">
                        <a:effectLst/>
                      </a:endParaRPr>
                    </a:p>
                    <a:p>
                      <a:pPr algn="ctr" rtl="0" fontAlgn="t">
                        <a:spcBef>
                          <a:spcPts val="1200"/>
                        </a:spcBef>
                        <a:spcAft>
                          <a:spcPts val="1200"/>
                        </a:spcAft>
                      </a:pPr>
                      <a:r>
                        <a:rPr lang="en-IN" sz="2190" u="none" strike="noStrike" dirty="0">
                          <a:effectLst/>
                        </a:rPr>
                        <a:t>0.99443</a:t>
                      </a:r>
                      <a:endParaRPr lang="en-IN" sz="2190" u="none" strike="noStrike" dirty="0">
                        <a:effectLst/>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rtl="0" fontAlgn="t">
                        <a:spcBef>
                          <a:spcPts val="1200"/>
                        </a:spcBef>
                        <a:spcAft>
                          <a:spcPts val="1200"/>
                        </a:spcAft>
                      </a:pPr>
                      <a:endParaRPr lang="en-IN" sz="2190" u="none" strike="noStrike" dirty="0">
                        <a:effectLst/>
                      </a:endParaRPr>
                    </a:p>
                    <a:p>
                      <a:pPr algn="ctr" rtl="0" fontAlgn="t">
                        <a:spcBef>
                          <a:spcPts val="1200"/>
                        </a:spcBef>
                        <a:spcAft>
                          <a:spcPts val="1200"/>
                        </a:spcAft>
                      </a:pPr>
                      <a:r>
                        <a:rPr lang="en-IN" sz="2190" u="none" strike="noStrike" dirty="0">
                          <a:effectLst/>
                        </a:rPr>
                        <a:t>0.31447</a:t>
                      </a:r>
                      <a:endParaRPr lang="en-IN" sz="2190" u="none" strike="noStrike" dirty="0">
                        <a:effectLst/>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6036</Words>
  <Application>WPS Presentation</Application>
  <PresentationFormat>Custom</PresentationFormat>
  <Paragraphs>109</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yalak</cp:lastModifiedBy>
  <cp:revision>88</cp:revision>
  <dcterms:created xsi:type="dcterms:W3CDTF">2023-04-19T08:35:00Z</dcterms:created>
  <dcterms:modified xsi:type="dcterms:W3CDTF">2024-04-25T06:58:36Z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77D6B9D6F1EA404BA5A4C67611E40C6F_13</vt:lpwstr>
  </property>
  <property fmtid="{D5CDD505-2E9C-101B-9397-08002B2CF9AE}" pid="3" name="KSOProductBuildVer">
    <vt:lpwstr>1033-12.2.0.13472</vt:lpwstr>
  </property>
</Properties>
</file>