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21596350" cy="327564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7" userDrawn="1">
          <p15:clr>
            <a:srgbClr val="A4A3A4"/>
          </p15:clr>
        </p15:guide>
        <p15:guide id="2" pos="6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8" d="100"/>
          <a:sy n="18" d="100"/>
        </p:scale>
        <p:origin x="2621" y="82"/>
      </p:cViewPr>
      <p:guideLst>
        <p:guide orient="horz" pos="10317"/>
        <p:guide pos="6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739" y="5361014"/>
            <a:ext cx="18357030" cy="11404470"/>
          </a:xfrm>
        </p:spPr>
        <p:txBody>
          <a:bodyPr anchor="b"/>
          <a:lstStyle>
            <a:lvl1pPr algn="ctr">
              <a:defRPr sz="14175"/>
            </a:lvl1pPr>
          </a:lstStyle>
          <a:p>
            <a:r>
              <a:rPr lang="en-US"/>
              <a:t>Click to edit Master title style</a:t>
            </a:r>
            <a:endParaRPr lang="en-US" dirty="0"/>
          </a:p>
        </p:txBody>
      </p:sp>
      <p:sp>
        <p:nvSpPr>
          <p:cNvPr id="3" name="Subtitle 2"/>
          <p:cNvSpPr>
            <a:spLocks noGrp="1"/>
          </p:cNvSpPr>
          <p:nvPr>
            <p:ph type="subTitle" idx="1"/>
          </p:nvPr>
        </p:nvSpPr>
        <p:spPr>
          <a:xfrm>
            <a:off x="2699564" y="17205284"/>
            <a:ext cx="16197380" cy="7908816"/>
          </a:xfrm>
        </p:spPr>
        <p:txBody>
          <a:bodyPr/>
          <a:lstStyle>
            <a:lvl1pPr marL="0" indent="0" algn="ctr">
              <a:buNone/>
              <a:defRPr sz="5670"/>
            </a:lvl1pPr>
            <a:lvl2pPr marL="1080135" indent="0" algn="ctr">
              <a:buNone/>
              <a:defRPr sz="4725"/>
            </a:lvl2pPr>
            <a:lvl3pPr marL="2160270" indent="0" algn="ctr">
              <a:buNone/>
              <a:defRPr sz="4250"/>
            </a:lvl3pPr>
            <a:lvl4pPr marL="3239135" indent="0" algn="ctr">
              <a:buNone/>
              <a:defRPr sz="3780"/>
            </a:lvl4pPr>
            <a:lvl5pPr marL="4319270" indent="0" algn="ctr">
              <a:buNone/>
              <a:defRPr sz="3780"/>
            </a:lvl5pPr>
            <a:lvl6pPr marL="5399405" indent="0" algn="ctr">
              <a:buNone/>
              <a:defRPr sz="3780"/>
            </a:lvl6pPr>
            <a:lvl7pPr marL="6479540" indent="0" algn="ctr">
              <a:buNone/>
              <a:defRPr sz="3780"/>
            </a:lvl7pPr>
            <a:lvl8pPr marL="7558405" indent="0" algn="ctr">
              <a:buNone/>
              <a:defRPr sz="3780"/>
            </a:lvl8pPr>
            <a:lvl9pPr marL="8638540"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5001" y="1744035"/>
            <a:ext cx="4656747" cy="277604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760" y="1744035"/>
            <a:ext cx="13700284" cy="2776048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513" y="8166641"/>
            <a:ext cx="18626986" cy="13626217"/>
          </a:xfrm>
        </p:spPr>
        <p:txBody>
          <a:bodyPr anchor="b"/>
          <a:lstStyle>
            <a:lvl1pPr>
              <a:defRPr sz="14175"/>
            </a:lvl1pPr>
          </a:lstStyle>
          <a:p>
            <a:r>
              <a:rPr lang="en-US"/>
              <a:t>Click to edit Master title style</a:t>
            </a:r>
            <a:endParaRPr lang="en-US" dirty="0"/>
          </a:p>
        </p:txBody>
      </p:sp>
      <p:sp>
        <p:nvSpPr>
          <p:cNvPr id="3" name="Text Placeholder 2"/>
          <p:cNvSpPr>
            <a:spLocks noGrp="1"/>
          </p:cNvSpPr>
          <p:nvPr>
            <p:ph type="body" idx="1"/>
          </p:nvPr>
        </p:nvSpPr>
        <p:spPr>
          <a:xfrm>
            <a:off x="1473513" y="21921768"/>
            <a:ext cx="18626986" cy="7165705"/>
          </a:xfrm>
        </p:spPr>
        <p:txBody>
          <a:bodyPr/>
          <a:lstStyle>
            <a:lvl1pPr marL="0" indent="0">
              <a:buNone/>
              <a:defRPr sz="5670">
                <a:solidFill>
                  <a:schemeClr val="tx1"/>
                </a:solidFill>
              </a:defRPr>
            </a:lvl1pPr>
            <a:lvl2pPr marL="1080135" indent="0">
              <a:buNone/>
              <a:defRPr sz="4725">
                <a:solidFill>
                  <a:schemeClr val="tx1">
                    <a:tint val="75000"/>
                  </a:schemeClr>
                </a:solidFill>
              </a:defRPr>
            </a:lvl2pPr>
            <a:lvl3pPr marL="2160270" indent="0">
              <a:buNone/>
              <a:defRPr sz="4250">
                <a:solidFill>
                  <a:schemeClr val="tx1">
                    <a:tint val="75000"/>
                  </a:schemeClr>
                </a:solidFill>
              </a:defRPr>
            </a:lvl3pPr>
            <a:lvl4pPr marL="3239135" indent="0">
              <a:buNone/>
              <a:defRPr sz="3780">
                <a:solidFill>
                  <a:schemeClr val="tx1">
                    <a:tint val="75000"/>
                  </a:schemeClr>
                </a:solidFill>
              </a:defRPr>
            </a:lvl4pPr>
            <a:lvl5pPr marL="4319270" indent="0">
              <a:buNone/>
              <a:defRPr sz="3780">
                <a:solidFill>
                  <a:schemeClr val="tx1">
                    <a:tint val="75000"/>
                  </a:schemeClr>
                </a:solidFill>
              </a:defRPr>
            </a:lvl5pPr>
            <a:lvl6pPr marL="5399405" indent="0">
              <a:buNone/>
              <a:defRPr sz="3780">
                <a:solidFill>
                  <a:schemeClr val="tx1">
                    <a:tint val="75000"/>
                  </a:schemeClr>
                </a:solidFill>
              </a:defRPr>
            </a:lvl6pPr>
            <a:lvl7pPr marL="6479540" indent="0">
              <a:buNone/>
              <a:defRPr sz="3780">
                <a:solidFill>
                  <a:schemeClr val="tx1">
                    <a:tint val="75000"/>
                  </a:schemeClr>
                </a:solidFill>
              </a:defRPr>
            </a:lvl7pPr>
            <a:lvl8pPr marL="7558405" indent="0">
              <a:buNone/>
              <a:defRPr sz="3780">
                <a:solidFill>
                  <a:schemeClr val="tx1">
                    <a:tint val="75000"/>
                  </a:schemeClr>
                </a:solidFill>
              </a:defRPr>
            </a:lvl8pPr>
            <a:lvl9pPr marL="8638540" indent="0">
              <a:buNone/>
              <a:defRPr sz="378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759" y="8720173"/>
            <a:ext cx="9178515" cy="2078434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0933232" y="8720173"/>
            <a:ext cx="9178515" cy="2078434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573" y="1744042"/>
            <a:ext cx="18626986" cy="633160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575" y="8030144"/>
            <a:ext cx="9136333" cy="3935450"/>
          </a:xfrm>
        </p:spPr>
        <p:txBody>
          <a:bodyPr anchor="b"/>
          <a:lstStyle>
            <a:lvl1pPr marL="0" indent="0">
              <a:buNone/>
              <a:defRPr sz="5670" b="1"/>
            </a:lvl1pPr>
            <a:lvl2pPr marL="1080135" indent="0">
              <a:buNone/>
              <a:defRPr sz="4725" b="1"/>
            </a:lvl2pPr>
            <a:lvl3pPr marL="2160270" indent="0">
              <a:buNone/>
              <a:defRPr sz="4250" b="1"/>
            </a:lvl3pPr>
            <a:lvl4pPr marL="3239135" indent="0">
              <a:buNone/>
              <a:defRPr sz="3780" b="1"/>
            </a:lvl4pPr>
            <a:lvl5pPr marL="4319270" indent="0">
              <a:buNone/>
              <a:defRPr sz="3780" b="1"/>
            </a:lvl5pPr>
            <a:lvl6pPr marL="5399405" indent="0">
              <a:buNone/>
              <a:defRPr sz="3780" b="1"/>
            </a:lvl6pPr>
            <a:lvl7pPr marL="6479540" indent="0">
              <a:buNone/>
              <a:defRPr sz="3780" b="1"/>
            </a:lvl7pPr>
            <a:lvl8pPr marL="7558405" indent="0">
              <a:buNone/>
              <a:defRPr sz="3780" b="1"/>
            </a:lvl8pPr>
            <a:lvl9pPr marL="8638540" indent="0">
              <a:buNone/>
              <a:defRPr sz="3780" b="1"/>
            </a:lvl9pPr>
          </a:lstStyle>
          <a:p>
            <a:pPr lvl="0"/>
            <a:r>
              <a:rPr lang="en-US"/>
              <a:t>Edit Master text styles</a:t>
            </a:r>
            <a:endParaRPr lang="en-US"/>
          </a:p>
        </p:txBody>
      </p:sp>
      <p:sp>
        <p:nvSpPr>
          <p:cNvPr id="4" name="Content Placeholder 3"/>
          <p:cNvSpPr>
            <a:spLocks noGrp="1"/>
          </p:cNvSpPr>
          <p:nvPr>
            <p:ph sz="half" idx="2"/>
          </p:nvPr>
        </p:nvSpPr>
        <p:spPr>
          <a:xfrm>
            <a:off x="1487575" y="11965595"/>
            <a:ext cx="9136333" cy="17599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0933233" y="8030144"/>
            <a:ext cx="9181328" cy="3935450"/>
          </a:xfrm>
        </p:spPr>
        <p:txBody>
          <a:bodyPr anchor="b"/>
          <a:lstStyle>
            <a:lvl1pPr marL="0" indent="0">
              <a:buNone/>
              <a:defRPr sz="5670" b="1"/>
            </a:lvl1pPr>
            <a:lvl2pPr marL="1080135" indent="0">
              <a:buNone/>
              <a:defRPr sz="4725" b="1"/>
            </a:lvl2pPr>
            <a:lvl3pPr marL="2160270" indent="0">
              <a:buNone/>
              <a:defRPr sz="4250" b="1"/>
            </a:lvl3pPr>
            <a:lvl4pPr marL="3239135" indent="0">
              <a:buNone/>
              <a:defRPr sz="3780" b="1"/>
            </a:lvl4pPr>
            <a:lvl5pPr marL="4319270" indent="0">
              <a:buNone/>
              <a:defRPr sz="3780" b="1"/>
            </a:lvl5pPr>
            <a:lvl6pPr marL="5399405" indent="0">
              <a:buNone/>
              <a:defRPr sz="3780" b="1"/>
            </a:lvl6pPr>
            <a:lvl7pPr marL="6479540" indent="0">
              <a:buNone/>
              <a:defRPr sz="3780" b="1"/>
            </a:lvl7pPr>
            <a:lvl8pPr marL="7558405" indent="0">
              <a:buNone/>
              <a:defRPr sz="3780" b="1"/>
            </a:lvl8pPr>
            <a:lvl9pPr marL="8638540" indent="0">
              <a:buNone/>
              <a:defRPr sz="3780" b="1"/>
            </a:lvl9pPr>
          </a:lstStyle>
          <a:p>
            <a:pPr lvl="0"/>
            <a:r>
              <a:rPr lang="en-US"/>
              <a:t>Edit Master text styles</a:t>
            </a:r>
            <a:endParaRPr lang="en-US"/>
          </a:p>
        </p:txBody>
      </p:sp>
      <p:sp>
        <p:nvSpPr>
          <p:cNvPr id="6" name="Content Placeholder 5"/>
          <p:cNvSpPr>
            <a:spLocks noGrp="1"/>
          </p:cNvSpPr>
          <p:nvPr>
            <p:ph sz="quarter" idx="4"/>
          </p:nvPr>
        </p:nvSpPr>
        <p:spPr>
          <a:xfrm>
            <a:off x="10933233" y="11965595"/>
            <a:ext cx="9181328" cy="17599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573" y="2183835"/>
            <a:ext cx="6965435" cy="7643421"/>
          </a:xfrm>
        </p:spPr>
        <p:txBody>
          <a:bodyPr anchor="b"/>
          <a:lstStyle>
            <a:lvl1pPr>
              <a:defRPr sz="7560"/>
            </a:lvl1pPr>
          </a:lstStyle>
          <a:p>
            <a:r>
              <a:rPr lang="en-US"/>
              <a:t>Click to edit Master title style</a:t>
            </a:r>
            <a:endParaRPr lang="en-US" dirty="0"/>
          </a:p>
        </p:txBody>
      </p:sp>
      <p:sp>
        <p:nvSpPr>
          <p:cNvPr id="3" name="Content Placeholder 2"/>
          <p:cNvSpPr>
            <a:spLocks noGrp="1"/>
          </p:cNvSpPr>
          <p:nvPr>
            <p:ph idx="1"/>
          </p:nvPr>
        </p:nvSpPr>
        <p:spPr>
          <a:xfrm>
            <a:off x="9181328" y="4716484"/>
            <a:ext cx="10933232" cy="23279073"/>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7573" y="9827257"/>
            <a:ext cx="6965435" cy="18206208"/>
          </a:xfrm>
        </p:spPr>
        <p:txBody>
          <a:bodyPr/>
          <a:lstStyle>
            <a:lvl1pPr marL="0" indent="0">
              <a:buNone/>
              <a:defRPr sz="3780"/>
            </a:lvl1pPr>
            <a:lvl2pPr marL="1080135" indent="0">
              <a:buNone/>
              <a:defRPr sz="3305"/>
            </a:lvl2pPr>
            <a:lvl3pPr marL="2160270" indent="0">
              <a:buNone/>
              <a:defRPr sz="2835"/>
            </a:lvl3pPr>
            <a:lvl4pPr marL="3239135" indent="0">
              <a:buNone/>
              <a:defRPr sz="2360"/>
            </a:lvl4pPr>
            <a:lvl5pPr marL="4319270" indent="0">
              <a:buNone/>
              <a:defRPr sz="2360"/>
            </a:lvl5pPr>
            <a:lvl6pPr marL="5399405" indent="0">
              <a:buNone/>
              <a:defRPr sz="2360"/>
            </a:lvl6pPr>
            <a:lvl7pPr marL="6479540" indent="0">
              <a:buNone/>
              <a:defRPr sz="2360"/>
            </a:lvl7pPr>
            <a:lvl8pPr marL="7558405" indent="0">
              <a:buNone/>
              <a:defRPr sz="2360"/>
            </a:lvl8pPr>
            <a:lvl9pPr marL="863854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573" y="2183835"/>
            <a:ext cx="6965435" cy="7643421"/>
          </a:xfrm>
        </p:spPr>
        <p:txBody>
          <a:bodyPr anchor="b"/>
          <a:lstStyle>
            <a:lvl1pPr>
              <a:defRPr sz="7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1328" y="4716484"/>
            <a:ext cx="10933232" cy="23279073"/>
          </a:xfrm>
        </p:spPr>
        <p:txBody>
          <a:bodyPr anchor="t"/>
          <a:lstStyle>
            <a:lvl1pPr marL="0" indent="0">
              <a:buNone/>
              <a:defRPr sz="7560"/>
            </a:lvl1pPr>
            <a:lvl2pPr marL="1080135" indent="0">
              <a:buNone/>
              <a:defRPr sz="6615"/>
            </a:lvl2pPr>
            <a:lvl3pPr marL="2160270" indent="0">
              <a:buNone/>
              <a:defRPr sz="5670"/>
            </a:lvl3pPr>
            <a:lvl4pPr marL="3239135" indent="0">
              <a:buNone/>
              <a:defRPr sz="4725"/>
            </a:lvl4pPr>
            <a:lvl5pPr marL="4319270" indent="0">
              <a:buNone/>
              <a:defRPr sz="4725"/>
            </a:lvl5pPr>
            <a:lvl6pPr marL="5399405" indent="0">
              <a:buNone/>
              <a:defRPr sz="4725"/>
            </a:lvl6pPr>
            <a:lvl7pPr marL="6479540" indent="0">
              <a:buNone/>
              <a:defRPr sz="4725"/>
            </a:lvl7pPr>
            <a:lvl8pPr marL="7558405" indent="0">
              <a:buNone/>
              <a:defRPr sz="4725"/>
            </a:lvl8pPr>
            <a:lvl9pPr marL="8638540"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487573" y="9827257"/>
            <a:ext cx="6965435" cy="18206208"/>
          </a:xfrm>
        </p:spPr>
        <p:txBody>
          <a:bodyPr/>
          <a:lstStyle>
            <a:lvl1pPr marL="0" indent="0">
              <a:buNone/>
              <a:defRPr sz="3780"/>
            </a:lvl1pPr>
            <a:lvl2pPr marL="1080135" indent="0">
              <a:buNone/>
              <a:defRPr sz="3305"/>
            </a:lvl2pPr>
            <a:lvl3pPr marL="2160270" indent="0">
              <a:buNone/>
              <a:defRPr sz="2835"/>
            </a:lvl3pPr>
            <a:lvl4pPr marL="3239135" indent="0">
              <a:buNone/>
              <a:defRPr sz="2360"/>
            </a:lvl4pPr>
            <a:lvl5pPr marL="4319270" indent="0">
              <a:buNone/>
              <a:defRPr sz="2360"/>
            </a:lvl5pPr>
            <a:lvl6pPr marL="5399405" indent="0">
              <a:buNone/>
              <a:defRPr sz="2360"/>
            </a:lvl6pPr>
            <a:lvl7pPr marL="6479540" indent="0">
              <a:buNone/>
              <a:defRPr sz="2360"/>
            </a:lvl7pPr>
            <a:lvl8pPr marL="7558405" indent="0">
              <a:buNone/>
              <a:defRPr sz="2360"/>
            </a:lvl8pPr>
            <a:lvl9pPr marL="863854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760" y="1744042"/>
            <a:ext cx="18626986" cy="63316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760" y="8720173"/>
            <a:ext cx="18626986" cy="2078434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484759" y="30361376"/>
            <a:ext cx="4859214" cy="1744035"/>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fld>
            <a:endParaRPr lang="en-IN"/>
          </a:p>
        </p:txBody>
      </p:sp>
      <p:sp>
        <p:nvSpPr>
          <p:cNvPr id="5" name="Footer Placeholder 4"/>
          <p:cNvSpPr>
            <a:spLocks noGrp="1"/>
          </p:cNvSpPr>
          <p:nvPr>
            <p:ph type="ftr" sz="quarter" idx="3"/>
          </p:nvPr>
        </p:nvSpPr>
        <p:spPr>
          <a:xfrm>
            <a:off x="7153843" y="30361376"/>
            <a:ext cx="7288821" cy="1744035"/>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2533" y="30361376"/>
            <a:ext cx="4859214" cy="1744035"/>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39750" indent="-539750" algn="l" defTabSz="2160270" rtl="0" eaLnBrk="1" latinLnBrk="0" hangingPunct="1">
        <a:lnSpc>
          <a:spcPct val="90000"/>
        </a:lnSpc>
        <a:spcBef>
          <a:spcPts val="2360"/>
        </a:spcBef>
        <a:buFont typeface="Arial" panose="020B0604020202020204" pitchFamily="34" charset="0"/>
        <a:buChar char="•"/>
        <a:defRPr sz="6615" kern="1200">
          <a:solidFill>
            <a:schemeClr val="tx1"/>
          </a:solidFill>
          <a:latin typeface="+mn-lt"/>
          <a:ea typeface="+mn-ea"/>
          <a:cs typeface="+mn-cs"/>
        </a:defRPr>
      </a:lvl1pPr>
      <a:lvl2pPr marL="1619885" indent="-539750"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699385" indent="-539750"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7952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4pPr>
      <a:lvl5pPr marL="48596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5pPr>
      <a:lvl6pPr marL="59391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6pPr>
      <a:lvl7pPr marL="70186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7pPr>
      <a:lvl8pPr marL="80987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8pPr>
      <a:lvl9pPr marL="917892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9pPr>
    </p:bodyStyle>
    <p:otherStyle>
      <a:defPPr>
        <a:defRPr lang="en-US"/>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135" algn="l" defTabSz="2160270" rtl="0" eaLnBrk="1" latinLnBrk="0" hangingPunct="1">
        <a:defRPr sz="4250" kern="1200">
          <a:solidFill>
            <a:schemeClr val="tx1"/>
          </a:solidFill>
          <a:latin typeface="+mn-lt"/>
          <a:ea typeface="+mn-ea"/>
          <a:cs typeface="+mn-cs"/>
        </a:defRPr>
      </a:lvl4pPr>
      <a:lvl5pPr marL="4319270" algn="l" defTabSz="2160270" rtl="0" eaLnBrk="1" latinLnBrk="0" hangingPunct="1">
        <a:defRPr sz="4250" kern="1200">
          <a:solidFill>
            <a:schemeClr val="tx1"/>
          </a:solidFill>
          <a:latin typeface="+mn-lt"/>
          <a:ea typeface="+mn-ea"/>
          <a:cs typeface="+mn-cs"/>
        </a:defRPr>
      </a:lvl5pPr>
      <a:lvl6pPr marL="5399405" algn="l" defTabSz="2160270" rtl="0" eaLnBrk="1" latinLnBrk="0" hangingPunct="1">
        <a:defRPr sz="4250" kern="1200">
          <a:solidFill>
            <a:schemeClr val="tx1"/>
          </a:solidFill>
          <a:latin typeface="+mn-lt"/>
          <a:ea typeface="+mn-ea"/>
          <a:cs typeface="+mn-cs"/>
        </a:defRPr>
      </a:lvl6pPr>
      <a:lvl7pPr marL="6479540" algn="l" defTabSz="2160270" rtl="0" eaLnBrk="1" latinLnBrk="0" hangingPunct="1">
        <a:defRPr sz="4250" kern="1200">
          <a:solidFill>
            <a:schemeClr val="tx1"/>
          </a:solidFill>
          <a:latin typeface="+mn-lt"/>
          <a:ea typeface="+mn-ea"/>
          <a:cs typeface="+mn-cs"/>
        </a:defRPr>
      </a:lvl7pPr>
      <a:lvl8pPr marL="7558405" algn="l" defTabSz="2160270" rtl="0" eaLnBrk="1" latinLnBrk="0" hangingPunct="1">
        <a:defRPr sz="4250" kern="1200">
          <a:solidFill>
            <a:schemeClr val="tx1"/>
          </a:solidFill>
          <a:latin typeface="+mn-lt"/>
          <a:ea typeface="+mn-ea"/>
          <a:cs typeface="+mn-cs"/>
        </a:defRPr>
      </a:lvl8pPr>
      <a:lvl9pPr marL="8638540" algn="l" defTabSz="2160270" rtl="0" eaLnBrk="1" latinLnBrk="0" hangingPunct="1">
        <a:defRPr sz="4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1" y="4020331"/>
            <a:ext cx="21611059" cy="5944899"/>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dirty="0"/>
          </a:p>
        </p:txBody>
      </p:sp>
      <p:sp>
        <p:nvSpPr>
          <p:cNvPr id="5" name="Rectangle 4"/>
          <p:cNvSpPr/>
          <p:nvPr/>
        </p:nvSpPr>
        <p:spPr>
          <a:xfrm>
            <a:off x="-1561" y="9965230"/>
            <a:ext cx="21611059" cy="5689627"/>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dirty="0"/>
          </a:p>
        </p:txBody>
      </p:sp>
      <p:sp>
        <p:nvSpPr>
          <p:cNvPr id="6" name="Rectangle 5"/>
          <p:cNvSpPr/>
          <p:nvPr/>
        </p:nvSpPr>
        <p:spPr>
          <a:xfrm>
            <a:off x="-1561" y="15654899"/>
            <a:ext cx="21599629" cy="731317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9812" y="22968079"/>
            <a:ext cx="21618844" cy="5486350"/>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8" name="Rectangle 7"/>
          <p:cNvSpPr/>
          <p:nvPr/>
        </p:nvSpPr>
        <p:spPr>
          <a:xfrm>
            <a:off x="-9813" y="28461525"/>
            <a:ext cx="21595984" cy="4297140"/>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19" name="Rectangle 18"/>
          <p:cNvSpPr/>
          <p:nvPr/>
        </p:nvSpPr>
        <p:spPr>
          <a:xfrm>
            <a:off x="348615" y="4146550"/>
            <a:ext cx="3092450"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INTRODUCTION</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61" y="2521454"/>
            <a:ext cx="21587733" cy="1502718"/>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22" name="Rectangle 21"/>
          <p:cNvSpPr/>
          <p:nvPr/>
        </p:nvSpPr>
        <p:spPr>
          <a:xfrm>
            <a:off x="321945" y="15967075"/>
            <a:ext cx="1797050"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RESULTS</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322161" y="23225241"/>
            <a:ext cx="5731784" cy="5513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DISCUSSION AND CONCLUSION</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321945" y="28737560"/>
            <a:ext cx="3018155"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BIBLIOGRAPHY</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9885" y="2587625"/>
            <a:ext cx="20996910" cy="1358265"/>
          </a:xfrm>
          <a:prstGeom prst="rect">
            <a:avLst/>
          </a:prstGeom>
          <a:noFill/>
        </p:spPr>
        <p:txBody>
          <a:bodyPr wrap="square" rtlCol="0">
            <a:spAutoFit/>
          </a:bodyPr>
          <a:lstStyle/>
          <a:p>
            <a:pPr algn="ctr">
              <a:lnSpc>
                <a:spcPct val="115000"/>
              </a:lnSpc>
              <a:spcBef>
                <a:spcPts val="0"/>
              </a:spcBef>
              <a:spcAft>
                <a:spcPts val="0"/>
              </a:spcAft>
            </a:pPr>
            <a:r>
              <a:rPr lang="en-US" sz="3580" b="1" dirty="0">
                <a:latin typeface="Times New Roman" panose="02020603050405020304" pitchFamily="18" charset="0"/>
                <a:cs typeface="Times New Roman" panose="02020603050405020304" pitchFamily="18" charset="0"/>
              </a:rPr>
              <a:t>Machine Learning based Software Fault Prediction in Software Efficiency using Artificial Neural Network Comparing with </a:t>
            </a:r>
            <a:r>
              <a:rPr lang="en-IN" sz="3580" b="1" i="0" u="none" strike="noStrike" dirty="0">
                <a:solidFill>
                  <a:srgbClr val="000000"/>
                </a:solidFill>
                <a:effectLst/>
                <a:latin typeface="Times New Roman" panose="02020603050405020304" pitchFamily="18" charset="0"/>
              </a:rPr>
              <a:t>Random Forests </a:t>
            </a:r>
            <a:r>
              <a:rPr lang="en-US" sz="3580" b="1" dirty="0">
                <a:latin typeface="Times New Roman" panose="02020603050405020304" pitchFamily="18" charset="0"/>
                <a:cs typeface="Times New Roman" panose="02020603050405020304" pitchFamily="18" charset="0"/>
              </a:rPr>
              <a:t>for Improved Accuracy</a:t>
            </a:r>
            <a:endParaRPr lang="en-US" sz="358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321945" y="10175875"/>
            <a:ext cx="5097145"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MATERIALS AND METHODS</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137" y="1464327"/>
            <a:ext cx="8384806" cy="856615"/>
          </a:xfrm>
          <a:prstGeom prst="rect">
            <a:avLst/>
          </a:prstGeom>
          <a:noFill/>
        </p:spPr>
        <p:txBody>
          <a:bodyPr wrap="square" rtlCol="0">
            <a:spAutoFit/>
          </a:bodyPr>
          <a:lstStyle/>
          <a:p>
            <a:pPr algn="r"/>
            <a:r>
              <a:rPr lang="en-US" sz="2490" b="1">
                <a:solidFill>
                  <a:schemeClr val="bg1"/>
                </a:solidFill>
                <a:latin typeface="Times New Roman" panose="02020603050405020304" pitchFamily="18" charset="0"/>
                <a:cs typeface="Times New Roman" panose="02020603050405020304" pitchFamily="18" charset="0"/>
              </a:rPr>
              <a:t> Ms. Poorani.S            </a:t>
            </a:r>
            <a:endParaRPr lang="en-US" sz="2490" b="1" dirty="0">
              <a:solidFill>
                <a:schemeClr val="bg1"/>
              </a:solidFill>
              <a:latin typeface="Times New Roman" panose="02020603050405020304" pitchFamily="18" charset="0"/>
              <a:cs typeface="Times New Roman" panose="02020603050405020304" pitchFamily="18" charset="0"/>
            </a:endParaRPr>
          </a:p>
          <a:p>
            <a:pPr algn="r"/>
            <a:r>
              <a:rPr lang="en-US" sz="2490" b="1" dirty="0">
                <a:solidFill>
                  <a:schemeClr val="bg1"/>
                </a:solidFill>
                <a:latin typeface="Times New Roman" panose="02020603050405020304" pitchFamily="18" charset="0"/>
                <a:cs typeface="Times New Roman" panose="02020603050405020304" pitchFamily="18" charset="0"/>
              </a:rPr>
              <a:t> Guided by Dr. Mary Valantina. G</a:t>
            </a:r>
            <a:endParaRPr lang="en-IN" sz="2490"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21964" y="4753572"/>
            <a:ext cx="15505724" cy="5125720"/>
          </a:xfrm>
          <a:prstGeom prst="rect">
            <a:avLst/>
          </a:prstGeom>
          <a:noFill/>
        </p:spPr>
        <p:txBody>
          <a:bodyPr wrap="square" rtlCol="0">
            <a:spAutoFit/>
          </a:bodyPr>
          <a:lstStyle/>
          <a:p>
            <a:pPr marL="342900" indent="-342900" algn="just">
              <a:lnSpc>
                <a:spcPct val="115000"/>
              </a:lnSpc>
              <a:spcBef>
                <a:spcPts val="0"/>
              </a:spcBef>
              <a:spcAft>
                <a:spcPts val="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aim of this study is to utilize machine learning techniques, specifically Artificial Neural Network (ANN) and Random Forest (RF), for software fault prediction to enhance software efficiency.</a:t>
            </a:r>
            <a:endParaRPr lang="en-US" sz="2190" b="1" dirty="0">
              <a:latin typeface="Times New Roman" panose="02020603050405020304" pitchFamily="18" charset="0"/>
              <a:cs typeface="Times New Roman" panose="02020603050405020304" pitchFamily="18" charset="0"/>
            </a:endParaRPr>
          </a:p>
          <a:p>
            <a:pPr marL="342900" indent="-342900" algn="just">
              <a:lnSpc>
                <a:spcPct val="115000"/>
              </a:lnSpc>
              <a:spcBef>
                <a:spcPts val="0"/>
              </a:spcBef>
              <a:spcAft>
                <a:spcPts val="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Software fault prediction is crucial in ensuring the reliability and efficiency of software systems. By accurately identifying potential faults, developers can proactively address issues, leading to improved performance, reduced downtime, and enhanced user experience.</a:t>
            </a:r>
            <a:endParaRPr lang="en-US" sz="2190" b="1" dirty="0">
              <a:latin typeface="Times New Roman" panose="02020603050405020304" pitchFamily="18" charset="0"/>
              <a:cs typeface="Times New Roman" panose="02020603050405020304" pitchFamily="18" charset="0"/>
            </a:endParaRPr>
          </a:p>
          <a:p>
            <a:pPr marL="342900" indent="-342900" algn="just">
              <a:lnSpc>
                <a:spcPct val="115000"/>
              </a:lnSpc>
              <a:spcBef>
                <a:spcPts val="0"/>
              </a:spcBef>
              <a:spcAft>
                <a:spcPts val="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application of machine learning algorithms such as ANN and RF in software fault prediction offers a data-driven approach to identify patterns and anomalies within the software code, enabling timely interventions to prevent faults from causing system failures.</a:t>
            </a:r>
            <a:endParaRPr lang="en-US" sz="2190" b="1" dirty="0">
              <a:latin typeface="Times New Roman" panose="02020603050405020304" pitchFamily="18" charset="0"/>
              <a:cs typeface="Times New Roman" panose="02020603050405020304" pitchFamily="18" charset="0"/>
            </a:endParaRPr>
          </a:p>
          <a:p>
            <a:pPr marL="342900" indent="-342900" algn="just">
              <a:lnSpc>
                <a:spcPct val="115000"/>
              </a:lnSpc>
              <a:spcBef>
                <a:spcPts val="0"/>
              </a:spcBef>
              <a:spcAft>
                <a:spcPts val="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A powerful machine learning algorithm inspired by the human brain's neural networks. It can learn complex patterns in data and make predictions with high accuracy.</a:t>
            </a:r>
            <a:endParaRPr lang="en-US" sz="2190" b="1" dirty="0">
              <a:latin typeface="Times New Roman" panose="02020603050405020304" pitchFamily="18" charset="0"/>
              <a:cs typeface="Times New Roman" panose="02020603050405020304" pitchFamily="18" charset="0"/>
            </a:endParaRPr>
          </a:p>
          <a:p>
            <a:pPr marL="342900" indent="-342900" algn="just" fontAlgn="auto">
              <a:lnSpc>
                <a:spcPct val="115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This study compares the performance of ANN and RF in terms of accuracy, precision, recall, and F1 score to determine the most effective approach for software fault prediction . </a:t>
            </a:r>
            <a:r>
              <a:rPr lang="en-US" sz="2190" b="1" dirty="0">
                <a:latin typeface="Times New Roman" panose="02020603050405020304" pitchFamily="18" charset="0"/>
                <a:cs typeface="Times New Roman" panose="02020603050405020304" pitchFamily="18" charset="0"/>
                <a:sym typeface="+mn-ea"/>
              </a:rPr>
              <a:t>Software fault prediction dataset in kaggle includes metrics like code lines, complexity, defect density, enabling robust model training.</a:t>
            </a:r>
            <a:endParaRPr lang="en-US" sz="21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321883" y="23830158"/>
            <a:ext cx="21024617" cy="4351655"/>
          </a:xfrm>
          <a:prstGeom prst="rect">
            <a:avLst/>
          </a:prstGeom>
          <a:noFill/>
        </p:spPr>
        <p:txBody>
          <a:bodyPr wrap="square" rtlCol="0">
            <a:spAutoFit/>
          </a:bodyPr>
          <a:lstStyle/>
          <a:p>
            <a:pPr marL="340995" indent="-340995" algn="just" fontAlgn="auto">
              <a:lnSpc>
                <a:spcPct val="115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with a significance value of p=0.001 (independent sample T-test p&lt;0.05), it is observed that there is a statistically significant difference between the performance of Artificial Neural Network (ANN) and Random Forest (RF) algorithms.</a:t>
            </a:r>
            <a:endParaRPr lang="en-US" altLang="en-IN" sz="2190" b="1" dirty="0">
              <a:latin typeface="Times New Roman" panose="02020603050405020304" pitchFamily="18" charset="0"/>
              <a:cs typeface="Times New Roman" panose="02020603050405020304" pitchFamily="18" charset="0"/>
            </a:endParaRPr>
          </a:p>
          <a:p>
            <a:pPr marL="340995" indent="-340995" algn="just" fontAlgn="auto">
              <a:lnSpc>
                <a:spcPct val="115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The overall accuracy of the Random Forest Algorithm is 84.10%, which outperforms other algorithms, including Support Vector Machine (SVM) with an accuracy of  59.30%.</a:t>
            </a:r>
            <a:endParaRPr lang="en-US" altLang="en-IN" sz="2190" b="1" dirty="0">
              <a:latin typeface="Times New Roman" panose="02020603050405020304" pitchFamily="18" charset="0"/>
              <a:cs typeface="Times New Roman" panose="02020603050405020304" pitchFamily="18" charset="0"/>
            </a:endParaRPr>
          </a:p>
          <a:p>
            <a:pPr marL="340995" indent="-340995" algn="just" fontAlgn="auto">
              <a:lnSpc>
                <a:spcPct val="115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Further research could explore fine-tuning these algorithms for specific software development environments or types of software projects. Additionally, investigating ensemble methods or hybrid approaches could enhance prediction accuracy further.</a:t>
            </a:r>
            <a:endParaRPr lang="en-US" altLang="en-IN" sz="2190" b="1" dirty="0">
              <a:latin typeface="Times New Roman" panose="02020603050405020304" pitchFamily="18" charset="0"/>
              <a:cs typeface="Times New Roman" panose="02020603050405020304" pitchFamily="18" charset="0"/>
            </a:endParaRPr>
          </a:p>
          <a:p>
            <a:pPr marL="340995" indent="-340995" algn="just" fontAlgn="auto">
              <a:lnSpc>
                <a:spcPct val="115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Factors such as the quality and quantity of data, feature selection, model hyperparameters, and preprocessing techniques can influence the accuracy of software fault prediction models.</a:t>
            </a:r>
            <a:endParaRPr lang="en-US" altLang="en-IN" sz="2190" b="1" dirty="0">
              <a:latin typeface="Times New Roman" panose="02020603050405020304" pitchFamily="18" charset="0"/>
              <a:cs typeface="Times New Roman" panose="02020603050405020304" pitchFamily="18" charset="0"/>
            </a:endParaRPr>
          </a:p>
          <a:p>
            <a:pPr marL="340995" indent="-340995" algn="just" fontAlgn="auto">
              <a:lnSpc>
                <a:spcPct val="115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One limitation of this study may be the size and diversity of the dataset used. Additionally, the performance of machine learning algorithms can be influenced by the choice of features and the preprocessing steps applied to the data. This study contributes to the understanding of machine learning-based software fault prediction, highlighting the importance of choosing appropriate algorithms for maximizing accuracy.</a:t>
            </a: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48753" y="29542164"/>
            <a:ext cx="20947648" cy="2784475"/>
          </a:xfrm>
          <a:prstGeom prst="rect">
            <a:avLst/>
          </a:prstGeom>
          <a:noFill/>
        </p:spPr>
        <p:txBody>
          <a:bodyPr wrap="square" rtlCol="0">
            <a:spAutoFit/>
          </a:bodyPr>
          <a:lstStyle/>
          <a:p>
            <a:pPr marL="340995" indent="-340995">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“Machine Learning Based Methods for Software Fault Prediction: A Survey.” 2021. Expert Systems with Applications 172 (June): 114595.</a:t>
            </a:r>
            <a:r>
              <a:rPr lang="en-IN" sz="2190" b="1" dirty="0">
                <a:latin typeface="Times New Roman" panose="02020603050405020304" pitchFamily="18" charset="0"/>
                <a:cs typeface="Times New Roman" panose="02020603050405020304" pitchFamily="18" charset="0"/>
              </a:rPr>
              <a:t>https://doi.org/10.1016/j.eswa.2021.114595</a:t>
            </a:r>
            <a:endParaRPr lang="en-IN" sz="21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Matloob, Faseeha, Taher M. Ghazal, Nasser Taleb, Shabib Aftab, Munir Ahmad, Muhammad Adnan Khan, Sagheer Abbas, and Tariq Rahim Soomro. n.d. “Software Defect Prediction Using Ensemble Learning: A Systematic Literature Review.” Accessed March 18, 2024.</a:t>
            </a:r>
            <a:r>
              <a:rPr lang="en-IN" sz="2190" b="1" dirty="0">
                <a:latin typeface="Times New Roman" panose="02020603050405020304" pitchFamily="18" charset="0"/>
                <a:cs typeface="Times New Roman" panose="02020603050405020304" pitchFamily="18" charset="0"/>
              </a:rPr>
              <a:t>http://dx.doi.org/10.1109/ICBATS54253.2022.9759059</a:t>
            </a:r>
            <a:endParaRPr lang="en-IN" sz="21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r>
              <a:rPr lang="en-IN" sz="2190" b="1" dirty="0" err="1">
                <a:latin typeface="Times New Roman" panose="02020603050405020304" pitchFamily="18" charset="0"/>
                <a:cs typeface="Times New Roman" panose="02020603050405020304" pitchFamily="18" charset="0"/>
              </a:rPr>
              <a:t>Assim</a:t>
            </a:r>
            <a:r>
              <a:rPr lang="en-IN" sz="2190" b="1" dirty="0">
                <a:latin typeface="Times New Roman" panose="02020603050405020304" pitchFamily="18" charset="0"/>
                <a:cs typeface="Times New Roman" panose="02020603050405020304" pitchFamily="18" charset="0"/>
              </a:rPr>
              <a:t>, Marwa, </a:t>
            </a:r>
            <a:r>
              <a:rPr lang="en-IN" sz="2190" b="1" dirty="0" err="1">
                <a:latin typeface="Times New Roman" panose="02020603050405020304" pitchFamily="18" charset="0"/>
                <a:cs typeface="Times New Roman" panose="02020603050405020304" pitchFamily="18" charset="0"/>
              </a:rPr>
              <a:t>Qasem</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Obeidat</a:t>
            </a:r>
            <a:r>
              <a:rPr lang="en-IN" sz="2190" b="1" dirty="0">
                <a:latin typeface="Times New Roman" panose="02020603050405020304" pitchFamily="18" charset="0"/>
                <a:cs typeface="Times New Roman" panose="02020603050405020304" pitchFamily="18" charset="0"/>
              </a:rPr>
              <a:t>, and Mustafa Hammad. n.d. “Software Defects Prediction Using Machine Learning Algorithms.” Accessed March 18, 2024.</a:t>
            </a:r>
            <a:r>
              <a:rPr lang="en-IN" sz="2190" b="1" dirty="0">
                <a:latin typeface="Times New Roman" panose="02020603050405020304" pitchFamily="18" charset="0"/>
                <a:cs typeface="Times New Roman" panose="02020603050405020304" pitchFamily="18" charset="0"/>
              </a:rPr>
              <a:t>http://dx.doi.org/10.1109/ICDABI51230.2020.9325677</a:t>
            </a:r>
            <a:endParaRPr lang="en-IN" sz="21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Sun, Zhongbin, Qinbao Song, and Xiaoyan Zhu. n.d. “Using Coding-Based Ensemble Learning to Improve Software Defect Prediction.” Accessed March 18, 2024. </a:t>
            </a:r>
            <a:r>
              <a:rPr lang="en-IN" sz="2190" b="1" dirty="0">
                <a:latin typeface="Times New Roman" panose="02020603050405020304" pitchFamily="18" charset="0"/>
                <a:cs typeface="Times New Roman" panose="02020603050405020304" pitchFamily="18" charset="0"/>
              </a:rPr>
              <a:t>https://doi.org/10.1145/3640331</a:t>
            </a:r>
            <a:endParaRPr lang="en-IN" sz="2190" b="1" dirty="0">
              <a:latin typeface="Times New Roman" panose="02020603050405020304" pitchFamily="18" charset="0"/>
              <a:cs typeface="Times New Roman" panose="02020603050405020304" pitchFamily="18" charset="0"/>
            </a:endParaRPr>
          </a:p>
        </p:txBody>
      </p:sp>
      <p:sp>
        <p:nvSpPr>
          <p:cNvPr id="41" name="Text Box 40"/>
          <p:cNvSpPr txBox="1"/>
          <p:nvPr/>
        </p:nvSpPr>
        <p:spPr>
          <a:xfrm>
            <a:off x="12435626" y="15031042"/>
            <a:ext cx="4348312" cy="478155"/>
          </a:xfrm>
          <a:prstGeom prst="rect">
            <a:avLst/>
          </a:prstGeom>
          <a:noFill/>
        </p:spPr>
        <p:txBody>
          <a:bodyPr wrap="square" rtlCol="0">
            <a:spAutoFit/>
          </a:bodyPr>
          <a:lstStyle/>
          <a:p>
            <a:pPr algn="ctr">
              <a:lnSpc>
                <a:spcPct val="115000"/>
              </a:lnSpc>
              <a:spcBef>
                <a:spcPts val="0"/>
              </a:spcBef>
              <a:spcAft>
                <a:spcPts val="0"/>
              </a:spcAft>
            </a:pPr>
            <a:r>
              <a:rPr lang="en-US" sz="2190" b="1" dirty="0">
                <a:latin typeface="Times New Roman" panose="02020603050405020304" pitchFamily="18" charset="0"/>
                <a:cs typeface="Times New Roman" panose="02020603050405020304" pitchFamily="18" charset="0"/>
              </a:rPr>
              <a:t>Software Fault Prediction</a:t>
            </a:r>
            <a:endParaRPr lang="en-US" sz="2190"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6678344" y="9097882"/>
            <a:ext cx="3369714" cy="478155"/>
          </a:xfrm>
          <a:prstGeom prst="rect">
            <a:avLst/>
          </a:prstGeom>
          <a:noFill/>
        </p:spPr>
        <p:txBody>
          <a:bodyPr wrap="square" rtlCol="0">
            <a:spAutoFit/>
          </a:bodyPr>
          <a:lstStyle/>
          <a:p>
            <a:pPr>
              <a:lnSpc>
                <a:spcPct val="115000"/>
              </a:lnSpc>
              <a:spcBef>
                <a:spcPts val="0"/>
              </a:spcBef>
              <a:spcAft>
                <a:spcPts val="0"/>
              </a:spcAft>
            </a:pPr>
            <a:r>
              <a:rPr lang="en-US" sz="2190" b="1" dirty="0">
                <a:latin typeface="Times New Roman" panose="02020603050405020304" pitchFamily="18" charset="0"/>
                <a:cs typeface="Times New Roman" panose="02020603050405020304" pitchFamily="18" charset="0"/>
              </a:rPr>
              <a:t>Software fault prediction</a:t>
            </a:r>
            <a:endParaRPr lang="en-US" sz="2190" b="1" dirty="0">
              <a:latin typeface="Times New Roman" panose="02020603050405020304" pitchFamily="18" charset="0"/>
              <a:cs typeface="Times New Roman" panose="02020603050405020304" pitchFamily="18" charset="0"/>
            </a:endParaRPr>
          </a:p>
        </p:txBody>
      </p:sp>
      <p:sp>
        <p:nvSpPr>
          <p:cNvPr id="49" name="Rectangle 48"/>
          <p:cNvSpPr/>
          <p:nvPr/>
        </p:nvSpPr>
        <p:spPr>
          <a:xfrm>
            <a:off x="-1561" y="-1143"/>
            <a:ext cx="21599629" cy="251880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0153" y="81675"/>
            <a:ext cx="20939903" cy="2432321"/>
          </a:xfrm>
          <a:prstGeom prst="rect">
            <a:avLst/>
          </a:prstGeom>
        </p:spPr>
      </p:pic>
      <p:sp>
        <p:nvSpPr>
          <p:cNvPr id="50" name="Text Box 41"/>
          <p:cNvSpPr txBox="1"/>
          <p:nvPr/>
        </p:nvSpPr>
        <p:spPr>
          <a:xfrm>
            <a:off x="15640015" y="1277504"/>
            <a:ext cx="5569070" cy="1252855"/>
          </a:xfrm>
          <a:prstGeom prst="rect">
            <a:avLst/>
          </a:prstGeom>
          <a:noFill/>
        </p:spPr>
        <p:txBody>
          <a:bodyPr wrap="square" rtlCol="0">
            <a:spAutoFit/>
          </a:bodyPr>
          <a:lstStyle/>
          <a:p>
            <a:pPr algn="r">
              <a:lnSpc>
                <a:spcPct val="115000"/>
              </a:lnSpc>
              <a:spcBef>
                <a:spcPts val="0"/>
              </a:spcBef>
              <a:spcAft>
                <a:spcPts val="0"/>
              </a:spcAft>
            </a:pPr>
            <a:r>
              <a:rPr lang="en-US" sz="2190" b="1" dirty="0">
                <a:solidFill>
                  <a:schemeClr val="bg1"/>
                </a:solidFill>
                <a:latin typeface="Times New Roman" panose="02020603050405020304" pitchFamily="18" charset="0"/>
                <a:cs typeface="Times New Roman" panose="02020603050405020304" pitchFamily="18" charset="0"/>
              </a:rPr>
              <a:t>Name: Mr. </a:t>
            </a:r>
            <a:r>
              <a:rPr lang="en-US" sz="2190" b="1" dirty="0" err="1">
                <a:solidFill>
                  <a:schemeClr val="bg1"/>
                </a:solidFill>
                <a:latin typeface="Times New Roman" panose="02020603050405020304" pitchFamily="18" charset="0"/>
                <a:cs typeface="Times New Roman" panose="02020603050405020304" pitchFamily="18" charset="0"/>
              </a:rPr>
              <a:t>Yalaka</a:t>
            </a:r>
            <a:r>
              <a:rPr lang="en-US" sz="2190" b="1" dirty="0">
                <a:solidFill>
                  <a:schemeClr val="bg1"/>
                </a:solidFill>
                <a:latin typeface="Times New Roman" panose="02020603050405020304" pitchFamily="18" charset="0"/>
                <a:cs typeface="Times New Roman" panose="02020603050405020304" pitchFamily="18" charset="0"/>
              </a:rPr>
              <a:t> Nikhil Reddy</a:t>
            </a:r>
            <a:br>
              <a:rPr lang="en-US" sz="2190" b="1" dirty="0">
                <a:solidFill>
                  <a:schemeClr val="bg1"/>
                </a:solidFill>
                <a:latin typeface="Times New Roman" panose="02020603050405020304" pitchFamily="18" charset="0"/>
                <a:cs typeface="Times New Roman" panose="02020603050405020304" pitchFamily="18" charset="0"/>
              </a:rPr>
            </a:br>
            <a:r>
              <a:rPr lang="en-US" sz="2190" b="1" dirty="0">
                <a:solidFill>
                  <a:schemeClr val="bg1"/>
                </a:solidFill>
                <a:latin typeface="Times New Roman" panose="02020603050405020304" pitchFamily="18" charset="0"/>
                <a:cs typeface="Times New Roman" panose="02020603050405020304" pitchFamily="18" charset="0"/>
              </a:rPr>
              <a:t>Register Number: 192211188</a:t>
            </a:r>
            <a:endParaRPr lang="en-US" sz="2190" b="1" dirty="0">
              <a:solidFill>
                <a:schemeClr val="bg1"/>
              </a:solidFill>
              <a:latin typeface="Times New Roman" panose="02020603050405020304" pitchFamily="18" charset="0"/>
              <a:cs typeface="Times New Roman" panose="02020603050405020304" pitchFamily="18" charset="0"/>
            </a:endParaRPr>
          </a:p>
          <a:p>
            <a:pPr algn="r">
              <a:lnSpc>
                <a:spcPct val="115000"/>
              </a:lnSpc>
              <a:spcBef>
                <a:spcPts val="0"/>
              </a:spcBef>
              <a:spcAft>
                <a:spcPts val="0"/>
              </a:spcAft>
            </a:pPr>
            <a:r>
              <a:rPr lang="en-US" sz="2190" b="1" dirty="0">
                <a:solidFill>
                  <a:schemeClr val="bg1"/>
                </a:solidFill>
                <a:latin typeface="Times New Roman" panose="02020603050405020304" pitchFamily="18" charset="0"/>
                <a:cs typeface="Times New Roman" panose="02020603050405020304" pitchFamily="18" charset="0"/>
              </a:rPr>
              <a:t>Guided by </a:t>
            </a:r>
            <a:r>
              <a:rPr lang="en-US" sz="2190" b="1">
                <a:solidFill>
                  <a:schemeClr val="bg1"/>
                </a:solidFill>
                <a:latin typeface="Times New Roman" panose="02020603050405020304" pitchFamily="18" charset="0"/>
                <a:cs typeface="Times New Roman" panose="02020603050405020304" pitchFamily="18" charset="0"/>
              </a:rPr>
              <a:t>E.K.Subramanian</a:t>
            </a:r>
            <a:endParaRPr lang="en-US" sz="2190" b="1" dirty="0">
              <a:solidFill>
                <a:schemeClr val="bg1"/>
              </a:solidFill>
              <a:latin typeface="Times New Roman" panose="02020603050405020304" pitchFamily="18" charset="0"/>
              <a:cs typeface="Times New Roman" panose="02020603050405020304" pitchFamily="18" charset="0"/>
            </a:endParaRPr>
          </a:p>
        </p:txBody>
      </p:sp>
      <p:pic>
        <p:nvPicPr>
          <p:cNvPr id="54" name="Picture 5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6040273" y="4430310"/>
            <a:ext cx="5167251" cy="4300070"/>
          </a:xfrm>
          <a:prstGeom prst="rect">
            <a:avLst/>
          </a:prstGeom>
        </p:spPr>
      </p:pic>
      <p:pic>
        <p:nvPicPr>
          <p:cNvPr id="85" name="Picture 84"/>
          <p:cNvPicPr>
            <a:picLocks noChangeAspect="1"/>
          </p:cNvPicPr>
          <p:nvPr/>
        </p:nvPicPr>
        <p:blipFill>
          <a:blip r:embed="rId3">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a:xfrm>
            <a:off x="14491748" y="15932024"/>
            <a:ext cx="6754673" cy="5125691"/>
          </a:xfrm>
          <a:prstGeom prst="rect">
            <a:avLst/>
          </a:prstGeom>
          <a:ln w="76200">
            <a:noFill/>
          </a:ln>
        </p:spPr>
      </p:pic>
      <p:sp>
        <p:nvSpPr>
          <p:cNvPr id="12" name="TextBox 11"/>
          <p:cNvSpPr txBox="1"/>
          <p:nvPr/>
        </p:nvSpPr>
        <p:spPr>
          <a:xfrm>
            <a:off x="14428898" y="21325946"/>
            <a:ext cx="6818758" cy="865505"/>
          </a:xfrm>
          <a:prstGeom prst="rect">
            <a:avLst/>
          </a:prstGeom>
          <a:noFill/>
        </p:spPr>
        <p:txBody>
          <a:bodyPr wrap="square" rtlCol="0">
            <a:spAutoFit/>
          </a:bodyPr>
          <a:lstStyle/>
          <a:p>
            <a:pPr algn="ctr">
              <a:lnSpc>
                <a:spcPct val="115000"/>
              </a:lnSpc>
              <a:spcBef>
                <a:spcPts val="0"/>
              </a:spcBef>
              <a:spcAft>
                <a:spcPts val="0"/>
              </a:spcAft>
            </a:pPr>
            <a:r>
              <a:rPr lang="en-US" sz="2190" b="1" dirty="0"/>
              <a:t>Shows the comparison between Artificial Neural Network and Random Forests with accuracy of 84.10% and 59.30%.</a:t>
            </a:r>
            <a:endParaRPr lang="en-US" sz="2190" b="1" dirty="0"/>
          </a:p>
        </p:txBody>
      </p:sp>
      <p:sp>
        <p:nvSpPr>
          <p:cNvPr id="3" name="Rectangles 26"/>
          <p:cNvSpPr/>
          <p:nvPr/>
        </p:nvSpPr>
        <p:spPr>
          <a:xfrm>
            <a:off x="7568734" y="11985153"/>
            <a:ext cx="2091202" cy="925962"/>
          </a:xfrm>
          <a:prstGeom prst="rect">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15000"/>
              </a:lnSpc>
              <a:spcBef>
                <a:spcPts val="0"/>
              </a:spcBef>
              <a:spcAft>
                <a:spcPts val="0"/>
              </a:spcAft>
            </a:pPr>
            <a:r>
              <a:rPr lang="en-US" altLang="en-US" sz="2190" b="1" dirty="0">
                <a:latin typeface="Times New Roman" panose="02020603050405020304" pitchFamily="18" charset="0"/>
                <a:cs typeface="Times New Roman" panose="02020603050405020304" pitchFamily="18" charset="0"/>
              </a:rPr>
              <a:t>Fault Dataset</a:t>
            </a:r>
            <a:endParaRPr lang="en-IN" altLang="en-US" sz="2190" b="1" dirty="0">
              <a:latin typeface="Times New Roman" panose="02020603050405020304" pitchFamily="18" charset="0"/>
              <a:cs typeface="Times New Roman" panose="02020603050405020304" pitchFamily="18" charset="0"/>
            </a:endParaRPr>
          </a:p>
        </p:txBody>
      </p:sp>
      <p:sp>
        <p:nvSpPr>
          <p:cNvPr id="11" name="Flowchart: Alternate Process 10"/>
          <p:cNvSpPr/>
          <p:nvPr/>
        </p:nvSpPr>
        <p:spPr>
          <a:xfrm>
            <a:off x="11596848" y="10458733"/>
            <a:ext cx="2091202" cy="1276794"/>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15000"/>
              </a:lnSpc>
              <a:spcBef>
                <a:spcPts val="0"/>
              </a:spcBef>
              <a:spcAft>
                <a:spcPts val="0"/>
              </a:spcAft>
            </a:pPr>
            <a:r>
              <a:rPr lang="en-US" altLang="en-US" sz="2190" b="1" dirty="0">
                <a:latin typeface="Times New Roman" panose="02020603050405020304" pitchFamily="18" charset="0"/>
                <a:cs typeface="Times New Roman" panose="02020603050405020304" pitchFamily="18" charset="0"/>
              </a:rPr>
              <a:t>Training Data</a:t>
            </a:r>
            <a:endParaRPr lang="en-IN" altLang="en-US" sz="2190" b="1" dirty="0">
              <a:latin typeface="Times New Roman" panose="02020603050405020304" pitchFamily="18" charset="0"/>
              <a:cs typeface="Times New Roman" panose="02020603050405020304" pitchFamily="18" charset="0"/>
            </a:endParaRPr>
          </a:p>
        </p:txBody>
      </p:sp>
      <p:sp>
        <p:nvSpPr>
          <p:cNvPr id="17" name="Flowchart: Alternate Process 16"/>
          <p:cNvSpPr/>
          <p:nvPr/>
        </p:nvSpPr>
        <p:spPr>
          <a:xfrm>
            <a:off x="18784032" y="11650311"/>
            <a:ext cx="2409506" cy="1400887"/>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15000"/>
              </a:lnSpc>
              <a:spcBef>
                <a:spcPts val="0"/>
              </a:spcBef>
              <a:spcAft>
                <a:spcPts val="0"/>
              </a:spcAft>
            </a:pPr>
            <a:r>
              <a:rPr lang="en-US" altLang="en-US" sz="2190" b="1" dirty="0">
                <a:latin typeface="Times New Roman" panose="02020603050405020304" pitchFamily="18" charset="0"/>
                <a:cs typeface="Times New Roman" panose="02020603050405020304" pitchFamily="18" charset="0"/>
              </a:rPr>
              <a:t>Result: Classify as defect or non-defective</a:t>
            </a:r>
            <a:endParaRPr lang="en-IN" altLang="en-US" sz="2190" b="1" dirty="0">
              <a:latin typeface="Times New Roman" panose="02020603050405020304" pitchFamily="18" charset="0"/>
              <a:cs typeface="Times New Roman" panose="02020603050405020304" pitchFamily="18" charset="0"/>
            </a:endParaRPr>
          </a:p>
        </p:txBody>
      </p:sp>
      <p:sp>
        <p:nvSpPr>
          <p:cNvPr id="18" name="Flowchart: Alternate Process 17"/>
          <p:cNvSpPr/>
          <p:nvPr/>
        </p:nvSpPr>
        <p:spPr>
          <a:xfrm>
            <a:off x="11555283" y="13201260"/>
            <a:ext cx="2182740" cy="1354102"/>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15000"/>
              </a:lnSpc>
              <a:spcBef>
                <a:spcPts val="0"/>
              </a:spcBef>
              <a:spcAft>
                <a:spcPts val="0"/>
              </a:spcAft>
            </a:pPr>
            <a:r>
              <a:rPr lang="en-US" altLang="en-US" sz="2190" b="1" dirty="0">
                <a:latin typeface="Times New Roman" panose="02020603050405020304" pitchFamily="18" charset="0"/>
                <a:cs typeface="Times New Roman" panose="02020603050405020304" pitchFamily="18" charset="0"/>
              </a:rPr>
              <a:t>Test Data</a:t>
            </a:r>
            <a:endParaRPr lang="en-IN" altLang="en-US" sz="2190"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299593" y="10757446"/>
            <a:ext cx="6706991" cy="48666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programming lab of the Saveetha Institute of Medical and Technical Sciences was the site of this investigation. There are two groups. There are two versions of software fault prediction; one is </a:t>
            </a:r>
            <a:r>
              <a:rPr lang="en-US" sz="2190" b="1" dirty="0">
                <a:solidFill>
                  <a:srgbClr val="000000"/>
                </a:solidFill>
                <a:latin typeface="Times New Roman" panose="02020603050405020304" pitchFamily="18" charset="0"/>
                <a:cs typeface="Times New Roman" panose="02020603050405020304" pitchFamily="18" charset="0"/>
              </a:rPr>
              <a:t>AN</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N and the other is </a:t>
            </a:r>
            <a:r>
              <a:rPr lang="en-US" sz="2190" b="1" dirty="0">
                <a:latin typeface="Times New Roman" panose="02020603050405020304" pitchFamily="18" charset="0"/>
                <a:cs typeface="Times New Roman" panose="02020603050405020304" pitchFamily="18" charset="0"/>
              </a:rPr>
              <a:t>RF</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The sample size was determined using Clinal. Test statistic with a 0.05 threshold, 80% power, and 95% confidence interval  the optimal sample size.</a:t>
            </a: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Intel Core i7 processor, 512 </a:t>
            </a:r>
            <a:r>
              <a:rPr lang="en-US" sz="2190" b="1" dirty="0">
                <a:solidFill>
                  <a:srgbClr val="000000"/>
                </a:solidFill>
                <a:latin typeface="Times New Roman" panose="02020603050405020304" pitchFamily="18" charset="0"/>
                <a:cs typeface="Times New Roman" panose="02020603050405020304" pitchFamily="18" charset="0"/>
              </a:rPr>
              <a:t>G</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B of RAM, Google Collab, Jupiter Notebooks, and Windows 11th generation. In order to determine accuracy, we conducted statistical analyses using IBM SPSS.</a:t>
            </a:r>
            <a:endParaRPr lang="en-US" sz="2190" b="1" dirty="0">
              <a:latin typeface="Times New Roman" panose="02020603050405020304" pitchFamily="18" charset="0"/>
              <a:cs typeface="Times New Roman" panose="02020603050405020304" pitchFamily="18" charset="0"/>
            </a:endParaRPr>
          </a:p>
        </p:txBody>
      </p:sp>
      <p:cxnSp>
        <p:nvCxnSpPr>
          <p:cNvPr id="30" name="Straight Arrow Connector 29"/>
          <p:cNvCxnSpPr>
            <a:endCxn id="11" idx="1"/>
          </p:cNvCxnSpPr>
          <p:nvPr/>
        </p:nvCxnSpPr>
        <p:spPr>
          <a:xfrm flipV="1">
            <a:off x="9641943" y="11097130"/>
            <a:ext cx="1954905" cy="1385783"/>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sp>
        <p:nvSpPr>
          <p:cNvPr id="48" name="Flowchart: Alternate Process 47"/>
          <p:cNvSpPr/>
          <p:nvPr/>
        </p:nvSpPr>
        <p:spPr>
          <a:xfrm>
            <a:off x="15190605" y="10361123"/>
            <a:ext cx="2182740" cy="1354102"/>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15000"/>
              </a:lnSpc>
              <a:spcBef>
                <a:spcPts val="0"/>
              </a:spcBef>
              <a:spcAft>
                <a:spcPts val="0"/>
              </a:spcAft>
            </a:pPr>
            <a:r>
              <a:rPr lang="en-US" altLang="en-US" sz="2190" b="1" dirty="0">
                <a:latin typeface="Times New Roman" panose="02020603050405020304" pitchFamily="18" charset="0"/>
                <a:cs typeface="Times New Roman" panose="02020603050405020304" pitchFamily="18" charset="0"/>
              </a:rPr>
              <a:t>ANN,RF </a:t>
            </a:r>
            <a:endParaRPr lang="en-IN" altLang="en-US" sz="2190" b="1" dirty="0">
              <a:latin typeface="Times New Roman" panose="02020603050405020304" pitchFamily="18" charset="0"/>
              <a:cs typeface="Times New Roman" panose="02020603050405020304" pitchFamily="18" charset="0"/>
            </a:endParaRPr>
          </a:p>
        </p:txBody>
      </p:sp>
      <p:sp>
        <p:nvSpPr>
          <p:cNvPr id="51" name="Flowchart: Alternate Process 50"/>
          <p:cNvSpPr/>
          <p:nvPr/>
        </p:nvSpPr>
        <p:spPr>
          <a:xfrm>
            <a:off x="15190606" y="13160038"/>
            <a:ext cx="2182740" cy="1354102"/>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altLang="en-US" sz="2190" b="1" dirty="0">
                <a:latin typeface="Times New Roman" panose="02020603050405020304" pitchFamily="18" charset="0"/>
                <a:cs typeface="Times New Roman" panose="02020603050405020304" pitchFamily="18" charset="0"/>
              </a:rPr>
              <a:t>Fault Prediction </a:t>
            </a:r>
            <a:endParaRPr lang="en-US" altLang="en-US" sz="2190" b="1" dirty="0">
              <a:latin typeface="Times New Roman" panose="02020603050405020304" pitchFamily="18" charset="0"/>
              <a:cs typeface="Times New Roman" panose="02020603050405020304" pitchFamily="18" charset="0"/>
            </a:endParaRPr>
          </a:p>
          <a:p>
            <a:pPr algn="ctr"/>
            <a:r>
              <a:rPr lang="en-US" altLang="en-US" sz="2190" b="1" dirty="0">
                <a:latin typeface="Times New Roman" panose="02020603050405020304" pitchFamily="18" charset="0"/>
                <a:cs typeface="Times New Roman" panose="02020603050405020304" pitchFamily="18" charset="0"/>
              </a:rPr>
              <a:t>Model</a:t>
            </a:r>
            <a:endParaRPr lang="en-IN" altLang="en-US" sz="2190" b="1" dirty="0">
              <a:latin typeface="Times New Roman" panose="02020603050405020304" pitchFamily="18" charset="0"/>
              <a:cs typeface="Times New Roman" panose="02020603050405020304" pitchFamily="18" charset="0"/>
            </a:endParaRPr>
          </a:p>
        </p:txBody>
      </p:sp>
      <p:cxnSp>
        <p:nvCxnSpPr>
          <p:cNvPr id="53" name="Straight Arrow Connector 52"/>
          <p:cNvCxnSpPr>
            <a:endCxn id="18" idx="1"/>
          </p:cNvCxnSpPr>
          <p:nvPr/>
        </p:nvCxnSpPr>
        <p:spPr>
          <a:xfrm>
            <a:off x="9659936" y="12448134"/>
            <a:ext cx="1895347" cy="1430177"/>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cxnSp>
        <p:nvCxnSpPr>
          <p:cNvPr id="59" name="Straight Arrow Connector 58"/>
          <p:cNvCxnSpPr/>
          <p:nvPr/>
        </p:nvCxnSpPr>
        <p:spPr>
          <a:xfrm>
            <a:off x="13740471" y="13837089"/>
            <a:ext cx="1436057" cy="0"/>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cxnSp>
        <p:nvCxnSpPr>
          <p:cNvPr id="60" name="Straight Arrow Connector 59"/>
          <p:cNvCxnSpPr/>
          <p:nvPr/>
        </p:nvCxnSpPr>
        <p:spPr>
          <a:xfrm flipV="1">
            <a:off x="13702128" y="11036941"/>
            <a:ext cx="1474400" cy="27600"/>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cxnSp>
        <p:nvCxnSpPr>
          <p:cNvPr id="69" name="Straight Arrow Connector 68"/>
          <p:cNvCxnSpPr>
            <a:stCxn id="51" idx="3"/>
          </p:cNvCxnSpPr>
          <p:nvPr/>
        </p:nvCxnSpPr>
        <p:spPr>
          <a:xfrm flipV="1">
            <a:off x="17373345" y="12936901"/>
            <a:ext cx="1452582" cy="900188"/>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cxnSp>
        <p:nvCxnSpPr>
          <p:cNvPr id="70" name="Straight Arrow Connector 69"/>
          <p:cNvCxnSpPr>
            <a:endCxn id="51" idx="0"/>
          </p:cNvCxnSpPr>
          <p:nvPr/>
        </p:nvCxnSpPr>
        <p:spPr>
          <a:xfrm>
            <a:off x="16273229" y="11742155"/>
            <a:ext cx="8747" cy="1417884"/>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sp>
        <p:nvSpPr>
          <p:cNvPr id="81" name="TextBox 80"/>
          <p:cNvSpPr txBox="1"/>
          <p:nvPr/>
        </p:nvSpPr>
        <p:spPr>
          <a:xfrm>
            <a:off x="7150769" y="15912509"/>
            <a:ext cx="7156155" cy="1252855"/>
          </a:xfrm>
          <a:prstGeom prst="rect">
            <a:avLst/>
          </a:prstGeom>
          <a:noFill/>
        </p:spPr>
        <p:txBody>
          <a:bodyPr wrap="square" rtlCol="0">
            <a:spAutoFit/>
          </a:bodyPr>
          <a:lstStyle/>
          <a:p>
            <a:pPr algn="just">
              <a:lnSpc>
                <a:spcPct val="115000"/>
              </a:lnSpc>
              <a:spcBef>
                <a:spcPts val="0"/>
              </a:spcBef>
              <a:spcAft>
                <a:spcPts val="0"/>
              </a:spcAft>
            </a:pPr>
            <a:r>
              <a:rPr lang="en-US" sz="2190" b="1" dirty="0">
                <a:latin typeface="Times New Roman" panose="02020603050405020304" pitchFamily="18" charset="0"/>
                <a:cs typeface="Times New Roman" panose="02020603050405020304" pitchFamily="18" charset="0"/>
              </a:rPr>
              <a:t>Statistical Analysis of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difference in significance, mean, and standard error between the Artificial Neural Network and </a:t>
            </a:r>
            <a:r>
              <a:rPr lang="en-US" sz="2190" b="1" dirty="0">
                <a:latin typeface="Times New Roman" panose="02020603050405020304" pitchFamily="18" charset="0"/>
                <a:cs typeface="Times New Roman" panose="02020603050405020304" pitchFamily="18" charset="0"/>
              </a:rPr>
              <a:t>Random Forest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approaches</a:t>
            </a:r>
            <a:endParaRPr lang="en-US" sz="2190" b="1" dirty="0">
              <a:latin typeface="Times New Roman" panose="02020603050405020304" pitchFamily="18" charset="0"/>
              <a:cs typeface="Times New Roman" panose="02020603050405020304" pitchFamily="18" charset="0"/>
            </a:endParaRPr>
          </a:p>
        </p:txBody>
      </p:sp>
      <p:sp>
        <p:nvSpPr>
          <p:cNvPr id="82" name="TextBox 81"/>
          <p:cNvSpPr txBox="1"/>
          <p:nvPr/>
        </p:nvSpPr>
        <p:spPr>
          <a:xfrm>
            <a:off x="321883" y="16588636"/>
            <a:ext cx="6643769" cy="6156960"/>
          </a:xfrm>
          <a:prstGeom prst="rect">
            <a:avLst/>
          </a:prstGeom>
          <a:noFill/>
        </p:spPr>
        <p:txBody>
          <a:bodyPr wrap="square" rtlCol="0">
            <a:spAutoFit/>
          </a:bodyPr>
          <a:lstStyle/>
          <a:p>
            <a:pPr marL="342900" indent="-34290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Algorithm for software fault prediction using ANN The T-tests for independent samples The following table shows the difference in significance, mean, and standard error between the ANN and </a:t>
            </a:r>
            <a:r>
              <a:rPr lang="en-US" sz="2190" b="1" dirty="0">
                <a:latin typeface="Times New Roman" panose="02020603050405020304" pitchFamily="18" charset="0"/>
                <a:cs typeface="Times New Roman" panose="02020603050405020304" pitchFamily="18" charset="0"/>
              </a:rPr>
              <a:t>Random Forest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approaches, as determined by SPSS analysis (p = 0.001) (p&lt;0.05).</a:t>
            </a: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results of the ANN and </a:t>
            </a:r>
            <a:r>
              <a:rPr lang="en-US" sz="2190" b="1" dirty="0">
                <a:latin typeface="Times New Roman" panose="02020603050405020304" pitchFamily="18" charset="0"/>
                <a:cs typeface="Times New Roman" panose="02020603050405020304" pitchFamily="18" charset="0"/>
              </a:rPr>
              <a:t>RF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algorithms were input into SPSS in order to find the average, dispersion, and error for the two networks. ANN attained </a:t>
            </a:r>
            <a:r>
              <a:rPr lang="en-US" sz="2190" b="1" dirty="0">
                <a:solidFill>
                  <a:srgbClr val="000000"/>
                </a:solidFill>
                <a:latin typeface="Times New Roman" panose="02020603050405020304" pitchFamily="18" charset="0"/>
                <a:cs typeface="Times New Roman" panose="02020603050405020304" pitchFamily="18" charset="0"/>
              </a:rPr>
              <a:t>8</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4.10% accuracy, with </a:t>
            </a:r>
            <a:r>
              <a:rPr lang="en-US" sz="2190" b="1" dirty="0">
                <a:solidFill>
                  <a:srgbClr val="000000"/>
                </a:solidFill>
                <a:latin typeface="Times New Roman" panose="02020603050405020304" pitchFamily="18" charset="0"/>
                <a:cs typeface="Times New Roman" panose="02020603050405020304" pitchFamily="18" charset="0"/>
              </a:rPr>
              <a:t>RF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and 59.30% also reaching their goals.</a:t>
            </a: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Using a 95% confidence interval and a standard deviation of +/- 2 as parameters, SPSS calculated an accuracy of 84.10% for the suggested method ANN </a:t>
            </a:r>
            <a:r>
              <a:rPr lang="en-US" sz="2190" b="1" i="0" u="none" strike="noStrike">
                <a:solidFill>
                  <a:srgbClr val="000000"/>
                </a:solidFill>
                <a:effectLst/>
                <a:latin typeface="Times New Roman" panose="02020603050405020304" pitchFamily="18" charset="0"/>
                <a:cs typeface="Times New Roman" panose="02020603050405020304" pitchFamily="18" charset="0"/>
              </a:rPr>
              <a:t>and </a:t>
            </a:r>
            <a:r>
              <a:rPr lang="en-US" sz="2190" b="1">
                <a:solidFill>
                  <a:srgbClr val="000000"/>
                </a:solidFill>
                <a:latin typeface="Times New Roman" panose="02020603050405020304" pitchFamily="18" charset="0"/>
                <a:cs typeface="Times New Roman" panose="02020603050405020304" pitchFamily="18" charset="0"/>
              </a:rPr>
              <a:t>59.30</a:t>
            </a:r>
            <a:r>
              <a:rPr lang="en-US" sz="2190" b="1" i="0" u="none" strike="noStrike">
                <a:solidFill>
                  <a:srgbClr val="000000"/>
                </a:solidFill>
                <a:effectLst/>
                <a:latin typeface="Times New Roman" panose="02020603050405020304" pitchFamily="18" charset="0"/>
                <a:cs typeface="Times New Roman" panose="02020603050405020304" pitchFamily="18" charset="0"/>
              </a:rPr>
              <a:t>%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for the </a:t>
            </a:r>
            <a:r>
              <a:rPr lang="en-US" sz="2190" b="1" dirty="0">
                <a:solidFill>
                  <a:srgbClr val="000000"/>
                </a:solidFill>
                <a:latin typeface="Times New Roman" panose="02020603050405020304" pitchFamily="18" charset="0"/>
                <a:cs typeface="Times New Roman" panose="02020603050405020304" pitchFamily="18" charset="0"/>
              </a:rPr>
              <a:t>RF</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altLang="en-IN" sz="2190" b="1" dirty="0">
              <a:latin typeface="Times New Roman" panose="02020603050405020304" pitchFamily="18" charset="0"/>
              <a:cs typeface="Times New Roman" panose="02020603050405020304" pitchFamily="18" charset="0"/>
            </a:endParaRPr>
          </a:p>
        </p:txBody>
      </p:sp>
      <p:graphicFrame>
        <p:nvGraphicFramePr>
          <p:cNvPr id="87" name="Table 86"/>
          <p:cNvGraphicFramePr>
            <a:graphicFrameLocks noGrp="1"/>
          </p:cNvGraphicFramePr>
          <p:nvPr/>
        </p:nvGraphicFramePr>
        <p:xfrm>
          <a:off x="7101217" y="17256610"/>
          <a:ext cx="7255510" cy="5213350"/>
        </p:xfrm>
        <a:graphic>
          <a:graphicData uri="http://schemas.openxmlformats.org/drawingml/2006/table">
            <a:tbl>
              <a:tblPr firstRow="1" bandRow="1">
                <a:tableStyleId>{2D5ABB26-0587-4C30-8999-92F81FD0307C}</a:tableStyleId>
              </a:tblPr>
              <a:tblGrid>
                <a:gridCol w="1291590"/>
                <a:gridCol w="1379855"/>
                <a:gridCol w="670560"/>
                <a:gridCol w="1082040"/>
                <a:gridCol w="1447800"/>
                <a:gridCol w="1383665"/>
              </a:tblGrid>
              <a:tr h="1908175">
                <a:tc>
                  <a:txBody>
                    <a:bodyPr/>
                    <a:lstStyle/>
                    <a:p>
                      <a:pPr indent="0" algn="ctr">
                        <a:lnSpc>
                          <a:spcPct val="115000"/>
                        </a:lnSpc>
                      </a:pPr>
                      <a:endParaRPr lang="en-IN"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Algorithm</a:t>
                      </a:r>
                      <a:endParaRPr lang="en-US"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N</a:t>
                      </a:r>
                      <a:endParaRPr lang="en-US"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Mean</a:t>
                      </a:r>
                      <a:endParaRPr lang="en-US"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Std.</a:t>
                      </a: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Deviation</a:t>
                      </a:r>
                      <a:endParaRPr lang="en-US"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Std.</a:t>
                      </a: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Error Mean</a:t>
                      </a:r>
                      <a:endParaRPr lang="en-US"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656080">
                <a:tc>
                  <a:txBody>
                    <a:bodyPr/>
                    <a:lstStyle/>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Accuracy</a:t>
                      </a:r>
                      <a:endParaRPr lang="en-US"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just"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just"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ANN</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10</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84.10</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1.52388</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0.48189</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649095">
                <a:tc>
                  <a:txBody>
                    <a:bodyPr/>
                    <a:lstStyle/>
                    <a:p>
                      <a:pPr indent="0" algn="ctr">
                        <a:lnSpc>
                          <a:spcPct val="115000"/>
                        </a:lnSpc>
                      </a:pPr>
                      <a:endParaRPr lang="en-IN" sz="219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just"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just"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RF</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10</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59.30</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1.33749</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0.42295</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5438</Words>
  <Application>WPS Presentation</Application>
  <PresentationFormat>Custom</PresentationFormat>
  <Paragraphs>101</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yalak</cp:lastModifiedBy>
  <cp:revision>87</cp:revision>
  <dcterms:created xsi:type="dcterms:W3CDTF">2023-04-19T08:35:00Z</dcterms:created>
  <dcterms:modified xsi:type="dcterms:W3CDTF">2024-04-25T06:59:25Z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24D6B7FA12A54950B70711CD89E4DE91_13</vt:lpwstr>
  </property>
  <property fmtid="{D5CDD505-2E9C-101B-9397-08002B2CF9AE}" pid="3" name="KSOProductBuildVer">
    <vt:lpwstr>1033-12.2.0.13472</vt:lpwstr>
  </property>
</Properties>
</file>