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1"/>
  </p:notesMasterIdLst>
  <p:sldIdLst>
    <p:sldId id="257" r:id="rId2"/>
    <p:sldId id="259" r:id="rId3"/>
    <p:sldId id="261" r:id="rId4"/>
    <p:sldId id="258" r:id="rId5"/>
    <p:sldId id="265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7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E85E-19E6-4801-88DA-3D9CE4FD5386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CF6DE-664F-4C69-A40D-F9EC02A0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SHARDING : Process of storing data across multiple machines . (Horizontal multi split</a:t>
            </a:r>
            <a:r>
              <a:rPr lang="en-US" baseline="0" dirty="0" smtClean="0"/>
              <a:t> </a:t>
            </a:r>
            <a:r>
              <a:rPr lang="en-US" dirty="0" err="1" smtClean="0"/>
              <a:t>Partioning</a:t>
            </a:r>
            <a:r>
              <a:rPr lang="en-US" dirty="0" smtClean="0"/>
              <a:t> ) – small data read/update/delete fast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CF6DE-664F-4C69-A40D-F9EC02A094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CF6DE-664F-4C69-A40D-F9EC02A094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2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8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5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0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5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6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8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6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1ABA0F-FE32-493A-9E27-C734804669F7}" type="datetimeFigureOut">
              <a:rPr lang="en-US" smtClean="0"/>
              <a:t>22-Mar-18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1EA4-BFA3-47A8-87C1-5242A355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9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382" y="3"/>
            <a:ext cx="10418618" cy="4903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218" y="4903305"/>
            <a:ext cx="10307782" cy="195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2" y="2059160"/>
            <a:ext cx="12092366" cy="1137544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      DATABASE </a:t>
            </a:r>
            <a:endParaRPr lang="en-US" sz="8000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2534480" y="4850523"/>
            <a:ext cx="993912" cy="4831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24961" y="3"/>
            <a:ext cx="4903305" cy="4903305"/>
            <a:chOff x="6401750" y="2"/>
            <a:chExt cx="4903305" cy="49033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1750" y="2"/>
              <a:ext cx="4903305" cy="4903305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8571845" y="2170099"/>
              <a:ext cx="563111" cy="5631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3045053">
              <a:off x="8671867" y="2200182"/>
              <a:ext cx="482225" cy="424219"/>
            </a:xfrm>
            <a:prstGeom prst="triangle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88158" y="2254923"/>
              <a:ext cx="382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c</a:t>
              </a:r>
              <a:endParaRPr lang="en-US" dirty="0">
                <a:solidFill>
                  <a:schemeClr val="bg1"/>
                </a:solidFill>
                <a:latin typeface="Kristen ITC" panose="03050502040202030202" pitchFamily="66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40ACFA-4147-4913-AF80-09E008EB2A4D}"/>
              </a:ext>
            </a:extLst>
          </p:cNvPr>
          <p:cNvSpPr txBox="1"/>
          <p:nvPr/>
        </p:nvSpPr>
        <p:spPr>
          <a:xfrm>
            <a:off x="6004561" y="3645407"/>
            <a:ext cx="4156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Made By </a:t>
            </a:r>
          </a:p>
          <a:p>
            <a:pPr algn="r"/>
            <a:r>
              <a:rPr lang="en-US" sz="3200" dirty="0" smtClean="0"/>
              <a:t>SAURABH SINGH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2D8FD-9EA8-41AA-9547-03FE28007016}"/>
              </a:ext>
            </a:extLst>
          </p:cNvPr>
          <p:cNvSpPr txBox="1"/>
          <p:nvPr/>
        </p:nvSpPr>
        <p:spPr>
          <a:xfrm>
            <a:off x="2621281" y="282634"/>
            <a:ext cx="677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Army Institute of Technology</a:t>
            </a: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4136" y="5353109"/>
            <a:ext cx="1504950" cy="130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3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0" y="623456"/>
            <a:ext cx="9795163" cy="60165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" y="331247"/>
            <a:ext cx="9787598" cy="6097261"/>
          </a:xfrm>
        </p:spPr>
      </p:pic>
    </p:spTree>
    <p:extLst>
      <p:ext uri="{BB962C8B-B14F-4D97-AF65-F5344CB8AC3E}">
        <p14:creationId xmlns:p14="http://schemas.microsoft.com/office/powerpoint/2010/main" val="2953137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" y="200165"/>
            <a:ext cx="9365672" cy="6043067"/>
          </a:xfrm>
        </p:spPr>
      </p:pic>
    </p:spTree>
    <p:extLst>
      <p:ext uri="{BB962C8B-B14F-4D97-AF65-F5344CB8AC3E}">
        <p14:creationId xmlns:p14="http://schemas.microsoft.com/office/powerpoint/2010/main" val="39151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94694"/>
            <a:ext cx="9670472" cy="6310088"/>
          </a:xfrm>
        </p:spPr>
      </p:pic>
    </p:spTree>
    <p:extLst>
      <p:ext uri="{BB962C8B-B14F-4D97-AF65-F5344CB8AC3E}">
        <p14:creationId xmlns:p14="http://schemas.microsoft.com/office/powerpoint/2010/main" val="1843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5855" y="1690255"/>
            <a:ext cx="12178146" cy="2629102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 “ MARK LOGIC ”</a:t>
            </a:r>
            <a:b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b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THE HIGH-END  $$$$$ SOLUTION</a:t>
            </a:r>
            <a:b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RELIABLE SOLUTION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385455"/>
            <a:ext cx="10183091" cy="5264727"/>
          </a:xfrm>
        </p:spPr>
      </p:pic>
    </p:spTree>
    <p:extLst>
      <p:ext uri="{BB962C8B-B14F-4D97-AF65-F5344CB8AC3E}">
        <p14:creationId xmlns:p14="http://schemas.microsoft.com/office/powerpoint/2010/main" val="2223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52718"/>
            <a:ext cx="10280072" cy="140053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STRUCTURE FOR READER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6" y="1503638"/>
            <a:ext cx="10515599" cy="5118835"/>
          </a:xfrm>
        </p:spPr>
      </p:pic>
    </p:spTree>
    <p:extLst>
      <p:ext uri="{BB962C8B-B14F-4D97-AF65-F5344CB8AC3E}">
        <p14:creationId xmlns:p14="http://schemas.microsoft.com/office/powerpoint/2010/main" val="103351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8" y="263236"/>
            <a:ext cx="9371962" cy="138219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FEATURE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11526982" cy="47243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 MULTI – MODEL DATABASE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2. Document Store (JSON) : JOINS, SECONDARY INDEX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ACID TRANSACTIONS 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3.  KEY –VALUE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4.  GRAPH DATABASE :   RICH GRAPH QUERY OPERATION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280990"/>
            <a:ext cx="9052326" cy="12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FOXX FRAMEWORK 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3" y="1537856"/>
            <a:ext cx="10196944" cy="4710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  </a:t>
            </a:r>
            <a:r>
              <a:rPr lang="en-US" dirty="0" smtClean="0"/>
              <a:t>Implements your own REST  micro-services directly with JavaScript </a:t>
            </a:r>
          </a:p>
          <a:p>
            <a:pPr marL="0" indent="0">
              <a:buNone/>
            </a:pPr>
            <a:r>
              <a:rPr lang="en-US" dirty="0" smtClean="0"/>
              <a:t>       running inside ArangoDB .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Unified data storage logic . (JS code directly access the database data ) .</a:t>
            </a:r>
          </a:p>
          <a:p>
            <a:pPr marL="457200" indent="-457200">
              <a:buAutoNum type="arabicPeriod" startAt="2"/>
            </a:pPr>
            <a:r>
              <a:rPr lang="en-US" dirty="0"/>
              <a:t> </a:t>
            </a:r>
            <a:r>
              <a:rPr lang="en-US" dirty="0" smtClean="0"/>
              <a:t>Reduced network overhead . </a:t>
            </a:r>
          </a:p>
          <a:p>
            <a:pPr marL="457200" indent="-457200">
              <a:buAutoNum type="arabicPeriod" startAt="2"/>
            </a:pPr>
            <a:r>
              <a:rPr lang="en-US" dirty="0"/>
              <a:t> </a:t>
            </a:r>
            <a:r>
              <a:rPr lang="en-US" dirty="0" smtClean="0"/>
              <a:t>Use full JS Stack .</a:t>
            </a:r>
          </a:p>
          <a:p>
            <a:pPr marL="457200" indent="-457200">
              <a:buAutoNum type="arabicPeriod" startAt="2"/>
            </a:pPr>
            <a:r>
              <a:rPr lang="en-US" dirty="0"/>
              <a:t> </a:t>
            </a:r>
            <a:r>
              <a:rPr lang="en-US" dirty="0" smtClean="0"/>
              <a:t>Built in Job queues. </a:t>
            </a:r>
          </a:p>
          <a:p>
            <a:pPr marL="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:     router. Get( (</a:t>
            </a:r>
            <a:r>
              <a:rPr lang="en-US" dirty="0" err="1" smtClean="0"/>
              <a:t>res,req</a:t>
            </a:r>
            <a:r>
              <a:rPr lang="en-US" dirty="0" smtClean="0"/>
              <a:t>) =&gt;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dirty="0" err="1" smtClean="0"/>
              <a:t>res.write</a:t>
            </a:r>
            <a:r>
              <a:rPr lang="en-US" dirty="0" smtClean="0"/>
              <a:t>(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‘  HELLO  Database.    ‘) } 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82" y="4204855"/>
            <a:ext cx="2262620" cy="22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91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AQL : One Query language </a:t>
            </a:r>
            <a:endParaRPr lang="en-US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AQL = Arango Query Language 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Declarative , human readable DSL ( least prefer to JSON )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Document Queries , Graph Queries , Joins and all combined in one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statements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ACID support with multi-collection transaction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Easy to understand with some SQL background.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5446" y="945664"/>
            <a:ext cx="78925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/>
              <a:t>“OPTIMISATION OF DATABASE FOR DISTRIBUTED COMPUTING IN ANALYTICS ”</a:t>
            </a:r>
            <a:endParaRPr lang="en-US" sz="5400" i="1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777789" y="5411806"/>
            <a:ext cx="7803912" cy="1227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053144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AQL QUERY FORMAT</a:t>
            </a:r>
            <a:endParaRPr lang="en-US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for  u IN users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f IN friends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FILTER </a:t>
            </a:r>
            <a:r>
              <a:rPr lang="en-US" dirty="0" err="1" smtClean="0"/>
              <a:t>u.active</a:t>
            </a:r>
            <a:r>
              <a:rPr lang="en-US" dirty="0" smtClean="0"/>
              <a:t> == true &amp;&amp; </a:t>
            </a:r>
            <a:r>
              <a:rPr lang="en-US" dirty="0" err="1" smtClean="0"/>
              <a:t>f.active</a:t>
            </a:r>
            <a:r>
              <a:rPr lang="en-US" dirty="0" smtClean="0"/>
              <a:t> ==true &amp;&amp; u.id ==</a:t>
            </a:r>
            <a:r>
              <a:rPr lang="en-US" dirty="0" err="1" smtClean="0"/>
              <a:t>f.userID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Return u.name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99164" y="1925781"/>
            <a:ext cx="2424546" cy="692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826327" y="2272145"/>
            <a:ext cx="872837" cy="26323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236" y="2052918"/>
            <a:ext cx="15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Collection 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3394364" y="2618509"/>
            <a:ext cx="678872" cy="47105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677891" y="4239491"/>
            <a:ext cx="2923309" cy="10806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536873" y="3810000"/>
            <a:ext cx="277091" cy="34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48054" y="4595152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SQL Join condition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0" y="4793673"/>
            <a:ext cx="498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“ INSERT { _from: </a:t>
            </a:r>
            <a:r>
              <a:rPr lang="en-US" dirty="0" err="1" smtClean="0"/>
              <a:t>u._id</a:t>
            </a:r>
            <a:r>
              <a:rPr lang="en-US" dirty="0" smtClean="0"/>
              <a:t>  _to: </a:t>
            </a:r>
            <a:r>
              <a:rPr lang="en-US" dirty="0" err="1" smtClean="0"/>
              <a:t>p._id</a:t>
            </a:r>
            <a:r>
              <a:rPr lang="en-US" dirty="0" smtClean="0"/>
              <a:t>  } in friends  ”</a:t>
            </a:r>
          </a:p>
          <a:p>
            <a:r>
              <a:rPr lang="en-US" dirty="0" smtClean="0"/>
              <a:t>       is  AQL insert query </a:t>
            </a:r>
            <a:endParaRPr lang="en-US" dirty="0"/>
          </a:p>
          <a:p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              GRAPH QUERY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WITH managers,  </a:t>
            </a:r>
            <a:r>
              <a:rPr lang="en-US" dirty="0" err="1" smtClean="0"/>
              <a:t>usersHaveManagers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FOR  </a:t>
            </a:r>
            <a:r>
              <a:rPr lang="en-US" dirty="0" err="1" smtClean="0"/>
              <a:t>v,e</a:t>
            </a:r>
            <a:r>
              <a:rPr lang="en-US" dirty="0" smtClean="0"/>
              <a:t>  p in OUTBOUND  ‘users/1’ GRAPH ‘</a:t>
            </a:r>
            <a:r>
              <a:rPr lang="en-US" dirty="0" err="1" smtClean="0"/>
              <a:t>userGraph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RETURN { v , e , p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69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QUERY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8692"/>
            <a:ext cx="8946541" cy="4821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FOR u IN  users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FILTER </a:t>
            </a:r>
            <a:r>
              <a:rPr lang="en-US" dirty="0" err="1" smtClean="0"/>
              <a:t>u.active</a:t>
            </a:r>
            <a:r>
              <a:rPr lang="en-US" dirty="0" smtClean="0"/>
              <a:t> == true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LIMIT 0 , 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FOR f </a:t>
            </a:r>
            <a:r>
              <a:rPr lang="en-US" dirty="0"/>
              <a:t> </a:t>
            </a:r>
            <a:r>
              <a:rPr lang="en-US" dirty="0" smtClean="0"/>
              <a:t>IN relations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FILTER </a:t>
            </a:r>
            <a:r>
              <a:rPr lang="en-US" dirty="0" err="1" smtClean="0"/>
              <a:t>f.type</a:t>
            </a:r>
            <a:r>
              <a:rPr lang="en-US" dirty="0" smtClean="0"/>
              <a:t> == “ friends” &amp;&amp; </a:t>
            </a:r>
            <a:r>
              <a:rPr lang="en-US" dirty="0" err="1" smtClean="0"/>
              <a:t>f.friendOF</a:t>
            </a:r>
            <a:r>
              <a:rPr lang="en-US" dirty="0" smtClean="0"/>
              <a:t> == </a:t>
            </a:r>
            <a:r>
              <a:rPr lang="en-US" dirty="0" err="1" smtClean="0"/>
              <a:t>u.userID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RETURN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“user” : u.name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“ </a:t>
            </a:r>
            <a:r>
              <a:rPr lang="en-US" dirty="0" err="1" smtClean="0"/>
              <a:t>friendID</a:t>
            </a:r>
            <a:r>
              <a:rPr lang="en-US" dirty="0" smtClean="0"/>
              <a:t> ” : </a:t>
            </a:r>
            <a:r>
              <a:rPr lang="en-US" dirty="0" err="1" smtClean="0"/>
              <a:t>f.thisUser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}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52718"/>
            <a:ext cx="9898434" cy="1400530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, REPLICATION &amp; SHARDING</a:t>
            </a:r>
            <a:endParaRPr 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579418"/>
            <a:ext cx="11388435" cy="5015346"/>
          </a:xfrm>
        </p:spPr>
        <p:txBody>
          <a:bodyPr/>
          <a:lstStyle/>
          <a:p>
            <a:r>
              <a:rPr lang="en-US" dirty="0" smtClean="0"/>
              <a:t>Agency (high-avail </a:t>
            </a:r>
            <a:r>
              <a:rPr lang="en-US" dirty="0" err="1" smtClean="0"/>
              <a:t>resilence</a:t>
            </a:r>
            <a:r>
              <a:rPr lang="en-US" dirty="0" smtClean="0"/>
              <a:t> key/value store , Raft Consensus Protocol ) .</a:t>
            </a:r>
          </a:p>
          <a:p>
            <a:r>
              <a:rPr lang="en-US" dirty="0"/>
              <a:t> </a:t>
            </a:r>
            <a:r>
              <a:rPr lang="en-US" dirty="0" err="1" smtClean="0"/>
              <a:t>Cordinators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Primary Database Servers </a:t>
            </a:r>
          </a:p>
          <a:p>
            <a:r>
              <a:rPr lang="en-US" dirty="0"/>
              <a:t> </a:t>
            </a:r>
            <a:r>
              <a:rPr lang="en-US" dirty="0" err="1" smtClean="0"/>
              <a:t>Secondaries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Asynchronous / synchronous replication with automatic fail –over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26473" y="1149927"/>
            <a:ext cx="10113818" cy="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3817324"/>
            <a:ext cx="10557163" cy="27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3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7" y="1787237"/>
            <a:ext cx="10880870" cy="2867890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,  NoSQL  PERFORMANCE </a:t>
            </a:r>
            <a:b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b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BENCHMARK  2018   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6" y="180109"/>
            <a:ext cx="10296561" cy="6442363"/>
          </a:xfrm>
        </p:spPr>
      </p:pic>
    </p:spTree>
    <p:extLst>
      <p:ext uri="{BB962C8B-B14F-4D97-AF65-F5344CB8AC3E}">
        <p14:creationId xmlns:p14="http://schemas.microsoft.com/office/powerpoint/2010/main" val="40971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6" y="2299855"/>
            <a:ext cx="10603780" cy="295101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 “E-COMMERCE APP ”</a:t>
            </a:r>
            <a:b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BUILT ON TOP OF A MULTI- MODEL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0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6" y="244900"/>
            <a:ext cx="10056843" cy="6155900"/>
          </a:xfrm>
        </p:spPr>
      </p:pic>
    </p:spTree>
    <p:extLst>
      <p:ext uri="{BB962C8B-B14F-4D97-AF65-F5344CB8AC3E}">
        <p14:creationId xmlns:p14="http://schemas.microsoft.com/office/powerpoint/2010/main" val="2212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4064"/>
            <a:ext cx="9144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7308" y="1143631"/>
            <a:ext cx="8337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PHASE III</a:t>
            </a:r>
            <a:endParaRPr lang="en-US" sz="44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777789" y="5411806"/>
            <a:ext cx="7803912" cy="1227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/>
              <a:t> </a:t>
            </a:r>
            <a:r>
              <a:rPr lang="en-US" sz="6600" dirty="0" smtClean="0"/>
              <a:t>        WEB APP</a:t>
            </a:r>
            <a:endParaRPr lang="en-US" sz="6600" dirty="0"/>
          </a:p>
        </p:txBody>
      </p:sp>
      <p:sp>
        <p:nvSpPr>
          <p:cNvPr id="12" name="Oval 11"/>
          <p:cNvSpPr/>
          <p:nvPr/>
        </p:nvSpPr>
        <p:spPr>
          <a:xfrm>
            <a:off x="5075583" y="2213116"/>
            <a:ext cx="2305878" cy="233238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89" y="2610815"/>
            <a:ext cx="1380400" cy="13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01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1" y="221672"/>
            <a:ext cx="10088224" cy="6428510"/>
          </a:xfrm>
        </p:spPr>
      </p:pic>
    </p:spTree>
    <p:extLst>
      <p:ext uri="{BB962C8B-B14F-4D97-AF65-F5344CB8AC3E}">
        <p14:creationId xmlns:p14="http://schemas.microsoft.com/office/powerpoint/2010/main" val="148070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6302" y="3329579"/>
            <a:ext cx="220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NEED OF NOSQL </a:t>
            </a:r>
          </a:p>
          <a:p>
            <a:pPr algn="ctr"/>
            <a:r>
              <a:rPr lang="en-US" sz="2000" dirty="0" smtClean="0"/>
              <a:t>DATABASE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79579" y="3339993"/>
            <a:ext cx="2832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APPROACH &amp; </a:t>
            </a:r>
            <a:r>
              <a:rPr lang="en-US" sz="2000" dirty="0" smtClean="0"/>
              <a:t>FEATURES OF SELECTED DATABASE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199445" y="3497672"/>
            <a:ext cx="2279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PROTOTYPE (BASIC WEBAPP VIEW OF SELECTED DATABASE)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1923409" y="1019733"/>
            <a:ext cx="2305373" cy="2305373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/>
              <a:t>1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943314" y="982513"/>
            <a:ext cx="2305373" cy="2305373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29483" y="1009004"/>
            <a:ext cx="2305373" cy="2305373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/>
              <a:t>3</a:t>
            </a:r>
            <a:endParaRPr lang="en-US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777789" y="5411806"/>
            <a:ext cx="7803912" cy="1227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In the box!</a:t>
            </a:r>
          </a:p>
        </p:txBody>
      </p:sp>
    </p:spTree>
    <p:extLst>
      <p:ext uri="{BB962C8B-B14F-4D97-AF65-F5344CB8AC3E}">
        <p14:creationId xmlns:p14="http://schemas.microsoft.com/office/powerpoint/2010/main" val="15127565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1" nodeType="after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0000">
                                          <p:cBhvr>
                                            <p:cTn id="1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2" fill="hold" grpId="0" nodeType="after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8" presetClass="emph" presetSubtype="0" fill="hold" grpId="1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0000">
                                          <p:cBhvr>
                                            <p:cTn id="2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3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fill="hold" grpId="1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0000">
                                          <p:cBhvr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4" grpId="0" animBg="1"/>
          <p:bldP spid="14" grpId="1" animBg="1"/>
          <p:bldP spid="16" grpId="0" animBg="1"/>
          <p:bldP spid="16" grpId="1" animBg="1"/>
          <p:bldP spid="17" grpId="0" animBg="1"/>
          <p:bldP spid="1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4" grpId="0" animBg="1"/>
          <p:bldP spid="14" grpId="1" animBg="1"/>
          <p:bldP spid="16" grpId="0" animBg="1"/>
          <p:bldP spid="16" grpId="1" animBg="1"/>
          <p:bldP spid="17" grpId="0" animBg="1"/>
          <p:bldP spid="17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177636"/>
            <a:ext cx="11831782" cy="50707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C000"/>
                </a:solidFill>
              </a:rPr>
              <a:t>  </a:t>
            </a:r>
          </a:p>
          <a:p>
            <a:endParaRPr lang="en-US" sz="3200" b="1" dirty="0">
              <a:solidFill>
                <a:srgbClr val="FFC000"/>
              </a:solidFill>
            </a:endParaRPr>
          </a:p>
          <a:p>
            <a:r>
              <a:rPr lang="en-US" sz="6000" b="1" dirty="0" smtClean="0">
                <a:solidFill>
                  <a:srgbClr val="FFC000"/>
                </a:solidFill>
              </a:rPr>
              <a:t>NEED OF NoSQL DATABASE !!!</a:t>
            </a:r>
            <a:endParaRPr lang="en-US" sz="6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65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02990"/>
            <a:ext cx="9273743" cy="5497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“ NOSQL is not about performance , scaling , dropping ACID or hating SQL –</a:t>
            </a:r>
          </a:p>
          <a:p>
            <a:pPr marL="0" indent="0">
              <a:buNone/>
            </a:pPr>
            <a:r>
              <a:rPr lang="en-US" sz="3600" b="1" dirty="0" smtClean="0"/>
              <a:t>Its  about  choice . Our aim of choosing </a:t>
            </a:r>
          </a:p>
          <a:p>
            <a:pPr marL="0" indent="0">
              <a:buNone/>
            </a:pPr>
            <a:r>
              <a:rPr lang="en-US" sz="3600" b="1" dirty="0" smtClean="0"/>
              <a:t>Database is to provide a much more convenient 	system for a broader range </a:t>
            </a:r>
          </a:p>
          <a:p>
            <a:pPr marL="0" indent="0">
              <a:buNone/>
            </a:pPr>
            <a:r>
              <a:rPr lang="en-US" sz="3600" b="1" dirty="0" smtClean="0"/>
              <a:t>Of use-cases which is fast enough for all cases ”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                              Jan </a:t>
            </a:r>
            <a:r>
              <a:rPr lang="en-US" sz="3600" b="1" dirty="0" err="1"/>
              <a:t>L</a:t>
            </a:r>
            <a:r>
              <a:rPr lang="en-US" sz="3600" b="1" dirty="0" err="1" smtClean="0"/>
              <a:t>enhardt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                                (</a:t>
            </a:r>
            <a:r>
              <a:rPr lang="en-US" sz="3600" b="1" dirty="0" err="1" smtClean="0"/>
              <a:t>CouchDB</a:t>
            </a:r>
            <a:r>
              <a:rPr lang="en-US" sz="3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2421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 NoSQL EVOLUTION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2064327"/>
            <a:ext cx="9786617" cy="4184072"/>
          </a:xfrm>
        </p:spPr>
        <p:txBody>
          <a:bodyPr>
            <a:normAutofit/>
          </a:bodyPr>
          <a:lstStyle/>
          <a:p>
            <a:r>
              <a:rPr lang="en-US" smtClean="0"/>
              <a:t> </a:t>
            </a:r>
            <a:r>
              <a:rPr lang="en-US" sz="2800" b="1" smtClean="0"/>
              <a:t>1</a:t>
            </a:r>
            <a:r>
              <a:rPr lang="en-US" sz="2800" b="1" dirty="0" smtClean="0"/>
              <a:t>. WORKING ON RDBMS FOR VERY LONG TIME .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2.  CLOUD EVOLUTION </a:t>
            </a:r>
          </a:p>
          <a:p>
            <a:r>
              <a:rPr lang="en-US" sz="2800" b="1" dirty="0" smtClean="0"/>
              <a:t> 3.  BIGDATA STORAGE AND ANALYSIS .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4.  REPLICATION : DATA CENTRES IN VARIOUS COUNTRIES .</a:t>
            </a:r>
          </a:p>
          <a:p>
            <a:r>
              <a:rPr lang="en-US" sz="2800" b="1" dirty="0" smtClean="0"/>
              <a:t> 5. GLOBALLY DISTRIBUTED SYSTEM .</a:t>
            </a:r>
          </a:p>
          <a:p>
            <a:pPr marL="0" indent="0">
              <a:buNone/>
            </a:pPr>
            <a:r>
              <a:rPr lang="en-US" sz="2800" b="1" dirty="0" smtClean="0"/>
              <a:t>      SO , WE NEED FOR MORE SPECIALISED DATABASE .  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12473" y="1122218"/>
            <a:ext cx="9379527" cy="96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7308" y="1143631"/>
            <a:ext cx="8337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Proposed System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777789" y="5411806"/>
            <a:ext cx="7803912" cy="1227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Solution</a:t>
            </a:r>
          </a:p>
        </p:txBody>
      </p:sp>
      <p:sp>
        <p:nvSpPr>
          <p:cNvPr id="12" name="Oval 11"/>
          <p:cNvSpPr/>
          <p:nvPr/>
        </p:nvSpPr>
        <p:spPr>
          <a:xfrm>
            <a:off x="5075583" y="2213116"/>
            <a:ext cx="2305878" cy="233238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01" y="2678986"/>
            <a:ext cx="1400643" cy="1400643"/>
          </a:xfrm>
        </p:spPr>
      </p:pic>
    </p:spTree>
    <p:extLst>
      <p:ext uri="{BB962C8B-B14F-4D97-AF65-F5344CB8AC3E}">
        <p14:creationId xmlns:p14="http://schemas.microsoft.com/office/powerpoint/2010/main" val="4068635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4" y="452718"/>
            <a:ext cx="6927272" cy="835755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  THEOREM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04" y="1415328"/>
            <a:ext cx="5596860" cy="5096307"/>
          </a:xfrm>
        </p:spPr>
      </p:pic>
      <p:cxnSp>
        <p:nvCxnSpPr>
          <p:cNvPr id="9" name="Straight Connector 8"/>
          <p:cNvCxnSpPr/>
          <p:nvPr/>
        </p:nvCxnSpPr>
        <p:spPr>
          <a:xfrm>
            <a:off x="0" y="1288473"/>
            <a:ext cx="7633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593273"/>
            <a:ext cx="6040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Its is impossible for a distributed computing system </a:t>
            </a:r>
          </a:p>
          <a:p>
            <a:r>
              <a:rPr lang="en-US" dirty="0"/>
              <a:t> </a:t>
            </a:r>
            <a:r>
              <a:rPr lang="en-US" dirty="0" smtClean="0"/>
              <a:t>to simultaneously provide all the three of the following </a:t>
            </a:r>
            <a:r>
              <a:rPr lang="en-US" dirty="0" err="1" smtClean="0"/>
              <a:t>gurantees</a:t>
            </a:r>
            <a:r>
              <a:rPr lang="en-US" dirty="0" smtClean="0"/>
              <a:t> 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C000"/>
                </a:solidFill>
              </a:rPr>
              <a:t>.  Consistency </a:t>
            </a:r>
            <a:r>
              <a:rPr lang="en-US" dirty="0" smtClean="0"/>
              <a:t>:  Every data you read is most recent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write or an error .</a:t>
            </a:r>
          </a:p>
          <a:p>
            <a:endParaRPr lang="en-US" dirty="0"/>
          </a:p>
          <a:p>
            <a:r>
              <a:rPr lang="en-US" dirty="0" smtClean="0"/>
              <a:t>.  </a:t>
            </a:r>
            <a:r>
              <a:rPr lang="en-US" b="1" dirty="0" smtClean="0">
                <a:solidFill>
                  <a:srgbClr val="FFC000"/>
                </a:solidFill>
              </a:rPr>
              <a:t>Availability </a:t>
            </a:r>
            <a:r>
              <a:rPr lang="en-US" dirty="0" smtClean="0"/>
              <a:t>:    Even when one node goes down ,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we can access the data.</a:t>
            </a:r>
          </a:p>
          <a:p>
            <a:endParaRPr lang="en-US" dirty="0"/>
          </a:p>
          <a:p>
            <a:r>
              <a:rPr lang="en-US" dirty="0" smtClean="0"/>
              <a:t>.  </a:t>
            </a:r>
            <a:r>
              <a:rPr lang="en-US" b="1" dirty="0" smtClean="0">
                <a:solidFill>
                  <a:srgbClr val="FFC000"/>
                </a:solidFill>
              </a:rPr>
              <a:t>Partition </a:t>
            </a:r>
            <a:r>
              <a:rPr lang="en-US" b="1" dirty="0" err="1" smtClean="0">
                <a:solidFill>
                  <a:srgbClr val="FFC000"/>
                </a:solidFill>
              </a:rPr>
              <a:t>Tolerence</a:t>
            </a:r>
            <a:r>
              <a:rPr lang="en-US" dirty="0" smtClean="0"/>
              <a:t>  :  The system continues to work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despite arbitrary </a:t>
            </a:r>
            <a:r>
              <a:rPr lang="en-US" dirty="0" err="1" smtClean="0"/>
              <a:t>partioning</a:t>
            </a:r>
            <a:r>
              <a:rPr lang="en-US" dirty="0" smtClean="0"/>
              <a:t> due to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network  failure .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4" y="2475482"/>
            <a:ext cx="10050834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WHAT WE ARE LEFT WITH ???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95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936</TotalTime>
  <Words>641</Words>
  <Application>Microsoft Office PowerPoint</Application>
  <PresentationFormat>Widescreen</PresentationFormat>
  <Paragraphs>126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Kristen ITC</vt:lpstr>
      <vt:lpstr>Times New Roman</vt:lpstr>
      <vt:lpstr>Wingdings 2</vt:lpstr>
      <vt:lpstr>Wingdings 3</vt:lpstr>
      <vt:lpstr>Ion</vt:lpstr>
      <vt:lpstr>      DATABASE </vt:lpstr>
      <vt:lpstr>PowerPoint Presentation</vt:lpstr>
      <vt:lpstr>PowerPoint Presentation</vt:lpstr>
      <vt:lpstr>                  </vt:lpstr>
      <vt:lpstr>PowerPoint Presentation</vt:lpstr>
      <vt:lpstr> NoSQL EVOLUTION </vt:lpstr>
      <vt:lpstr>PowerPoint Presentation</vt:lpstr>
      <vt:lpstr>   CAP  THEOREM</vt:lpstr>
      <vt:lpstr>           WHAT WE ARE LEFT WITH ???</vt:lpstr>
      <vt:lpstr>                  SOLUTIONS</vt:lpstr>
      <vt:lpstr>PowerPoint Presentation</vt:lpstr>
      <vt:lpstr>                            </vt:lpstr>
      <vt:lpstr>PowerPoint Presentation</vt:lpstr>
      <vt:lpstr>                      NEXT  “ MARK LOGIC ”                                          THE HIGH-END  $$$$$ SOLUTION                                      </vt:lpstr>
      <vt:lpstr>         MOST RELIABLE SOLUTION</vt:lpstr>
      <vt:lpstr>  GENERAL STRUCTURE FOR READER</vt:lpstr>
      <vt:lpstr> GENERAL FEATURE</vt:lpstr>
      <vt:lpstr>            FOXX FRAMEWORK </vt:lpstr>
      <vt:lpstr>         AQL : One Query language </vt:lpstr>
      <vt:lpstr>            AQL QUERY FORMAT</vt:lpstr>
      <vt:lpstr>              GRAPH QUERY </vt:lpstr>
      <vt:lpstr>                 JSON QUERY</vt:lpstr>
      <vt:lpstr>     CLUSTER , REPLICATION &amp; SHARDING</vt:lpstr>
      <vt:lpstr>       Finally ,  NoSQL  PERFORMANCE                                    BENCHMARK  2018   </vt:lpstr>
      <vt:lpstr>PowerPoint Presentation</vt:lpstr>
      <vt:lpstr>AN  “E-COMMERCE APP ”    BUILT ON TOP OF A MULTI- MODEL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singh</dc:creator>
  <cp:lastModifiedBy>saurabh singh</cp:lastModifiedBy>
  <cp:revision>42</cp:revision>
  <dcterms:created xsi:type="dcterms:W3CDTF">2018-03-21T06:21:29Z</dcterms:created>
  <dcterms:modified xsi:type="dcterms:W3CDTF">2018-03-22T09:12:12Z</dcterms:modified>
</cp:coreProperties>
</file>