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61" r:id="rId5"/>
    <p:sldId id="262" r:id="rId6"/>
    <p:sldId id="263" r:id="rId7"/>
    <p:sldId id="270" r:id="rId8"/>
    <p:sldId id="271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3529" autoAdjust="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F606B-8DC8-4899-9A33-BFC285DF207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5153AD-0A2F-4246-BFBB-A900E59CA664}">
      <dgm:prSet/>
      <dgm:spPr/>
      <dgm:t>
        <a:bodyPr/>
        <a:lstStyle/>
        <a:p>
          <a:pPr rtl="0"/>
          <a:r>
            <a:rPr lang="en-US" dirty="0" smtClean="0"/>
            <a:t>Case Study</a:t>
          </a:r>
          <a:endParaRPr lang="en-US" dirty="0"/>
        </a:p>
      </dgm:t>
    </dgm:pt>
    <dgm:pt modelId="{F9562D0E-D371-4EB4-817F-8BD6F17B9376}" type="parTrans" cxnId="{04B7CF7C-7D1F-4E6B-AB4F-E564E438CF1B}">
      <dgm:prSet/>
      <dgm:spPr/>
      <dgm:t>
        <a:bodyPr/>
        <a:lstStyle/>
        <a:p>
          <a:endParaRPr lang="en-US"/>
        </a:p>
      </dgm:t>
    </dgm:pt>
    <dgm:pt modelId="{07038678-42D9-49FC-812C-0121F97BC4E4}" type="sibTrans" cxnId="{04B7CF7C-7D1F-4E6B-AB4F-E564E438CF1B}">
      <dgm:prSet/>
      <dgm:spPr/>
      <dgm:t>
        <a:bodyPr/>
        <a:lstStyle/>
        <a:p>
          <a:endParaRPr lang="en-US"/>
        </a:p>
      </dgm:t>
    </dgm:pt>
    <dgm:pt modelId="{E8A18528-7AAA-4910-8397-112834AAF89C}" type="pres">
      <dgm:prSet presAssocID="{3FDF606B-8DC8-4899-9A33-BFC285DF207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B2D90F9-4D39-4422-B5AF-EC79E78C4747}" type="pres">
      <dgm:prSet presAssocID="{635153AD-0A2F-4246-BFBB-A900E59CA664}" presName="circle1" presStyleLbl="node1" presStyleIdx="0" presStyleCnt="1"/>
      <dgm:spPr/>
    </dgm:pt>
    <dgm:pt modelId="{ABE3362E-F24B-4060-A6AF-33141F9C804D}" type="pres">
      <dgm:prSet presAssocID="{635153AD-0A2F-4246-BFBB-A900E59CA664}" presName="space" presStyleCnt="0"/>
      <dgm:spPr/>
    </dgm:pt>
    <dgm:pt modelId="{03F9462C-81D9-4E49-9A83-77BED8A13B5D}" type="pres">
      <dgm:prSet presAssocID="{635153AD-0A2F-4246-BFBB-A900E59CA664}" presName="rect1" presStyleLbl="alignAcc1" presStyleIdx="0" presStyleCnt="1"/>
      <dgm:spPr/>
    </dgm:pt>
    <dgm:pt modelId="{BEEA2426-B79A-4CBE-9509-4C1235527B29}" type="pres">
      <dgm:prSet presAssocID="{635153AD-0A2F-4246-BFBB-A900E59CA66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AECB2F7-A04E-40D3-9248-8536E3684146}" type="presOf" srcId="{3FDF606B-8DC8-4899-9A33-BFC285DF207D}" destId="{E8A18528-7AAA-4910-8397-112834AAF89C}" srcOrd="0" destOrd="0" presId="urn:microsoft.com/office/officeart/2005/8/layout/target3"/>
    <dgm:cxn modelId="{845A636A-1B5D-4334-AD67-6C47E9EBFB73}" type="presOf" srcId="{635153AD-0A2F-4246-BFBB-A900E59CA664}" destId="{BEEA2426-B79A-4CBE-9509-4C1235527B29}" srcOrd="1" destOrd="0" presId="urn:microsoft.com/office/officeart/2005/8/layout/target3"/>
    <dgm:cxn modelId="{4CD5A87E-C72E-4B89-BCDC-236318C99A80}" type="presOf" srcId="{635153AD-0A2F-4246-BFBB-A900E59CA664}" destId="{03F9462C-81D9-4E49-9A83-77BED8A13B5D}" srcOrd="0" destOrd="0" presId="urn:microsoft.com/office/officeart/2005/8/layout/target3"/>
    <dgm:cxn modelId="{04B7CF7C-7D1F-4E6B-AB4F-E564E438CF1B}" srcId="{3FDF606B-8DC8-4899-9A33-BFC285DF207D}" destId="{635153AD-0A2F-4246-BFBB-A900E59CA664}" srcOrd="0" destOrd="0" parTransId="{F9562D0E-D371-4EB4-817F-8BD6F17B9376}" sibTransId="{07038678-42D9-49FC-812C-0121F97BC4E4}"/>
    <dgm:cxn modelId="{57EA9C91-FDFF-4482-BE6A-A8973C9F4010}" type="presParOf" srcId="{E8A18528-7AAA-4910-8397-112834AAF89C}" destId="{1B2D90F9-4D39-4422-B5AF-EC79E78C4747}" srcOrd="0" destOrd="0" presId="urn:microsoft.com/office/officeart/2005/8/layout/target3"/>
    <dgm:cxn modelId="{FB75EDEA-F173-4CBA-A099-9DAA4E7B8F68}" type="presParOf" srcId="{E8A18528-7AAA-4910-8397-112834AAF89C}" destId="{ABE3362E-F24B-4060-A6AF-33141F9C804D}" srcOrd="1" destOrd="0" presId="urn:microsoft.com/office/officeart/2005/8/layout/target3"/>
    <dgm:cxn modelId="{7CADB4FD-45DA-49DF-AADF-BA4CB7EE6AA3}" type="presParOf" srcId="{E8A18528-7AAA-4910-8397-112834AAF89C}" destId="{03F9462C-81D9-4E49-9A83-77BED8A13B5D}" srcOrd="2" destOrd="0" presId="urn:microsoft.com/office/officeart/2005/8/layout/target3"/>
    <dgm:cxn modelId="{CA0CD40E-7090-4476-8EA6-9F4CE2383A40}" type="presParOf" srcId="{E8A18528-7AAA-4910-8397-112834AAF89C}" destId="{BEEA2426-B79A-4CBE-9509-4C1235527B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D90F9-4D39-4422-B5AF-EC79E78C4747}">
      <dsp:nvSpPr>
        <dsp:cNvPr id="0" name=""/>
        <dsp:cNvSpPr/>
      </dsp:nvSpPr>
      <dsp:spPr>
        <a:xfrm>
          <a:off x="0" y="0"/>
          <a:ext cx="2560320" cy="25603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9462C-81D9-4E49-9A83-77BED8A13B5D}">
      <dsp:nvSpPr>
        <dsp:cNvPr id="0" name=""/>
        <dsp:cNvSpPr/>
      </dsp:nvSpPr>
      <dsp:spPr>
        <a:xfrm>
          <a:off x="1280160" y="0"/>
          <a:ext cx="5120640" cy="25603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Case Study</a:t>
          </a:r>
          <a:endParaRPr lang="en-US" sz="6500" kern="1200" dirty="0"/>
        </a:p>
      </dsp:txBody>
      <dsp:txXfrm>
        <a:off x="1280160" y="0"/>
        <a:ext cx="5120640" cy="2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30-Mar-18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77" y="5593195"/>
            <a:ext cx="7924800" cy="101337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CHILD MONITORING 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15645"/>
              </p:ext>
            </p:extLst>
          </p:nvPr>
        </p:nvGraphicFramePr>
        <p:xfrm>
          <a:off x="197346" y="282032"/>
          <a:ext cx="8863779" cy="6019060"/>
        </p:xfrm>
        <a:graphic>
          <a:graphicData uri="http://schemas.openxmlformats.org/drawingml/2006/table">
            <a:tbl>
              <a:tblPr/>
              <a:tblGrid>
                <a:gridCol w="2954593">
                  <a:extLst>
                    <a:ext uri="{9D8B030D-6E8A-4147-A177-3AD203B41FA5}">
                      <a16:colId xmlns:a16="http://schemas.microsoft.com/office/drawing/2014/main" val="3748722248"/>
                    </a:ext>
                  </a:extLst>
                </a:gridCol>
                <a:gridCol w="2954593">
                  <a:extLst>
                    <a:ext uri="{9D8B030D-6E8A-4147-A177-3AD203B41FA5}">
                      <a16:colId xmlns:a16="http://schemas.microsoft.com/office/drawing/2014/main" val="3200979195"/>
                    </a:ext>
                  </a:extLst>
                </a:gridCol>
                <a:gridCol w="2954593">
                  <a:extLst>
                    <a:ext uri="{9D8B030D-6E8A-4147-A177-3AD203B41FA5}">
                      <a16:colId xmlns:a16="http://schemas.microsoft.com/office/drawing/2014/main" val="3784784759"/>
                    </a:ext>
                  </a:extLst>
                </a:gridCol>
              </a:tblGrid>
              <a:tr h="4927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Child’s name &amp; age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Location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Minutes alone</a:t>
                      </a:r>
                    </a:p>
                  </a:txBody>
                  <a:tcPr marL="88641" marR="88641" marT="44320" marB="44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004170"/>
                  </a:ext>
                </a:extLst>
              </a:tr>
              <a:tr h="492736">
                <a:tc gridSpan="3">
                  <a:txBody>
                    <a:bodyPr/>
                    <a:lstStyle/>
                    <a:p>
                      <a:pPr fontAlgn="base"/>
                      <a:endParaRPr lang="en-US" sz="1700" b="0" u="none" strike="noStrike">
                        <a:solidFill>
                          <a:srgbClr val="616161"/>
                        </a:solidFill>
                        <a:effectLst/>
                        <a:latin typeface="Source Sans Pro"/>
                      </a:endParaRP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83481"/>
                  </a:ext>
                </a:extLst>
              </a:tr>
              <a:tr h="12269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Olivia, 10 months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Asleep in the car in a gym’s cool underground parking garage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700" b="0" u="none" strike="noStrike" dirty="0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15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0219"/>
                  </a:ext>
                </a:extLst>
              </a:tr>
              <a:tr h="8598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Cassidy, 2.5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Home, eating a snack, watching </a:t>
                      </a:r>
                      <a:r>
                        <a:rPr lang="en-US" sz="1700" b="0" i="1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Frozen</a:t>
                      </a:r>
                      <a:endParaRPr lang="en-US" sz="1700" b="0" u="none" strike="noStrike">
                        <a:solidFill>
                          <a:srgbClr val="616161"/>
                        </a:solidFill>
                        <a:effectLst/>
                        <a:latin typeface="Source Sans Pro"/>
                      </a:endParaRP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20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02669"/>
                  </a:ext>
                </a:extLst>
              </a:tr>
              <a:tr h="12269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 dirty="0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Grace, 4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Playing on ipad in the car, in a shady spot in a library parking lot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30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871464"/>
                  </a:ext>
                </a:extLst>
              </a:tr>
              <a:tr h="8598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Jenny, 6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A park about a mile from her house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25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28133"/>
                  </a:ext>
                </a:extLst>
              </a:tr>
              <a:tr h="8598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Susie, 8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u="none" strike="noStrike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Starbucks, one block away from where her mother is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700" b="0" u="none" strike="noStrike" dirty="0">
                          <a:solidFill>
                            <a:srgbClr val="616161"/>
                          </a:solidFill>
                          <a:effectLst/>
                          <a:latin typeface="Source Sans Pro"/>
                        </a:rPr>
                        <a:t>45</a:t>
                      </a:r>
                    </a:p>
                  </a:txBody>
                  <a:tcPr marL="88641" marR="88641" marT="44320" marB="4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024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 rot="4285976">
            <a:off x="4865713" y="6560024"/>
            <a:ext cx="1218797" cy="92333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16161"/>
                </a:solidFill>
                <a:effectLst/>
                <a:latin typeface="Source Sans Pro"/>
              </a:rPr>
              <a:t>Basic Five Vignette Types.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0" y="428978"/>
            <a:ext cx="10990498" cy="62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/>
              <a:t>https://www.collabra.org/articles/10.1525/collabra.33/Slide </a:t>
            </a:r>
            <a:r>
              <a:rPr lang="en-US" dirty="0"/>
              <a:t>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Construct an Automatic Child Monitoring Device that can help the </a:t>
            </a:r>
          </a:p>
          <a:p>
            <a:pPr marL="0" indent="0">
              <a:buNone/>
            </a:pPr>
            <a:r>
              <a:rPr lang="en-US" dirty="0" smtClean="0"/>
              <a:t>     Child to stay comfortably at home inspite of being away from the </a:t>
            </a:r>
          </a:p>
          <a:p>
            <a:pPr marL="0" indent="0">
              <a:buNone/>
            </a:pPr>
            <a:r>
              <a:rPr lang="en-US" dirty="0" smtClean="0"/>
              <a:t>      parents in todays modern generations .</a:t>
            </a:r>
          </a:p>
          <a:p>
            <a:pPr marL="0" indent="0">
              <a:buNone/>
            </a:pPr>
            <a:r>
              <a:rPr lang="en-US" dirty="0" smtClean="0"/>
              <a:t>      (Assumed child to be 10 to 15 months old.)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1873584"/>
          <a:ext cx="6400800" cy="256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76" y="2316339"/>
            <a:ext cx="8046720" cy="1557338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then do bystanders call 911 when they see children playing in parks, but not when they see children riding in cars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test this hypothesis, we examined whether </a:t>
            </a:r>
            <a:r>
              <a:rPr lang="en-US" dirty="0" smtClean="0"/>
              <a:t>participants  </a:t>
            </a:r>
            <a:r>
              <a:rPr lang="en-US" dirty="0"/>
              <a:t>judgments about </a:t>
            </a:r>
            <a:r>
              <a:rPr lang="en-US" dirty="0">
                <a:solidFill>
                  <a:srgbClr val="FF0000"/>
                </a:solidFill>
              </a:rPr>
              <a:t>danger to an unsupervised child </a:t>
            </a:r>
            <a:r>
              <a:rPr lang="en-US" dirty="0"/>
              <a:t>vary according to the </a:t>
            </a:r>
            <a:r>
              <a:rPr lang="en-US" dirty="0">
                <a:solidFill>
                  <a:srgbClr val="FF0000"/>
                </a:solidFill>
              </a:rPr>
              <a:t>moral acceptability of the </a:t>
            </a:r>
            <a:r>
              <a:rPr lang="en-US" dirty="0" smtClean="0">
                <a:solidFill>
                  <a:srgbClr val="FF0000"/>
                </a:solidFill>
              </a:rPr>
              <a:t>parents </a:t>
            </a:r>
            <a:r>
              <a:rPr lang="en-US" dirty="0"/>
              <a:t>reason for leaving the child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86" y="182737"/>
            <a:ext cx="8046720" cy="6060018"/>
          </a:xfrm>
        </p:spPr>
        <p:txBody>
          <a:bodyPr>
            <a:normAutofit/>
          </a:bodyPr>
          <a:lstStyle/>
          <a:p>
            <a:r>
              <a:rPr lang="en-US" dirty="0" smtClean="0"/>
              <a:t>If our Hypothesis is correct: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1.</a:t>
            </a:r>
            <a:r>
              <a:rPr lang="en-US" dirty="0"/>
              <a:t> children are in more danger when </a:t>
            </a:r>
            <a:r>
              <a:rPr lang="en-US" dirty="0">
                <a:solidFill>
                  <a:srgbClr val="FF0000"/>
                </a:solidFill>
              </a:rPr>
              <a:t>parents deliberately </a:t>
            </a:r>
            <a:r>
              <a:rPr lang="en-US" dirty="0"/>
              <a:t>allow them to be unsupervised</a:t>
            </a:r>
            <a:r>
              <a:rPr lang="en-US" dirty="0" smtClean="0"/>
              <a:t> </a:t>
            </a:r>
            <a:r>
              <a:rPr lang="en-US" dirty="0"/>
              <a:t>than when children are </a:t>
            </a:r>
            <a:r>
              <a:rPr lang="en-US" dirty="0">
                <a:solidFill>
                  <a:srgbClr val="FF0000"/>
                </a:solidFill>
              </a:rPr>
              <a:t>left unsupervised by </a:t>
            </a:r>
            <a:r>
              <a:rPr lang="en-US" dirty="0" smtClean="0">
                <a:solidFill>
                  <a:srgbClr val="FF0000"/>
                </a:solidFill>
              </a:rPr>
              <a:t>accident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dirty="0"/>
              <a:t> </a:t>
            </a:r>
            <a:r>
              <a:rPr lang="en-US" dirty="0"/>
              <a:t>C</a:t>
            </a:r>
            <a:r>
              <a:rPr lang="en-US" dirty="0" smtClean="0"/>
              <a:t>hildren </a:t>
            </a:r>
            <a:r>
              <a:rPr lang="en-US" dirty="0"/>
              <a:t>are in more danger when a parent leaves for a </a:t>
            </a:r>
            <a:r>
              <a:rPr lang="en-US" dirty="0">
                <a:solidFill>
                  <a:srgbClr val="FF0000"/>
                </a:solidFill>
              </a:rPr>
              <a:t>morally unacceptable reason</a:t>
            </a:r>
            <a:r>
              <a:rPr lang="en-US" dirty="0"/>
              <a:t> (e.g., to meet an illicit lover) than for a </a:t>
            </a:r>
            <a:r>
              <a:rPr lang="en-US" dirty="0">
                <a:solidFill>
                  <a:srgbClr val="FF0000"/>
                </a:solidFill>
              </a:rPr>
              <a:t>morally neutral or acceptable reason </a:t>
            </a:r>
            <a:r>
              <a:rPr lang="en-US" dirty="0"/>
              <a:t>(e.g., to go to work).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5" y="1501421"/>
            <a:ext cx="9059896" cy="323991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In this experiment we required to </a:t>
            </a:r>
            <a:r>
              <a:rPr lang="en-US" dirty="0"/>
              <a:t> read brief vignettes in which a child spends a brief period of time </a:t>
            </a:r>
            <a:r>
              <a:rPr lang="en-US" dirty="0" smtClean="0"/>
              <a:t>unsupervised. The </a:t>
            </a:r>
            <a:r>
              <a:rPr lang="en-US" dirty="0"/>
              <a:t>children’s ages, locations and duration of time unsupervised in each vignette were kept </a:t>
            </a:r>
            <a:r>
              <a:rPr lang="en-US" dirty="0" smtClean="0"/>
              <a:t>constant.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149</TotalTime>
  <Words>316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Book Antiqua</vt:lpstr>
      <vt:lpstr>Source Sans Pro</vt:lpstr>
      <vt:lpstr>Wingdings</vt:lpstr>
      <vt:lpstr>Sales Direction 16X9</vt:lpstr>
      <vt:lpstr>CHILD MONITORING </vt:lpstr>
      <vt:lpstr>PROBLEM STATEMENT </vt:lpstr>
      <vt:lpstr>Two Content Layout with Table</vt:lpstr>
      <vt:lpstr>Title and Content Layout with SmartArt</vt:lpstr>
      <vt:lpstr>PowerPoint Presentation</vt:lpstr>
      <vt:lpstr>Why then do bystanders call 911 when they see children playing in parks, but not when they see children riding in cars?</vt:lpstr>
      <vt:lpstr>To test this hypothesis, we examined whether participants  judgments about danger to an unsupervised child vary according to the moral acceptability of the parents reason for leaving the child alone.</vt:lpstr>
      <vt:lpstr>If our Hypothesis is correct:    1. children are in more danger when parents deliberately allow them to be unsupervised than when children are left unsupervised by accident.   2.  Children are in more danger when a parent leaves for a morally unacceptable reason (e.g., to meet an illicit lover) than for a morally neutral or acceptable reason (e.g., to go to work).</vt:lpstr>
      <vt:lpstr>In this experiment we required to  read brief vignettes in which a child spends a brief period of time unsupervised. The children’s ages, locations and duration of time unsupervised in each vignette were kept constant. </vt:lpstr>
      <vt:lpstr>Basic Five Vignette Types. </vt:lpstr>
      <vt:lpstr>PowerPoint Presentation</vt:lpstr>
      <vt:lpstr>Add a https://www.collabra.org/articles/10.1525/collabra.33/Slide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MONITORING </dc:title>
  <dc:creator>saurabh singh</dc:creator>
  <cp:lastModifiedBy>saurabh singh</cp:lastModifiedBy>
  <cp:revision>12</cp:revision>
  <dcterms:created xsi:type="dcterms:W3CDTF">2018-03-30T14:29:29Z</dcterms:created>
  <dcterms:modified xsi:type="dcterms:W3CDTF">2018-03-30T16:58:51Z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