
<file path=[Content_Types].xml><?xml version="1.0" encoding="utf-8"?>
<Types xmlns="http://schemas.openxmlformats.org/package/2006/content-types">
  <Default Extension="bin" ContentType="application/vnd.openxmlformats-officedocument.oleObject"/>
  <Default Extension="doc" ContentType="application/msword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38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90" r:id="rId13"/>
    <p:sldId id="289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92" r:id="rId25"/>
    <p:sldId id="277" r:id="rId26"/>
    <p:sldId id="278" r:id="rId27"/>
    <p:sldId id="279" r:id="rId28"/>
    <p:sldId id="280" r:id="rId29"/>
    <p:sldId id="281" r:id="rId30"/>
    <p:sldId id="282" r:id="rId31"/>
    <p:sldId id="286" r:id="rId32"/>
    <p:sldId id="283" r:id="rId33"/>
    <p:sldId id="284" r:id="rId34"/>
    <p:sldId id="296" r:id="rId35"/>
    <p:sldId id="293" r:id="rId36"/>
    <p:sldId id="297" r:id="rId37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7237" autoAdjust="0"/>
    <p:restoredTop sz="90929"/>
  </p:normalViewPr>
  <p:slideViewPr>
    <p:cSldViewPr>
      <p:cViewPr varScale="1">
        <p:scale>
          <a:sx n="71" d="100"/>
          <a:sy n="71" d="100"/>
        </p:scale>
        <p:origin x="-864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106751A8-EB94-4029-B4ED-551A0C96DD84}" type="datetimeFigureOut">
              <a:rPr lang="en-US"/>
              <a:pPr>
                <a:defRPr/>
              </a:pPr>
              <a:t>2/13/2012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35AED20C-2D82-46E6-B511-8FF92775DF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bamboo"/>
          <p:cNvPicPr>
            <a:picLocks noChangeAspect="1" noChangeArrowheads="1"/>
          </p:cNvPicPr>
          <p:nvPr/>
        </p:nvPicPr>
        <p:blipFill>
          <a:blip r:embed="rId2"/>
          <a:srcRect r="13792"/>
          <a:stretch>
            <a:fillRect/>
          </a:stretch>
        </p:blipFill>
        <p:spPr bwMode="ltGray">
          <a:xfrm>
            <a:off x="6292850" y="-1588"/>
            <a:ext cx="2857500" cy="686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1158875"/>
            <a:ext cx="6248400" cy="14319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0" y="3429000"/>
            <a:ext cx="6019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257175" y="6248400"/>
            <a:ext cx="1622425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108200" y="6248400"/>
            <a:ext cx="299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5486400" y="6248400"/>
            <a:ext cx="1371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DD69C9-8408-4786-9235-FCF8777FE8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57EDAC-D154-4EA5-9E6C-146428CB4B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886450" y="320675"/>
            <a:ext cx="1885950" cy="57753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320675"/>
            <a:ext cx="5505450" cy="57753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A3CCCE-C8BE-4ED0-9A8D-90055DD9A5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20675"/>
            <a:ext cx="7467600" cy="14319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28600" y="1981200"/>
            <a:ext cx="36957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76700" y="1981200"/>
            <a:ext cx="36957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9B9D36-E950-403C-8D71-5ADFDDF684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865391-8DE2-4D4A-9587-749E0B342F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CC3794-2793-4588-AD9E-36EEC094C5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981200"/>
            <a:ext cx="36957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76700" y="1981200"/>
            <a:ext cx="36957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9F1D59-F949-4F6D-8C73-67F141F159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7A2F66-64DF-494B-B83D-EB03B36518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E503B7-92F2-4C64-9511-19D7AA0440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5B2153-0795-4D4B-8E74-F729282313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1A9198-2951-43B5-A1A8-E0398112B6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B29C00-BBA2-4F9A-B285-D12D578613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7" descr="bamboo"/>
          <p:cNvPicPr>
            <a:picLocks noChangeAspect="1" noChangeArrowheads="1"/>
          </p:cNvPicPr>
          <p:nvPr/>
        </p:nvPicPr>
        <p:blipFill>
          <a:blip r:embed="rId14"/>
          <a:srcRect r="45976"/>
          <a:stretch>
            <a:fillRect/>
          </a:stretch>
        </p:blipFill>
        <p:spPr bwMode="ltGray">
          <a:xfrm>
            <a:off x="7353300" y="0"/>
            <a:ext cx="17907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07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320675"/>
            <a:ext cx="7467600" cy="143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1508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981200"/>
            <a:ext cx="75438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8600" y="6248400"/>
            <a:ext cx="160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09800" y="6248400"/>
            <a:ext cx="3505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248400" y="62484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AE481066-5F2F-4CCC-8E81-5CAC56042A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charset="2"/>
        <a:buChar char="­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charset="2"/>
        <a:buChar char="­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yywahyup@yahoo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7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8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9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10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oleObject" Target="../embeddings/oleObject2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11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12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13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14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15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16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17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0.v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1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2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3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4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Microsoft_Office_Word_97_-_2003_Document5.doc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6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71500" y="3500437"/>
            <a:ext cx="6248395" cy="2308226"/>
          </a:xfrm>
        </p:spPr>
        <p:txBody>
          <a:bodyPr/>
          <a:lstStyle/>
          <a:p>
            <a:pPr/>
            <a:r>
              <a:rPr sz="3600">
                <a:latin typeface="Comic Sans MS"/>
              </a:rPr>
              <a:t>Wahyu Pujiyono</a:t>
            </a:r>
            <a:br>
              <a:rPr sz="3600"/>
            </a:br>
            <a:r>
              <a:rPr sz="3600">
                <a:latin typeface="Comic Sans MS"/>
                <a:hlinkClick r:id="rId2"/>
              </a:rPr>
              <a:t>yywahyup@yahoo.com</a:t>
            </a:r>
            <a:br>
              <a:rPr sz="3600"/>
            </a:br>
            <a:r>
              <a:rPr sz="3600">
                <a:latin typeface="Comic Sans MS"/>
              </a:rPr>
              <a:t>Tehnik Informatika</a:t>
            </a:r>
            <a:br>
              <a:rPr sz="3600"/>
            </a:br>
            <a:r>
              <a:rPr sz="3600">
                <a:latin typeface="Comic Sans MS"/>
              </a:rPr>
              <a:t>Universitas Ahmad Dahlan</a:t>
            </a:r>
            <a:endParaRPr sz="3600">
              <a:latin typeface="Comic Sans MS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57187" y="500062"/>
            <a:ext cx="6019795" cy="2071687"/>
          </a:xfrm>
        </p:spPr>
        <p:txBody>
          <a:bodyPr/>
          <a:lstStyle/>
          <a:p>
            <a:pPr>
              <a:buNone/>
            </a:pPr>
            <a:r>
              <a:rPr b="1" sz="4000">
                <a:latin typeface="Tempus Sans ITC"/>
                <a:cs typeface="Times New Roman"/>
              </a:rPr>
              <a:t>STRUKTUR PEMILIHAN (KONTROL PROGRAM</a:t>
            </a:r>
            <a:r>
              <a:rPr b="1" sz="4000">
                <a:latin typeface="Tempus Sans ITC"/>
              </a:rPr>
              <a:t>)</a:t>
            </a:r>
            <a:endParaRPr b="1" sz="4000">
              <a:latin typeface="Tempus Sans ITC"/>
            </a:endParaRPr>
          </a:p>
          <a:p>
            <a:pPr>
              <a:buNone/>
            </a:pPr>
            <a:r>
              <a:rPr sz="4000"/>
              <a:t>Minggu III - 40 menit</a:t>
            </a:r>
            <a:br>
              <a:rPr sz="4000"/>
            </a:br>
            <a:endParaRPr b="1" sz="4000">
              <a:latin typeface="Tempus Sans IT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81004"/>
            <a:ext cx="7467604" cy="761995"/>
          </a:xfrm>
        </p:spPr>
        <p:txBody>
          <a:bodyPr/>
          <a:lstStyle/>
          <a:p>
            <a:pPr/>
            <a:r>
              <a:rPr/>
              <a:t>Flowchart 3.1</a:t>
            </a:r>
            <a:endParaRPr/>
          </a:p>
        </p:txBody>
      </p:sp>
      <p:grpSp>
        <p:nvGrpSpPr>
          <p:cNvPr id="28675" name="Group 22"/>
          <p:cNvGrpSpPr>
            <a:grpSpLocks/>
          </p:cNvGrpSpPr>
          <p:nvPr/>
        </p:nvGrpSpPr>
        <p:grpSpPr bwMode="auto">
          <a:xfrm>
            <a:off x="1524004" y="1219195"/>
            <a:ext cx="4876795" cy="5486400"/>
            <a:chOff x="1395" y="1227"/>
            <a:chExt cx="2371" cy="2804"/>
          </a:xfrm>
        </p:grpSpPr>
        <p:grpSp>
          <p:nvGrpSpPr>
            <p:cNvPr id="28678" name="Group 4"/>
            <p:cNvGrpSpPr>
              <a:grpSpLocks/>
            </p:cNvGrpSpPr>
            <p:nvPr/>
          </p:nvGrpSpPr>
          <p:grpSpPr bwMode="auto">
            <a:xfrm>
              <a:off x="1395" y="1227"/>
              <a:ext cx="2371" cy="2804"/>
              <a:chOff x="5204" y="3055"/>
              <a:chExt cx="4185" cy="5762"/>
            </a:xfrm>
          </p:grpSpPr>
          <p:sp>
            <p:nvSpPr>
              <p:cNvPr id="28681" name="AutoShape 5"/>
              <p:cNvSpPr>
                <a:spLocks noChangeArrowheads="1"/>
              </p:cNvSpPr>
              <p:nvPr/>
            </p:nvSpPr>
            <p:spPr bwMode="auto">
              <a:xfrm>
                <a:off x="5595" y="3055"/>
                <a:ext cx="1074" cy="544"/>
              </a:xfrm>
              <a:prstGeom prst="flowChartTerminator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sz="1200"/>
                  <a:t>mulai</a:t>
                </a:r>
                <a:endParaRPr sz="1200"/>
              </a:p>
            </p:txBody>
          </p:sp>
          <p:sp>
            <p:nvSpPr>
              <p:cNvPr id="28682" name="Line 6"/>
              <p:cNvSpPr>
                <a:spLocks noChangeShapeType="1"/>
              </p:cNvSpPr>
              <p:nvPr/>
            </p:nvSpPr>
            <p:spPr bwMode="auto">
              <a:xfrm>
                <a:off x="6153" y="3585"/>
                <a:ext cx="0" cy="36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/>
                <a:endParaRPr/>
              </a:p>
            </p:txBody>
          </p:sp>
          <p:sp>
            <p:nvSpPr>
              <p:cNvPr id="28683" name="AutoShape 7"/>
              <p:cNvSpPr>
                <a:spLocks noChangeArrowheads="1"/>
              </p:cNvSpPr>
              <p:nvPr/>
            </p:nvSpPr>
            <p:spPr bwMode="auto">
              <a:xfrm>
                <a:off x="5525" y="3920"/>
                <a:ext cx="1255" cy="544"/>
              </a:xfrm>
              <a:prstGeom prst="flowChartInputOutpu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sz="1200"/>
                  <a:t>A, B</a:t>
                </a:r>
                <a:endParaRPr sz="1200"/>
              </a:p>
            </p:txBody>
          </p:sp>
          <p:sp>
            <p:nvSpPr>
              <p:cNvPr id="28684" name="Line 8"/>
              <p:cNvSpPr>
                <a:spLocks noChangeShapeType="1"/>
              </p:cNvSpPr>
              <p:nvPr/>
            </p:nvSpPr>
            <p:spPr bwMode="auto">
              <a:xfrm>
                <a:off x="6153" y="4450"/>
                <a:ext cx="0" cy="36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/>
                <a:endParaRPr/>
              </a:p>
            </p:txBody>
          </p:sp>
          <p:sp>
            <p:nvSpPr>
              <p:cNvPr id="28685" name="Line 9"/>
              <p:cNvSpPr>
                <a:spLocks noChangeShapeType="1"/>
              </p:cNvSpPr>
              <p:nvPr/>
            </p:nvSpPr>
            <p:spPr bwMode="auto">
              <a:xfrm>
                <a:off x="6153" y="5581"/>
                <a:ext cx="0" cy="54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/>
                <a:endParaRPr/>
              </a:p>
            </p:txBody>
          </p:sp>
          <p:sp>
            <p:nvSpPr>
              <p:cNvPr id="28686" name="AutoShape 10"/>
              <p:cNvSpPr>
                <a:spLocks noChangeArrowheads="1"/>
              </p:cNvSpPr>
              <p:nvPr/>
            </p:nvSpPr>
            <p:spPr bwMode="auto">
              <a:xfrm>
                <a:off x="5204" y="4841"/>
                <a:ext cx="1869" cy="739"/>
              </a:xfrm>
              <a:prstGeom prst="flowChartDecision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sz="1200"/>
                  <a:t>A &gt; B ?</a:t>
                </a:r>
                <a:endParaRPr sz="1200"/>
              </a:p>
            </p:txBody>
          </p:sp>
          <p:sp>
            <p:nvSpPr>
              <p:cNvPr id="28687" name="Line 11"/>
              <p:cNvSpPr>
                <a:spLocks noChangeShapeType="1"/>
              </p:cNvSpPr>
              <p:nvPr/>
            </p:nvSpPr>
            <p:spPr bwMode="auto">
              <a:xfrm>
                <a:off x="7060" y="5218"/>
                <a:ext cx="107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/>
                <a:endParaRPr/>
              </a:p>
            </p:txBody>
          </p:sp>
          <p:sp>
            <p:nvSpPr>
              <p:cNvPr id="28688" name="Line 12"/>
              <p:cNvSpPr>
                <a:spLocks noChangeShapeType="1"/>
              </p:cNvSpPr>
              <p:nvPr/>
            </p:nvSpPr>
            <p:spPr bwMode="auto">
              <a:xfrm>
                <a:off x="6153" y="6655"/>
                <a:ext cx="0" cy="54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/>
                <a:endParaRPr/>
              </a:p>
            </p:txBody>
          </p:sp>
          <p:sp>
            <p:nvSpPr>
              <p:cNvPr id="28689" name="AutoShape 13"/>
              <p:cNvSpPr>
                <a:spLocks noChangeArrowheads="1"/>
              </p:cNvSpPr>
              <p:nvPr/>
            </p:nvSpPr>
            <p:spPr bwMode="auto">
              <a:xfrm>
                <a:off x="5622" y="8273"/>
                <a:ext cx="1074" cy="544"/>
              </a:xfrm>
              <a:prstGeom prst="flowChartTerminator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sz="1200"/>
                  <a:t>selesai</a:t>
                </a:r>
                <a:endParaRPr sz="1200"/>
              </a:p>
            </p:txBody>
          </p:sp>
          <p:sp>
            <p:nvSpPr>
              <p:cNvPr id="28690" name="Line 14"/>
              <p:cNvSpPr>
                <a:spLocks noChangeShapeType="1"/>
              </p:cNvSpPr>
              <p:nvPr/>
            </p:nvSpPr>
            <p:spPr bwMode="auto">
              <a:xfrm>
                <a:off x="8859" y="5399"/>
                <a:ext cx="0" cy="143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/>
                <a:endParaRPr/>
              </a:p>
            </p:txBody>
          </p:sp>
          <p:sp>
            <p:nvSpPr>
              <p:cNvPr id="28691" name="Line 15"/>
              <p:cNvSpPr>
                <a:spLocks noChangeShapeType="1"/>
              </p:cNvSpPr>
              <p:nvPr/>
            </p:nvSpPr>
            <p:spPr bwMode="auto">
              <a:xfrm>
                <a:off x="6153" y="6836"/>
                <a:ext cx="270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/>
              </a:ln>
            </p:spPr>
            <p:txBody>
              <a:bodyPr/>
              <a:lstStyle/>
              <a:p>
                <a:pPr/>
                <a:endParaRPr/>
              </a:p>
            </p:txBody>
          </p:sp>
          <p:sp>
            <p:nvSpPr>
              <p:cNvPr id="28692" name="Rectangle 16"/>
              <p:cNvSpPr>
                <a:spLocks noChangeArrowheads="1"/>
              </p:cNvSpPr>
              <p:nvPr/>
            </p:nvSpPr>
            <p:spPr bwMode="auto">
              <a:xfrm>
                <a:off x="8162" y="4855"/>
                <a:ext cx="1227" cy="54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sz="1200"/>
                  <a:t>max = A</a:t>
                </a:r>
                <a:endParaRPr sz="1200"/>
              </a:p>
            </p:txBody>
          </p:sp>
          <p:sp>
            <p:nvSpPr>
              <p:cNvPr id="28693" name="Rectangle 17"/>
              <p:cNvSpPr>
                <a:spLocks noChangeArrowheads="1"/>
              </p:cNvSpPr>
              <p:nvPr/>
            </p:nvSpPr>
            <p:spPr bwMode="auto">
              <a:xfrm>
                <a:off x="5525" y="6097"/>
                <a:ext cx="1172" cy="54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sz="1200"/>
                  <a:t>max = B</a:t>
                </a:r>
                <a:endParaRPr sz="1200"/>
              </a:p>
            </p:txBody>
          </p:sp>
        </p:grpSp>
        <p:sp>
          <p:nvSpPr>
            <p:cNvPr id="28679" name="AutoShape 18"/>
            <p:cNvSpPr>
              <a:spLocks noChangeArrowheads="1"/>
            </p:cNvSpPr>
            <p:nvPr/>
          </p:nvSpPr>
          <p:spPr bwMode="auto">
            <a:xfrm>
              <a:off x="1520" y="3237"/>
              <a:ext cx="711" cy="265"/>
            </a:xfrm>
            <a:prstGeom prst="flowChartInputOutpu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sz="1800"/>
                <a:t>max</a:t>
              </a:r>
              <a:endParaRPr sz="1800"/>
            </a:p>
          </p:txBody>
        </p:sp>
        <p:sp>
          <p:nvSpPr>
            <p:cNvPr id="28680" name="Line 19"/>
            <p:cNvSpPr>
              <a:spLocks noChangeShapeType="1"/>
            </p:cNvSpPr>
            <p:nvPr/>
          </p:nvSpPr>
          <p:spPr bwMode="auto">
            <a:xfrm>
              <a:off x="1925" y="3502"/>
              <a:ext cx="0" cy="26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/>
              <a:endParaRPr/>
            </a:p>
          </p:txBody>
        </p:sp>
      </p:grpSp>
      <p:sp>
        <p:nvSpPr>
          <p:cNvPr id="28676" name="Text Box 20"/>
          <p:cNvSpPr txBox="1">
            <a:spLocks noChangeArrowheads="1"/>
          </p:cNvSpPr>
          <p:nvPr/>
        </p:nvSpPr>
        <p:spPr bwMode="auto">
          <a:xfrm>
            <a:off x="3124204" y="3810004"/>
            <a:ext cx="93027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/>
            <a:r>
              <a:rPr b="1"/>
              <a:t>tidak</a:t>
            </a:r>
            <a:endParaRPr b="1"/>
          </a:p>
        </p:txBody>
      </p:sp>
      <p:sp>
        <p:nvSpPr>
          <p:cNvPr id="28677" name="Text Box 21"/>
          <p:cNvSpPr txBox="1">
            <a:spLocks noChangeArrowheads="1"/>
          </p:cNvSpPr>
          <p:nvPr/>
        </p:nvSpPr>
        <p:spPr bwMode="auto">
          <a:xfrm>
            <a:off x="4114800" y="3124204"/>
            <a:ext cx="488956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/>
            <a:r>
              <a:rPr b="1"/>
              <a:t>ya</a:t>
            </a:r>
            <a:endParaRPr b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457200"/>
            <a:ext cx="7467604" cy="761995"/>
          </a:xfrm>
        </p:spPr>
        <p:txBody>
          <a:bodyPr/>
          <a:lstStyle/>
          <a:p>
            <a:pPr/>
            <a:r>
              <a:rPr/>
              <a:t>Program 3.1</a:t>
            </a:r>
            <a:endParaRPr/>
          </a:p>
        </p:txBody>
      </p:sp>
      <p:graphicFrame>
        <p:nvGraphicFramePr>
          <p:cNvPr id="6146" name="Object 4"/>
          <p:cNvGraphicFramePr>
            <a:graphicFrameLocks noChangeAspect="1"/>
          </p:cNvGraphicFramePr>
          <p:nvPr/>
        </p:nvGraphicFramePr>
        <p:xfrm>
          <a:off x="1219200" y="1330325"/>
          <a:ext cx="5943600" cy="5527675"/>
        </p:xfrm>
        <a:graphic>
          <a:graphicData uri="http://schemas.openxmlformats.org/presentationml/2006/ole">
            <p:oleObj spid="_x0000_s6146" name="Document" r:id="rId3" imgW="2969280" imgH="2935080" progId="Word.Document.8">
              <p:embed/>
            </p:oleObj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685800"/>
            <a:ext cx="7467604" cy="1066804"/>
          </a:xfrm>
        </p:spPr>
        <p:txBody>
          <a:bodyPr/>
          <a:lstStyle/>
          <a:p>
            <a:pPr/>
            <a:r>
              <a:rPr sz="3200"/>
              <a:t>Translasi algoritma menjadi class</a:t>
            </a:r>
            <a:endParaRPr sz="3200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/>
            <a:endParaRPr/>
          </a:p>
        </p:txBody>
      </p:sp>
      <p:graphicFrame>
        <p:nvGraphicFramePr>
          <p:cNvPr id="7170" name="Object 4"/>
          <p:cNvGraphicFramePr>
            <a:graphicFrameLocks noChangeAspect="1"/>
          </p:cNvGraphicFramePr>
          <p:nvPr/>
        </p:nvGraphicFramePr>
        <p:xfrm>
          <a:off x="76200" y="1811338"/>
          <a:ext cx="8991600" cy="3633787"/>
        </p:xfrm>
        <a:graphic>
          <a:graphicData uri="http://schemas.openxmlformats.org/presentationml/2006/ole">
            <p:oleObj spid="_x0000_s7170" name="Document" r:id="rId3" imgW="7121520" imgH="2666880" progId="Word.Document.8">
              <p:embed/>
            </p:oleObj>
          </a:graphicData>
        </a:graphic>
      </p:graphicFrame>
      <p:sp>
        <p:nvSpPr>
          <p:cNvPr id="7173" name="Line 5"/>
          <p:cNvSpPr>
            <a:spLocks noChangeShapeType="1"/>
          </p:cNvSpPr>
          <p:nvPr/>
        </p:nvSpPr>
        <p:spPr bwMode="auto">
          <a:xfrm>
            <a:off x="1904995" y="3124204"/>
            <a:ext cx="3429000" cy="1219195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/>
            <a:endParaRPr/>
          </a:p>
        </p:txBody>
      </p:sp>
      <p:sp>
        <p:nvSpPr>
          <p:cNvPr id="7174" name="Line 6"/>
          <p:cNvSpPr>
            <a:spLocks noChangeShapeType="1"/>
          </p:cNvSpPr>
          <p:nvPr/>
        </p:nvSpPr>
        <p:spPr bwMode="auto">
          <a:xfrm flipV="1">
            <a:off x="4876795" y="2209804"/>
            <a:ext cx="457200" cy="1371600"/>
          </a:xfrm>
          <a:prstGeom prst="line">
            <a:avLst/>
          </a:prstGeom>
          <a:noFill/>
          <a:ln w="31750">
            <a:solidFill>
              <a:srgbClr val="00FFFF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/>
            <a:endParaRPr/>
          </a:p>
        </p:txBody>
      </p:sp>
      <p:sp>
        <p:nvSpPr>
          <p:cNvPr id="7175" name="Rectangle 7"/>
          <p:cNvSpPr>
            <a:spLocks noChangeArrowheads="1"/>
          </p:cNvSpPr>
          <p:nvPr/>
        </p:nvSpPr>
        <p:spPr bwMode="auto">
          <a:xfrm>
            <a:off x="152404" y="3505195"/>
            <a:ext cx="2743200" cy="990595"/>
          </a:xfrm>
          <a:prstGeom prst="rect">
            <a:avLst/>
          </a:prstGeom>
          <a:noFill/>
          <a:ln w="31750">
            <a:solidFill>
              <a:srgbClr val="00FF00"/>
            </a:solidFill>
            <a:miter lim="800000"/>
            <a:headEnd/>
            <a:tailEnd/>
          </a:ln>
        </p:spPr>
        <p:txBody>
          <a:bodyPr wrap="none" anchor="ctr"/>
          <a:lstStyle/>
          <a:p>
            <a:pPr/>
            <a:endParaRPr/>
          </a:p>
        </p:txBody>
      </p:sp>
      <p:sp>
        <p:nvSpPr>
          <p:cNvPr id="7176" name="Rectangle 8"/>
          <p:cNvSpPr>
            <a:spLocks noChangeArrowheads="1"/>
          </p:cNvSpPr>
          <p:nvPr/>
        </p:nvSpPr>
        <p:spPr bwMode="auto">
          <a:xfrm>
            <a:off x="5410204" y="3047995"/>
            <a:ext cx="3429000" cy="1219195"/>
          </a:xfrm>
          <a:prstGeom prst="rect">
            <a:avLst/>
          </a:prstGeom>
          <a:noFill/>
          <a:ln w="31750">
            <a:solidFill>
              <a:srgbClr val="00FF00"/>
            </a:solidFill>
            <a:miter lim="800000"/>
            <a:headEnd/>
            <a:tailEnd/>
          </a:ln>
        </p:spPr>
        <p:txBody>
          <a:bodyPr wrap="none" anchor="ctr"/>
          <a:lstStyle/>
          <a:p>
            <a:pPr/>
            <a:endParaRPr/>
          </a:p>
        </p:txBody>
      </p:sp>
      <p:sp>
        <p:nvSpPr>
          <p:cNvPr id="7177" name="Line 9"/>
          <p:cNvSpPr>
            <a:spLocks noChangeShapeType="1"/>
          </p:cNvSpPr>
          <p:nvPr/>
        </p:nvSpPr>
        <p:spPr bwMode="auto">
          <a:xfrm>
            <a:off x="2895604" y="4000500"/>
            <a:ext cx="2514600" cy="0"/>
          </a:xfrm>
          <a:prstGeom prst="line">
            <a:avLst/>
          </a:prstGeom>
          <a:noFill/>
          <a:ln w="31750">
            <a:solidFill>
              <a:srgbClr val="00FF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/>
            <a:endParaRPr/>
          </a:p>
        </p:txBody>
      </p:sp>
      <p:sp>
        <p:nvSpPr>
          <p:cNvPr id="7178" name="Oval 10"/>
          <p:cNvSpPr>
            <a:spLocks noChangeArrowheads="1"/>
          </p:cNvSpPr>
          <p:nvPr/>
        </p:nvSpPr>
        <p:spPr bwMode="auto">
          <a:xfrm>
            <a:off x="5689606" y="1803406"/>
            <a:ext cx="838204" cy="304795"/>
          </a:xfrm>
          <a:prstGeom prst="ellipse">
            <a:avLst/>
          </a:prstGeom>
          <a:noFill/>
          <a:ln w="31750">
            <a:solidFill>
              <a:srgbClr val="FFFF00"/>
            </a:solidFill>
            <a:round/>
            <a:headEnd/>
            <a:tailEnd/>
          </a:ln>
        </p:spPr>
        <p:txBody>
          <a:bodyPr wrap="none" anchor="ctr"/>
          <a:lstStyle/>
          <a:p>
            <a:pPr/>
            <a:endParaRPr/>
          </a:p>
        </p:txBody>
      </p:sp>
      <p:sp>
        <p:nvSpPr>
          <p:cNvPr id="7179" name="Oval 11"/>
          <p:cNvSpPr>
            <a:spLocks noChangeArrowheads="1"/>
          </p:cNvSpPr>
          <p:nvPr/>
        </p:nvSpPr>
        <p:spPr bwMode="auto">
          <a:xfrm>
            <a:off x="5257800" y="2286000"/>
            <a:ext cx="914400" cy="304795"/>
          </a:xfrm>
          <a:prstGeom prst="ellipse">
            <a:avLst/>
          </a:prstGeom>
          <a:noFill/>
          <a:ln w="25400">
            <a:solidFill>
              <a:srgbClr val="FFFF00"/>
            </a:solidFill>
            <a:round/>
            <a:headEnd/>
            <a:tailEnd/>
          </a:ln>
        </p:spPr>
        <p:txBody>
          <a:bodyPr wrap="none" anchor="ctr"/>
          <a:lstStyle/>
          <a:p>
            <a:pPr/>
            <a:endParaRPr/>
          </a:p>
        </p:txBody>
      </p:sp>
      <p:sp>
        <p:nvSpPr>
          <p:cNvPr id="7180" name="Line 12"/>
          <p:cNvSpPr>
            <a:spLocks noChangeShapeType="1"/>
          </p:cNvSpPr>
          <p:nvPr/>
        </p:nvSpPr>
        <p:spPr bwMode="auto">
          <a:xfrm flipH="1">
            <a:off x="6096004" y="2133595"/>
            <a:ext cx="76195" cy="228600"/>
          </a:xfrm>
          <a:prstGeom prst="line">
            <a:avLst/>
          </a:prstGeom>
          <a:noFill/>
          <a:ln w="31750">
            <a:solidFill>
              <a:srgbClr val="FFFF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/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/>
            <a:endParaRPr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/>
            <a:r>
              <a:rPr/>
              <a:t>Bagaimana bila user memasukkan bilangan 1 dan kedua sama besar ?</a:t>
            </a:r>
            <a:endParaRPr/>
          </a:p>
          <a:p>
            <a:pPr/>
            <a:r>
              <a:rPr>
                <a:sym typeface="Wingdings"/>
              </a:rPr>
              <a:t> syarat perlu ditambahkan :</a:t>
            </a:r>
            <a:endParaRPr>
              <a:sym typeface="Wingdings"/>
            </a:endParaRPr>
          </a:p>
          <a:p>
            <a:pPr/>
            <a:r>
              <a:rPr>
                <a:sym typeface="Wingdings"/>
              </a:rPr>
              <a:t>if (A=B) then “bilangan sama besar”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7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7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7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7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7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2696"/>
            <a:ext cx="7467604" cy="1739893"/>
          </a:xfrm>
        </p:spPr>
        <p:txBody>
          <a:bodyPr/>
          <a:lstStyle/>
          <a:p>
            <a:pPr/>
            <a:r>
              <a:rPr b="1" sz="3600">
                <a:cs typeface="Times New Roman"/>
              </a:rPr>
              <a:t>Kasus 3.2.</a:t>
            </a:r>
            <a:br>
              <a:rPr sz="3600">
                <a:cs typeface="Times New Roman"/>
              </a:rPr>
            </a:br>
            <a:r>
              <a:rPr b="1" sz="3600">
                <a:latin typeface="Tempus Sans ITC"/>
                <a:cs typeface="Times New Roman"/>
              </a:rPr>
              <a:t>Tentukanlah bilangan terbesar antara 3 bilangan bulat.</a:t>
            </a:r>
            <a:r>
              <a:rPr sz="3600">
                <a:latin typeface="Tempus Sans ITC"/>
              </a:rPr>
              <a:t> </a:t>
            </a:r>
            <a:endParaRPr sz="3600">
              <a:latin typeface="Tempus Sans ITC"/>
            </a:endParaRP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/>
              <a:t>Analisis</a:t>
            </a:r>
            <a:endParaRPr/>
          </a:p>
          <a:p>
            <a:pPr/>
            <a:r>
              <a:rPr/>
              <a:t>Input : misalkan x, y dan z, semua integer</a:t>
            </a:r>
            <a:endParaRPr/>
          </a:p>
          <a:p>
            <a:pPr/>
            <a:r>
              <a:rPr/>
              <a:t>Proses : kita harus membandingkan ketiga bilangan tersebut (caranya?)</a:t>
            </a:r>
            <a:endParaRPr/>
          </a:p>
          <a:p>
            <a:pPr/>
            <a:r>
              <a:rPr/>
              <a:t>Output : bilangan terbesar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/>
            <a:r>
              <a:rPr/>
              <a:t>Algoritma 3.2 (alternatif 1)</a:t>
            </a:r>
            <a:endParaRPr/>
          </a:p>
        </p:txBody>
      </p:sp>
      <p:graphicFrame>
        <p:nvGraphicFramePr>
          <p:cNvPr id="8194" name="Object 3"/>
          <p:cNvGraphicFramePr>
            <a:graphicFrameLocks noChangeAspect="1"/>
          </p:cNvGraphicFramePr>
          <p:nvPr>
            <p:ph type="body" idx="1"/>
          </p:nvPr>
        </p:nvGraphicFramePr>
        <p:xfrm>
          <a:off x="152400" y="1935163"/>
          <a:ext cx="8077200" cy="3479800"/>
        </p:xfrm>
        <a:graphic>
          <a:graphicData uri="http://schemas.openxmlformats.org/presentationml/2006/ole">
            <p:oleObj spid="_x0000_s8194" name="Document" r:id="rId3" imgW="5829840" imgH="2510640" progId="Word.Document.8">
              <p:embed/>
            </p:oleObj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990595"/>
            <a:ext cx="7467604" cy="761995"/>
          </a:xfrm>
        </p:spPr>
        <p:txBody>
          <a:bodyPr/>
          <a:lstStyle/>
          <a:p>
            <a:pPr/>
            <a:r>
              <a:rPr/>
              <a:t>Kelemahan :</a:t>
            </a:r>
            <a:endParaRPr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/>
            <a:r>
              <a:rPr/>
              <a:t>Bilangan lebih dari 3 </a:t>
            </a:r>
            <a:r>
              <a:rPr>
                <a:sym typeface="Wingdings"/>
              </a:rPr>
              <a:t> sangat kompleks</a:t>
            </a:r>
            <a:endParaRPr>
              <a:sym typeface="Wingdings"/>
            </a:endParaRPr>
          </a:p>
          <a:p>
            <a:pPr/>
            <a:r>
              <a:rPr>
                <a:sym typeface="Wingdings"/>
              </a:rPr>
              <a:t>Alternatif (2) : Idenya :</a:t>
            </a:r>
            <a:endParaRPr>
              <a:sym typeface="Wingdings"/>
            </a:endParaRPr>
          </a:p>
          <a:p>
            <a:pPr lvl="1"/>
            <a:r>
              <a:rPr>
                <a:cs typeface="Times New Roman"/>
              </a:rPr>
              <a:t>Hanya satu bilangan maka bilangan tersebut pastilah terbesar (atau terkecil)</a:t>
            </a:r>
            <a:r>
              <a:rPr/>
              <a:t> </a:t>
            </a:r>
            <a:endParaRPr/>
          </a:p>
          <a:p>
            <a:pPr lvl="1"/>
            <a:r>
              <a:rPr>
                <a:cs typeface="Times New Roman"/>
              </a:rPr>
              <a:t>Bilangan berikutnya tinggal dibandingkan dengan nilai terbesar yang saat ini diperoleh.</a:t>
            </a:r>
            <a:r>
              <a:rPr/>
              <a:t>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0" fill="hold"/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0" fill="hold"/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0" fill="hold"/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0" fill="hold"/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0" fill="hold"/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0" fill="hold"/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3" grpId="0" build="p" bldLvl="2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990595"/>
            <a:ext cx="7467604" cy="761995"/>
          </a:xfrm>
        </p:spPr>
        <p:txBody>
          <a:bodyPr/>
          <a:lstStyle/>
          <a:p>
            <a:pPr/>
            <a:r>
              <a:rPr/>
              <a:t>Algoritma alternatif (2)</a:t>
            </a:r>
            <a:endParaRPr/>
          </a:p>
        </p:txBody>
      </p:sp>
      <p:graphicFrame>
        <p:nvGraphicFramePr>
          <p:cNvPr id="9218" name="Object 1024"/>
          <p:cNvGraphicFramePr>
            <a:graphicFrameLocks noChangeAspect="1"/>
          </p:cNvGraphicFramePr>
          <p:nvPr/>
        </p:nvGraphicFramePr>
        <p:xfrm>
          <a:off x="0" y="1976438"/>
          <a:ext cx="8077200" cy="3624262"/>
        </p:xfrm>
        <a:graphic>
          <a:graphicData uri="http://schemas.openxmlformats.org/presentationml/2006/ole">
            <p:oleObj spid="_x0000_s9218" name="Document" r:id="rId3" imgW="4781520" imgH="2335320" progId="Word.Document.8">
              <p:embed/>
            </p:oleObj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990595"/>
            <a:ext cx="7467604" cy="761995"/>
          </a:xfrm>
        </p:spPr>
        <p:txBody>
          <a:bodyPr/>
          <a:lstStyle/>
          <a:p>
            <a:pPr algn="just"/>
            <a:r>
              <a:rPr/>
              <a:t>Latihan :</a:t>
            </a:r>
            <a:endParaRPr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/>
            <a:r>
              <a:rPr/>
              <a:t>Buatlah flowchart dan program dari alternatif (2)</a:t>
            </a:r>
            <a:endParaRPr/>
          </a:p>
          <a:p>
            <a:pPr/>
            <a:r>
              <a:rPr/>
              <a:t>Bagaimana untuk kasus yang melibatkan n buah bilangan ? </a:t>
            </a:r>
            <a:endParaRPr/>
          </a:p>
          <a:p>
            <a:pPr>
              <a:buNone/>
            </a:pPr>
            <a:r>
              <a:rPr>
                <a:sym typeface="Wingdings"/>
              </a:rPr>
              <a:t>	 gunakan </a:t>
            </a:r>
            <a:r>
              <a:rPr b="1">
                <a:sym typeface="Wingdings"/>
              </a:rPr>
              <a:t>ARRAY</a:t>
            </a:r>
            <a:r>
              <a:rPr/>
              <a:t> 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561970"/>
            <a:ext cx="7467604" cy="1190620"/>
          </a:xfrm>
        </p:spPr>
        <p:txBody>
          <a:bodyPr/>
          <a:lstStyle/>
          <a:p>
            <a:pPr/>
            <a:r>
              <a:rPr b="1" sz="3600">
                <a:latin typeface="Times New Roman"/>
                <a:cs typeface="Times New Roman"/>
              </a:rPr>
              <a:t>Kasus 3.3.</a:t>
            </a:r>
            <a:br>
              <a:rPr b="1" u="sng" sz="3600"/>
            </a:br>
            <a:r>
              <a:rPr b="1" sz="3600">
                <a:latin typeface="Tempus Sans ITC"/>
                <a:cs typeface="Times New Roman"/>
              </a:rPr>
              <a:t>Carilah akar-akar persamaan kuadrat.</a:t>
            </a:r>
            <a:r>
              <a:rPr sz="3600"/>
              <a:t> </a:t>
            </a:r>
            <a:endParaRPr sz="3600"/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b="1" sz="2800">
                <a:cs typeface="Times New Roman"/>
              </a:rPr>
              <a:t>Analisis :</a:t>
            </a:r>
            <a:r>
              <a:rPr sz="2800"/>
              <a:t> </a:t>
            </a:r>
            <a:endParaRPr sz="2800"/>
          </a:p>
          <a:p>
            <a:pPr/>
            <a:r>
              <a:rPr sz="2800">
                <a:cs typeface="Times New Roman"/>
              </a:rPr>
              <a:t>Persamaan kuadrat adalah persamaan dengan bentuk umum Ax</a:t>
            </a:r>
            <a:r>
              <a:rPr sz="2800" baseline="30000">
                <a:cs typeface="Times New Roman"/>
              </a:rPr>
              <a:t>2</a:t>
            </a:r>
            <a:r>
              <a:rPr sz="2800">
                <a:cs typeface="Times New Roman"/>
              </a:rPr>
              <a:t> + Bx + C = 0, dan tentu saja dengan A </a:t>
            </a:r>
            <a:r>
              <a:rPr sz="2800">
                <a:latin typeface="Times New Roman"/>
                <a:cs typeface="Times New Roman"/>
                <a:sym typeface="Symbol"/>
              </a:rPr>
              <a:t></a:t>
            </a:r>
            <a:r>
              <a:rPr sz="2800">
                <a:cs typeface="Times New Roman"/>
              </a:rPr>
              <a:t> 0. Akar persamaan kuadrat diperoleh dengan rumus :</a:t>
            </a:r>
            <a:endParaRPr sz="2800">
              <a:cs typeface="Times New Roman"/>
            </a:endParaRPr>
          </a:p>
          <a:p>
            <a:pPr/>
            <a:endParaRPr sz="2800">
              <a:cs typeface="Times New Roman"/>
            </a:endParaRPr>
          </a:p>
          <a:p>
            <a:pPr/>
            <a:endParaRPr sz="2800">
              <a:cs typeface="Times New Roman"/>
            </a:endParaRPr>
          </a:p>
          <a:p>
            <a:pPr/>
            <a:r>
              <a:rPr sz="2800">
                <a:cs typeface="Times New Roman"/>
              </a:rPr>
              <a:t>Bila                  akan diperoleh akar imajiner.</a:t>
            </a:r>
            <a:r>
              <a:rPr sz="2800"/>
              <a:t> </a:t>
            </a:r>
            <a:endParaRPr sz="2800"/>
          </a:p>
        </p:txBody>
      </p:sp>
      <p:graphicFrame>
        <p:nvGraphicFramePr>
          <p:cNvPr id="10242" name="Object 4"/>
          <p:cNvGraphicFramePr>
            <a:graphicFrameLocks noChangeAspect="1"/>
          </p:cNvGraphicFramePr>
          <p:nvPr/>
        </p:nvGraphicFramePr>
        <p:xfrm>
          <a:off x="2971800" y="4495800"/>
          <a:ext cx="2895600" cy="974725"/>
        </p:xfrm>
        <a:graphic>
          <a:graphicData uri="http://schemas.openxmlformats.org/presentationml/2006/ole">
            <p:oleObj spid="_x0000_s10242" name="Equation" r:id="rId3" imgW="1320480" imgH="444240" progId="">
              <p:embed/>
            </p:oleObj>
          </a:graphicData>
        </a:graphic>
      </p:graphicFrame>
      <p:graphicFrame>
        <p:nvGraphicFramePr>
          <p:cNvPr id="10243" name="Object 5"/>
          <p:cNvGraphicFramePr>
            <a:graphicFrameLocks noChangeAspect="1"/>
          </p:cNvGraphicFramePr>
          <p:nvPr/>
        </p:nvGraphicFramePr>
        <p:xfrm>
          <a:off x="1371600" y="5410200"/>
          <a:ext cx="1676400" cy="352425"/>
        </p:xfrm>
        <a:graphic>
          <a:graphicData uri="http://schemas.openxmlformats.org/presentationml/2006/ole">
            <p:oleObj spid="_x0000_s10243" name="Equation" r:id="rId4" imgW="965160" imgH="203040" progId="">
              <p:embed/>
            </p:oleObj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990595"/>
            <a:ext cx="7467604" cy="761995"/>
          </a:xfrm>
        </p:spPr>
        <p:txBody>
          <a:bodyPr/>
          <a:lstStyle/>
          <a:p>
            <a:pPr/>
            <a:r>
              <a:rPr/>
              <a:t>Motivasi</a:t>
            </a:r>
            <a:endParaRPr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/>
            <a:r>
              <a:rPr/>
              <a:t>Dalam kehidupan sehari-hari selalu diperlukan pemilihan dari beberapa alternatif</a:t>
            </a:r>
            <a:endParaRPr/>
          </a:p>
          <a:p>
            <a:pPr>
              <a:buNone/>
            </a:pPr>
            <a:r>
              <a:rPr/>
              <a:t>Contoh :</a:t>
            </a:r>
            <a:endParaRPr/>
          </a:p>
          <a:p>
            <a:pPr/>
            <a:r>
              <a:rPr/>
              <a:t>Terdapat beberapa alternatif untuk memilih sabun mandi</a:t>
            </a:r>
            <a:endParaRPr/>
          </a:p>
          <a:p>
            <a:pPr/>
            <a:r>
              <a:rPr/>
              <a:t>Pertimbangan : harga, wangi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/>
            <a:r>
              <a:rPr/>
              <a:t>Input : koefisien A, B dan C bilangan real</a:t>
            </a:r>
            <a:endParaRPr/>
          </a:p>
          <a:p>
            <a:pPr/>
            <a:r>
              <a:rPr/>
              <a:t>Proses : ada tiga alternatif pilihan dari harga </a:t>
            </a:r>
            <a:endParaRPr/>
          </a:p>
          <a:p>
            <a:pPr/>
            <a:endParaRPr/>
          </a:p>
          <a:p>
            <a:pPr/>
            <a:r>
              <a:rPr/>
              <a:t>Yaitu harganya 0, positif atau negatif</a:t>
            </a:r>
            <a:endParaRPr/>
          </a:p>
          <a:p>
            <a:pPr/>
            <a:r>
              <a:rPr/>
              <a:t>Output : nilai akar berdasar rumus</a:t>
            </a:r>
            <a:endParaRPr/>
          </a:p>
          <a:p>
            <a:pPr/>
            <a:endParaRPr/>
          </a:p>
        </p:txBody>
      </p:sp>
      <p:graphicFrame>
        <p:nvGraphicFramePr>
          <p:cNvPr id="11266" name="Object 1024"/>
          <p:cNvGraphicFramePr>
            <a:graphicFrameLocks noChangeAspect="1"/>
          </p:cNvGraphicFramePr>
          <p:nvPr/>
        </p:nvGraphicFramePr>
        <p:xfrm>
          <a:off x="2894013" y="3886200"/>
          <a:ext cx="1450975" cy="539750"/>
        </p:xfrm>
        <a:graphic>
          <a:graphicData uri="http://schemas.openxmlformats.org/presentationml/2006/ole">
            <p:oleObj spid="_x0000_s11266" name="Equation" r:id="rId3" imgW="545760" imgH="20304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9" grpId="0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90" name="Object 1024"/>
          <p:cNvGraphicFramePr>
            <a:graphicFrameLocks noChangeAspect="1"/>
          </p:cNvGraphicFramePr>
          <p:nvPr/>
        </p:nvGraphicFramePr>
        <p:xfrm>
          <a:off x="0" y="163513"/>
          <a:ext cx="7924800" cy="6789737"/>
        </p:xfrm>
        <a:graphic>
          <a:graphicData uri="http://schemas.openxmlformats.org/presentationml/2006/ole">
            <p:oleObj spid="_x0000_s12290" name="Document" r:id="rId3" imgW="6099840" imgH="5226840" progId="Word.Document.8">
              <p:embed/>
            </p:oleObj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56" descr="kuadra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452442"/>
            <a:ext cx="6246818" cy="54229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14" name="Object 0"/>
          <p:cNvGraphicFramePr>
            <a:graphicFrameLocks noChangeAspect="1"/>
          </p:cNvGraphicFramePr>
          <p:nvPr/>
        </p:nvGraphicFramePr>
        <p:xfrm>
          <a:off x="1066800" y="42863"/>
          <a:ext cx="7010400" cy="6815137"/>
        </p:xfrm>
        <a:graphic>
          <a:graphicData uri="http://schemas.openxmlformats.org/presentationml/2006/ole">
            <p:oleObj spid="_x0000_s13314" name="Document" r:id="rId3" imgW="6110583" imgH="5929954" progId="Word.Document.8">
              <p:embed/>
            </p:oleObj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7543800" cy="5105395"/>
          </a:xfrm>
        </p:spPr>
        <p:txBody>
          <a:bodyPr/>
          <a:lstStyle/>
          <a:p>
            <a:pPr>
              <a:lnSpc>
                <a:spcPct val="90000"/>
              </a:lnSpc>
              <a:buNone/>
            </a:pPr>
            <a:r>
              <a:rPr sz="2400"/>
              <a:t>class Akar {</a:t>
            </a:r>
            <a:endParaRPr sz="2400"/>
          </a:p>
          <a:p>
            <a:pPr>
              <a:lnSpc>
                <a:spcPct val="90000"/>
              </a:lnSpc>
              <a:buNone/>
            </a:pPr>
            <a:r>
              <a:rPr sz="2400"/>
              <a:t>public :</a:t>
            </a:r>
            <a:endParaRPr sz="2400"/>
          </a:p>
          <a:p>
            <a:pPr>
              <a:lnSpc>
                <a:spcPct val="90000"/>
              </a:lnSpc>
              <a:buNone/>
            </a:pPr>
            <a:r>
              <a:rPr sz="2400"/>
              <a:t>    void masukan();</a:t>
            </a:r>
            <a:endParaRPr sz="2400"/>
          </a:p>
          <a:p>
            <a:pPr>
              <a:lnSpc>
                <a:spcPct val="90000"/>
              </a:lnSpc>
              <a:buNone/>
            </a:pPr>
            <a:r>
              <a:rPr sz="2400"/>
              <a:t>    float disk() {return b*b - 4*a*c;}</a:t>
            </a:r>
            <a:endParaRPr sz="2400"/>
          </a:p>
          <a:p>
            <a:pPr>
              <a:lnSpc>
                <a:spcPct val="90000"/>
              </a:lnSpc>
              <a:buNone/>
            </a:pPr>
            <a:r>
              <a:rPr sz="2400"/>
              <a:t>    float akar_disk() {return sqrt(disk());}</a:t>
            </a:r>
            <a:endParaRPr sz="2400"/>
          </a:p>
          <a:p>
            <a:pPr>
              <a:lnSpc>
                <a:spcPct val="90000"/>
              </a:lnSpc>
              <a:buNone/>
            </a:pPr>
            <a:r>
              <a:rPr sz="2400"/>
              <a:t>    void hitung_akar1();</a:t>
            </a:r>
            <a:endParaRPr sz="2400"/>
          </a:p>
          <a:p>
            <a:pPr>
              <a:lnSpc>
                <a:spcPct val="90000"/>
              </a:lnSpc>
              <a:buNone/>
            </a:pPr>
            <a:r>
              <a:rPr sz="2400"/>
              <a:t>    void hitung_akar2();</a:t>
            </a:r>
            <a:endParaRPr sz="2400"/>
          </a:p>
          <a:p>
            <a:pPr>
              <a:lnSpc>
                <a:spcPct val="90000"/>
              </a:lnSpc>
              <a:buNone/>
            </a:pPr>
            <a:r>
              <a:rPr sz="2400"/>
              <a:t>    void cetak();</a:t>
            </a:r>
            <a:endParaRPr sz="2400"/>
          </a:p>
          <a:p>
            <a:pPr>
              <a:lnSpc>
                <a:spcPct val="90000"/>
              </a:lnSpc>
              <a:buNone/>
            </a:pPr>
            <a:r>
              <a:rPr sz="2400"/>
              <a:t>private :</a:t>
            </a:r>
            <a:endParaRPr sz="2400"/>
          </a:p>
          <a:p>
            <a:pPr>
              <a:lnSpc>
                <a:spcPct val="90000"/>
              </a:lnSpc>
              <a:buNone/>
            </a:pPr>
            <a:r>
              <a:rPr sz="2400"/>
              <a:t>    int a, b, c;</a:t>
            </a:r>
            <a:endParaRPr sz="2400"/>
          </a:p>
          <a:p>
            <a:pPr>
              <a:lnSpc>
                <a:spcPct val="90000"/>
              </a:lnSpc>
              <a:buNone/>
            </a:pPr>
            <a:r>
              <a:rPr sz="2400"/>
              <a:t>    float x1, x2;</a:t>
            </a:r>
            <a:endParaRPr sz="2400"/>
          </a:p>
          <a:p>
            <a:pPr>
              <a:lnSpc>
                <a:spcPct val="90000"/>
              </a:lnSpc>
              <a:buNone/>
            </a:pPr>
            <a:r>
              <a:rPr sz="2400"/>
              <a:t>};</a:t>
            </a:r>
            <a:endParaRPr sz="2400"/>
          </a:p>
          <a:p>
            <a:pPr>
              <a:lnSpc>
                <a:spcPct val="90000"/>
              </a:lnSpc>
              <a:buNone/>
            </a:pPr>
            <a:endParaRPr sz="24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050926"/>
            <a:ext cx="7467604" cy="701678"/>
          </a:xfrm>
        </p:spPr>
        <p:txBody>
          <a:bodyPr/>
          <a:lstStyle/>
          <a:p>
            <a:pPr/>
            <a:r>
              <a:rPr b="1" sz="4000">
                <a:cs typeface="Times New Roman"/>
              </a:rPr>
              <a:t>Kasus 3.4.</a:t>
            </a:r>
            <a:r>
              <a:rPr sz="4000"/>
              <a:t> </a:t>
            </a:r>
            <a:r>
              <a:rPr b="1" sz="4000">
                <a:latin typeface="Tempus Sans ITC"/>
              </a:rPr>
              <a:t>Konversi Nilai</a:t>
            </a:r>
            <a:endParaRPr b="1" sz="4000">
              <a:latin typeface="Tempus Sans ITC"/>
            </a:endParaRP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/>
            <a:r>
              <a:rPr>
                <a:cs typeface="Times New Roman"/>
              </a:rPr>
              <a:t>Konversikan nilai angka menjadi nilai huruf dengan ketentuan sebagai berikut :</a:t>
            </a:r>
            <a:r>
              <a:rPr/>
              <a:t> </a:t>
            </a:r>
            <a:endParaRPr/>
          </a:p>
        </p:txBody>
      </p:sp>
      <p:graphicFrame>
        <p:nvGraphicFramePr>
          <p:cNvPr id="14338" name="Object 0"/>
          <p:cNvGraphicFramePr>
            <a:graphicFrameLocks noChangeAspect="1"/>
          </p:cNvGraphicFramePr>
          <p:nvPr/>
        </p:nvGraphicFramePr>
        <p:xfrm>
          <a:off x="1752600" y="3733800"/>
          <a:ext cx="5105400" cy="2765425"/>
        </p:xfrm>
        <a:graphic>
          <a:graphicData uri="http://schemas.openxmlformats.org/presentationml/2006/ole">
            <p:oleObj spid="_x0000_s14338" name="Document" r:id="rId3" imgW="2235960" imgH="1312560" progId="Word.Document.8">
              <p:embed/>
            </p:oleObj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362" name="Object 4"/>
          <p:cNvGraphicFramePr>
            <a:graphicFrameLocks noChangeAspect="1"/>
          </p:cNvGraphicFramePr>
          <p:nvPr/>
        </p:nvGraphicFramePr>
        <p:xfrm>
          <a:off x="152400" y="1389063"/>
          <a:ext cx="7772400" cy="4806950"/>
        </p:xfrm>
        <a:graphic>
          <a:graphicData uri="http://schemas.openxmlformats.org/presentationml/2006/ole">
            <p:oleObj spid="_x0000_s15362" name="Document" r:id="rId3" imgW="4715640" imgH="3036240" progId="Word.Document.8">
              <p:embed/>
            </p:oleObj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86" name="Object 1024"/>
          <p:cNvGraphicFramePr>
            <a:graphicFrameLocks noChangeAspect="1"/>
          </p:cNvGraphicFramePr>
          <p:nvPr/>
        </p:nvGraphicFramePr>
        <p:xfrm>
          <a:off x="300038" y="1419225"/>
          <a:ext cx="7548562" cy="5081588"/>
        </p:xfrm>
        <a:graphic>
          <a:graphicData uri="http://schemas.openxmlformats.org/presentationml/2006/ole">
            <p:oleObj spid="_x0000_s16386" name="Document" r:id="rId3" imgW="4214520" imgH="2973960" progId="Word.Document.8">
              <p:embed/>
            </p:oleObj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050926"/>
            <a:ext cx="7467604" cy="701678"/>
          </a:xfrm>
        </p:spPr>
        <p:txBody>
          <a:bodyPr/>
          <a:lstStyle/>
          <a:p>
            <a:pPr/>
            <a:r>
              <a:rPr b="1" sz="4000">
                <a:cs typeface="Times New Roman"/>
              </a:rPr>
              <a:t>Kasus 3.5.</a:t>
            </a:r>
            <a:r>
              <a:rPr sz="4000"/>
              <a:t>  </a:t>
            </a:r>
            <a:r>
              <a:rPr b="1" sz="4000">
                <a:latin typeface="Tempus Sans ITC"/>
              </a:rPr>
              <a:t>Konversi Hari</a:t>
            </a:r>
            <a:endParaRPr b="1" sz="4000">
              <a:latin typeface="Tempus Sans ITC"/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/>
            <a:r>
              <a:rPr>
                <a:cs typeface="Times New Roman"/>
              </a:rPr>
              <a:t>Buatlah algoritma, flowchart, dan program untuk mengkonversi hari ke-1 adalah hari Senin sampai dengan hari ke-7 adalah Minggu. </a:t>
            </a:r>
            <a:endParaRPr>
              <a:cs typeface="Times New Roman"/>
            </a:endParaRPr>
          </a:p>
          <a:p>
            <a:pPr/>
            <a:r>
              <a:rPr>
                <a:cs typeface="Times New Roman"/>
              </a:rPr>
              <a:t>Misalkan dimasukkan nilai 5, outputnya adalah hari Jum’at.</a:t>
            </a:r>
            <a:r>
              <a:rPr/>
              <a:t> 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533395"/>
            <a:ext cx="7467604" cy="761995"/>
          </a:xfrm>
        </p:spPr>
        <p:txBody>
          <a:bodyPr/>
          <a:lstStyle/>
          <a:p>
            <a:pPr/>
            <a:r>
              <a:rPr/>
              <a:t>Algoritma 3.5</a:t>
            </a:r>
            <a:endParaRPr/>
          </a:p>
        </p:txBody>
      </p:sp>
      <p:graphicFrame>
        <p:nvGraphicFramePr>
          <p:cNvPr id="17410" name="Object 0"/>
          <p:cNvGraphicFramePr>
            <a:graphicFrameLocks noChangeAspect="1"/>
          </p:cNvGraphicFramePr>
          <p:nvPr>
            <p:ph type="body" idx="1"/>
          </p:nvPr>
        </p:nvGraphicFramePr>
        <p:xfrm>
          <a:off x="381000" y="1397000"/>
          <a:ext cx="7696200" cy="5087938"/>
        </p:xfrm>
        <a:graphic>
          <a:graphicData uri="http://schemas.openxmlformats.org/presentationml/2006/ole">
            <p:oleObj spid="_x0000_s17410" name="Document" r:id="rId3" imgW="4857120" imgH="3211560" progId="Word.Document.8">
              <p:embed/>
            </p:oleObj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/>
            <a:r>
              <a:rPr/>
              <a:t>Alternatif mengacu pada tindakan yang akan dilakukan</a:t>
            </a:r>
            <a:endParaRPr/>
          </a:p>
          <a:p>
            <a:pPr/>
            <a:r>
              <a:rPr/>
              <a:t>Pertimbangan mengacu pada syarat :</a:t>
            </a:r>
            <a:endParaRPr/>
          </a:p>
          <a:p>
            <a:pPr lvl="1"/>
            <a:r>
              <a:rPr/>
              <a:t>Jika harus dipenuhi keduanya </a:t>
            </a:r>
            <a:r>
              <a:rPr>
                <a:sym typeface="Wingdings"/>
              </a:rPr>
              <a:t> dan </a:t>
            </a:r>
            <a:endParaRPr>
              <a:sym typeface="Wingdings"/>
            </a:endParaRPr>
          </a:p>
          <a:p>
            <a:pPr lvl="1"/>
            <a:r>
              <a:rPr>
                <a:sym typeface="Wingdings"/>
              </a:rPr>
              <a:t>Jika boleh salah satu  atau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build="p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434" name="Object 0"/>
          <p:cNvGraphicFramePr>
            <a:graphicFrameLocks noChangeAspect="1"/>
          </p:cNvGraphicFramePr>
          <p:nvPr/>
        </p:nvGraphicFramePr>
        <p:xfrm>
          <a:off x="152400" y="731838"/>
          <a:ext cx="7848600" cy="5699125"/>
        </p:xfrm>
        <a:graphic>
          <a:graphicData uri="http://schemas.openxmlformats.org/presentationml/2006/ole">
            <p:oleObj spid="_x0000_s18434" name="Document" r:id="rId3" imgW="4942080" imgH="4076640" progId="Word.Document.8">
              <p:embed/>
            </p:oleObj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990595"/>
            <a:ext cx="7467604" cy="761995"/>
          </a:xfrm>
        </p:spPr>
        <p:txBody>
          <a:bodyPr/>
          <a:lstStyle/>
          <a:p>
            <a:pPr/>
            <a:r>
              <a:rPr/>
              <a:t>Rangkuman</a:t>
            </a:r>
            <a:endParaRPr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/>
            <a:r>
              <a:rPr/>
              <a:t>Bedakan operator = dan ==</a:t>
            </a:r>
            <a:endParaRPr/>
          </a:p>
          <a:p>
            <a:pPr/>
            <a:r>
              <a:rPr/>
              <a:t>Gunakan pernyataan if dan switch secara tepat</a:t>
            </a:r>
            <a:endParaRPr/>
          </a:p>
          <a:p>
            <a:pPr/>
            <a:r>
              <a:rPr/>
              <a:t>Pelajari kembali tentang tabel nilai kebenaran untuk operator kondisional yang lain (xor, nor, dll.)</a:t>
            </a:r>
            <a:endParaRPr/>
          </a:p>
          <a:p>
            <a:pPr/>
            <a:r>
              <a:rPr/>
              <a:t>Berguna untuk proses rekursif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5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1" grpId="0" build="p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990595"/>
            <a:ext cx="7467604" cy="761995"/>
          </a:xfrm>
        </p:spPr>
        <p:txBody>
          <a:bodyPr/>
          <a:lstStyle/>
          <a:p>
            <a:pPr/>
            <a:r>
              <a:rPr/>
              <a:t>Latihan</a:t>
            </a:r>
            <a:endParaRPr/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/>
            <a:r>
              <a:rPr sz="2800">
                <a:cs typeface="Times New Roman"/>
              </a:rPr>
              <a:t>Sempurnakan algoritma 3.3. dengan akar imajiner berbentuk :</a:t>
            </a:r>
            <a:r>
              <a:rPr sz="2800"/>
              <a:t> </a:t>
            </a:r>
            <a:r>
              <a:rPr b="1" sz="2800">
                <a:cs typeface="Times New Roman"/>
              </a:rPr>
              <a:t>a + bi</a:t>
            </a:r>
            <a:r>
              <a:rPr sz="2800"/>
              <a:t> </a:t>
            </a:r>
            <a:r>
              <a:rPr sz="2800">
                <a:cs typeface="Times New Roman"/>
              </a:rPr>
              <a:t>dengan a dan b bilangan real dan bila harga </a:t>
            </a:r>
            <a:endParaRPr sz="2800">
              <a:cs typeface="Times New Roman"/>
            </a:endParaRPr>
          </a:p>
          <a:p>
            <a:pPr/>
            <a:endParaRPr sz="2800">
              <a:cs typeface="Times New Roman"/>
            </a:endParaRPr>
          </a:p>
          <a:p>
            <a:pPr/>
            <a:r>
              <a:rPr sz="2800">
                <a:cs typeface="Times New Roman"/>
              </a:rPr>
              <a:t>Buatlah algoritma dan class beserta method untuk mengecek apakah pemakai memasukkan bilangan bulat atau bilangan real. </a:t>
            </a:r>
            <a:r>
              <a:rPr sz="2800"/>
              <a:t> </a:t>
            </a:r>
            <a:endParaRPr sz="2800"/>
          </a:p>
        </p:txBody>
      </p:sp>
      <p:graphicFrame>
        <p:nvGraphicFramePr>
          <p:cNvPr id="19458" name="Object 0"/>
          <p:cNvGraphicFramePr>
            <a:graphicFrameLocks noChangeAspect="1"/>
          </p:cNvGraphicFramePr>
          <p:nvPr/>
        </p:nvGraphicFramePr>
        <p:xfrm>
          <a:off x="2362200" y="3352800"/>
          <a:ext cx="2514600" cy="658813"/>
        </p:xfrm>
        <a:graphic>
          <a:graphicData uri="http://schemas.openxmlformats.org/presentationml/2006/ole">
            <p:oleObj spid="_x0000_s19458" name="Equation" r:id="rId3" imgW="774360" imgH="203040" progId="">
              <p:embed/>
            </p:oleObj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990595"/>
            <a:ext cx="7467604" cy="761995"/>
          </a:xfrm>
        </p:spPr>
        <p:txBody>
          <a:bodyPr/>
          <a:lstStyle/>
          <a:p>
            <a:pPr/>
            <a:r>
              <a:rPr/>
              <a:t>Latihan (lanjutan)</a:t>
            </a:r>
            <a:endParaRPr/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/>
            <a:r>
              <a:rPr sz="2800">
                <a:cs typeface="Times New Roman"/>
              </a:rPr>
              <a:t>Buatlah algoritma, class dan method untuk mengecek apakah karakter yang dimasukkan itu merupakan huruf besar, huruf kecil atau digit (bilangan).</a:t>
            </a:r>
            <a:r>
              <a:rPr sz="2800"/>
              <a:t> </a:t>
            </a:r>
            <a:endParaRPr sz="2800"/>
          </a:p>
        </p:txBody>
      </p:sp>
      <p:graphicFrame>
        <p:nvGraphicFramePr>
          <p:cNvPr id="20482" name="Object 0"/>
          <p:cNvGraphicFramePr>
            <a:graphicFrameLocks noChangeAspect="1"/>
          </p:cNvGraphicFramePr>
          <p:nvPr>
            <p:ph sz="half" idx="2"/>
          </p:nvPr>
        </p:nvGraphicFramePr>
        <p:xfrm>
          <a:off x="3971925" y="2565400"/>
          <a:ext cx="3695700" cy="2081213"/>
        </p:xfrm>
        <a:graphic>
          <a:graphicData uri="http://schemas.openxmlformats.org/presentationml/2006/ole">
            <p:oleObj spid="_x0000_s20482" name="Equation" r:id="rId3" imgW="1307880" imgH="736560" progId="">
              <p:embed/>
            </p:oleObj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>
          <a:xfrm>
            <a:off x="228600" y="320673"/>
            <a:ext cx="7467604" cy="769934"/>
          </a:xfrm>
        </p:spPr>
        <p:txBody>
          <a:bodyPr/>
          <a:lstStyle/>
          <a:p>
            <a:pPr/>
            <a:r>
              <a:rPr/>
              <a:t>Tabel ASCII</a:t>
            </a:r>
            <a:endParaRPr/>
          </a:p>
        </p:txBody>
      </p:sp>
      <p:sp>
        <p:nvSpPr>
          <p:cNvPr id="39939" name="Text Placeholder 2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pPr/>
            <a:endParaRPr/>
          </a:p>
        </p:txBody>
      </p:sp>
      <p:pic>
        <p:nvPicPr>
          <p:cNvPr id="39940" name="Content Placeholder 6" descr="Tabel ASCII.jpg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449260" y="1500187"/>
            <a:ext cx="7226293" cy="392906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>
          <a:xfrm>
            <a:off x="228600" y="320673"/>
            <a:ext cx="7467604" cy="523879"/>
          </a:xfrm>
        </p:spPr>
        <p:txBody>
          <a:bodyPr/>
          <a:lstStyle/>
          <a:p>
            <a:pPr/>
            <a:r>
              <a:rPr sz="2800"/>
              <a:t>Bahan Diskusi Kelompok</a:t>
            </a:r>
            <a:endParaRPr sz="2800"/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7543800" cy="5715000"/>
          </a:xfrm>
        </p:spPr>
        <p:txBody>
          <a:bodyPr/>
          <a:lstStyle/>
          <a:p>
            <a:pPr/>
            <a:r>
              <a:rPr sz="2000"/>
              <a:t>Dalam kehidupan sehari-hari, misalkan kuitansi, slip pembayaran gaji, transaksi perbankan (menabung/ menarik tunai) maupun hukum (akta kelahiran, akta pendirian perusahaan), kita jumpai penulisan angka yang diikuti dengan ejaan/ teks ucapan.</a:t>
            </a:r>
            <a:endParaRPr sz="2000"/>
          </a:p>
          <a:p>
            <a:pPr/>
            <a:r>
              <a:rPr sz="2000"/>
              <a:t>Diskusikan, algoritma untuk mengkonversi angka (bilangan) menjadi ejaan/pengucapan. Asumsikan maksimal angkanya adalah ribuan.</a:t>
            </a:r>
            <a:endParaRPr sz="2000"/>
          </a:p>
          <a:p>
            <a:pPr/>
            <a:endParaRPr sz="2000"/>
          </a:p>
          <a:p>
            <a:pPr/>
            <a:r>
              <a:rPr sz="2000"/>
              <a:t>Petunjuk :</a:t>
            </a:r>
            <a:endParaRPr sz="2000"/>
          </a:p>
          <a:p>
            <a:pPr/>
            <a:r>
              <a:rPr sz="2000"/>
              <a:t>1. Berikan sebuah angka, ambil 4 digit</a:t>
            </a:r>
            <a:endParaRPr sz="2000"/>
          </a:p>
          <a:p>
            <a:pPr/>
            <a:r>
              <a:rPr sz="2000"/>
              <a:t>2. lakukan secara manual, tiap mahasiswa mencoba sendiri</a:t>
            </a:r>
            <a:endParaRPr sz="2000"/>
          </a:p>
          <a:p>
            <a:pPr/>
            <a:r>
              <a:rPr sz="2000"/>
              <a:t>3. gunakan operator yang tepat untuk tiap langkah</a:t>
            </a:r>
            <a:endParaRPr sz="2000"/>
          </a:p>
          <a:p>
            <a:pPr/>
            <a:r>
              <a:rPr sz="2000"/>
              <a:t>4. gunakan pernyataan kondisional (IF atau IF .. ELSE IF ...) untuk beberapa pilihan yang ada.</a:t>
            </a:r>
            <a:endParaRPr sz="20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990595"/>
            <a:ext cx="7467604" cy="761995"/>
          </a:xfrm>
        </p:spPr>
        <p:txBody>
          <a:bodyPr/>
          <a:lstStyle/>
          <a:p>
            <a:pPr/>
            <a:r>
              <a:rPr/>
              <a:t>Minggu</a:t>
            </a:r>
            <a:r>
              <a:rPr/>
              <a:t> </a:t>
            </a:r>
            <a:r>
              <a:rPr/>
              <a:t>Depan</a:t>
            </a:r>
            <a:r>
              <a:rPr/>
              <a:t> :</a:t>
            </a:r>
            <a:endParaRPr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228600" y="1981204"/>
            <a:ext cx="75438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indent="-3429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/>
              <a:buChar char="­"/>
            </a:pPr>
            <a:r>
              <a:rPr cap="none" sz="3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Perulangan/ LOOP</a:t>
            </a:r>
            <a:endParaRPr cap="none" sz="3200" baseline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42900" marR="0" indent="-3429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/>
              <a:buChar char="­"/>
            </a:pPr>
            <a:r>
              <a:rPr cap="none" sz="3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Pernyataan :</a:t>
            </a:r>
            <a:endParaRPr cap="none" sz="3200" baseline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1" marL="742950" marR="0" indent="-28575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</a:pPr>
            <a:r>
              <a:rPr cap="none" sz="2800" baseline="0">
                <a:solidFill>
                  <a:schemeClr val="tx1"/>
                </a:solidFill>
                <a:latin typeface="+mn-lt"/>
              </a:rPr>
              <a:t>for</a:t>
            </a:r>
            <a:endParaRPr cap="none" sz="2800" baseline="0">
              <a:solidFill>
                <a:schemeClr val="tx1"/>
              </a:solidFill>
              <a:latin typeface="+mn-lt"/>
            </a:endParaRPr>
          </a:p>
          <a:p>
            <a:pPr lvl="1" marL="742950" marR="0" indent="-28575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</a:pPr>
            <a:r>
              <a:rPr cap="none" sz="2800" baseline="0">
                <a:solidFill>
                  <a:schemeClr val="tx1"/>
                </a:solidFill>
                <a:latin typeface="+mn-lt"/>
              </a:rPr>
              <a:t>while</a:t>
            </a:r>
            <a:endParaRPr cap="none" sz="2800" baseline="0">
              <a:solidFill>
                <a:schemeClr val="tx1"/>
              </a:solidFill>
              <a:latin typeface="+mn-lt"/>
            </a:endParaRPr>
          </a:p>
          <a:p>
            <a:pPr lvl="1" marL="742950" marR="0" indent="-28575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</a:pPr>
            <a:r>
              <a:rPr cap="none" sz="2800" baseline="0">
                <a:solidFill>
                  <a:schemeClr val="tx1"/>
                </a:solidFill>
                <a:latin typeface="+mn-lt"/>
              </a:rPr>
              <a:t>do … while</a:t>
            </a:r>
            <a:endParaRPr cap="none" sz="2800" baseline="0">
              <a:solidFill>
                <a:schemeClr val="tx1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7543800" cy="4114800"/>
          </a:xfrm>
        </p:spPr>
        <p:txBody>
          <a:bodyPr/>
          <a:lstStyle/>
          <a:p>
            <a:pPr/>
            <a:r>
              <a:rPr>
                <a:cs typeface="Times New Roman"/>
              </a:rPr>
              <a:t>Salah satu kemampuan komputer adalah dapat melakukan proses pemilihan dari beberapa alternatif sesuai dengan kondisi yang diberikan.</a:t>
            </a:r>
            <a:r>
              <a:rPr/>
              <a:t> </a:t>
            </a:r>
            <a:endParaRPr/>
          </a:p>
          <a:p>
            <a:pPr/>
            <a:r>
              <a:rPr/>
              <a:t>Pernyataan :</a:t>
            </a:r>
            <a:endParaRPr/>
          </a:p>
        </p:txBody>
      </p:sp>
      <p:graphicFrame>
        <p:nvGraphicFramePr>
          <p:cNvPr id="1026" name="Object 4"/>
          <p:cNvGraphicFramePr>
            <a:graphicFrameLocks noChangeAspect="1"/>
          </p:cNvGraphicFramePr>
          <p:nvPr/>
        </p:nvGraphicFramePr>
        <p:xfrm>
          <a:off x="1524000" y="3573463"/>
          <a:ext cx="5486400" cy="3208337"/>
        </p:xfrm>
        <a:graphic>
          <a:graphicData uri="http://schemas.openxmlformats.org/presentationml/2006/ole">
            <p:oleObj spid="_x0000_s1026" name="Document" r:id="rId3" imgW="3070080" imgH="1994400" progId="Word.Document.8">
              <p:embed/>
            </p:oleObj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/>
            <a:r>
              <a:rPr/>
              <a:t>Beberapa else :</a:t>
            </a:r>
            <a:endParaRPr/>
          </a:p>
          <a:p>
            <a:pPr/>
            <a:endParaRPr/>
          </a:p>
        </p:txBody>
      </p:sp>
      <p:graphicFrame>
        <p:nvGraphicFramePr>
          <p:cNvPr id="2050" name="Object 4"/>
          <p:cNvGraphicFramePr>
            <a:graphicFrameLocks noChangeAspect="1"/>
          </p:cNvGraphicFramePr>
          <p:nvPr/>
        </p:nvGraphicFramePr>
        <p:xfrm>
          <a:off x="233363" y="2974975"/>
          <a:ext cx="7691437" cy="3214688"/>
        </p:xfrm>
        <a:graphic>
          <a:graphicData uri="http://schemas.openxmlformats.org/presentationml/2006/ole">
            <p:oleObj spid="_x0000_s2050" name="Document" r:id="rId3" imgW="3858840" imgH="1800000" progId="Word.Document.8">
              <p:embed/>
            </p:oleObj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990595"/>
            <a:ext cx="7467604" cy="761995"/>
          </a:xfrm>
        </p:spPr>
        <p:txBody>
          <a:bodyPr/>
          <a:lstStyle/>
          <a:p>
            <a:pPr/>
            <a:r>
              <a:rPr b="1">
                <a:cs typeface="Times New Roman"/>
              </a:rPr>
              <a:t>Operator Relasional</a:t>
            </a:r>
            <a:r>
              <a:rPr/>
              <a:t> </a:t>
            </a:r>
            <a:endParaRPr/>
          </a:p>
        </p:txBody>
      </p:sp>
      <p:graphicFrame>
        <p:nvGraphicFramePr>
          <p:cNvPr id="3074" name="Object 3"/>
          <p:cNvGraphicFramePr>
            <a:graphicFrameLocks noChangeAspect="1"/>
          </p:cNvGraphicFramePr>
          <p:nvPr>
            <p:ph type="body" idx="1"/>
          </p:nvPr>
        </p:nvGraphicFramePr>
        <p:xfrm>
          <a:off x="762000" y="2286000"/>
          <a:ext cx="6858000" cy="3911600"/>
        </p:xfrm>
        <a:graphic>
          <a:graphicData uri="http://schemas.openxmlformats.org/presentationml/2006/ole">
            <p:oleObj spid="_x0000_s3074" name="Document" r:id="rId3" imgW="3292560" imgH="1878120" progId="Word.Document.8">
              <p:embed/>
            </p:oleObj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/>
            <a:r>
              <a:rPr>
                <a:cs typeface="Times New Roman"/>
              </a:rPr>
              <a:t>Tabel Kebenaran Operator Or dan AND</a:t>
            </a:r>
            <a:r>
              <a:rPr/>
              <a:t> </a:t>
            </a:r>
            <a:endParaRPr/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/>
            <a:r>
              <a:rPr/>
              <a:t>Termasuk operator biner</a:t>
            </a:r>
            <a:endParaRPr/>
          </a:p>
        </p:txBody>
      </p:sp>
      <p:graphicFrame>
        <p:nvGraphicFramePr>
          <p:cNvPr id="28676" name="Object 4"/>
          <p:cNvGraphicFramePr>
            <a:graphicFrameLocks noChangeAspect="1"/>
          </p:cNvGraphicFramePr>
          <p:nvPr/>
        </p:nvGraphicFramePr>
        <p:xfrm>
          <a:off x="-1600200" y="2819400"/>
          <a:ext cx="8763000" cy="2249488"/>
        </p:xfrm>
        <a:graphic>
          <a:graphicData uri="http://schemas.openxmlformats.org/presentationml/2006/ole">
            <p:oleObj spid="_x0000_s4098" name="Document" r:id="rId3" imgW="6099840" imgH="1565640" progId="Word.Document.8">
              <p:embed/>
            </p:oleObj>
          </a:graphicData>
        </a:graphic>
      </p:graphicFrame>
      <p:graphicFrame>
        <p:nvGraphicFramePr>
          <p:cNvPr id="28677" name="Object 5"/>
          <p:cNvGraphicFramePr>
            <a:graphicFrameLocks noChangeAspect="1"/>
          </p:cNvGraphicFramePr>
          <p:nvPr/>
        </p:nvGraphicFramePr>
        <p:xfrm>
          <a:off x="1295400" y="2819400"/>
          <a:ext cx="8839200" cy="2268538"/>
        </p:xfrm>
        <a:graphic>
          <a:graphicData uri="http://schemas.openxmlformats.org/presentationml/2006/ole">
            <p:oleObj spid="_x0000_s4099" name="Document" r:id="rId4" imgW="6099840" imgH="1565640" progId="Word.Document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86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6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74618"/>
            <a:ext cx="7467604" cy="1677985"/>
          </a:xfrm>
        </p:spPr>
        <p:txBody>
          <a:bodyPr/>
          <a:lstStyle/>
          <a:p>
            <a:pPr/>
            <a:r>
              <a:rPr sz="3600">
                <a:cs typeface="Times New Roman"/>
              </a:rPr>
              <a:t>Kasus 3.1.</a:t>
            </a:r>
            <a:r>
              <a:rPr sz="3600"/>
              <a:t> </a:t>
            </a:r>
            <a:br>
              <a:rPr sz="3600"/>
            </a:br>
            <a:r>
              <a:rPr b="1" sz="3200">
                <a:latin typeface="Tempus Sans ITC"/>
                <a:cs typeface="Times New Roman"/>
              </a:rPr>
              <a:t>Tentukanlah bilangan terbesar antara dua bilangan bulat.</a:t>
            </a:r>
            <a:r>
              <a:rPr sz="3600"/>
              <a:t> </a:t>
            </a:r>
            <a:endParaRPr sz="360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/>
              <a:t>Analisis :</a:t>
            </a:r>
            <a:endParaRPr/>
          </a:p>
          <a:p>
            <a:pPr/>
            <a:r>
              <a:rPr b="1"/>
              <a:t>Input</a:t>
            </a:r>
            <a:r>
              <a:rPr/>
              <a:t> : misalkan A dan B, keduanya integer</a:t>
            </a:r>
            <a:endParaRPr/>
          </a:p>
          <a:p>
            <a:pPr/>
            <a:r>
              <a:rPr b="1"/>
              <a:t>Proses</a:t>
            </a:r>
            <a:r>
              <a:rPr/>
              <a:t> : bandingkan A dan B</a:t>
            </a:r>
            <a:endParaRPr/>
          </a:p>
          <a:p>
            <a:pPr lvl="1"/>
            <a:r>
              <a:rPr/>
              <a:t>Jika A &gt; B maka A terbesar (output)</a:t>
            </a:r>
            <a:endParaRPr/>
          </a:p>
          <a:p>
            <a:pPr lvl="1"/>
            <a:r>
              <a:rPr/>
              <a:t>Sebaliknya B terbesar (output)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990595"/>
            <a:ext cx="7467604" cy="761995"/>
          </a:xfrm>
        </p:spPr>
        <p:txBody>
          <a:bodyPr/>
          <a:lstStyle/>
          <a:p>
            <a:pPr/>
            <a:r>
              <a:rPr/>
              <a:t>Algoritma 3.1</a:t>
            </a:r>
            <a:endParaRPr/>
          </a:p>
        </p:txBody>
      </p:sp>
      <p:graphicFrame>
        <p:nvGraphicFramePr>
          <p:cNvPr id="5122" name="Object 3"/>
          <p:cNvGraphicFramePr>
            <a:graphicFrameLocks noChangeAspect="1"/>
          </p:cNvGraphicFramePr>
          <p:nvPr>
            <p:ph type="body" idx="1"/>
          </p:nvPr>
        </p:nvGraphicFramePr>
        <p:xfrm>
          <a:off x="381000" y="2341563"/>
          <a:ext cx="7543800" cy="3521075"/>
        </p:xfrm>
        <a:graphic>
          <a:graphicData uri="http://schemas.openxmlformats.org/presentationml/2006/ole">
            <p:oleObj spid="_x0000_s5122" name="Document" r:id="rId3" imgW="4064040" imgH="1897200" progId="Word.Document.8">
              <p:embed/>
            </p:oleObj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BAMBOO">
  <a:themeElements>
    <a:clrScheme name="BAMBOO 2">
      <a:dk1>
        <a:srgbClr val="000000"/>
      </a:dk1>
      <a:lt1>
        <a:srgbClr val="FFFFFF"/>
      </a:lt1>
      <a:dk2>
        <a:srgbClr val="003300"/>
      </a:dk2>
      <a:lt2>
        <a:srgbClr val="5F5F5F"/>
      </a:lt2>
      <a:accent1>
        <a:srgbClr val="009900"/>
      </a:accent1>
      <a:accent2>
        <a:srgbClr val="CC9900"/>
      </a:accent2>
      <a:accent3>
        <a:srgbClr val="FFFFFF"/>
      </a:accent3>
      <a:accent4>
        <a:srgbClr val="000000"/>
      </a:accent4>
      <a:accent5>
        <a:srgbClr val="AACAAA"/>
      </a:accent5>
      <a:accent6>
        <a:srgbClr val="B98A00"/>
      </a:accent6>
      <a:hlink>
        <a:srgbClr val="FF3300"/>
      </a:hlink>
      <a:folHlink>
        <a:srgbClr val="663300"/>
      </a:folHlink>
    </a:clrScheme>
    <a:fontScheme name="BAMBOO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AMBOO 1">
        <a:dk1>
          <a:srgbClr val="000000"/>
        </a:dk1>
        <a:lt1>
          <a:srgbClr val="FFFFFF"/>
        </a:lt1>
        <a:dk2>
          <a:srgbClr val="396F39"/>
        </a:dk2>
        <a:lt2>
          <a:srgbClr val="FFCC00"/>
        </a:lt2>
        <a:accent1>
          <a:srgbClr val="009900"/>
        </a:accent1>
        <a:accent2>
          <a:srgbClr val="CC9900"/>
        </a:accent2>
        <a:accent3>
          <a:srgbClr val="AEBBAE"/>
        </a:accent3>
        <a:accent4>
          <a:srgbClr val="DADADA"/>
        </a:accent4>
        <a:accent5>
          <a:srgbClr val="AACAAA"/>
        </a:accent5>
        <a:accent6>
          <a:srgbClr val="B98A00"/>
        </a:accent6>
        <a:hlink>
          <a:srgbClr val="FF3300"/>
        </a:hlink>
        <a:folHlink>
          <a:srgbClr val="66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MBOO 2">
        <a:dk1>
          <a:srgbClr val="000000"/>
        </a:dk1>
        <a:lt1>
          <a:srgbClr val="FFFFFF"/>
        </a:lt1>
        <a:dk2>
          <a:srgbClr val="003300"/>
        </a:dk2>
        <a:lt2>
          <a:srgbClr val="5F5F5F"/>
        </a:lt2>
        <a:accent1>
          <a:srgbClr val="0099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AACAAA"/>
        </a:accent5>
        <a:accent6>
          <a:srgbClr val="B98A00"/>
        </a:accent6>
        <a:hlink>
          <a:srgbClr val="FF3300"/>
        </a:hlink>
        <a:folHlink>
          <a:srgbClr val="66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MBOO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MBOO 4">
        <a:dk1>
          <a:srgbClr val="000000"/>
        </a:dk1>
        <a:lt1>
          <a:srgbClr val="FFFFFF"/>
        </a:lt1>
        <a:dk2>
          <a:srgbClr val="FF0000"/>
        </a:dk2>
        <a:lt2>
          <a:srgbClr val="800000"/>
        </a:lt2>
        <a:accent1>
          <a:srgbClr val="0080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AAC0AA"/>
        </a:accent5>
        <a:accent6>
          <a:srgbClr val="E78A00"/>
        </a:accent6>
        <a:hlink>
          <a:srgbClr val="CC3300"/>
        </a:hlink>
        <a:folHlink>
          <a:srgbClr val="6633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C:\power\BAMBOO.POT</Template>
  <TotalTime>5079</TotalTime>
  <Words>696</Words>
  <Application>Microsoft PowerPoint</Application>
  <PresentationFormat>On-screen Show (4:3)</PresentationFormat>
  <Paragraphs>112</Paragraphs>
  <Slides>36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36</vt:i4>
      </vt:variant>
    </vt:vector>
  </HeadingPairs>
  <TitlesOfParts>
    <vt:vector size="39" baseType="lpstr">
      <vt:lpstr>BAMBOO</vt:lpstr>
      <vt:lpstr>Document</vt:lpstr>
      <vt:lpstr>Equation</vt:lpstr>
      <vt:lpstr>Wahyu Pujiyono yywahyup@yahoo.com Tehnik Informatika Universitas Ahmad Dahlan</vt:lpstr>
      <vt:lpstr>Motivasi</vt:lpstr>
      <vt:lpstr>Slide 3</vt:lpstr>
      <vt:lpstr>Slide 4</vt:lpstr>
      <vt:lpstr>Slide 5</vt:lpstr>
      <vt:lpstr>Operator Relasional </vt:lpstr>
      <vt:lpstr>Tabel Kebenaran Operator Or dan AND </vt:lpstr>
      <vt:lpstr>Kasus 3.1.  Tentukanlah bilangan terbesar antara dua bilangan bulat. </vt:lpstr>
      <vt:lpstr>Algoritma 3.1</vt:lpstr>
      <vt:lpstr>Flowchart 3.1</vt:lpstr>
      <vt:lpstr>Program 3.1</vt:lpstr>
      <vt:lpstr>Translasi algoritma menjadi class</vt:lpstr>
      <vt:lpstr>Slide 13</vt:lpstr>
      <vt:lpstr>Kasus 3.2. Tentukanlah bilangan terbesar antara 3 bilangan bulat. </vt:lpstr>
      <vt:lpstr>Algoritma 3.2 (alternatif 1)</vt:lpstr>
      <vt:lpstr>Kelemahan :</vt:lpstr>
      <vt:lpstr>Algoritma alternatif (2)</vt:lpstr>
      <vt:lpstr>Latihan :</vt:lpstr>
      <vt:lpstr>Kasus 3.3. Carilah akar-akar persamaan kuadrat. </vt:lpstr>
      <vt:lpstr>Slide 20</vt:lpstr>
      <vt:lpstr>Slide 21</vt:lpstr>
      <vt:lpstr>Slide 22</vt:lpstr>
      <vt:lpstr>Slide 23</vt:lpstr>
      <vt:lpstr>Slide 24</vt:lpstr>
      <vt:lpstr>Kasus 3.4. Konversi Nilai</vt:lpstr>
      <vt:lpstr>Slide 26</vt:lpstr>
      <vt:lpstr>Slide 27</vt:lpstr>
      <vt:lpstr>Kasus 3.5.  Konversi Hari</vt:lpstr>
      <vt:lpstr>Algoritma 3.5</vt:lpstr>
      <vt:lpstr>Slide 30</vt:lpstr>
      <vt:lpstr>Rangkuman</vt:lpstr>
      <vt:lpstr>Latihan</vt:lpstr>
      <vt:lpstr>Latihan (lanjutan)</vt:lpstr>
      <vt:lpstr>Tabel ASCII</vt:lpstr>
      <vt:lpstr>Bahan Diskusi Kelompok</vt:lpstr>
      <vt:lpstr>Minggu Depan :</vt:lpstr>
    </vt:vector>
  </TitlesOfParts>
  <Company>Program Khusus Informatika UAD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Minggu III</dc:title>
  <dc:creator>JonMMx 2000</dc:creator>
  <cp:lastModifiedBy>Windows User</cp:lastModifiedBy>
  <cp:revision>99</cp:revision>
  <cp:lastPrinted>1601-01-01T00:00:00Z</cp:lastPrinted>
  <dcterms:created xsi:type="dcterms:W3CDTF">2002-02-22T11:34:11Z</dcterms:created>
  <dcterms:modified xsi:type="dcterms:W3CDTF">2012-02-13T06:20:15Z</dcterms:modified>
</cp:coreProperties>
</file>