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63" r:id="rId2"/>
    <p:sldId id="257" r:id="rId3"/>
    <p:sldId id="270" r:id="rId4"/>
    <p:sldId id="269" r:id="rId5"/>
    <p:sldId id="271" r:id="rId6"/>
    <p:sldId id="276" r:id="rId7"/>
    <p:sldId id="268" r:id="rId8"/>
    <p:sldId id="277" r:id="rId9"/>
    <p:sldId id="278" r:id="rId10"/>
    <p:sldId id="272" r:id="rId11"/>
    <p:sldId id="279" r:id="rId12"/>
    <p:sldId id="281" r:id="rId13"/>
    <p:sldId id="274" r:id="rId14"/>
    <p:sldId id="280" r:id="rId15"/>
    <p:sldId id="264"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6" d="100"/>
          <a:sy n="146" d="100"/>
        </p:scale>
        <p:origin x="-62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4363878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f6e244057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f6e244057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f6e244057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f6e244057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f6e244057d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f6e244057d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f6e244057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f6e244057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f6e244057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f6e244057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f6e244057d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f6e244057d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f6e244057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f6e244057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f6e244057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f6e244057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f6e244057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f6e244057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f6e244057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f6e244057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f6e244057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f6e244057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f6e244057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f6e244057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f6e244057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f6e244057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f6e244057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f6e244057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bg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 name="Round Diagonal Corner Rectangle 4"/>
          <p:cNvSpPr/>
          <p:nvPr/>
        </p:nvSpPr>
        <p:spPr>
          <a:xfrm>
            <a:off x="1461705" y="280327"/>
            <a:ext cx="6160520" cy="1334875"/>
          </a:xfrm>
          <a:prstGeom prst="round2DiagRect">
            <a:avLst/>
          </a:prstGeom>
          <a:solidFill>
            <a:schemeClr val="tx1"/>
          </a:solidFill>
          <a:ln>
            <a:solidFill>
              <a:schemeClr val="tx1"/>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Google Shape;55;p13"/>
          <p:cNvSpPr txBox="1">
            <a:spLocks noGrp="1"/>
          </p:cNvSpPr>
          <p:nvPr>
            <p:ph type="subTitle" idx="1"/>
          </p:nvPr>
        </p:nvSpPr>
        <p:spPr>
          <a:xfrm>
            <a:off x="867680" y="3091041"/>
            <a:ext cx="2737968" cy="1365692"/>
          </a:xfrm>
          <a:prstGeom prst="rect">
            <a:avLst/>
          </a:prstGeom>
        </p:spPr>
        <p:txBody>
          <a:bodyPr spcFirstLastPara="1" wrap="square" lIns="91425" tIns="91425" rIns="91425" bIns="91425" anchor="t" anchorCtr="0">
            <a:normAutofit fontScale="92500"/>
          </a:bodyPr>
          <a:lstStyle/>
          <a:p>
            <a:pPr marL="0" indent="0" algn="l"/>
            <a:r>
              <a:rPr lang="en-GB" sz="1800" b="1" dirty="0" err="1" smtClean="0">
                <a:solidFill>
                  <a:srgbClr val="000000"/>
                </a:solidFill>
                <a:latin typeface="Times New Roman"/>
                <a:cs typeface="Times New Roman"/>
              </a:rPr>
              <a:t>Yogarathnam</a:t>
            </a:r>
            <a:r>
              <a:rPr lang="en-GB" sz="1800" b="1" dirty="0" smtClean="0">
                <a:solidFill>
                  <a:srgbClr val="000000"/>
                </a:solidFill>
                <a:latin typeface="Times New Roman"/>
                <a:cs typeface="Times New Roman"/>
              </a:rPr>
              <a:t> S</a:t>
            </a:r>
            <a:r>
              <a:rPr lang="en-GB" sz="1800" b="1" dirty="0">
                <a:solidFill>
                  <a:srgbClr val="000000"/>
                </a:solidFill>
                <a:latin typeface="Times New Roman"/>
                <a:cs typeface="Times New Roman"/>
              </a:rPr>
              <a:t>  802367</a:t>
            </a:r>
          </a:p>
          <a:p>
            <a:pPr marL="0" indent="0" algn="l"/>
            <a:r>
              <a:rPr lang="en-GB" sz="1800" b="1" dirty="0">
                <a:solidFill>
                  <a:srgbClr val="000000"/>
                </a:solidFill>
                <a:latin typeface="Times New Roman"/>
                <a:cs typeface="Times New Roman"/>
              </a:rPr>
              <a:t>John </a:t>
            </a:r>
            <a:r>
              <a:rPr lang="en-GB" sz="1800" b="1" dirty="0" err="1" smtClean="0">
                <a:solidFill>
                  <a:srgbClr val="000000"/>
                </a:solidFill>
                <a:latin typeface="Times New Roman"/>
                <a:cs typeface="Times New Roman"/>
              </a:rPr>
              <a:t>Bervin</a:t>
            </a:r>
            <a:r>
              <a:rPr lang="en-GB" sz="1800" b="1" dirty="0">
                <a:solidFill>
                  <a:srgbClr val="000000"/>
                </a:solidFill>
                <a:latin typeface="Times New Roman"/>
                <a:cs typeface="Times New Roman"/>
              </a:rPr>
              <a:t> </a:t>
            </a:r>
            <a:r>
              <a:rPr lang="en-GB" sz="1800" b="1" dirty="0" smtClean="0">
                <a:solidFill>
                  <a:srgbClr val="000000"/>
                </a:solidFill>
                <a:latin typeface="Times New Roman"/>
                <a:cs typeface="Times New Roman"/>
              </a:rPr>
              <a:t>S</a:t>
            </a:r>
            <a:r>
              <a:rPr lang="en-GB" sz="1800" b="1" dirty="0">
                <a:solidFill>
                  <a:srgbClr val="000000"/>
                </a:solidFill>
                <a:latin typeface="Times New Roman"/>
                <a:cs typeface="Times New Roman"/>
              </a:rPr>
              <a:t> </a:t>
            </a:r>
            <a:r>
              <a:rPr lang="en-GB" sz="1800" b="1" dirty="0" smtClean="0">
                <a:solidFill>
                  <a:srgbClr val="000000"/>
                </a:solidFill>
                <a:latin typeface="Times New Roman"/>
                <a:cs typeface="Times New Roman"/>
              </a:rPr>
              <a:t>	 802340</a:t>
            </a:r>
            <a:endParaRPr lang="en-GB" sz="1800" b="1" dirty="0">
              <a:solidFill>
                <a:srgbClr val="000000"/>
              </a:solidFill>
              <a:latin typeface="Times New Roman"/>
              <a:cs typeface="Times New Roman"/>
            </a:endParaRPr>
          </a:p>
          <a:p>
            <a:pPr marL="0" indent="0" algn="l"/>
            <a:r>
              <a:rPr lang="en-GB" sz="1800" b="1" dirty="0" smtClean="0">
                <a:solidFill>
                  <a:srgbClr val="000000"/>
                </a:solidFill>
                <a:latin typeface="Times New Roman"/>
                <a:cs typeface="Times New Roman"/>
              </a:rPr>
              <a:t>John A B</a:t>
            </a:r>
            <a:r>
              <a:rPr lang="en-GB" sz="1800" b="1" dirty="0">
                <a:solidFill>
                  <a:srgbClr val="000000"/>
                </a:solidFill>
                <a:latin typeface="Times New Roman"/>
                <a:cs typeface="Times New Roman"/>
              </a:rPr>
              <a:t>      </a:t>
            </a:r>
            <a:r>
              <a:rPr lang="en-GB" sz="1800" b="1" dirty="0" smtClean="0">
                <a:solidFill>
                  <a:srgbClr val="000000"/>
                </a:solidFill>
                <a:latin typeface="Times New Roman"/>
                <a:cs typeface="Times New Roman"/>
              </a:rPr>
              <a:t> 802339</a:t>
            </a:r>
            <a:endParaRPr lang="en-GB" sz="1800" b="1" dirty="0">
              <a:solidFill>
                <a:srgbClr val="000000"/>
              </a:solidFill>
              <a:latin typeface="Times New Roman"/>
              <a:cs typeface="Times New Roman"/>
            </a:endParaRPr>
          </a:p>
          <a:p>
            <a:pPr marL="0" indent="0" algn="l"/>
            <a:r>
              <a:rPr lang="en-GB" sz="1800" b="1" dirty="0" err="1" smtClean="0">
                <a:solidFill>
                  <a:srgbClr val="000000"/>
                </a:solidFill>
                <a:latin typeface="Times New Roman"/>
                <a:cs typeface="Times New Roman"/>
              </a:rPr>
              <a:t>Athithyan</a:t>
            </a:r>
            <a:r>
              <a:rPr lang="en-GB" sz="1800" b="1" dirty="0">
                <a:solidFill>
                  <a:srgbClr val="000000"/>
                </a:solidFill>
                <a:latin typeface="Times New Roman"/>
                <a:cs typeface="Times New Roman"/>
              </a:rPr>
              <a:t> </a:t>
            </a:r>
            <a:r>
              <a:rPr lang="en-GB" sz="1800" b="1" dirty="0" smtClean="0">
                <a:solidFill>
                  <a:srgbClr val="000000"/>
                </a:solidFill>
                <a:latin typeface="Times New Roman"/>
                <a:cs typeface="Times New Roman"/>
              </a:rPr>
              <a:t>A</a:t>
            </a:r>
            <a:r>
              <a:rPr lang="en-GB" sz="1800" b="1" dirty="0">
                <a:solidFill>
                  <a:srgbClr val="000000"/>
                </a:solidFill>
                <a:latin typeface="Times New Roman"/>
                <a:cs typeface="Times New Roman"/>
              </a:rPr>
              <a:t>	</a:t>
            </a:r>
            <a:r>
              <a:rPr lang="en-GB" sz="1800" b="1" dirty="0" smtClean="0">
                <a:solidFill>
                  <a:srgbClr val="000000"/>
                </a:solidFill>
                <a:latin typeface="Times New Roman"/>
                <a:cs typeface="Times New Roman"/>
              </a:rPr>
              <a:t> </a:t>
            </a:r>
            <a:r>
              <a:rPr lang="en-GB" sz="1800" b="1" dirty="0" smtClean="0">
                <a:solidFill>
                  <a:srgbClr val="000000"/>
                </a:solidFill>
                <a:latin typeface="Times New Roman"/>
                <a:cs typeface="Times New Roman"/>
              </a:rPr>
              <a:t>802319</a:t>
            </a:r>
            <a:endParaRPr lang="en-GB" sz="1800" b="1" dirty="0">
              <a:solidFill>
                <a:srgbClr val="000000"/>
              </a:solidFill>
              <a:latin typeface="Times New Roman"/>
              <a:cs typeface="Times New Roman"/>
            </a:endParaRPr>
          </a:p>
        </p:txBody>
      </p:sp>
      <p:sp>
        <p:nvSpPr>
          <p:cNvPr id="2" name="Rectangle 1"/>
          <p:cNvSpPr/>
          <p:nvPr/>
        </p:nvSpPr>
        <p:spPr>
          <a:xfrm>
            <a:off x="3821647" y="3091041"/>
            <a:ext cx="5157182" cy="1077218"/>
          </a:xfrm>
          <a:prstGeom prst="rect">
            <a:avLst/>
          </a:prstGeom>
          <a:noFill/>
          <a:ln>
            <a:solidFill>
              <a:schemeClr val="bg1"/>
            </a:solidFill>
          </a:ln>
        </p:spPr>
        <p:txBody>
          <a:bodyPr wrap="square" lIns="91440" tIns="45720" rIns="91440" bIns="45720" anchor="t">
            <a:spAutoFit/>
          </a:bodyPr>
          <a:lstStyle/>
          <a:p>
            <a:pPr algn="ctr"/>
            <a:r>
              <a:rPr lang="en-US" sz="3200" b="1" cap="none" spc="0" dirty="0">
                <a:ln w="18000">
                  <a:solidFill>
                    <a:schemeClr val="accent2">
                      <a:satMod val="140000"/>
                    </a:schemeClr>
                  </a:solidFill>
                  <a:prstDash val="solid"/>
                  <a:miter lim="800000"/>
                </a:ln>
                <a:solidFill>
                  <a:schemeClr val="tx1"/>
                </a:solidFill>
                <a:latin typeface="Times New Roman"/>
                <a:cs typeface="Times New Roman"/>
              </a:rPr>
              <a:t>Guide:</a:t>
            </a:r>
            <a:endParaRPr lang="en-US" sz="3200" b="1" cap="none" spc="0" dirty="0">
              <a:ln w="18000">
                <a:solidFill>
                  <a:srgbClr val="212121">
                    <a:satMod val="140000"/>
                  </a:srgbClr>
                </a:solidFill>
                <a:prstDash val="solid"/>
                <a:miter lim="800000"/>
              </a:ln>
              <a:solidFill>
                <a:schemeClr val="tx1"/>
              </a:solidFill>
              <a:latin typeface="Times New Roman"/>
              <a:cs typeface="Times New Roman"/>
            </a:endParaRPr>
          </a:p>
          <a:p>
            <a:pPr algn="ctr"/>
            <a:r>
              <a:rPr lang="en-US" sz="3200" b="1" cap="none" spc="0" dirty="0">
                <a:ln w="18000">
                  <a:solidFill>
                    <a:schemeClr val="accent2">
                      <a:satMod val="140000"/>
                    </a:schemeClr>
                  </a:solidFill>
                  <a:prstDash val="solid"/>
                  <a:miter lim="800000"/>
                </a:ln>
                <a:solidFill>
                  <a:schemeClr val="tx1"/>
                </a:solidFill>
                <a:latin typeface="Times New Roman"/>
                <a:cs typeface="Times New Roman"/>
              </a:rPr>
              <a:t>Mr.</a:t>
            </a:r>
            <a:r>
              <a:rPr lang="en-US" sz="3200" b="1" dirty="0">
                <a:ln w="18000">
                  <a:solidFill>
                    <a:schemeClr val="accent2">
                      <a:satMod val="140000"/>
                    </a:schemeClr>
                  </a:solidFill>
                  <a:prstDash val="solid"/>
                  <a:miter lim="800000"/>
                </a:ln>
                <a:solidFill>
                  <a:schemeClr val="tx1"/>
                </a:solidFill>
                <a:latin typeface="Times New Roman"/>
                <a:cs typeface="Times New Roman"/>
              </a:rPr>
              <a:t> </a:t>
            </a:r>
            <a:r>
              <a:rPr lang="en-US" sz="3200" b="1" cap="none" spc="0" dirty="0">
                <a:ln w="18000">
                  <a:solidFill>
                    <a:schemeClr val="accent2">
                      <a:satMod val="140000"/>
                    </a:schemeClr>
                  </a:solidFill>
                  <a:prstDash val="solid"/>
                  <a:miter lim="800000"/>
                </a:ln>
                <a:solidFill>
                  <a:schemeClr val="tx1"/>
                </a:solidFill>
                <a:latin typeface="Times New Roman"/>
                <a:cs typeface="Times New Roman"/>
              </a:rPr>
              <a:t>J</a:t>
            </a:r>
            <a:r>
              <a:rPr lang="en-US" sz="3200" b="1" dirty="0">
                <a:ln w="18000">
                  <a:solidFill>
                    <a:schemeClr val="accent2">
                      <a:satMod val="140000"/>
                    </a:schemeClr>
                  </a:solidFill>
                  <a:prstDash val="solid"/>
                  <a:miter lim="800000"/>
                </a:ln>
                <a:solidFill>
                  <a:schemeClr val="tx1"/>
                </a:solidFill>
                <a:latin typeface="Times New Roman"/>
                <a:cs typeface="Times New Roman"/>
              </a:rPr>
              <a:t> </a:t>
            </a:r>
            <a:r>
              <a:rPr lang="en-US" sz="3200" b="1" cap="none" spc="0" dirty="0">
                <a:ln w="18000">
                  <a:solidFill>
                    <a:schemeClr val="accent2">
                      <a:satMod val="140000"/>
                    </a:schemeClr>
                  </a:solidFill>
                  <a:prstDash val="solid"/>
                  <a:miter lim="800000"/>
                </a:ln>
                <a:solidFill>
                  <a:schemeClr val="tx1"/>
                </a:solidFill>
                <a:latin typeface="Times New Roman"/>
                <a:cs typeface="Times New Roman"/>
              </a:rPr>
              <a:t>.Jenifer Jose M.</a:t>
            </a:r>
            <a:r>
              <a:rPr lang="en-US" sz="3200" b="1" dirty="0">
                <a:ln w="18000">
                  <a:solidFill>
                    <a:schemeClr val="accent2">
                      <a:satMod val="140000"/>
                    </a:schemeClr>
                  </a:solidFill>
                  <a:prstDash val="solid"/>
                  <a:miter lim="800000"/>
                </a:ln>
                <a:solidFill>
                  <a:schemeClr val="tx1"/>
                </a:solidFill>
                <a:latin typeface="Times New Roman"/>
                <a:cs typeface="Times New Roman"/>
              </a:rPr>
              <a:t> </a:t>
            </a:r>
            <a:r>
              <a:rPr lang="en-US" sz="3200" b="1" cap="none" spc="0" dirty="0">
                <a:ln w="18000">
                  <a:solidFill>
                    <a:schemeClr val="accent2">
                      <a:satMod val="140000"/>
                    </a:schemeClr>
                  </a:solidFill>
                  <a:prstDash val="solid"/>
                  <a:miter lim="800000"/>
                </a:ln>
                <a:solidFill>
                  <a:schemeClr val="tx1"/>
                </a:solidFill>
                <a:latin typeface="Times New Roman"/>
                <a:cs typeface="Times New Roman"/>
              </a:rPr>
              <a:t>Tech</a:t>
            </a:r>
            <a:endParaRPr lang="en-US" sz="3200" b="1" cap="none" spc="0" dirty="0">
              <a:ln w="18000">
                <a:solidFill>
                  <a:srgbClr val="212121">
                    <a:satMod val="140000"/>
                  </a:srgbClr>
                </a:solidFill>
                <a:prstDash val="solid"/>
                <a:miter lim="800000"/>
              </a:ln>
              <a:solidFill>
                <a:schemeClr val="tx1"/>
              </a:solidFill>
              <a:latin typeface="Times New Roman"/>
              <a:cs typeface="Times New Roman"/>
            </a:endParaRPr>
          </a:p>
        </p:txBody>
      </p:sp>
      <p:sp>
        <p:nvSpPr>
          <p:cNvPr id="4" name="Rectangle 3"/>
          <p:cNvSpPr/>
          <p:nvPr/>
        </p:nvSpPr>
        <p:spPr>
          <a:xfrm>
            <a:off x="-1932028" y="168652"/>
            <a:ext cx="13013521" cy="1446550"/>
          </a:xfrm>
          <a:prstGeom prst="rect">
            <a:avLst/>
          </a:prstGeom>
          <a:noFill/>
        </p:spPr>
        <p:txBody>
          <a:bodyPr wrap="square" lIns="91440" tIns="45720" rIns="91440" bIns="45720">
            <a:spAutoFit/>
          </a:bodyPr>
          <a:lstStyle/>
          <a:p>
            <a:pPr algn="ctr"/>
            <a:r>
              <a:rPr lang="en-GB" sz="4400" b="1" dirty="0">
                <a:solidFill>
                  <a:schemeClr val="bg1"/>
                </a:solidFill>
                <a:effectLst>
                  <a:outerShdw blurRad="38100" dist="38100" dir="2700000" algn="tl">
                    <a:srgbClr val="000000">
                      <a:alpha val="43137"/>
                    </a:srgbClr>
                  </a:outerShdw>
                </a:effectLst>
                <a:latin typeface="Times New Roman"/>
                <a:cs typeface="Times New Roman"/>
              </a:rPr>
              <a:t>Face  Recognition Based</a:t>
            </a:r>
          </a:p>
          <a:p>
            <a:pPr algn="ctr"/>
            <a:r>
              <a:rPr lang="en-GB" sz="4400" b="1" dirty="0">
                <a:solidFill>
                  <a:schemeClr val="bg1"/>
                </a:solidFill>
                <a:effectLst>
                  <a:outerShdw blurRad="38100" dist="38100" dir="2700000" algn="tl">
                    <a:srgbClr val="000000">
                      <a:alpha val="43137"/>
                    </a:srgbClr>
                  </a:outerShdw>
                </a:effectLst>
                <a:latin typeface="Times New Roman"/>
                <a:cs typeface="Times New Roman"/>
              </a:rPr>
              <a:t>Attendance System</a:t>
            </a:r>
            <a:endParaRPr lang="en-US" sz="4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bg1"/>
              </a:solidFill>
              <a:effectLst>
                <a:outerShdw blurRad="38100" dist="38100" dir="2700000" algn="tl">
                  <a:srgbClr val="000000">
                    <a:alpha val="43137"/>
                  </a:srgbClr>
                </a:outerShdw>
              </a:effectLst>
              <a:latin typeface="Times New Roman"/>
              <a:cs typeface="Times New Roman"/>
            </a:endParaRPr>
          </a:p>
        </p:txBody>
      </p:sp>
      <p:sp>
        <p:nvSpPr>
          <p:cNvPr id="6" name="Rectangle 5"/>
          <p:cNvSpPr/>
          <p:nvPr/>
        </p:nvSpPr>
        <p:spPr>
          <a:xfrm>
            <a:off x="519845" y="2614945"/>
            <a:ext cx="2457724" cy="477054"/>
          </a:xfrm>
          <a:prstGeom prst="rect">
            <a:avLst/>
          </a:prstGeom>
          <a:noFill/>
        </p:spPr>
        <p:txBody>
          <a:bodyPr wrap="none" lIns="91440" tIns="45720" rIns="91440" bIns="45720">
            <a:spAutoFit/>
          </a:bodyPr>
          <a:lstStyle/>
          <a:p>
            <a:pPr marL="0" indent="0"/>
            <a:r>
              <a:rPr lang="en-GB" sz="2500" b="1" dirty="0">
                <a:latin typeface="Times New Roman"/>
                <a:cs typeface="Times New Roman"/>
              </a:rPr>
              <a:t>Team Members:</a:t>
            </a:r>
            <a:endParaRPr lang="en-US" sz="2500" b="1" dirty="0">
              <a:latin typeface="Times New Roman"/>
              <a:cs typeface="Times New Roman"/>
            </a:endParaRPr>
          </a:p>
        </p:txBody>
      </p:sp>
    </p:spTree>
    <p:extLst>
      <p:ext uri="{BB962C8B-B14F-4D97-AF65-F5344CB8AC3E}">
        <p14:creationId xmlns:p14="http://schemas.microsoft.com/office/powerpoint/2010/main" val="1066666595"/>
      </p:ext>
    </p:extLst>
  </p:cSld>
  <p:clrMapOvr>
    <a:masterClrMapping/>
  </p:clrMapOvr>
  <mc:AlternateContent xmlns:mc="http://schemas.openxmlformats.org/markup-compatibility/2006">
    <mc:Choice xmlns:p14="http://schemas.microsoft.com/office/powerpoint/2010/main" Requires="p14">
      <p:transition spd="slow">
        <p14:ferris dir="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 name="Google Shape;84;p18"/>
          <p:cNvSpPr txBox="1">
            <a:spLocks noGrp="1"/>
          </p:cNvSpPr>
          <p:nvPr>
            <p:ph type="title"/>
          </p:nvPr>
        </p:nvSpPr>
        <p:spPr>
          <a:xfrm>
            <a:off x="256836" y="85361"/>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solidFill>
                  <a:schemeClr val="tx1"/>
                </a:solidFill>
              </a:rPr>
              <a:t>System </a:t>
            </a:r>
            <a:r>
              <a:rPr lang="en-GB" b="1" dirty="0" smtClean="0">
                <a:solidFill>
                  <a:schemeClr val="tx1"/>
                </a:solidFill>
              </a:rPr>
              <a:t>Requirements:</a:t>
            </a:r>
            <a:endParaRPr b="1" dirty="0">
              <a:solidFill>
                <a:schemeClr val="tx1"/>
              </a:solidFill>
            </a:endParaRPr>
          </a:p>
        </p:txBody>
      </p:sp>
      <p:sp>
        <p:nvSpPr>
          <p:cNvPr id="7" name="Google Shape;85;p18"/>
          <p:cNvSpPr txBox="1">
            <a:spLocks noGrp="1"/>
          </p:cNvSpPr>
          <p:nvPr>
            <p:ph type="body" idx="1"/>
          </p:nvPr>
        </p:nvSpPr>
        <p:spPr>
          <a:xfrm>
            <a:off x="526983" y="560707"/>
            <a:ext cx="4584798" cy="435267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dirty="0">
                <a:solidFill>
                  <a:schemeClr val="tx1"/>
                </a:solidFill>
                <a:latin typeface="Times New Roman"/>
                <a:ea typeface="Merriweather Black"/>
                <a:cs typeface="Times New Roman"/>
                <a:sym typeface="Merriweather Black"/>
              </a:rPr>
              <a:t>Hardware Requirements:</a:t>
            </a:r>
            <a:endParaRPr lang="en-GB" b="1" u="sng" dirty="0">
              <a:solidFill>
                <a:schemeClr val="tx1"/>
              </a:solidFill>
              <a:latin typeface="Times New Roman"/>
              <a:ea typeface="Merriweather Black"/>
              <a:cs typeface="Times New Roman"/>
            </a:endParaRPr>
          </a:p>
          <a:p>
            <a:pPr marL="285750" indent="-285750">
              <a:lnSpc>
                <a:spcPct val="150000"/>
              </a:lnSpc>
            </a:pPr>
            <a:r>
              <a:rPr lang="en-GB" sz="1600" dirty="0" err="1">
                <a:solidFill>
                  <a:schemeClr val="tx1"/>
                </a:solidFill>
                <a:latin typeface="Times New Roman"/>
                <a:ea typeface="Merriweather Black"/>
                <a:cs typeface="Times New Roman"/>
                <a:sym typeface="Merriweather Black"/>
              </a:rPr>
              <a:t>WebCam</a:t>
            </a:r>
            <a:endParaRPr lang="en-GB" sz="1600" dirty="0">
              <a:solidFill>
                <a:schemeClr val="tx1"/>
              </a:solidFill>
              <a:latin typeface="Times New Roman"/>
              <a:ea typeface="Merriweather Black"/>
              <a:cs typeface="Times New Roman"/>
            </a:endParaRPr>
          </a:p>
          <a:p>
            <a:pPr marL="285750" indent="-285750">
              <a:lnSpc>
                <a:spcPct val="150000"/>
              </a:lnSpc>
            </a:pPr>
            <a:r>
              <a:rPr lang="en-GB" sz="1600" dirty="0">
                <a:solidFill>
                  <a:schemeClr val="tx1"/>
                </a:solidFill>
                <a:latin typeface="Times New Roman"/>
                <a:ea typeface="Merriweather Black"/>
                <a:cs typeface="Times New Roman"/>
                <a:sym typeface="Merriweather Black"/>
              </a:rPr>
              <a:t>Intel i5 Processor</a:t>
            </a:r>
            <a:endParaRPr lang="en-GB" sz="1600" dirty="0">
              <a:solidFill>
                <a:schemeClr val="tx1"/>
              </a:solidFill>
              <a:latin typeface="Times New Roman"/>
              <a:ea typeface="Merriweather Black"/>
              <a:cs typeface="Times New Roman"/>
            </a:endParaRPr>
          </a:p>
          <a:p>
            <a:pPr marL="285750" indent="-285750">
              <a:lnSpc>
                <a:spcPct val="150000"/>
              </a:lnSpc>
            </a:pPr>
            <a:r>
              <a:rPr lang="en-GB" sz="1600" dirty="0">
                <a:solidFill>
                  <a:schemeClr val="tx1"/>
                </a:solidFill>
                <a:latin typeface="Times New Roman"/>
                <a:ea typeface="Merriweather Black"/>
                <a:cs typeface="Times New Roman"/>
                <a:sym typeface="Merriweather Black"/>
              </a:rPr>
              <a:t>RTX2050</a:t>
            </a:r>
            <a:endParaRPr sz="1600" dirty="0">
              <a:solidFill>
                <a:schemeClr val="tx1"/>
              </a:solidFill>
              <a:latin typeface="Times New Roman"/>
              <a:ea typeface="Merriweather Black"/>
              <a:cs typeface="Times New Roman"/>
            </a:endParaRPr>
          </a:p>
          <a:p>
            <a:pPr marL="0" lvl="0" indent="0" algn="l" rtl="0">
              <a:spcBef>
                <a:spcPts val="1200"/>
              </a:spcBef>
              <a:spcAft>
                <a:spcPts val="0"/>
              </a:spcAft>
              <a:buNone/>
            </a:pPr>
            <a:r>
              <a:rPr lang="en-GB" b="1" u="sng" dirty="0">
                <a:solidFill>
                  <a:schemeClr val="tx1"/>
                </a:solidFill>
                <a:latin typeface="Times New Roman"/>
                <a:ea typeface="Merriweather Black"/>
                <a:cs typeface="Times New Roman"/>
                <a:sym typeface="Merriweather Black"/>
              </a:rPr>
              <a:t>Software Requirements:</a:t>
            </a:r>
            <a:endParaRPr lang="en-GB" b="1" u="sng" dirty="0">
              <a:solidFill>
                <a:schemeClr val="tx1"/>
              </a:solidFill>
              <a:latin typeface="Times New Roman"/>
              <a:ea typeface="Merriweather Black"/>
              <a:cs typeface="Times New Roman"/>
            </a:endParaRPr>
          </a:p>
          <a:p>
            <a:pPr marL="285750" indent="-285750">
              <a:lnSpc>
                <a:spcPct val="100000"/>
              </a:lnSpc>
              <a:spcBef>
                <a:spcPts val="1200"/>
              </a:spcBef>
            </a:pPr>
            <a:r>
              <a:rPr lang="en-GB" sz="1600" dirty="0">
                <a:solidFill>
                  <a:schemeClr val="tx1"/>
                </a:solidFill>
                <a:latin typeface="Times New Roman"/>
                <a:ea typeface="Merriweather Black"/>
                <a:cs typeface="Times New Roman"/>
                <a:sym typeface="Merriweather Black"/>
              </a:rPr>
              <a:t>Library: </a:t>
            </a:r>
            <a:r>
              <a:rPr lang="en-GB" sz="1600" dirty="0" err="1">
                <a:solidFill>
                  <a:schemeClr val="tx1"/>
                </a:solidFill>
                <a:latin typeface="Times New Roman"/>
                <a:ea typeface="Merriweather Black"/>
                <a:cs typeface="Times New Roman"/>
                <a:sym typeface="Merriweather Black"/>
              </a:rPr>
              <a:t>OpenCV,Numpy,Pandas,Scipy</a:t>
            </a:r>
            <a:endParaRPr lang="en-GB" sz="1600" dirty="0">
              <a:solidFill>
                <a:schemeClr val="tx1"/>
              </a:solidFill>
              <a:latin typeface="Times New Roman"/>
              <a:ea typeface="Merriweather Black"/>
              <a:cs typeface="Times New Roman"/>
            </a:endParaRPr>
          </a:p>
          <a:p>
            <a:pPr marL="285750" indent="-285750">
              <a:lnSpc>
                <a:spcPct val="100000"/>
              </a:lnSpc>
              <a:spcBef>
                <a:spcPts val="1200"/>
              </a:spcBef>
            </a:pPr>
            <a:r>
              <a:rPr lang="en-GB" sz="1600" dirty="0">
                <a:solidFill>
                  <a:schemeClr val="tx1"/>
                </a:solidFill>
                <a:latin typeface="Times New Roman"/>
                <a:ea typeface="Merriweather Black"/>
                <a:cs typeface="Times New Roman"/>
                <a:sym typeface="Merriweather Black"/>
              </a:rPr>
              <a:t>Excel – CSV File</a:t>
            </a:r>
            <a:endParaRPr lang="en-GB" sz="1600" dirty="0">
              <a:solidFill>
                <a:schemeClr val="tx1"/>
              </a:solidFill>
              <a:latin typeface="Times New Roman"/>
              <a:ea typeface="Merriweather Black"/>
              <a:cs typeface="Times New Roman"/>
            </a:endParaRPr>
          </a:p>
          <a:p>
            <a:pPr marL="285750" indent="-285750">
              <a:lnSpc>
                <a:spcPct val="100000"/>
              </a:lnSpc>
              <a:spcBef>
                <a:spcPts val="1200"/>
              </a:spcBef>
            </a:pPr>
            <a:r>
              <a:rPr lang="en-GB" sz="1600" dirty="0">
                <a:solidFill>
                  <a:schemeClr val="tx1"/>
                </a:solidFill>
                <a:latin typeface="Times New Roman"/>
                <a:ea typeface="Merriweather Black"/>
                <a:cs typeface="Times New Roman"/>
                <a:sym typeface="Merriweather Black"/>
              </a:rPr>
              <a:t>IDE – VS Code</a:t>
            </a:r>
            <a:endParaRPr lang="en-GB" sz="1600" dirty="0">
              <a:solidFill>
                <a:schemeClr val="tx1"/>
              </a:solidFill>
              <a:latin typeface="Times New Roman"/>
              <a:ea typeface="Merriweather Black"/>
              <a:cs typeface="Times New Roman"/>
            </a:endParaRPr>
          </a:p>
          <a:p>
            <a:pPr marL="285750" indent="-285750">
              <a:lnSpc>
                <a:spcPct val="100000"/>
              </a:lnSpc>
              <a:spcBef>
                <a:spcPts val="1200"/>
              </a:spcBef>
            </a:pPr>
            <a:r>
              <a:rPr lang="en-GB" sz="1600" dirty="0">
                <a:solidFill>
                  <a:schemeClr val="tx1"/>
                </a:solidFill>
                <a:latin typeface="Times New Roman"/>
                <a:ea typeface="Merriweather Black"/>
                <a:cs typeface="Times New Roman"/>
                <a:sym typeface="Merriweather Black"/>
              </a:rPr>
              <a:t>Windows 11</a:t>
            </a:r>
            <a:endParaRPr lang="en-GB" sz="1600" dirty="0">
              <a:solidFill>
                <a:schemeClr val="tx1"/>
              </a:solidFill>
              <a:latin typeface="Times New Roman"/>
              <a:ea typeface="Merriweather Black"/>
              <a:cs typeface="Times New Roman"/>
            </a:endParaRPr>
          </a:p>
          <a:p>
            <a:pPr marL="0" indent="0">
              <a:lnSpc>
                <a:spcPct val="100000"/>
              </a:lnSpc>
              <a:spcBef>
                <a:spcPts val="1200"/>
              </a:spcBef>
              <a:buNone/>
            </a:pPr>
            <a:r>
              <a:rPr lang="en-GB" sz="1600" b="1" u="sng" dirty="0">
                <a:solidFill>
                  <a:schemeClr val="tx1"/>
                </a:solidFill>
                <a:latin typeface="Times New Roman"/>
                <a:ea typeface="Merriweather Black"/>
                <a:cs typeface="Times New Roman"/>
                <a:sym typeface="Merriweather Black"/>
              </a:rPr>
              <a:t>Algorithm:</a:t>
            </a:r>
            <a:endParaRPr lang="en-GB" sz="1600" b="1" u="sng" dirty="0">
              <a:solidFill>
                <a:schemeClr val="tx1"/>
              </a:solidFill>
              <a:latin typeface="Times New Roman"/>
              <a:ea typeface="Merriweather Black"/>
              <a:cs typeface="Times New Roman"/>
            </a:endParaRPr>
          </a:p>
          <a:p>
            <a:pPr marL="0" indent="0">
              <a:lnSpc>
                <a:spcPct val="100000"/>
              </a:lnSpc>
              <a:spcBef>
                <a:spcPts val="1200"/>
              </a:spcBef>
              <a:buNone/>
            </a:pPr>
            <a:r>
              <a:rPr lang="en-US" sz="1600" b="1" i="1" dirty="0">
                <a:solidFill>
                  <a:schemeClr val="tx1"/>
                </a:solidFill>
                <a:latin typeface="Times New Roman"/>
                <a:cs typeface="Times New Roman"/>
              </a:rPr>
              <a:t>        </a:t>
            </a:r>
            <a:r>
              <a:rPr lang="en-US" sz="1600" b="1" i="1" dirty="0" err="1">
                <a:solidFill>
                  <a:schemeClr val="tx1"/>
                </a:solidFill>
                <a:latin typeface="Times New Roman"/>
                <a:cs typeface="Times New Roman"/>
              </a:rPr>
              <a:t>Haarcascade</a:t>
            </a:r>
            <a:r>
              <a:rPr lang="en-US" sz="1600" b="1" i="1" dirty="0">
                <a:solidFill>
                  <a:schemeClr val="tx1"/>
                </a:solidFill>
                <a:latin typeface="Times New Roman"/>
                <a:cs typeface="Times New Roman"/>
              </a:rPr>
              <a:t> algorithm, </a:t>
            </a:r>
            <a:r>
              <a:rPr lang="en-US" sz="1600" b="1" i="1" dirty="0" err="1">
                <a:solidFill>
                  <a:schemeClr val="tx1"/>
                </a:solidFill>
                <a:latin typeface="Times New Roman"/>
                <a:cs typeface="Times New Roman"/>
              </a:rPr>
              <a:t>Adaboost</a:t>
            </a:r>
            <a:r>
              <a:rPr lang="en-US" sz="1600" b="1" i="1" dirty="0">
                <a:solidFill>
                  <a:schemeClr val="tx1"/>
                </a:solidFill>
                <a:latin typeface="Times New Roman"/>
                <a:cs typeface="Times New Roman"/>
              </a:rPr>
              <a:t> Algorithm</a:t>
            </a:r>
            <a:endParaRPr lang="en-GB" sz="1600" b="1" i="1" dirty="0">
              <a:solidFill>
                <a:schemeClr val="tx1"/>
              </a:solidFill>
              <a:latin typeface="Times New Roman"/>
              <a:ea typeface="Merriweather Black"/>
              <a:cs typeface="Times New Roman"/>
            </a:endParaRPr>
          </a:p>
          <a:p>
            <a:pPr marL="285750" indent="-285750">
              <a:spcBef>
                <a:spcPts val="1200"/>
              </a:spcBef>
            </a:pPr>
            <a:endParaRPr lang="en-GB" sz="1600" b="1" i="1" u="sng" dirty="0">
              <a:solidFill>
                <a:schemeClr val="tx1"/>
              </a:solidFill>
              <a:latin typeface="Times New Roman"/>
              <a:ea typeface="Merriweather Black"/>
              <a:cs typeface="Times New Roman"/>
            </a:endParaRPr>
          </a:p>
        </p:txBody>
      </p:sp>
    </p:spTree>
    <p:extLst>
      <p:ext uri="{BB962C8B-B14F-4D97-AF65-F5344CB8AC3E}">
        <p14:creationId xmlns:p14="http://schemas.microsoft.com/office/powerpoint/2010/main" val="278476404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 name="Google Shape;84;p18"/>
          <p:cNvSpPr txBox="1">
            <a:spLocks noGrp="1"/>
          </p:cNvSpPr>
          <p:nvPr>
            <p:ph type="title"/>
          </p:nvPr>
        </p:nvSpPr>
        <p:spPr>
          <a:xfrm>
            <a:off x="256836" y="85361"/>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solidFill>
                  <a:schemeClr val="bg1"/>
                </a:solidFill>
              </a:rPr>
              <a:t>Module Description:</a:t>
            </a:r>
            <a:endParaRPr b="1">
              <a:solidFill>
                <a:schemeClr val="bg1"/>
              </a:solidFill>
            </a:endParaRPr>
          </a:p>
        </p:txBody>
      </p:sp>
      <p:sp>
        <p:nvSpPr>
          <p:cNvPr id="7" name="Google Shape;85;p18"/>
          <p:cNvSpPr txBox="1">
            <a:spLocks noGrp="1"/>
          </p:cNvSpPr>
          <p:nvPr>
            <p:ph type="body" idx="1"/>
          </p:nvPr>
        </p:nvSpPr>
        <p:spPr>
          <a:xfrm>
            <a:off x="292541" y="-65310"/>
            <a:ext cx="8520600" cy="4309541"/>
          </a:xfrm>
          <a:prstGeom prst="rect">
            <a:avLst/>
          </a:prstGeom>
        </p:spPr>
        <p:txBody>
          <a:bodyPr spcFirstLastPara="1" wrap="square" lIns="91425" tIns="91425" rIns="91425" bIns="91425" anchor="t" anchorCtr="0">
            <a:noAutofit/>
          </a:bodyPr>
          <a:lstStyle/>
          <a:p>
            <a:pPr marL="0" indent="0" algn="ctr">
              <a:lnSpc>
                <a:spcPct val="100000"/>
              </a:lnSpc>
              <a:spcBef>
                <a:spcPts val="1200"/>
              </a:spcBef>
              <a:buNone/>
            </a:pPr>
            <a:r>
              <a:rPr lang="en-GB" sz="2500" b="1" dirty="0" smtClean="0">
                <a:solidFill>
                  <a:schemeClr val="tx1"/>
                </a:solidFill>
                <a:latin typeface="Times New Roman"/>
                <a:ea typeface="Merriweather Black"/>
                <a:cs typeface="Times New Roman"/>
                <a:sym typeface="Merriweather Black"/>
              </a:rPr>
              <a:t>MODULES:</a:t>
            </a:r>
          </a:p>
          <a:p>
            <a:pPr marL="0" indent="0">
              <a:lnSpc>
                <a:spcPct val="100000"/>
              </a:lnSpc>
              <a:spcBef>
                <a:spcPts val="1200"/>
              </a:spcBef>
              <a:buNone/>
            </a:pPr>
            <a:r>
              <a:rPr lang="en-GB" sz="2000" b="1" u="sng" dirty="0" smtClean="0">
                <a:solidFill>
                  <a:schemeClr val="tx1"/>
                </a:solidFill>
                <a:latin typeface="Times New Roman"/>
                <a:ea typeface="Merriweather Black"/>
                <a:cs typeface="Times New Roman"/>
                <a:sym typeface="Merriweather Black"/>
              </a:rPr>
              <a:t>Module </a:t>
            </a:r>
            <a:r>
              <a:rPr lang="en-GB" sz="2000" b="1" u="sng" dirty="0">
                <a:solidFill>
                  <a:schemeClr val="tx1"/>
                </a:solidFill>
                <a:latin typeface="Times New Roman"/>
                <a:ea typeface="Merriweather Black"/>
                <a:cs typeface="Times New Roman"/>
                <a:sym typeface="Merriweather Black"/>
              </a:rPr>
              <a:t>1:</a:t>
            </a:r>
            <a:endParaRPr lang="en-GB" sz="2000" b="1" u="sng" dirty="0">
              <a:solidFill>
                <a:schemeClr val="tx1"/>
              </a:solidFill>
              <a:latin typeface="Times New Roman"/>
              <a:ea typeface="Merriweather Black"/>
              <a:cs typeface="Times New Roman"/>
            </a:endParaRPr>
          </a:p>
          <a:p>
            <a:pPr marL="0" indent="0">
              <a:lnSpc>
                <a:spcPct val="100000"/>
              </a:lnSpc>
              <a:spcBef>
                <a:spcPts val="1200"/>
              </a:spcBef>
              <a:buNone/>
            </a:pPr>
            <a:r>
              <a:rPr lang="en-GB" b="1" i="1" dirty="0" smtClean="0">
                <a:solidFill>
                  <a:schemeClr val="tx1"/>
                </a:solidFill>
                <a:latin typeface="Times New Roman"/>
                <a:ea typeface="Merriweather Black"/>
                <a:cs typeface="Times New Roman"/>
                <a:sym typeface="Merriweather Black"/>
              </a:rPr>
              <a:t>Add New </a:t>
            </a:r>
            <a:r>
              <a:rPr lang="en-GB" b="1" i="1" dirty="0" smtClean="0">
                <a:solidFill>
                  <a:schemeClr val="tx1"/>
                </a:solidFill>
                <a:latin typeface="Times New Roman"/>
                <a:ea typeface="Merriweather Black"/>
                <a:cs typeface="Times New Roman"/>
                <a:sym typeface="Merriweather Black"/>
              </a:rPr>
              <a:t>User</a:t>
            </a:r>
          </a:p>
          <a:p>
            <a:pPr marL="0" indent="0" algn="just">
              <a:lnSpc>
                <a:spcPct val="100000"/>
              </a:lnSpc>
              <a:spcBef>
                <a:spcPts val="1200"/>
              </a:spcBef>
              <a:buNone/>
            </a:pPr>
            <a:r>
              <a:rPr lang="en-US" dirty="0">
                <a:solidFill>
                  <a:schemeClr val="tx1"/>
                </a:solidFill>
                <a:latin typeface="Times New Roman"/>
                <a:cs typeface="Times New Roman"/>
              </a:rPr>
              <a:t>    </a:t>
            </a:r>
            <a:endParaRPr lang="en-US" dirty="0" smtClean="0">
              <a:solidFill>
                <a:schemeClr val="tx1"/>
              </a:solidFill>
              <a:latin typeface="Times New Roman"/>
              <a:cs typeface="Times New Roman"/>
            </a:endParaRPr>
          </a:p>
          <a:p>
            <a:pPr marL="0" indent="0">
              <a:lnSpc>
                <a:spcPct val="100000"/>
              </a:lnSpc>
              <a:spcBef>
                <a:spcPts val="1200"/>
              </a:spcBef>
              <a:buNone/>
            </a:pPr>
            <a:r>
              <a:rPr lang="en-US" sz="1600" b="1" dirty="0">
                <a:solidFill>
                  <a:schemeClr val="tx1"/>
                </a:solidFill>
                <a:latin typeface="Times New Roman"/>
                <a:cs typeface="Times New Roman"/>
              </a:rPr>
              <a:t> </a:t>
            </a:r>
            <a:r>
              <a:rPr lang="en-US" sz="1600" b="1" dirty="0" smtClean="0">
                <a:solidFill>
                  <a:schemeClr val="tx1"/>
                </a:solidFill>
                <a:latin typeface="Times New Roman"/>
                <a:cs typeface="Times New Roman"/>
              </a:rPr>
              <a:t>                                            </a:t>
            </a:r>
          </a:p>
          <a:p>
            <a:pPr marL="0" indent="0">
              <a:lnSpc>
                <a:spcPct val="100000"/>
              </a:lnSpc>
              <a:spcBef>
                <a:spcPts val="1200"/>
              </a:spcBef>
              <a:buNone/>
            </a:pPr>
            <a:r>
              <a:rPr lang="en-US" sz="1600" b="1" dirty="0">
                <a:solidFill>
                  <a:schemeClr val="tx1"/>
                </a:solidFill>
                <a:latin typeface="Times New Roman"/>
                <a:cs typeface="Times New Roman"/>
              </a:rPr>
              <a:t> </a:t>
            </a:r>
            <a:r>
              <a:rPr lang="en-US" sz="1600" b="1" dirty="0" smtClean="0">
                <a:solidFill>
                  <a:schemeClr val="tx1"/>
                </a:solidFill>
                <a:latin typeface="Times New Roman"/>
                <a:cs typeface="Times New Roman"/>
              </a:rPr>
              <a:t>       This </a:t>
            </a:r>
            <a:r>
              <a:rPr lang="en-US" sz="1600" b="1" dirty="0">
                <a:solidFill>
                  <a:schemeClr val="tx1"/>
                </a:solidFill>
                <a:latin typeface="Times New Roman"/>
                <a:cs typeface="Times New Roman"/>
              </a:rPr>
              <a:t>module allows administrators to create new user accounts within the system. It ensures that all necessary user information is collected and stored securely, and it can be customized to fit specific organizational needs</a:t>
            </a:r>
            <a:r>
              <a:rPr lang="en-US" sz="1600" b="1" dirty="0" smtClean="0">
                <a:solidFill>
                  <a:schemeClr val="tx1"/>
                </a:solidFill>
                <a:latin typeface="Times New Roman"/>
                <a:cs typeface="Times New Roman"/>
              </a:rPr>
              <a:t>.</a:t>
            </a:r>
          </a:p>
          <a:p>
            <a:pPr marL="0" indent="0">
              <a:lnSpc>
                <a:spcPct val="100000"/>
              </a:lnSpc>
              <a:spcBef>
                <a:spcPts val="1200"/>
              </a:spcBef>
              <a:buNone/>
            </a:pPr>
            <a:r>
              <a:rPr lang="en-US" sz="2000" b="1" u="sng" dirty="0">
                <a:solidFill>
                  <a:schemeClr val="tx1"/>
                </a:solidFill>
                <a:latin typeface="Times New Roman"/>
                <a:cs typeface="Times New Roman"/>
              </a:rPr>
              <a:t>Module 2:</a:t>
            </a:r>
          </a:p>
          <a:p>
            <a:pPr marL="0" indent="0">
              <a:lnSpc>
                <a:spcPct val="100000"/>
              </a:lnSpc>
              <a:spcBef>
                <a:spcPts val="1200"/>
              </a:spcBef>
              <a:buNone/>
            </a:pPr>
            <a:r>
              <a:rPr lang="en-US" b="1" i="1" dirty="0">
                <a:solidFill>
                  <a:schemeClr val="tx1"/>
                </a:solidFill>
                <a:latin typeface="Times New Roman"/>
                <a:cs typeface="Times New Roman"/>
              </a:rPr>
              <a:t>Attendance Registration</a:t>
            </a:r>
          </a:p>
          <a:p>
            <a:pPr marL="114300" indent="0">
              <a:lnSpc>
                <a:spcPct val="100000"/>
              </a:lnSpc>
              <a:buNone/>
            </a:pPr>
            <a:endParaRPr lang="en-US" b="1" i="1" u="sng" dirty="0">
              <a:solidFill>
                <a:schemeClr val="tx1"/>
              </a:solidFill>
              <a:latin typeface="Times New Roman"/>
              <a:cs typeface="Times New Roman"/>
            </a:endParaRPr>
          </a:p>
          <a:p>
            <a:pPr marL="114300" indent="0">
              <a:lnSpc>
                <a:spcPct val="100000"/>
              </a:lnSpc>
              <a:buNone/>
            </a:pPr>
            <a:r>
              <a:rPr lang="en-US" dirty="0">
                <a:solidFill>
                  <a:schemeClr val="tx1"/>
                </a:solidFill>
                <a:latin typeface="Times New Roman"/>
                <a:cs typeface="Times New Roman"/>
              </a:rPr>
              <a:t>   </a:t>
            </a:r>
            <a:r>
              <a:rPr lang="en-US" sz="1600" dirty="0">
                <a:solidFill>
                  <a:schemeClr val="tx1"/>
                </a:solidFill>
                <a:latin typeface="Times New Roman"/>
                <a:cs typeface="Times New Roman"/>
              </a:rPr>
              <a:t> </a:t>
            </a:r>
            <a:r>
              <a:rPr lang="en-US" sz="1600" b="1" dirty="0">
                <a:solidFill>
                  <a:schemeClr val="tx1"/>
                </a:solidFill>
                <a:latin typeface="Times New Roman"/>
                <a:cs typeface="Times New Roman"/>
              </a:rPr>
              <a:t>This module allows face recognition for attendance is an innovative and efficient method that leverages biometric technology to track attendance accurately</a:t>
            </a:r>
            <a:r>
              <a:rPr lang="en-US" b="1" dirty="0">
                <a:solidFill>
                  <a:schemeClr val="tx1"/>
                </a:solidFill>
                <a:latin typeface="Times New Roman"/>
                <a:cs typeface="Times New Roman"/>
              </a:rPr>
              <a:t>.</a:t>
            </a:r>
          </a:p>
          <a:p>
            <a:pPr marL="114300" indent="0">
              <a:lnSpc>
                <a:spcPct val="100000"/>
              </a:lnSpc>
              <a:buNone/>
            </a:pPr>
            <a:endParaRPr lang="en-US" b="1" dirty="0">
              <a:solidFill>
                <a:schemeClr val="tx1"/>
              </a:solidFill>
              <a:latin typeface="Times New Roman"/>
              <a:cs typeface="Times New Roman"/>
            </a:endParaRPr>
          </a:p>
          <a:p>
            <a:pPr marL="114300" indent="0">
              <a:lnSpc>
                <a:spcPct val="100000"/>
              </a:lnSpc>
              <a:buNone/>
            </a:pPr>
            <a:r>
              <a:rPr lang="en-US" b="1" dirty="0">
                <a:solidFill>
                  <a:schemeClr val="bg1"/>
                </a:solidFill>
                <a:latin typeface="Times New Roman"/>
                <a:cs typeface="Times New Roman"/>
              </a:rPr>
              <a:t/>
            </a:r>
            <a:br>
              <a:rPr lang="en-US" b="1" dirty="0">
                <a:solidFill>
                  <a:schemeClr val="bg1"/>
                </a:solidFill>
                <a:latin typeface="Times New Roman"/>
                <a:cs typeface="Times New Roman"/>
              </a:rPr>
            </a:br>
            <a:endParaRPr lang="en-GB" b="1" i="1" u="sng" dirty="0">
              <a:solidFill>
                <a:schemeClr val="tx1"/>
              </a:solidFill>
              <a:latin typeface="Times New Roman"/>
              <a:ea typeface="Merriweather Black"/>
              <a:cs typeface="Times New Roman"/>
            </a:endParaRPr>
          </a:p>
          <a:p>
            <a:pPr marL="0" indent="0">
              <a:lnSpc>
                <a:spcPct val="100000"/>
              </a:lnSpc>
              <a:spcBef>
                <a:spcPts val="1200"/>
              </a:spcBef>
              <a:buNone/>
            </a:pPr>
            <a:endParaRPr lang="en-GB" b="1" i="1" u="sng" dirty="0">
              <a:solidFill>
                <a:schemeClr val="tx1"/>
              </a:solidFill>
              <a:latin typeface="Times New Roman"/>
              <a:ea typeface="Merriweather Black"/>
              <a:cs typeface="Times New Roman"/>
            </a:endParaRPr>
          </a:p>
        </p:txBody>
      </p:sp>
      <p:sp>
        <p:nvSpPr>
          <p:cNvPr id="2" name="TextBox 1"/>
          <p:cNvSpPr txBox="1"/>
          <p:nvPr/>
        </p:nvSpPr>
        <p:spPr>
          <a:xfrm>
            <a:off x="1410790" y="1576212"/>
            <a:ext cx="1541417" cy="892552"/>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GB" b="1" dirty="0">
                <a:solidFill>
                  <a:schemeClr val="tx1"/>
                </a:solidFill>
                <a:latin typeface="Times New Roman"/>
                <a:ea typeface="Merriweather Black"/>
                <a:cs typeface="Times New Roman"/>
                <a:sym typeface="Merriweather Black"/>
              </a:rPr>
              <a:t>User Name</a:t>
            </a:r>
          </a:p>
          <a:p>
            <a:pPr marL="285750" indent="-285750">
              <a:spcBef>
                <a:spcPts val="1200"/>
              </a:spcBef>
              <a:buFont typeface="Arial" panose="020B0604020202020204" pitchFamily="34" charset="0"/>
              <a:buChar char="•"/>
            </a:pPr>
            <a:r>
              <a:rPr lang="en-GB" b="1" dirty="0">
                <a:solidFill>
                  <a:schemeClr val="tx1"/>
                </a:solidFill>
                <a:latin typeface="Times New Roman"/>
                <a:ea typeface="Merriweather Black"/>
                <a:cs typeface="Times New Roman"/>
                <a:sym typeface="Merriweather Black"/>
              </a:rPr>
              <a:t>User Id</a:t>
            </a:r>
            <a:endParaRPr lang="en-GB" b="1" dirty="0">
              <a:solidFill>
                <a:schemeClr val="tx1"/>
              </a:solidFill>
              <a:latin typeface="Times New Roman"/>
              <a:ea typeface="Merriweather Black"/>
              <a:cs typeface="Times New Roman"/>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1475409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016" y="571036"/>
            <a:ext cx="7922623" cy="4441844"/>
          </a:xfrm>
          <a:prstGeom prst="rect">
            <a:avLst/>
          </a:prstGeom>
        </p:spPr>
      </p:pic>
      <p:sp>
        <p:nvSpPr>
          <p:cNvPr id="4" name="TextBox 3"/>
          <p:cNvSpPr txBox="1"/>
          <p:nvPr/>
        </p:nvSpPr>
        <p:spPr>
          <a:xfrm>
            <a:off x="1792876" y="84910"/>
            <a:ext cx="5590904" cy="477054"/>
          </a:xfrm>
          <a:prstGeom prst="rect">
            <a:avLst/>
          </a:prstGeom>
          <a:noFill/>
        </p:spPr>
        <p:txBody>
          <a:bodyPr wrap="square" rtlCol="0">
            <a:spAutoFit/>
          </a:bodyPr>
          <a:lstStyle/>
          <a:p>
            <a:pPr algn="ctr"/>
            <a:r>
              <a:rPr lang="en-US" sz="2500" b="1" dirty="0" smtClean="0">
                <a:latin typeface="Times New Roman" pitchFamily="18" charset="0"/>
                <a:cs typeface="Times New Roman" pitchFamily="18" charset="0"/>
              </a:rPr>
              <a:t>SYSTEM </a:t>
            </a:r>
            <a:r>
              <a:rPr lang="en-US" sz="2500" b="1" dirty="0">
                <a:latin typeface="Times New Roman" pitchFamily="18" charset="0"/>
                <a:cs typeface="Times New Roman" pitchFamily="18" charset="0"/>
              </a:rPr>
              <a:t>A</a:t>
            </a:r>
            <a:r>
              <a:rPr lang="en-US" sz="2500" b="1" dirty="0" smtClean="0">
                <a:latin typeface="Times New Roman" pitchFamily="18" charset="0"/>
                <a:cs typeface="Times New Roman" pitchFamily="18" charset="0"/>
              </a:rPr>
              <a:t>RCHITECTURE</a:t>
            </a:r>
            <a:endParaRPr lang="en-IN" sz="2500" b="1" dirty="0">
              <a:latin typeface="Times New Roman" pitchFamily="18" charset="0"/>
              <a:cs typeface="Times New Roman" pitchFamily="18" charset="0"/>
            </a:endParaRPr>
          </a:p>
        </p:txBody>
      </p:sp>
    </p:spTree>
    <p:extLst>
      <p:ext uri="{BB962C8B-B14F-4D97-AF65-F5344CB8AC3E}">
        <p14:creationId xmlns:p14="http://schemas.microsoft.com/office/powerpoint/2010/main" val="102212112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8"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dirty="0">
                <a:solidFill>
                  <a:srgbClr val="000000"/>
                </a:solidFill>
                <a:latin typeface="Times New Roman"/>
                <a:cs typeface="Times New Roman"/>
              </a:rPr>
              <a:t>CONCLUSION:</a:t>
            </a:r>
            <a:endParaRPr b="1" dirty="0">
              <a:solidFill>
                <a:srgbClr val="000000"/>
              </a:solidFill>
              <a:latin typeface="Times New Roman"/>
              <a:cs typeface="Times New Roman"/>
            </a:endParaRPr>
          </a:p>
        </p:txBody>
      </p:sp>
      <p:sp>
        <p:nvSpPr>
          <p:cNvPr id="9" name="Google Shape;91;p19"/>
          <p:cNvSpPr txBox="1">
            <a:spLocks noGrp="1"/>
          </p:cNvSpPr>
          <p:nvPr>
            <p:ph type="body" idx="1"/>
          </p:nvPr>
        </p:nvSpPr>
        <p:spPr>
          <a:xfrm>
            <a:off x="502491" y="1282636"/>
            <a:ext cx="8339013" cy="2261401"/>
          </a:xfrm>
          <a:prstGeom prst="rect">
            <a:avLst/>
          </a:prstGeom>
        </p:spPr>
        <p:txBody>
          <a:bodyPr spcFirstLastPara="1" wrap="square" lIns="91425" tIns="91425" rIns="91425" bIns="91425" anchor="t" anchorCtr="0">
            <a:noAutofit/>
          </a:bodyPr>
          <a:lstStyle/>
          <a:p>
            <a:pPr marL="0" indent="0" algn="just">
              <a:lnSpc>
                <a:spcPct val="150000"/>
              </a:lnSpc>
              <a:buClr>
                <a:schemeClr val="dk1"/>
              </a:buClr>
              <a:buSzPts val="1100"/>
              <a:buNone/>
            </a:pPr>
            <a:r>
              <a:rPr lang="en-US" sz="1600" b="1" dirty="0">
                <a:solidFill>
                  <a:srgbClr val="000000"/>
                </a:solidFill>
                <a:latin typeface="Times New Roman"/>
                <a:cs typeface="Times New Roman"/>
              </a:rPr>
              <a:t>The proposed Smart Attendance System using Face Recognition and Machine Learning aims to revolutionize attendance management by providing a more efficient, accurate, and user-friendly solution. Through the integration of advanced technologies, this system addresses the limitations of existing methods and offers significant benefits to educational institutions and workplaces. By continually evolving and incorporating user feedback, the system can adapt to changing needs and further enhance the overall experience for both users and administrators. Ultimately, this innovative approach has the potential to transform attendance management into a seamless, automated process.</a:t>
            </a:r>
            <a:endParaRPr sz="1600" b="1" dirty="0">
              <a:solidFill>
                <a:srgbClr val="000000"/>
              </a:solidFill>
              <a:latin typeface="Times New Roman"/>
              <a:cs typeface="Times New Roman"/>
            </a:endParaRPr>
          </a:p>
        </p:txBody>
      </p:sp>
    </p:spTree>
    <p:extLst>
      <p:ext uri="{BB962C8B-B14F-4D97-AF65-F5344CB8AC3E}">
        <p14:creationId xmlns:p14="http://schemas.microsoft.com/office/powerpoint/2010/main" val="288525962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8"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US" b="1" dirty="0" smtClean="0">
                <a:solidFill>
                  <a:srgbClr val="000000"/>
                </a:solidFill>
                <a:latin typeface="Times New Roman"/>
                <a:cs typeface="Times New Roman"/>
              </a:rPr>
              <a:t>FUTURE ENHANCEMENT:</a:t>
            </a:r>
            <a:endParaRPr b="1" dirty="0">
              <a:solidFill>
                <a:srgbClr val="000000"/>
              </a:solidFill>
              <a:latin typeface="Times New Roman"/>
              <a:cs typeface="Times New Roman"/>
            </a:endParaRPr>
          </a:p>
        </p:txBody>
      </p:sp>
      <p:sp>
        <p:nvSpPr>
          <p:cNvPr id="9" name="Google Shape;91;p19"/>
          <p:cNvSpPr txBox="1">
            <a:spLocks noGrp="1"/>
          </p:cNvSpPr>
          <p:nvPr>
            <p:ph type="body" idx="1"/>
          </p:nvPr>
        </p:nvSpPr>
        <p:spPr>
          <a:xfrm>
            <a:off x="495960" y="1530830"/>
            <a:ext cx="8339013" cy="2261401"/>
          </a:xfrm>
          <a:prstGeom prst="rect">
            <a:avLst/>
          </a:prstGeom>
        </p:spPr>
        <p:txBody>
          <a:bodyPr spcFirstLastPara="1" wrap="square" lIns="91425" tIns="91425" rIns="91425" bIns="91425" anchor="t" anchorCtr="0">
            <a:noAutofit/>
          </a:bodyPr>
          <a:lstStyle/>
          <a:p>
            <a:pPr marL="0" indent="0" algn="just">
              <a:lnSpc>
                <a:spcPct val="150000"/>
              </a:lnSpc>
              <a:buClr>
                <a:schemeClr val="dk1"/>
              </a:buClr>
              <a:buSzPts val="1100"/>
              <a:buNone/>
            </a:pPr>
            <a:r>
              <a:rPr lang="en-US" sz="1600" b="1" dirty="0">
                <a:solidFill>
                  <a:schemeClr val="tx1"/>
                </a:solidFill>
                <a:latin typeface="Times New Roman" panose="02020603050405020304" pitchFamily="18" charset="0"/>
                <a:cs typeface="Times New Roman" panose="02020603050405020304" pitchFamily="18" charset="0"/>
              </a:rPr>
              <a:t>Future enhancements for the Smart Attendance System using Face Recognition and Machine Learning could include multi-factor authentication for improved security, real-time analytics to provide insights into attendance trends and student performance, and integration with existing Learning Management Systems (LMS) for seamless data </a:t>
            </a:r>
            <a:r>
              <a:rPr lang="en-US" sz="1600" b="1" dirty="0" smtClean="0">
                <a:solidFill>
                  <a:schemeClr val="tx1"/>
                </a:solidFill>
                <a:latin typeface="Times New Roman" panose="02020603050405020304" pitchFamily="18" charset="0"/>
                <a:cs typeface="Times New Roman" panose="02020603050405020304" pitchFamily="18" charset="0"/>
              </a:rPr>
              <a:t>sharing. It </a:t>
            </a:r>
            <a:r>
              <a:rPr lang="en-US" sz="1600" b="1" dirty="0">
                <a:solidFill>
                  <a:schemeClr val="tx1"/>
                </a:solidFill>
                <a:latin typeface="Times New Roman" panose="02020603050405020304" pitchFamily="18" charset="0"/>
                <a:cs typeface="Times New Roman" panose="02020603050405020304" pitchFamily="18" charset="0"/>
              </a:rPr>
              <a:t>allow users to easily check their attendance records and submit leave requests. Additionally, incorporating anomaly detection algorithms can help identify unusual attendance patterns, while enhanced privacy features would allow users to control their data.</a:t>
            </a:r>
            <a:endParaRPr sz="16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674252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TextBox 1">
            <a:extLst>
              <a:ext uri="{FF2B5EF4-FFF2-40B4-BE49-F238E27FC236}">
                <a16:creationId xmlns="" xmlns:a16="http://schemas.microsoft.com/office/drawing/2014/main" id="{0A69BF30-EBB6-8A38-6F96-8681EEBBA35C}"/>
              </a:ext>
            </a:extLst>
          </p:cNvPr>
          <p:cNvSpPr txBox="1"/>
          <p:nvPr/>
        </p:nvSpPr>
        <p:spPr>
          <a:xfrm>
            <a:off x="2009263" y="2253464"/>
            <a:ext cx="512587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a:t>THANK YOU  ! ! !</a:t>
            </a:r>
          </a:p>
        </p:txBody>
      </p:sp>
    </p:spTree>
    <p:extLst>
      <p:ext uri="{BB962C8B-B14F-4D97-AF65-F5344CB8AC3E}">
        <p14:creationId xmlns:p14="http://schemas.microsoft.com/office/powerpoint/2010/main" val="238516727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4489" y="399018"/>
            <a:ext cx="8520600" cy="475653"/>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solidFill>
                  <a:srgbClr val="000000"/>
                </a:solidFill>
                <a:latin typeface="Times New Roman"/>
                <a:cs typeface="Times New Roman"/>
              </a:rPr>
              <a:t>ABSTRACTION:</a:t>
            </a:r>
            <a:endParaRPr lang="en-US" b="1">
              <a:solidFill>
                <a:srgbClr val="000000"/>
              </a:solidFill>
              <a:latin typeface="Times New Roman"/>
              <a:cs typeface="Times New Roman"/>
            </a:endParaRPr>
          </a:p>
        </p:txBody>
      </p:sp>
      <p:sp>
        <p:nvSpPr>
          <p:cNvPr id="61" name="Google Shape;61;p14"/>
          <p:cNvSpPr txBox="1">
            <a:spLocks noGrp="1"/>
          </p:cNvSpPr>
          <p:nvPr>
            <p:ph type="body" idx="1"/>
          </p:nvPr>
        </p:nvSpPr>
        <p:spPr>
          <a:xfrm>
            <a:off x="378252" y="984829"/>
            <a:ext cx="8375514" cy="3584439"/>
          </a:xfrm>
          <a:prstGeom prst="rect">
            <a:avLst/>
          </a:prstGeom>
        </p:spPr>
        <p:txBody>
          <a:bodyPr spcFirstLastPara="1" wrap="square" lIns="91425" tIns="91425" rIns="91425" bIns="91425" anchor="t" anchorCtr="0">
            <a:noAutofit/>
          </a:bodyPr>
          <a:lstStyle/>
          <a:p>
            <a:pPr marL="0" lvl="0" indent="0" algn="just" rtl="0">
              <a:lnSpc>
                <a:spcPct val="160000"/>
              </a:lnSpc>
              <a:spcBef>
                <a:spcPts val="0"/>
              </a:spcBef>
              <a:spcAft>
                <a:spcPts val="1200"/>
              </a:spcAft>
              <a:buNone/>
            </a:pPr>
            <a:r>
              <a:rPr lang="en-GB" sz="1600" b="1" dirty="0">
                <a:solidFill>
                  <a:srgbClr val="000000"/>
                </a:solidFill>
                <a:latin typeface="Times New Roman"/>
                <a:ea typeface="Merriweather Black"/>
                <a:cs typeface="Times New Roman"/>
                <a:sym typeface="Merriweather Black"/>
              </a:rPr>
              <a:t>           The Smart Attendance System leverages face recognition technology and Machine Learning to automate attendance tracking in educational institutions and workplaces. Traditional attendance methods are often inefficient and prone to errors, leading to time wastage and inaccuracies. This system utilizes advanced image processing techniques to recognize individuals' faces in real-time, ensuring accurate and quick attendance logging. By integrating Machine Learning, the system enables seamless data collection and reporting, enhancing the overall efficiency of attendance management. The proposed solution aims to reduce administrative burden, improve accuracy, and provide valuable insights through attendance analytics.</a:t>
            </a:r>
            <a:endParaRPr lang="en-US" sz="1600" b="1" dirty="0">
              <a:solidFill>
                <a:srgbClr val="000000"/>
              </a:solidFill>
              <a:latin typeface="Times New Roman"/>
              <a:ea typeface="Merriweather Black"/>
              <a:cs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8"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solidFill>
                  <a:srgbClr val="000000"/>
                </a:solidFill>
                <a:latin typeface="Times New Roman"/>
                <a:cs typeface="Times New Roman"/>
              </a:rPr>
              <a:t> OBJECTIVE</a:t>
            </a:r>
            <a:endParaRPr lang="en-US" b="1">
              <a:solidFill>
                <a:srgbClr val="000000"/>
              </a:solidFill>
              <a:latin typeface="Times New Roman"/>
              <a:cs typeface="Times New Roman"/>
            </a:endParaRPr>
          </a:p>
        </p:txBody>
      </p:sp>
      <p:sp>
        <p:nvSpPr>
          <p:cNvPr id="9" name="Google Shape;67;p15"/>
          <p:cNvSpPr txBox="1">
            <a:spLocks noGrp="1"/>
          </p:cNvSpPr>
          <p:nvPr>
            <p:ph type="body" idx="1"/>
          </p:nvPr>
        </p:nvSpPr>
        <p:spPr>
          <a:xfrm>
            <a:off x="311700" y="1193800"/>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ct val="61111"/>
              <a:buFont typeface="Arial"/>
              <a:buNone/>
            </a:pPr>
            <a:r>
              <a:rPr lang="en-GB" b="1" dirty="0">
                <a:solidFill>
                  <a:srgbClr val="000000"/>
                </a:solidFill>
                <a:latin typeface="Times New Roman"/>
                <a:ea typeface="Merriweather Black"/>
                <a:cs typeface="Times New Roman"/>
                <a:sym typeface="Merriweather Black"/>
              </a:rPr>
              <a:t>Automate Attendance Tracking:</a:t>
            </a:r>
            <a:r>
              <a:rPr lang="en-GB" dirty="0">
                <a:solidFill>
                  <a:srgbClr val="000000"/>
                </a:solidFill>
                <a:latin typeface="Times New Roman"/>
                <a:ea typeface="Merriweather Black"/>
                <a:cs typeface="Times New Roman"/>
                <a:sym typeface="Merriweather Black"/>
              </a:rPr>
              <a:t> To develop a system that automatically records attendance using face recognition technology.</a:t>
            </a:r>
            <a:endParaRPr lang="en-US" dirty="0">
              <a:solidFill>
                <a:srgbClr val="000000"/>
              </a:solidFill>
              <a:latin typeface="Times New Roman"/>
              <a:ea typeface="Merriweather Black"/>
              <a:cs typeface="Times New Roman"/>
            </a:endParaRPr>
          </a:p>
          <a:p>
            <a:pPr marL="0" lvl="0" indent="0" algn="just" rtl="0">
              <a:spcBef>
                <a:spcPts val="1200"/>
              </a:spcBef>
              <a:spcAft>
                <a:spcPts val="0"/>
              </a:spcAft>
              <a:buClr>
                <a:schemeClr val="dk1"/>
              </a:buClr>
              <a:buSzPct val="61111"/>
              <a:buFont typeface="Arial"/>
              <a:buNone/>
            </a:pPr>
            <a:r>
              <a:rPr lang="en-GB" b="1" dirty="0">
                <a:solidFill>
                  <a:srgbClr val="000000"/>
                </a:solidFill>
                <a:latin typeface="Times New Roman"/>
                <a:ea typeface="Merriweather Black"/>
                <a:cs typeface="Times New Roman"/>
                <a:sym typeface="Merriweather Black"/>
              </a:rPr>
              <a:t>Enhance Accuracy:</a:t>
            </a:r>
            <a:r>
              <a:rPr lang="en-GB" dirty="0">
                <a:solidFill>
                  <a:srgbClr val="000000"/>
                </a:solidFill>
                <a:latin typeface="Times New Roman"/>
                <a:ea typeface="Merriweather Black"/>
                <a:cs typeface="Times New Roman"/>
                <a:sym typeface="Merriweather Black"/>
              </a:rPr>
              <a:t> To minimize errors associated with manual attendance methods.</a:t>
            </a:r>
            <a:endParaRPr dirty="0">
              <a:solidFill>
                <a:srgbClr val="000000"/>
              </a:solidFill>
              <a:latin typeface="Times New Roman"/>
              <a:ea typeface="Merriweather Black"/>
              <a:cs typeface="Times New Roman"/>
            </a:endParaRPr>
          </a:p>
          <a:p>
            <a:pPr marL="0" lvl="0" indent="0" algn="just" rtl="0">
              <a:spcBef>
                <a:spcPts val="1200"/>
              </a:spcBef>
              <a:spcAft>
                <a:spcPts val="0"/>
              </a:spcAft>
              <a:buClr>
                <a:schemeClr val="dk1"/>
              </a:buClr>
              <a:buSzPct val="61111"/>
              <a:buFont typeface="Arial"/>
              <a:buNone/>
            </a:pPr>
            <a:r>
              <a:rPr lang="en-GB" b="1" dirty="0">
                <a:solidFill>
                  <a:srgbClr val="000000"/>
                </a:solidFill>
                <a:latin typeface="Times New Roman"/>
                <a:ea typeface="Merriweather Black"/>
                <a:cs typeface="Times New Roman"/>
                <a:sym typeface="Merriweather Black"/>
              </a:rPr>
              <a:t>Real-Time Reporting:</a:t>
            </a:r>
            <a:r>
              <a:rPr lang="en-GB" dirty="0">
                <a:solidFill>
                  <a:srgbClr val="000000"/>
                </a:solidFill>
                <a:latin typeface="Times New Roman"/>
                <a:ea typeface="Merriweather Black"/>
                <a:cs typeface="Times New Roman"/>
                <a:sym typeface="Merriweather Black"/>
              </a:rPr>
              <a:t> To provide instant attendance reports accessible through a web interface.</a:t>
            </a:r>
            <a:endParaRPr dirty="0">
              <a:solidFill>
                <a:srgbClr val="000000"/>
              </a:solidFill>
              <a:latin typeface="Times New Roman"/>
              <a:ea typeface="Merriweather Black"/>
              <a:cs typeface="Times New Roman"/>
            </a:endParaRPr>
          </a:p>
          <a:p>
            <a:pPr marL="0" lvl="0" indent="0" algn="just" rtl="0">
              <a:spcBef>
                <a:spcPts val="1200"/>
              </a:spcBef>
              <a:spcAft>
                <a:spcPts val="0"/>
              </a:spcAft>
              <a:buClr>
                <a:schemeClr val="dk1"/>
              </a:buClr>
              <a:buSzPct val="61111"/>
              <a:buFont typeface="Arial"/>
              <a:buNone/>
            </a:pPr>
            <a:r>
              <a:rPr lang="en-GB" b="1" dirty="0">
                <a:solidFill>
                  <a:srgbClr val="000000"/>
                </a:solidFill>
                <a:latin typeface="Times New Roman"/>
                <a:ea typeface="Merriweather Black"/>
                <a:cs typeface="Times New Roman"/>
                <a:sym typeface="Merriweather Black"/>
              </a:rPr>
              <a:t>User-Friendly Interface:</a:t>
            </a:r>
            <a:r>
              <a:rPr lang="en-GB" dirty="0">
                <a:solidFill>
                  <a:srgbClr val="000000"/>
                </a:solidFill>
                <a:latin typeface="Times New Roman"/>
                <a:ea typeface="Merriweather Black"/>
                <a:cs typeface="Times New Roman"/>
                <a:sym typeface="Merriweather Black"/>
              </a:rPr>
              <a:t> To create an intuitive user interface for both administrators and users.</a:t>
            </a:r>
            <a:endParaRPr dirty="0">
              <a:solidFill>
                <a:srgbClr val="000000"/>
              </a:solidFill>
              <a:latin typeface="Times New Roman"/>
              <a:ea typeface="Merriweather Black"/>
              <a:cs typeface="Times New Roman"/>
            </a:endParaRPr>
          </a:p>
          <a:p>
            <a:pPr marL="0" lvl="0" indent="0" algn="just" rtl="0">
              <a:spcBef>
                <a:spcPts val="1200"/>
              </a:spcBef>
              <a:spcAft>
                <a:spcPts val="1200"/>
              </a:spcAft>
              <a:buNone/>
            </a:pPr>
            <a:endParaRPr dirty="0">
              <a:solidFill>
                <a:srgbClr val="000000"/>
              </a:solidFill>
              <a:latin typeface="Times New Roman"/>
              <a:cs typeface="Times New Roman"/>
            </a:endParaRPr>
          </a:p>
        </p:txBody>
      </p:sp>
    </p:spTree>
    <p:extLst>
      <p:ext uri="{BB962C8B-B14F-4D97-AF65-F5344CB8AC3E}">
        <p14:creationId xmlns:p14="http://schemas.microsoft.com/office/powerpoint/2010/main" val="303368953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195876" y="140225"/>
            <a:ext cx="8520600" cy="572700"/>
          </a:xfrm>
          <a:prstGeom prst="rect">
            <a:avLst/>
          </a:prstGeom>
        </p:spPr>
        <p:txBody>
          <a:bodyPr spcFirstLastPara="1" wrap="square" lIns="91425" tIns="91425" rIns="91425" bIns="91425" anchor="t" anchorCtr="0">
            <a:normAutofit fontScale="90000"/>
          </a:bodyPr>
          <a:lstStyle/>
          <a:p>
            <a:pPr algn="ctr"/>
            <a:r>
              <a:rPr lang="en-US" b="1">
                <a:solidFill>
                  <a:srgbClr val="000000"/>
                </a:solidFill>
                <a:latin typeface="Times New Roman"/>
                <a:cs typeface="Times New Roman"/>
              </a:rPr>
              <a:t>EXISTING SYSTEM</a:t>
            </a:r>
          </a:p>
        </p:txBody>
      </p:sp>
      <p:sp>
        <p:nvSpPr>
          <p:cNvPr id="61" name="Google Shape;61;p14"/>
          <p:cNvSpPr txBox="1">
            <a:spLocks noGrp="1"/>
          </p:cNvSpPr>
          <p:nvPr>
            <p:ph type="body" idx="1"/>
          </p:nvPr>
        </p:nvSpPr>
        <p:spPr>
          <a:xfrm>
            <a:off x="412010" y="877516"/>
            <a:ext cx="8300033" cy="3746185"/>
          </a:xfrm>
          <a:prstGeom prst="rect">
            <a:avLst/>
          </a:prstGeom>
        </p:spPr>
        <p:txBody>
          <a:bodyPr spcFirstLastPara="1" wrap="square" lIns="91425" tIns="91425" rIns="91425" bIns="91425" anchor="t" anchorCtr="0">
            <a:noAutofit/>
          </a:bodyPr>
          <a:lstStyle/>
          <a:p>
            <a:pPr marL="0" indent="0" algn="just">
              <a:lnSpc>
                <a:spcPct val="160000"/>
              </a:lnSpc>
              <a:spcAft>
                <a:spcPts val="1200"/>
              </a:spcAft>
              <a:buNone/>
            </a:pPr>
            <a:r>
              <a:rPr lang="en-US" sz="1600" b="1" dirty="0">
                <a:solidFill>
                  <a:srgbClr val="000000"/>
                </a:solidFill>
                <a:latin typeface="Times New Roman"/>
                <a:cs typeface="Times New Roman"/>
              </a:rPr>
              <a:t>    Existing systems rely on traditional methods, such as RFID-based classification or barcode scanning, to mark attendance. These systems do not incorporate facial detection algorithms like </a:t>
            </a:r>
            <a:r>
              <a:rPr lang="en-US" sz="1600" b="1" dirty="0" err="1" smtClean="0">
                <a:solidFill>
                  <a:srgbClr val="000000"/>
                </a:solidFill>
                <a:latin typeface="Times New Roman"/>
                <a:cs typeface="Times New Roman"/>
              </a:rPr>
              <a:t>Haarcascade</a:t>
            </a:r>
            <a:r>
              <a:rPr lang="en-US" sz="1600" b="1" dirty="0" smtClean="0">
                <a:solidFill>
                  <a:srgbClr val="000000"/>
                </a:solidFill>
                <a:latin typeface="Times New Roman"/>
                <a:cs typeface="Times New Roman"/>
              </a:rPr>
              <a:t> </a:t>
            </a:r>
            <a:r>
              <a:rPr lang="en-US" sz="1600" b="1" dirty="0">
                <a:solidFill>
                  <a:srgbClr val="000000"/>
                </a:solidFill>
                <a:latin typeface="Times New Roman"/>
                <a:cs typeface="Times New Roman"/>
              </a:rPr>
              <a:t>or computer vision techniques, making them less effective in detecting or recognizing individuals visually. RFID and barcode systems typically verify individuals using basic classification algorithms, which can lead to issues like unauthorized or proxy attendance. Moreover, such systems lack the ability to handle varying lighting conditions or complex backgrounds that facial detection algorithms like </a:t>
            </a:r>
            <a:r>
              <a:rPr lang="en-US" sz="1600" b="1" dirty="0" err="1">
                <a:solidFill>
                  <a:srgbClr val="000000"/>
                </a:solidFill>
                <a:latin typeface="Times New Roman"/>
                <a:cs typeface="Times New Roman"/>
              </a:rPr>
              <a:t>Haarcascade</a:t>
            </a:r>
            <a:r>
              <a:rPr lang="en-US" sz="1600" b="1" dirty="0">
                <a:solidFill>
                  <a:srgbClr val="000000"/>
                </a:solidFill>
                <a:latin typeface="Times New Roman"/>
                <a:cs typeface="Times New Roman"/>
              </a:rPr>
              <a:t> can handle, resulting in reduced flexibility and robustness compared to modern face recognition-based systems.</a:t>
            </a:r>
            <a:endParaRPr lang="en-US" sz="1700" b="1" dirty="0">
              <a:solidFill>
                <a:srgbClr val="000000"/>
              </a:solidFill>
              <a:latin typeface="Times New Roman"/>
              <a:ea typeface="Merriweather Black"/>
              <a:cs typeface="Times New Roman"/>
            </a:endParaRPr>
          </a:p>
        </p:txBody>
      </p:sp>
    </p:spTree>
    <p:extLst>
      <p:ext uri="{BB962C8B-B14F-4D97-AF65-F5344CB8AC3E}">
        <p14:creationId xmlns:p14="http://schemas.microsoft.com/office/powerpoint/2010/main" val="79752693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 name="Google Shape;72;p16"/>
          <p:cNvSpPr txBox="1">
            <a:spLocks noGrp="1"/>
          </p:cNvSpPr>
          <p:nvPr>
            <p:ph type="title"/>
          </p:nvPr>
        </p:nvSpPr>
        <p:spPr>
          <a:xfrm>
            <a:off x="311700" y="229502"/>
            <a:ext cx="8520600" cy="572700"/>
          </a:xfrm>
          <a:prstGeom prst="rect">
            <a:avLst/>
          </a:prstGeom>
        </p:spPr>
        <p:txBody>
          <a:bodyPr spcFirstLastPara="1" wrap="square" lIns="91425" tIns="91425" rIns="91425" bIns="91425" anchor="t" anchorCtr="0">
            <a:normAutofit fontScale="90000"/>
          </a:bodyPr>
          <a:lstStyle/>
          <a:p>
            <a:pPr algn="ctr"/>
            <a:r>
              <a:rPr lang="en-US" b="1" dirty="0">
                <a:solidFill>
                  <a:srgbClr val="000000"/>
                </a:solidFill>
                <a:latin typeface="Times New Roman"/>
                <a:cs typeface="Times New Roman"/>
              </a:rPr>
              <a:t>EXISTING SYSTEM</a:t>
            </a:r>
            <a:endParaRPr lang="en-GB" dirty="0">
              <a:solidFill>
                <a:srgbClr val="000000"/>
              </a:solidFill>
              <a:latin typeface="Times New Roman"/>
              <a:cs typeface="Times New Roman"/>
            </a:endParaRPr>
          </a:p>
          <a:p>
            <a:pPr marL="0" lvl="0" indent="0" algn="l">
              <a:spcBef>
                <a:spcPts val="0"/>
              </a:spcBef>
              <a:spcAft>
                <a:spcPts val="0"/>
              </a:spcAft>
              <a:buNone/>
            </a:pPr>
            <a:endParaRPr lang="en-GB" b="1" dirty="0">
              <a:solidFill>
                <a:srgbClr val="000000"/>
              </a:solidFill>
              <a:latin typeface="Times New Roman"/>
              <a:cs typeface="Times New Roman"/>
            </a:endParaRPr>
          </a:p>
        </p:txBody>
      </p:sp>
      <p:sp>
        <p:nvSpPr>
          <p:cNvPr id="7" name="Google Shape;73;p16"/>
          <p:cNvSpPr txBox="1">
            <a:spLocks noGrp="1"/>
          </p:cNvSpPr>
          <p:nvPr>
            <p:ph type="body" idx="1"/>
          </p:nvPr>
        </p:nvSpPr>
        <p:spPr>
          <a:xfrm>
            <a:off x="324327" y="1070614"/>
            <a:ext cx="8520600" cy="34164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1"/>
              </a:buClr>
              <a:buSzPts val="1100"/>
              <a:buFont typeface="Arial"/>
              <a:buNone/>
            </a:pPr>
            <a:r>
              <a:rPr lang="en-GB" sz="2000" b="1" u="sng" dirty="0">
                <a:solidFill>
                  <a:srgbClr val="000000"/>
                </a:solidFill>
                <a:latin typeface="Times New Roman"/>
                <a:ea typeface="Merriweather"/>
                <a:cs typeface="Times New Roman"/>
                <a:sym typeface="Merriweather"/>
              </a:rPr>
              <a:t>Manual Attendance: </a:t>
            </a:r>
            <a:r>
              <a:rPr lang="en-GB" b="1" dirty="0">
                <a:solidFill>
                  <a:srgbClr val="000000"/>
                </a:solidFill>
                <a:latin typeface="Times New Roman"/>
                <a:ea typeface="Merriweather"/>
                <a:cs typeface="Times New Roman"/>
                <a:sym typeface="Merriweather"/>
              </a:rPr>
              <a:t>Traditional methods involve roll calls or sign-in sheets, which are time-consuming and prone to human error.</a:t>
            </a:r>
            <a:endParaRPr b="1" dirty="0">
              <a:solidFill>
                <a:srgbClr val="000000"/>
              </a:solidFill>
              <a:latin typeface="Times New Roman"/>
              <a:ea typeface="Merriweather"/>
              <a:cs typeface="Times New Roman"/>
              <a:sym typeface="Merriweather"/>
            </a:endParaRPr>
          </a:p>
          <a:p>
            <a:pPr marL="0" lvl="0" indent="0" algn="l" rtl="0">
              <a:lnSpc>
                <a:spcPct val="150000"/>
              </a:lnSpc>
              <a:spcBef>
                <a:spcPts val="1200"/>
              </a:spcBef>
              <a:spcAft>
                <a:spcPts val="0"/>
              </a:spcAft>
              <a:buClr>
                <a:schemeClr val="dk1"/>
              </a:buClr>
              <a:buSzPts val="1100"/>
              <a:buFont typeface="Arial"/>
              <a:buNone/>
            </a:pPr>
            <a:r>
              <a:rPr lang="en-GB" sz="2000" b="1" u="sng" dirty="0">
                <a:solidFill>
                  <a:srgbClr val="000000"/>
                </a:solidFill>
                <a:latin typeface="Times New Roman"/>
                <a:ea typeface="Merriweather"/>
                <a:cs typeface="Times New Roman"/>
                <a:sym typeface="Merriweather"/>
              </a:rPr>
              <a:t>ID Card Systems: </a:t>
            </a:r>
            <a:r>
              <a:rPr lang="en-GB" b="1" dirty="0">
                <a:solidFill>
                  <a:srgbClr val="000000"/>
                </a:solidFill>
                <a:latin typeface="Times New Roman"/>
                <a:ea typeface="Merriweather"/>
                <a:cs typeface="Times New Roman"/>
                <a:sym typeface="Merriweather"/>
              </a:rPr>
              <a:t>Some institutions use ID cards with RFID technology, but these can be lost or forgotten, leading to inaccuracies.</a:t>
            </a:r>
            <a:endParaRPr b="1" dirty="0">
              <a:solidFill>
                <a:srgbClr val="000000"/>
              </a:solidFill>
              <a:latin typeface="Times New Roman"/>
              <a:ea typeface="Merriweather"/>
              <a:cs typeface="Times New Roman"/>
              <a:sym typeface="Merriweather"/>
            </a:endParaRPr>
          </a:p>
          <a:p>
            <a:pPr marL="0" lvl="0" indent="0" algn="l" rtl="0">
              <a:lnSpc>
                <a:spcPct val="150000"/>
              </a:lnSpc>
              <a:spcBef>
                <a:spcPts val="1200"/>
              </a:spcBef>
              <a:spcAft>
                <a:spcPts val="0"/>
              </a:spcAft>
              <a:buClr>
                <a:schemeClr val="dk1"/>
              </a:buClr>
              <a:buSzPts val="1100"/>
              <a:buFont typeface="Arial"/>
              <a:buNone/>
            </a:pPr>
            <a:r>
              <a:rPr lang="en-GB" sz="2000" b="1" u="sng" dirty="0">
                <a:solidFill>
                  <a:srgbClr val="000000"/>
                </a:solidFill>
                <a:latin typeface="Times New Roman"/>
                <a:ea typeface="Merriweather"/>
                <a:cs typeface="Times New Roman"/>
                <a:sym typeface="Merriweather"/>
              </a:rPr>
              <a:t>Biometric Systems: </a:t>
            </a:r>
            <a:r>
              <a:rPr lang="en-GB" b="1" dirty="0">
                <a:solidFill>
                  <a:srgbClr val="000000"/>
                </a:solidFill>
                <a:latin typeface="Times New Roman"/>
                <a:ea typeface="Merriweather"/>
                <a:cs typeface="Times New Roman"/>
                <a:sym typeface="Merriweather"/>
              </a:rPr>
              <a:t>Fingerprint recognition systems are used but can be slow and require physical contact, which may raise hygiene concerns.</a:t>
            </a:r>
            <a:endParaRPr b="1" dirty="0">
              <a:solidFill>
                <a:srgbClr val="000000"/>
              </a:solidFill>
              <a:latin typeface="Times New Roman"/>
              <a:ea typeface="Merriweather"/>
              <a:cs typeface="Times New Roman"/>
              <a:sym typeface="Merriweather"/>
            </a:endParaRPr>
          </a:p>
        </p:txBody>
      </p:sp>
    </p:spTree>
    <p:extLst>
      <p:ext uri="{BB962C8B-B14F-4D97-AF65-F5344CB8AC3E}">
        <p14:creationId xmlns:p14="http://schemas.microsoft.com/office/powerpoint/2010/main" val="238965196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 name="Google Shape;72;p16"/>
          <p:cNvSpPr txBox="1">
            <a:spLocks noGrp="1"/>
          </p:cNvSpPr>
          <p:nvPr>
            <p:ph type="title"/>
          </p:nvPr>
        </p:nvSpPr>
        <p:spPr>
          <a:xfrm>
            <a:off x="293412" y="237761"/>
            <a:ext cx="8520600" cy="572700"/>
          </a:xfrm>
          <a:prstGeom prst="rect">
            <a:avLst/>
          </a:prstGeom>
        </p:spPr>
        <p:txBody>
          <a:bodyPr spcFirstLastPara="1" wrap="square" lIns="91425" tIns="91425" rIns="91425" bIns="91425" anchor="t" anchorCtr="0">
            <a:normAutofit fontScale="90000"/>
          </a:bodyPr>
          <a:lstStyle/>
          <a:p>
            <a:pPr algn="ctr"/>
            <a:r>
              <a:rPr lang="en-GB" b="1">
                <a:solidFill>
                  <a:srgbClr val="000000"/>
                </a:solidFill>
                <a:latin typeface="Times New Roman"/>
                <a:cs typeface="Times New Roman"/>
              </a:rPr>
              <a:t>Disadvantages of Existing System:</a:t>
            </a:r>
            <a:endParaRPr lang="en-US" b="1">
              <a:solidFill>
                <a:srgbClr val="000000"/>
              </a:solidFill>
              <a:latin typeface="Times New Roman"/>
              <a:cs typeface="Times New Roman"/>
            </a:endParaRPr>
          </a:p>
        </p:txBody>
      </p:sp>
      <p:sp>
        <p:nvSpPr>
          <p:cNvPr id="7" name="Google Shape;73;p16"/>
          <p:cNvSpPr txBox="1">
            <a:spLocks noGrp="1"/>
          </p:cNvSpPr>
          <p:nvPr>
            <p:ph type="body" idx="1"/>
          </p:nvPr>
        </p:nvSpPr>
        <p:spPr>
          <a:xfrm>
            <a:off x="293872" y="767226"/>
            <a:ext cx="8520600" cy="3869286"/>
          </a:xfrm>
          <a:prstGeom prst="rect">
            <a:avLst/>
          </a:prstGeom>
        </p:spPr>
        <p:txBody>
          <a:bodyPr spcFirstLastPara="1" wrap="square" lIns="91425" tIns="91425" rIns="91425" bIns="91425" anchor="t" anchorCtr="0">
            <a:noAutofit/>
          </a:bodyPr>
          <a:lstStyle/>
          <a:p>
            <a:pPr marL="114300" indent="0" algn="just">
              <a:buNone/>
            </a:pPr>
            <a:r>
              <a:rPr lang="en-US" b="1" u="sng" dirty="0">
                <a:solidFill>
                  <a:srgbClr val="000000"/>
                </a:solidFill>
                <a:latin typeface="Times New Roman"/>
                <a:cs typeface="Times New Roman"/>
              </a:rPr>
              <a:t>Human error</a:t>
            </a:r>
          </a:p>
          <a:p>
            <a:pPr marL="114300" indent="0" algn="just" fontAlgn="ctr">
              <a:buNone/>
            </a:pPr>
            <a:r>
              <a:rPr lang="en-US" dirty="0">
                <a:solidFill>
                  <a:srgbClr val="000000"/>
                </a:solidFill>
                <a:latin typeface="Times New Roman"/>
                <a:cs typeface="Times New Roman"/>
              </a:rPr>
              <a:t> Manual data entry can be prone to error, which can lead to incorrect attendance percentages and other issues.</a:t>
            </a:r>
            <a:r>
              <a:rPr lang="en-US" b="1" dirty="0">
                <a:solidFill>
                  <a:srgbClr val="000000"/>
                </a:solidFill>
                <a:latin typeface="Times New Roman"/>
                <a:cs typeface="Times New Roman"/>
              </a:rPr>
              <a:t> </a:t>
            </a:r>
          </a:p>
          <a:p>
            <a:pPr marL="114300" indent="0" algn="just">
              <a:buNone/>
            </a:pPr>
            <a:r>
              <a:rPr lang="en-US" b="1" u="sng" dirty="0">
                <a:solidFill>
                  <a:srgbClr val="000000"/>
                </a:solidFill>
                <a:latin typeface="Times New Roman"/>
                <a:cs typeface="Times New Roman"/>
              </a:rPr>
              <a:t>Time-consuming</a:t>
            </a:r>
          </a:p>
          <a:p>
            <a:pPr marL="114300" indent="0" algn="just" fontAlgn="ctr">
              <a:buNone/>
            </a:pPr>
            <a:r>
              <a:rPr lang="en-US" dirty="0">
                <a:solidFill>
                  <a:srgbClr val="000000"/>
                </a:solidFill>
                <a:latin typeface="Times New Roman"/>
                <a:cs typeface="Times New Roman"/>
              </a:rPr>
              <a:t> Manual attendance systems can be time-consuming, especially when managing large groups of students. </a:t>
            </a:r>
            <a:r>
              <a:rPr lang="en-US" b="1" dirty="0">
                <a:solidFill>
                  <a:srgbClr val="000000"/>
                </a:solidFill>
                <a:latin typeface="Times New Roman"/>
                <a:cs typeface="Times New Roman"/>
              </a:rPr>
              <a:t> </a:t>
            </a:r>
          </a:p>
          <a:p>
            <a:pPr marL="114300" indent="0" algn="just">
              <a:buNone/>
            </a:pPr>
            <a:r>
              <a:rPr lang="en-US" b="1" u="sng" dirty="0">
                <a:solidFill>
                  <a:srgbClr val="000000"/>
                </a:solidFill>
                <a:latin typeface="Times New Roman"/>
                <a:cs typeface="Times New Roman"/>
              </a:rPr>
              <a:t>Increased absenteeism</a:t>
            </a:r>
          </a:p>
          <a:p>
            <a:pPr marL="114300" indent="0" algn="just" fontAlgn="ctr">
              <a:buNone/>
            </a:pPr>
            <a:r>
              <a:rPr lang="en-US" dirty="0">
                <a:solidFill>
                  <a:srgbClr val="000000"/>
                </a:solidFill>
                <a:latin typeface="Times New Roman"/>
                <a:cs typeface="Times New Roman"/>
              </a:rPr>
              <a:t> Manual attendance systems can lead to an increase in fake leaves and absenteeism, which can negatively impact a company's productivity. </a:t>
            </a:r>
          </a:p>
          <a:p>
            <a:pPr marL="114300" indent="0" algn="just">
              <a:buNone/>
            </a:pPr>
            <a:r>
              <a:rPr lang="en-US" b="1" u="sng" dirty="0">
                <a:solidFill>
                  <a:srgbClr val="000000"/>
                </a:solidFill>
                <a:latin typeface="Times New Roman"/>
                <a:cs typeface="Times New Roman"/>
              </a:rPr>
              <a:t>Difficult to manage</a:t>
            </a:r>
          </a:p>
          <a:p>
            <a:pPr marL="114300" indent="0" algn="just">
              <a:buNone/>
            </a:pPr>
            <a:r>
              <a:rPr lang="en-US" dirty="0">
                <a:solidFill>
                  <a:srgbClr val="000000"/>
                </a:solidFill>
                <a:latin typeface="Times New Roman"/>
                <a:cs typeface="Times New Roman"/>
              </a:rPr>
              <a:t> Manual attendance systems can be difficult to manage, especially for large groups of students</a:t>
            </a:r>
          </a:p>
          <a:p>
            <a:pPr marL="0" indent="0" algn="just">
              <a:lnSpc>
                <a:spcPct val="100000"/>
              </a:lnSpc>
              <a:spcBef>
                <a:spcPts val="1200"/>
              </a:spcBef>
              <a:spcAft>
                <a:spcPts val="1200"/>
              </a:spcAft>
              <a:buNone/>
            </a:pPr>
            <a:endParaRPr b="1" dirty="0">
              <a:solidFill>
                <a:srgbClr val="000000"/>
              </a:solidFill>
              <a:latin typeface="Times New Roman"/>
              <a:cs typeface="Times New Roman"/>
            </a:endParaRPr>
          </a:p>
        </p:txBody>
      </p:sp>
    </p:spTree>
    <p:extLst>
      <p:ext uri="{BB962C8B-B14F-4D97-AF65-F5344CB8AC3E}">
        <p14:creationId xmlns:p14="http://schemas.microsoft.com/office/powerpoint/2010/main" val="248016366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195876" y="140225"/>
            <a:ext cx="8520600" cy="572700"/>
          </a:xfrm>
          <a:prstGeom prst="rect">
            <a:avLst/>
          </a:prstGeom>
        </p:spPr>
        <p:txBody>
          <a:bodyPr spcFirstLastPara="1" wrap="square" lIns="91425" tIns="91425" rIns="91425" bIns="91425" anchor="t" anchorCtr="0">
            <a:normAutofit fontScale="90000"/>
          </a:bodyPr>
          <a:lstStyle/>
          <a:p>
            <a:pPr algn="ctr"/>
            <a:r>
              <a:rPr lang="en-IN" b="1" dirty="0">
                <a:solidFill>
                  <a:srgbClr val="000000"/>
                </a:solidFill>
                <a:latin typeface="Times New Roman"/>
                <a:cs typeface="Times New Roman"/>
              </a:rPr>
              <a:t>PROPOSED SYSTEM</a:t>
            </a:r>
            <a:endParaRPr lang="en-US" b="1" dirty="0">
              <a:solidFill>
                <a:srgbClr val="000000"/>
              </a:solidFill>
              <a:latin typeface="Times New Roman"/>
              <a:cs typeface="Times New Roman"/>
            </a:endParaRPr>
          </a:p>
        </p:txBody>
      </p:sp>
      <p:sp>
        <p:nvSpPr>
          <p:cNvPr id="61" name="Google Shape;61;p14"/>
          <p:cNvSpPr txBox="1">
            <a:spLocks noGrp="1"/>
          </p:cNvSpPr>
          <p:nvPr>
            <p:ph type="body" idx="1"/>
          </p:nvPr>
        </p:nvSpPr>
        <p:spPr>
          <a:xfrm>
            <a:off x="150400" y="962860"/>
            <a:ext cx="8828400" cy="4328467"/>
          </a:xfrm>
          <a:prstGeom prst="rect">
            <a:avLst/>
          </a:prstGeom>
        </p:spPr>
        <p:txBody>
          <a:bodyPr spcFirstLastPara="1" wrap="square" lIns="91425" tIns="91425" rIns="91425" bIns="91425" anchor="t" anchorCtr="0">
            <a:noAutofit/>
          </a:bodyPr>
          <a:lstStyle/>
          <a:p>
            <a:pPr marL="114300" indent="0">
              <a:buNone/>
            </a:pPr>
            <a:r>
              <a:rPr lang="en-US" sz="1600" b="1" dirty="0">
                <a:solidFill>
                  <a:srgbClr val="000000"/>
                </a:solidFill>
                <a:latin typeface="Times New Roman"/>
                <a:cs typeface="Times New Roman"/>
              </a:rPr>
              <a:t>    The proposed system utilizes Machine Learning-based Face Recognition with the </a:t>
            </a:r>
            <a:r>
              <a:rPr lang="en-US" sz="1600" b="1" dirty="0" err="1">
                <a:solidFill>
                  <a:srgbClr val="000000"/>
                </a:solidFill>
                <a:latin typeface="Times New Roman"/>
                <a:cs typeface="Times New Roman"/>
              </a:rPr>
              <a:t>Haarcascade</a:t>
            </a:r>
            <a:r>
              <a:rPr lang="en-US" sz="1600" b="1" dirty="0">
                <a:solidFill>
                  <a:srgbClr val="000000"/>
                </a:solidFill>
                <a:latin typeface="Times New Roman"/>
                <a:cs typeface="Times New Roman"/>
              </a:rPr>
              <a:t> Frontal Face Algorithm for automatic attendance marking. The system first uses the </a:t>
            </a:r>
            <a:r>
              <a:rPr lang="en-US" sz="1600" b="1" dirty="0" err="1">
                <a:solidFill>
                  <a:srgbClr val="000000"/>
                </a:solidFill>
                <a:latin typeface="Times New Roman"/>
                <a:cs typeface="Times New Roman"/>
              </a:rPr>
              <a:t>Haarcascade</a:t>
            </a:r>
            <a:r>
              <a:rPr lang="en-US" sz="1600" b="1" dirty="0">
                <a:solidFill>
                  <a:srgbClr val="000000"/>
                </a:solidFill>
                <a:latin typeface="Times New Roman"/>
                <a:cs typeface="Times New Roman"/>
              </a:rPr>
              <a:t> algorithm, a popular object detection method based on </a:t>
            </a:r>
            <a:r>
              <a:rPr lang="en-US" sz="1600" b="1" dirty="0" err="1">
                <a:solidFill>
                  <a:srgbClr val="000000"/>
                </a:solidFill>
                <a:latin typeface="Times New Roman"/>
                <a:cs typeface="Times New Roman"/>
              </a:rPr>
              <a:t>Haar</a:t>
            </a:r>
            <a:r>
              <a:rPr lang="en-US" sz="1600" b="1" dirty="0">
                <a:solidFill>
                  <a:srgbClr val="000000"/>
                </a:solidFill>
                <a:latin typeface="Times New Roman"/>
                <a:cs typeface="Times New Roman"/>
              </a:rPr>
              <a:t> features, to detect faces in real-time from a video feed or images.</a:t>
            </a:r>
            <a:endParaRPr lang="en-US" sz="1600" b="1" dirty="0"/>
          </a:p>
          <a:p>
            <a:pPr marL="114300" indent="0">
              <a:buNone/>
            </a:pPr>
            <a:endParaRPr lang="en-US" sz="1600" b="1" dirty="0">
              <a:solidFill>
                <a:srgbClr val="000000"/>
              </a:solidFill>
              <a:latin typeface="Times New Roman"/>
              <a:cs typeface="Times New Roman"/>
            </a:endParaRPr>
          </a:p>
          <a:p>
            <a:pPr marL="114300" indent="0">
              <a:buNone/>
            </a:pPr>
            <a:r>
              <a:rPr lang="en-US" sz="1600" b="1" dirty="0">
                <a:solidFill>
                  <a:srgbClr val="000000"/>
                </a:solidFill>
                <a:latin typeface="Times New Roman"/>
                <a:cs typeface="Times New Roman"/>
              </a:rPr>
              <a:t>     Once the face is detected, advanced machine learning models extract facial features and encode them into numerical vectors, which are then classified against a database of known identities using algorithms like Support Vector Machines (SVM).This hybrid approach enhances the detection speed and accuracy, ensuring that attendance is recorded only when a face matches a pre-registered identity. The system is robust, scalable, and capable of learning continuously to improve recognition accuracy over time.</a:t>
            </a:r>
            <a:r>
              <a:rPr lang="en-US" sz="1600" b="1" dirty="0">
                <a:latin typeface="Times New Roman"/>
                <a:cs typeface="Times New Roman"/>
              </a:rPr>
              <a:t/>
            </a:r>
            <a:br>
              <a:rPr lang="en-US" sz="1600" b="1" dirty="0">
                <a:latin typeface="Times New Roman"/>
                <a:cs typeface="Times New Roman"/>
              </a:rPr>
            </a:br>
            <a:endParaRPr sz="1600" b="1" dirty="0">
              <a:solidFill>
                <a:srgbClr val="000000"/>
              </a:solidFill>
              <a:latin typeface="Times New Roman"/>
              <a:ea typeface="Merriweather Black"/>
              <a:cs typeface="Times New Roman"/>
            </a:endParaRPr>
          </a:p>
        </p:txBody>
      </p:sp>
    </p:spTree>
    <p:extLst>
      <p:ext uri="{BB962C8B-B14F-4D97-AF65-F5344CB8AC3E}">
        <p14:creationId xmlns:p14="http://schemas.microsoft.com/office/powerpoint/2010/main" val="78617105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195876" y="140225"/>
            <a:ext cx="8520600" cy="572700"/>
          </a:xfrm>
          <a:prstGeom prst="rect">
            <a:avLst/>
          </a:prstGeom>
        </p:spPr>
        <p:txBody>
          <a:bodyPr spcFirstLastPara="1" wrap="square" lIns="91425" tIns="91425" rIns="91425" bIns="91425" anchor="t" anchorCtr="0">
            <a:normAutofit fontScale="90000"/>
          </a:bodyPr>
          <a:lstStyle/>
          <a:p>
            <a:pPr lvl="0" algn="ctr"/>
            <a:r>
              <a:rPr lang="en-IN" b="1">
                <a:solidFill>
                  <a:srgbClr val="000000"/>
                </a:solidFill>
                <a:latin typeface="Times New Roman"/>
                <a:cs typeface="Times New Roman"/>
              </a:rPr>
              <a:t>Advantages of Proposed System</a:t>
            </a:r>
            <a:endParaRPr lang="en-US" b="1">
              <a:solidFill>
                <a:srgbClr val="000000"/>
              </a:solidFill>
              <a:latin typeface="Times New Roman"/>
              <a:cs typeface="Times New Roman"/>
            </a:endParaRPr>
          </a:p>
        </p:txBody>
      </p:sp>
      <p:sp>
        <p:nvSpPr>
          <p:cNvPr id="61" name="Google Shape;61;p14"/>
          <p:cNvSpPr txBox="1">
            <a:spLocks noGrp="1"/>
          </p:cNvSpPr>
          <p:nvPr>
            <p:ph type="body" idx="1"/>
          </p:nvPr>
        </p:nvSpPr>
        <p:spPr>
          <a:xfrm>
            <a:off x="310276" y="877516"/>
            <a:ext cx="8515693" cy="4263769"/>
          </a:xfrm>
          <a:prstGeom prst="rect">
            <a:avLst/>
          </a:prstGeom>
        </p:spPr>
        <p:txBody>
          <a:bodyPr spcFirstLastPara="1" wrap="square" lIns="91425" tIns="91425" rIns="91425" bIns="91425" anchor="t" anchorCtr="0">
            <a:noAutofit/>
          </a:bodyPr>
          <a:lstStyle/>
          <a:p>
            <a:pPr marL="114300" indent="0" algn="just">
              <a:lnSpc>
                <a:spcPct val="150000"/>
              </a:lnSpc>
              <a:buNone/>
            </a:pPr>
            <a:r>
              <a:rPr lang="en-US" b="1" u="sng">
                <a:solidFill>
                  <a:srgbClr val="000000"/>
                </a:solidFill>
                <a:latin typeface="Times New Roman"/>
                <a:cs typeface="Times New Roman"/>
              </a:rPr>
              <a:t>Accuracy</a:t>
            </a:r>
            <a:endParaRPr lang="en-US" b="1">
              <a:solidFill>
                <a:srgbClr val="000000"/>
              </a:solidFill>
              <a:latin typeface="Times New Roman"/>
              <a:cs typeface="Times New Roman"/>
            </a:endParaRPr>
          </a:p>
          <a:p>
            <a:pPr marL="114300" indent="0" algn="just" fontAlgn="ctr">
              <a:lnSpc>
                <a:spcPct val="150000"/>
              </a:lnSpc>
              <a:buNone/>
            </a:pPr>
            <a:r>
              <a:rPr lang="en-US">
                <a:solidFill>
                  <a:srgbClr val="000000"/>
                </a:solidFill>
                <a:latin typeface="Times New Roman"/>
                <a:cs typeface="Times New Roman"/>
              </a:rPr>
              <a:t>  Face recognition systems are more accurate than manual or other biometric systems and can prevent time theft. </a:t>
            </a:r>
          </a:p>
          <a:p>
            <a:pPr marL="114300" indent="0" algn="just">
              <a:lnSpc>
                <a:spcPct val="150000"/>
              </a:lnSpc>
              <a:buNone/>
            </a:pPr>
            <a:r>
              <a:rPr lang="en-US" b="1" u="sng">
                <a:solidFill>
                  <a:srgbClr val="000000"/>
                </a:solidFill>
                <a:latin typeface="Times New Roman"/>
                <a:cs typeface="Times New Roman"/>
              </a:rPr>
              <a:t>Security</a:t>
            </a:r>
            <a:endParaRPr lang="en-US" b="1">
              <a:solidFill>
                <a:srgbClr val="000000"/>
              </a:solidFill>
              <a:latin typeface="Times New Roman"/>
              <a:cs typeface="Times New Roman"/>
            </a:endParaRPr>
          </a:p>
          <a:p>
            <a:pPr marL="114300" indent="0" algn="just" fontAlgn="ctr">
              <a:lnSpc>
                <a:spcPct val="150000"/>
              </a:lnSpc>
              <a:buNone/>
            </a:pPr>
            <a:r>
              <a:rPr lang="en-US">
                <a:solidFill>
                  <a:srgbClr val="000000"/>
                </a:solidFill>
                <a:latin typeface="Times New Roman"/>
                <a:cs typeface="Times New Roman"/>
              </a:rPr>
              <a:t>  Face recognition is difficult to duplicate or hack, and it ensures that the person being identified is physically present. </a:t>
            </a:r>
          </a:p>
          <a:p>
            <a:pPr marL="114300" indent="0" algn="just">
              <a:lnSpc>
                <a:spcPct val="150000"/>
              </a:lnSpc>
              <a:buNone/>
            </a:pPr>
            <a:r>
              <a:rPr lang="en-US" b="1" u="sng">
                <a:solidFill>
                  <a:srgbClr val="000000"/>
                </a:solidFill>
                <a:latin typeface="Times New Roman"/>
                <a:cs typeface="Times New Roman"/>
              </a:rPr>
              <a:t>Efficiency</a:t>
            </a:r>
            <a:endParaRPr lang="en-US" b="1">
              <a:solidFill>
                <a:srgbClr val="000000"/>
              </a:solidFill>
              <a:latin typeface="Times New Roman"/>
              <a:cs typeface="Times New Roman"/>
            </a:endParaRPr>
          </a:p>
          <a:p>
            <a:pPr marL="114300" indent="0" algn="just" fontAlgn="ctr">
              <a:lnSpc>
                <a:spcPct val="150000"/>
              </a:lnSpc>
              <a:buNone/>
            </a:pPr>
            <a:r>
              <a:rPr lang="en-US">
                <a:solidFill>
                  <a:srgbClr val="000000"/>
                </a:solidFill>
                <a:latin typeface="Times New Roman"/>
                <a:cs typeface="Times New Roman"/>
              </a:rPr>
              <a:t>  Face recognition systems are automated, which reduces the need for manual recording or swipe cards.</a:t>
            </a:r>
            <a:r>
              <a:rPr lang="en-US" b="1">
                <a:solidFill>
                  <a:srgbClr val="000000"/>
                </a:solidFill>
                <a:latin typeface="Times New Roman"/>
                <a:cs typeface="Times New Roman"/>
              </a:rPr>
              <a:t> </a:t>
            </a:r>
          </a:p>
        </p:txBody>
      </p:sp>
    </p:spTree>
    <p:extLst>
      <p:ext uri="{BB962C8B-B14F-4D97-AF65-F5344CB8AC3E}">
        <p14:creationId xmlns:p14="http://schemas.microsoft.com/office/powerpoint/2010/main" val="18014316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31368" y="-2341"/>
            <a:ext cx="8488251" cy="626615"/>
          </a:xfrm>
          <a:prstGeom prst="rect">
            <a:avLst/>
          </a:prstGeom>
        </p:spPr>
        <p:txBody>
          <a:bodyPr spcFirstLastPara="1" wrap="square" lIns="91425" tIns="91425" rIns="91425" bIns="91425" anchor="t" anchorCtr="0">
            <a:normAutofit fontScale="90000"/>
          </a:bodyPr>
          <a:lstStyle/>
          <a:p>
            <a:r>
              <a:rPr lang="en-IN" b="1">
                <a:solidFill>
                  <a:schemeClr val="bg1"/>
                </a:solidFill>
              </a:rPr>
              <a:t>Advantages of </a:t>
            </a:r>
            <a:r>
              <a:rPr lang="en-IN" b="1">
                <a:solidFill>
                  <a:srgbClr val="000000"/>
                </a:solidFill>
                <a:latin typeface="Times New Roman"/>
                <a:cs typeface="Times New Roman"/>
              </a:rPr>
              <a:t>Advantages of Proposed System</a:t>
            </a:r>
            <a:endParaRPr lang="en-IN">
              <a:solidFill>
                <a:srgbClr val="000000"/>
              </a:solidFill>
              <a:latin typeface="Times New Roman"/>
              <a:cs typeface="Times New Roman"/>
            </a:endParaRPr>
          </a:p>
          <a:p>
            <a:pPr lvl="0"/>
            <a:r>
              <a:rPr lang="en-IN" b="1">
                <a:solidFill>
                  <a:schemeClr val="bg1"/>
                </a:solidFill>
              </a:rPr>
              <a:t>Proposed System</a:t>
            </a:r>
            <a:endParaRPr b="1">
              <a:solidFill>
                <a:schemeClr val="bg1"/>
              </a:solidFill>
            </a:endParaRPr>
          </a:p>
        </p:txBody>
      </p:sp>
      <p:sp>
        <p:nvSpPr>
          <p:cNvPr id="61" name="Google Shape;61;p14"/>
          <p:cNvSpPr txBox="1">
            <a:spLocks noGrp="1"/>
          </p:cNvSpPr>
          <p:nvPr>
            <p:ph type="body" idx="1"/>
          </p:nvPr>
        </p:nvSpPr>
        <p:spPr>
          <a:xfrm>
            <a:off x="235744" y="533179"/>
            <a:ext cx="8828400" cy="4166722"/>
          </a:xfrm>
          <a:prstGeom prst="rect">
            <a:avLst/>
          </a:prstGeom>
        </p:spPr>
        <p:txBody>
          <a:bodyPr spcFirstLastPara="1" wrap="square" lIns="91425" tIns="91425" rIns="91425" bIns="91425" anchor="t" anchorCtr="0">
            <a:noAutofit/>
          </a:bodyPr>
          <a:lstStyle/>
          <a:p>
            <a:pPr marL="114300" indent="0">
              <a:lnSpc>
                <a:spcPct val="150000"/>
              </a:lnSpc>
              <a:buNone/>
            </a:pPr>
            <a:r>
              <a:rPr lang="en-US" b="1" u="sng">
                <a:solidFill>
                  <a:schemeClr val="tx1"/>
                </a:solidFill>
                <a:latin typeface="Times New Roman"/>
                <a:cs typeface="Times New Roman"/>
              </a:rPr>
              <a:t>Contactless</a:t>
            </a:r>
          </a:p>
          <a:p>
            <a:pPr marL="114300" indent="0" fontAlgn="ctr">
              <a:lnSpc>
                <a:spcPct val="150000"/>
              </a:lnSpc>
              <a:buNone/>
            </a:pPr>
            <a:r>
              <a:rPr lang="en-US">
                <a:solidFill>
                  <a:schemeClr val="tx1"/>
                </a:solidFill>
                <a:latin typeface="Times New Roman"/>
                <a:cs typeface="Times New Roman"/>
              </a:rPr>
              <a:t>  Face recognition systems are a hygienic and contactless way for employees to mark their attendance.</a:t>
            </a:r>
            <a:r>
              <a:rPr lang="en-US" b="1">
                <a:solidFill>
                  <a:schemeClr val="tx1"/>
                </a:solidFill>
                <a:latin typeface="Times New Roman"/>
                <a:cs typeface="Times New Roman"/>
              </a:rPr>
              <a:t> </a:t>
            </a:r>
          </a:p>
          <a:p>
            <a:pPr marL="114300" indent="0">
              <a:lnSpc>
                <a:spcPct val="150000"/>
              </a:lnSpc>
              <a:buNone/>
            </a:pPr>
            <a:r>
              <a:rPr lang="en-US" b="1" u="sng">
                <a:solidFill>
                  <a:schemeClr val="tx1"/>
                </a:solidFill>
                <a:latin typeface="Times New Roman"/>
                <a:cs typeface="Times New Roman"/>
              </a:rPr>
              <a:t>Cost-effective</a:t>
            </a:r>
          </a:p>
          <a:p>
            <a:pPr marL="114300" indent="0" fontAlgn="ctr">
              <a:lnSpc>
                <a:spcPct val="150000"/>
              </a:lnSpc>
              <a:buNone/>
            </a:pPr>
            <a:r>
              <a:rPr lang="en-US">
                <a:solidFill>
                  <a:schemeClr val="tx1"/>
                </a:solidFill>
                <a:latin typeface="Times New Roman"/>
                <a:cs typeface="Times New Roman"/>
              </a:rPr>
              <a:t>  Face recognition systems can save business resources by automatically tracking employee time. </a:t>
            </a:r>
          </a:p>
          <a:p>
            <a:pPr marL="114300" indent="0">
              <a:lnSpc>
                <a:spcPct val="150000"/>
              </a:lnSpc>
              <a:buNone/>
            </a:pPr>
            <a:r>
              <a:rPr lang="en-US" b="1" u="sng">
                <a:solidFill>
                  <a:schemeClr val="tx1"/>
                </a:solidFill>
                <a:latin typeface="Times New Roman"/>
                <a:cs typeface="Times New Roman"/>
              </a:rPr>
              <a:t>Adaptability</a:t>
            </a:r>
          </a:p>
          <a:p>
            <a:pPr marL="114300" indent="0" fontAlgn="ctr">
              <a:lnSpc>
                <a:spcPct val="150000"/>
              </a:lnSpc>
              <a:buNone/>
            </a:pPr>
            <a:r>
              <a:rPr lang="en-US">
                <a:solidFill>
                  <a:schemeClr val="tx1"/>
                </a:solidFill>
                <a:latin typeface="Times New Roman"/>
                <a:cs typeface="Times New Roman"/>
              </a:rPr>
              <a:t>  Face recognition systems can adapt to various lighting conditions. </a:t>
            </a:r>
          </a:p>
          <a:p>
            <a:pPr marL="114300" indent="0">
              <a:lnSpc>
                <a:spcPct val="150000"/>
              </a:lnSpc>
              <a:buNone/>
            </a:pPr>
            <a:r>
              <a:rPr lang="en-US" b="1" u="sng">
                <a:solidFill>
                  <a:schemeClr val="tx1"/>
                </a:solidFill>
                <a:latin typeface="Times New Roman"/>
                <a:cs typeface="Times New Roman"/>
              </a:rPr>
              <a:t>Easy to use</a:t>
            </a:r>
          </a:p>
          <a:p>
            <a:pPr marL="114300" indent="0">
              <a:lnSpc>
                <a:spcPct val="150000"/>
              </a:lnSpc>
              <a:buNone/>
            </a:pPr>
            <a:r>
              <a:rPr lang="en-US">
                <a:solidFill>
                  <a:schemeClr val="tx1"/>
                </a:solidFill>
                <a:latin typeface="Times New Roman"/>
                <a:cs typeface="Times New Roman"/>
              </a:rPr>
              <a:t>  Face recognition systems are easy to manage compared to manual attendance systems.</a:t>
            </a:r>
          </a:p>
          <a:p>
            <a:pPr marL="114300" indent="0">
              <a:lnSpc>
                <a:spcPct val="150000"/>
              </a:lnSpc>
              <a:buNone/>
            </a:pPr>
            <a:endParaRPr lang="en-US" b="1">
              <a:solidFill>
                <a:schemeClr val="tx1"/>
              </a:solidFill>
              <a:latin typeface="Times New Roman"/>
              <a:ea typeface="Merriweather Black"/>
              <a:cs typeface="Times New Roman"/>
            </a:endParaRPr>
          </a:p>
        </p:txBody>
      </p:sp>
    </p:spTree>
    <p:extLst>
      <p:ext uri="{BB962C8B-B14F-4D97-AF65-F5344CB8AC3E}">
        <p14:creationId xmlns:p14="http://schemas.microsoft.com/office/powerpoint/2010/main" val="125752008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37</TotalTime>
  <Words>531</Words>
  <Application>Microsoft Office PowerPoint</Application>
  <PresentationFormat>On-screen Show (16:9)</PresentationFormat>
  <Paragraphs>85</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Times New Roman</vt:lpstr>
      <vt:lpstr>Merriweather Black</vt:lpstr>
      <vt:lpstr>Merriweather</vt:lpstr>
      <vt:lpstr>Simple Light</vt:lpstr>
      <vt:lpstr>PowerPoint Presentation</vt:lpstr>
      <vt:lpstr>ABSTRACTION:</vt:lpstr>
      <vt:lpstr> OBJECTIVE</vt:lpstr>
      <vt:lpstr>EXISTING SYSTEM</vt:lpstr>
      <vt:lpstr>EXISTING SYSTEM </vt:lpstr>
      <vt:lpstr>Disadvantages of Existing System:</vt:lpstr>
      <vt:lpstr>PROPOSED SYSTEM</vt:lpstr>
      <vt:lpstr>Advantages of Proposed System</vt:lpstr>
      <vt:lpstr>Advantages of Advantages of Proposed System Proposed System</vt:lpstr>
      <vt:lpstr>System Requirements:</vt:lpstr>
      <vt:lpstr>Module Description:</vt:lpstr>
      <vt:lpstr>PowerPoint Presentation</vt:lpstr>
      <vt:lpstr>CONCLUSION:</vt:lpstr>
      <vt:lpstr>FUTURE ENHANCEMENT: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12</cp:revision>
  <dcterms:modified xsi:type="dcterms:W3CDTF">2024-10-25T03:39:08Z</dcterms:modified>
</cp:coreProperties>
</file>