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660"/>
  </p:normalViewPr>
  <p:slideViewPr>
    <p:cSldViewPr snapToGrid="0">
      <p:cViewPr varScale="1">
        <p:scale>
          <a:sx n="113" d="100"/>
          <a:sy n="113" d="100"/>
        </p:scale>
        <p:origin x="22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6/7/2024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6/7/2024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6/7/2024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6/7/2024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6/7/2024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6/7/2024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6/7/2024</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nature.com/articl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9B839-4845-24B6-FE19-C7296E85194D}"/>
              </a:ext>
            </a:extLst>
          </p:cNvPr>
          <p:cNvSpPr>
            <a:spLocks noGrp="1"/>
          </p:cNvSpPr>
          <p:nvPr>
            <p:ph type="ctrTitle"/>
          </p:nvPr>
        </p:nvSpPr>
        <p:spPr>
          <a:xfrm>
            <a:off x="1370693" y="431800"/>
            <a:ext cx="9440034" cy="2760142"/>
          </a:xfrm>
        </p:spPr>
        <p:txBody>
          <a:bodyPr>
            <a:noAutofit/>
          </a:bodyPr>
          <a:lstStyle/>
          <a:p>
            <a:pPr marL="463550" marR="575310" algn="ctr">
              <a:spcAft>
                <a:spcPts val="0"/>
              </a:spcAft>
            </a:pPr>
            <a:r>
              <a:rPr lang="en-US" sz="2800" b="1" dirty="0">
                <a:effectLst/>
                <a:ea typeface="Times New Roman" panose="02020603050405020304" pitchFamily="18" charset="0"/>
              </a:rPr>
              <a:t>A</a:t>
            </a:r>
            <a:r>
              <a:rPr lang="en-US" sz="2800" b="1" spc="175" dirty="0">
                <a:effectLst/>
                <a:ea typeface="Times New Roman" panose="02020603050405020304" pitchFamily="18" charset="0"/>
              </a:rPr>
              <a:t> </a:t>
            </a:r>
            <a:r>
              <a:rPr lang="en-US" sz="2800" b="1" dirty="0">
                <a:effectLst/>
                <a:ea typeface="Times New Roman" panose="02020603050405020304" pitchFamily="18" charset="0"/>
              </a:rPr>
              <a:t>Framework</a:t>
            </a:r>
            <a:r>
              <a:rPr lang="en-US" sz="2800" b="1" spc="175" dirty="0">
                <a:effectLst/>
                <a:ea typeface="Times New Roman" panose="02020603050405020304" pitchFamily="18" charset="0"/>
              </a:rPr>
              <a:t> </a:t>
            </a:r>
            <a:r>
              <a:rPr lang="en-US" sz="2800" b="1" dirty="0">
                <a:effectLst/>
                <a:ea typeface="Times New Roman" panose="02020603050405020304" pitchFamily="18" charset="0"/>
              </a:rPr>
              <a:t>for</a:t>
            </a:r>
            <a:r>
              <a:rPr lang="en-US" sz="2800" b="1" spc="170" dirty="0">
                <a:effectLst/>
                <a:ea typeface="Times New Roman" panose="02020603050405020304" pitchFamily="18" charset="0"/>
              </a:rPr>
              <a:t> </a:t>
            </a:r>
            <a:r>
              <a:rPr lang="en-US" sz="2800" b="1" dirty="0">
                <a:effectLst/>
                <a:ea typeface="Times New Roman" panose="02020603050405020304" pitchFamily="18" charset="0"/>
              </a:rPr>
              <a:t>Fall</a:t>
            </a:r>
            <a:r>
              <a:rPr lang="en-US" sz="2800" b="1" spc="170" dirty="0">
                <a:effectLst/>
                <a:ea typeface="Times New Roman" panose="02020603050405020304" pitchFamily="18" charset="0"/>
              </a:rPr>
              <a:t> </a:t>
            </a:r>
            <a:r>
              <a:rPr lang="en-US" sz="2800" b="1" dirty="0">
                <a:effectLst/>
                <a:ea typeface="Times New Roman" panose="02020603050405020304" pitchFamily="18" charset="0"/>
              </a:rPr>
              <a:t>Detection</a:t>
            </a:r>
            <a:r>
              <a:rPr lang="en-US" sz="2800" b="1" spc="185" dirty="0">
                <a:effectLst/>
                <a:ea typeface="Times New Roman" panose="02020603050405020304" pitchFamily="18" charset="0"/>
              </a:rPr>
              <a:t> </a:t>
            </a:r>
            <a:r>
              <a:rPr lang="en-US" sz="2800" b="1" dirty="0">
                <a:effectLst/>
                <a:ea typeface="Times New Roman" panose="02020603050405020304" pitchFamily="18" charset="0"/>
              </a:rPr>
              <a:t>Using</a:t>
            </a:r>
            <a:r>
              <a:rPr lang="en-US" sz="2800" b="1" spc="175" dirty="0">
                <a:effectLst/>
                <a:ea typeface="Times New Roman" panose="02020603050405020304" pitchFamily="18" charset="0"/>
              </a:rPr>
              <a:t> </a:t>
            </a:r>
            <a:r>
              <a:rPr lang="en-US" sz="2800" b="1" dirty="0">
                <a:effectLst/>
                <a:ea typeface="Times New Roman" panose="02020603050405020304" pitchFamily="18" charset="0"/>
              </a:rPr>
              <a:t>Audio</a:t>
            </a:r>
            <a:r>
              <a:rPr lang="en-US" sz="2800" b="1" spc="180" dirty="0">
                <a:effectLst/>
                <a:ea typeface="Times New Roman" panose="02020603050405020304" pitchFamily="18" charset="0"/>
              </a:rPr>
              <a:t> </a:t>
            </a:r>
            <a:r>
              <a:rPr lang="en-US" sz="2800" b="1" dirty="0">
                <a:effectLst/>
                <a:ea typeface="Times New Roman" panose="02020603050405020304" pitchFamily="18" charset="0"/>
              </a:rPr>
              <a:t>and</a:t>
            </a:r>
            <a:r>
              <a:rPr lang="en-US" sz="2800" b="1" spc="-370" dirty="0">
                <a:effectLst/>
                <a:ea typeface="Times New Roman" panose="02020603050405020304" pitchFamily="18" charset="0"/>
              </a:rPr>
              <a:t> </a:t>
            </a:r>
            <a:r>
              <a:rPr lang="en-US" sz="2800" b="1" dirty="0">
                <a:effectLst/>
                <a:ea typeface="Times New Roman" panose="02020603050405020304" pitchFamily="18" charset="0"/>
              </a:rPr>
              <a:t>Video</a:t>
            </a:r>
            <a:r>
              <a:rPr lang="en-US" sz="2800" b="1" spc="155" dirty="0">
                <a:effectLst/>
                <a:ea typeface="Times New Roman" panose="02020603050405020304" pitchFamily="18" charset="0"/>
              </a:rPr>
              <a:t> </a:t>
            </a:r>
            <a:r>
              <a:rPr lang="en-US" sz="2800" b="1" dirty="0">
                <a:effectLst/>
                <a:ea typeface="Times New Roman" panose="02020603050405020304" pitchFamily="18" charset="0"/>
              </a:rPr>
              <a:t>Features</a:t>
            </a:r>
            <a:br>
              <a:rPr lang="en-IN" sz="2800" dirty="0">
                <a:effectLst/>
                <a:ea typeface="Times New Roman" panose="02020603050405020304" pitchFamily="18" charset="0"/>
              </a:rPr>
            </a:br>
            <a:r>
              <a:rPr lang="en-US" sz="2000" b="1" dirty="0">
                <a:effectLst/>
                <a:ea typeface="Times New Roman" panose="02020603050405020304" pitchFamily="18" charset="0"/>
              </a:rPr>
              <a:t>Project</a:t>
            </a:r>
            <a:r>
              <a:rPr lang="en-US" sz="2000" b="1" spc="-5" dirty="0">
                <a:effectLst/>
                <a:ea typeface="Times New Roman" panose="02020603050405020304" pitchFamily="18" charset="0"/>
              </a:rPr>
              <a:t> </a:t>
            </a:r>
            <a:r>
              <a:rPr lang="en-US" sz="2000" b="1" dirty="0">
                <a:effectLst/>
                <a:ea typeface="Times New Roman" panose="02020603050405020304" pitchFamily="18" charset="0"/>
              </a:rPr>
              <a:t>Team</a:t>
            </a:r>
            <a:r>
              <a:rPr lang="en-US" sz="2000" b="1" spc="5" dirty="0">
                <a:effectLst/>
                <a:ea typeface="Times New Roman" panose="02020603050405020304" pitchFamily="18" charset="0"/>
              </a:rPr>
              <a:t> </a:t>
            </a:r>
            <a:r>
              <a:rPr lang="en-US" sz="2000" b="1" dirty="0">
                <a:effectLst/>
                <a:ea typeface="Times New Roman" panose="02020603050405020304" pitchFamily="18" charset="0"/>
              </a:rPr>
              <a:t>ID:</a:t>
            </a:r>
            <a:r>
              <a:rPr lang="en-US" sz="2000" b="1" spc="-5" dirty="0">
                <a:effectLst/>
                <a:ea typeface="Times New Roman" panose="02020603050405020304" pitchFamily="18" charset="0"/>
              </a:rPr>
              <a:t> </a:t>
            </a:r>
            <a:r>
              <a:rPr lang="en-US" sz="2000" b="1" dirty="0">
                <a:effectLst/>
                <a:ea typeface="Times New Roman" panose="02020603050405020304" pitchFamily="18" charset="0"/>
              </a:rPr>
              <a:t>MP23CE004</a:t>
            </a:r>
            <a:br>
              <a:rPr lang="en-US" sz="2000" b="1" dirty="0">
                <a:effectLst/>
                <a:ea typeface="Times New Roman" panose="02020603050405020304" pitchFamily="18" charset="0"/>
              </a:rPr>
            </a:br>
            <a:br>
              <a:rPr lang="en-IN" sz="2000" dirty="0">
                <a:effectLst/>
                <a:ea typeface="Times New Roman" panose="02020603050405020304" pitchFamily="18" charset="0"/>
              </a:rPr>
            </a:br>
            <a:r>
              <a:rPr lang="en-US" sz="2000" b="1" dirty="0">
                <a:effectLst/>
                <a:ea typeface="Times New Roman" panose="02020603050405020304" pitchFamily="18" charset="0"/>
              </a:rPr>
              <a:t>Under</a:t>
            </a:r>
            <a:r>
              <a:rPr lang="en-US" sz="2000" b="1" spc="-5" dirty="0">
                <a:effectLst/>
                <a:ea typeface="Times New Roman" panose="02020603050405020304" pitchFamily="18" charset="0"/>
              </a:rPr>
              <a:t> </a:t>
            </a:r>
            <a:r>
              <a:rPr lang="en-US" sz="2000" b="1" dirty="0">
                <a:effectLst/>
                <a:ea typeface="Times New Roman" panose="02020603050405020304" pitchFamily="18" charset="0"/>
              </a:rPr>
              <a:t>the</a:t>
            </a:r>
            <a:r>
              <a:rPr lang="en-US" sz="2000" b="1" spc="-5" dirty="0">
                <a:effectLst/>
                <a:ea typeface="Times New Roman" panose="02020603050405020304" pitchFamily="18" charset="0"/>
              </a:rPr>
              <a:t> </a:t>
            </a:r>
            <a:r>
              <a:rPr lang="en-US" sz="2000" b="1" dirty="0">
                <a:effectLst/>
                <a:ea typeface="Times New Roman" panose="02020603050405020304" pitchFamily="18" charset="0"/>
              </a:rPr>
              <a:t>Guidance</a:t>
            </a:r>
            <a:r>
              <a:rPr lang="en-US" sz="2000" b="1" spc="-5" dirty="0">
                <a:effectLst/>
                <a:ea typeface="Times New Roman" panose="02020603050405020304" pitchFamily="18" charset="0"/>
              </a:rPr>
              <a:t> </a:t>
            </a:r>
            <a:r>
              <a:rPr lang="en-US" sz="2000" b="1" dirty="0">
                <a:effectLst/>
                <a:ea typeface="Times New Roman" panose="02020603050405020304" pitchFamily="18" charset="0"/>
              </a:rPr>
              <a:t>of</a:t>
            </a:r>
            <a:br>
              <a:rPr lang="en-IN" sz="2000" dirty="0">
                <a:effectLst/>
                <a:ea typeface="Times New Roman" panose="02020603050405020304" pitchFamily="18" charset="0"/>
              </a:rPr>
            </a:br>
            <a:r>
              <a:rPr lang="en-US" sz="2000" b="1" dirty="0">
                <a:effectLst/>
                <a:ea typeface="Times New Roman" panose="02020603050405020304" pitchFamily="18" charset="0"/>
              </a:rPr>
              <a:t>Dr.</a:t>
            </a:r>
            <a:r>
              <a:rPr lang="en-US" sz="2000" b="1" spc="-20" dirty="0">
                <a:effectLst/>
                <a:ea typeface="Times New Roman" panose="02020603050405020304" pitchFamily="18" charset="0"/>
              </a:rPr>
              <a:t> </a:t>
            </a:r>
            <a:r>
              <a:rPr lang="en-US" sz="2000" b="1" dirty="0">
                <a:effectLst/>
                <a:ea typeface="Times New Roman" panose="02020603050405020304" pitchFamily="18" charset="0"/>
              </a:rPr>
              <a:t>Durgaprasad</a:t>
            </a:r>
            <a:r>
              <a:rPr lang="en-US" sz="2000" b="1" spc="-15" dirty="0">
                <a:effectLst/>
                <a:ea typeface="Times New Roman" panose="02020603050405020304" pitchFamily="18" charset="0"/>
              </a:rPr>
              <a:t> </a:t>
            </a:r>
            <a:r>
              <a:rPr lang="en-US" sz="2000" b="1" dirty="0">
                <a:effectLst/>
                <a:ea typeface="Times New Roman" panose="02020603050405020304" pitchFamily="18" charset="0"/>
              </a:rPr>
              <a:t>Gangodkar</a:t>
            </a:r>
            <a:br>
              <a:rPr lang="en-IN" sz="2000" dirty="0">
                <a:effectLst/>
                <a:ea typeface="Times New Roman" panose="02020603050405020304" pitchFamily="18" charset="0"/>
              </a:rPr>
            </a:br>
            <a:r>
              <a:rPr lang="en-US" sz="2000" b="1" dirty="0">
                <a:effectLst/>
                <a:ea typeface="Times New Roman" panose="02020603050405020304" pitchFamily="18" charset="0"/>
              </a:rPr>
              <a:t>Professor, Department of Computer Science &amp; Engineering</a:t>
            </a:r>
            <a:r>
              <a:rPr lang="en-US" sz="2000" b="1" spc="-285" dirty="0">
                <a:effectLst/>
                <a:ea typeface="Times New Roman" panose="02020603050405020304" pitchFamily="18" charset="0"/>
              </a:rPr>
              <a:t> </a:t>
            </a:r>
            <a:endParaRPr lang="en-IN" sz="2000" dirty="0"/>
          </a:p>
        </p:txBody>
      </p:sp>
      <p:sp>
        <p:nvSpPr>
          <p:cNvPr id="6" name="Subtitle 5">
            <a:extLst>
              <a:ext uri="{FF2B5EF4-FFF2-40B4-BE49-F238E27FC236}">
                <a16:creationId xmlns:a16="http://schemas.microsoft.com/office/drawing/2014/main" id="{B74906B5-B66B-2615-0CE1-615A0A82B23D}"/>
              </a:ext>
            </a:extLst>
          </p:cNvPr>
          <p:cNvSpPr>
            <a:spLocks noGrp="1"/>
          </p:cNvSpPr>
          <p:nvPr>
            <p:ph type="subTitle" idx="1"/>
          </p:nvPr>
        </p:nvSpPr>
        <p:spPr>
          <a:xfrm>
            <a:off x="1370693" y="3581400"/>
            <a:ext cx="9440034" cy="2277534"/>
          </a:xfrm>
        </p:spPr>
        <p:txBody>
          <a:bodyPr/>
          <a:lstStyle/>
          <a:p>
            <a:r>
              <a:rPr lang="en-IN" b="1" dirty="0"/>
              <a:t>Submitted By :</a:t>
            </a:r>
          </a:p>
          <a:p>
            <a:endParaRPr lang="en-IN" dirty="0"/>
          </a:p>
        </p:txBody>
      </p:sp>
      <p:graphicFrame>
        <p:nvGraphicFramePr>
          <p:cNvPr id="7" name="Table 6">
            <a:extLst>
              <a:ext uri="{FF2B5EF4-FFF2-40B4-BE49-F238E27FC236}">
                <a16:creationId xmlns:a16="http://schemas.microsoft.com/office/drawing/2014/main" id="{F3FF9C9E-82C1-8AA1-FD4F-719CBBBAEAF1}"/>
              </a:ext>
            </a:extLst>
          </p:cNvPr>
          <p:cNvGraphicFramePr>
            <a:graphicFrameLocks noGrp="1"/>
          </p:cNvGraphicFramePr>
          <p:nvPr>
            <p:extLst>
              <p:ext uri="{D42A27DB-BD31-4B8C-83A1-F6EECF244321}">
                <p14:modId xmlns:p14="http://schemas.microsoft.com/office/powerpoint/2010/main" val="1714688040"/>
              </p:ext>
            </p:extLst>
          </p:nvPr>
        </p:nvGraphicFramePr>
        <p:xfrm>
          <a:off x="2026710" y="4185921"/>
          <a:ext cx="8128000" cy="158496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3145177796"/>
                    </a:ext>
                  </a:extLst>
                </a:gridCol>
                <a:gridCol w="4064000">
                  <a:extLst>
                    <a:ext uri="{9D8B030D-6E8A-4147-A177-3AD203B41FA5}">
                      <a16:colId xmlns:a16="http://schemas.microsoft.com/office/drawing/2014/main" val="4255707273"/>
                    </a:ext>
                  </a:extLst>
                </a:gridCol>
              </a:tblGrid>
              <a:tr h="347134">
                <a:tc>
                  <a:txBody>
                    <a:bodyPr/>
                    <a:lstStyle/>
                    <a:p>
                      <a:r>
                        <a:rPr lang="en-IN" sz="2000" dirty="0"/>
                        <a:t>Aryamann Singh</a:t>
                      </a:r>
                    </a:p>
                  </a:txBody>
                  <a:tcPr/>
                </a:tc>
                <a:tc>
                  <a:txBody>
                    <a:bodyPr/>
                    <a:lstStyle/>
                    <a:p>
                      <a:pPr algn="r"/>
                      <a:r>
                        <a:rPr lang="en-IN" sz="2000" dirty="0"/>
                        <a:t>2017313</a:t>
                      </a:r>
                    </a:p>
                  </a:txBody>
                  <a:tcPr/>
                </a:tc>
                <a:extLst>
                  <a:ext uri="{0D108BD9-81ED-4DB2-BD59-A6C34878D82A}">
                    <a16:rowId xmlns:a16="http://schemas.microsoft.com/office/drawing/2014/main" val="851077952"/>
                  </a:ext>
                </a:extLst>
              </a:tr>
              <a:tr h="370840">
                <a:tc>
                  <a:txBody>
                    <a:bodyPr/>
                    <a:lstStyle/>
                    <a:p>
                      <a:r>
                        <a:rPr lang="en-IN" sz="2000" dirty="0"/>
                        <a:t>Medha Bisht</a:t>
                      </a:r>
                    </a:p>
                  </a:txBody>
                  <a:tcPr/>
                </a:tc>
                <a:tc>
                  <a:txBody>
                    <a:bodyPr/>
                    <a:lstStyle/>
                    <a:p>
                      <a:pPr algn="r"/>
                      <a:r>
                        <a:rPr lang="en-IN" sz="2000" dirty="0"/>
                        <a:t>2017341</a:t>
                      </a:r>
                    </a:p>
                  </a:txBody>
                  <a:tcPr/>
                </a:tc>
                <a:extLst>
                  <a:ext uri="{0D108BD9-81ED-4DB2-BD59-A6C34878D82A}">
                    <a16:rowId xmlns:a16="http://schemas.microsoft.com/office/drawing/2014/main" val="1052057032"/>
                  </a:ext>
                </a:extLst>
              </a:tr>
              <a:tr h="370840">
                <a:tc>
                  <a:txBody>
                    <a:bodyPr/>
                    <a:lstStyle/>
                    <a:p>
                      <a:r>
                        <a:rPr lang="en-IN" sz="2000" dirty="0"/>
                        <a:t>Divyam Kholia</a:t>
                      </a:r>
                    </a:p>
                  </a:txBody>
                  <a:tcPr/>
                </a:tc>
                <a:tc>
                  <a:txBody>
                    <a:bodyPr/>
                    <a:lstStyle/>
                    <a:p>
                      <a:pPr algn="r"/>
                      <a:r>
                        <a:rPr lang="en-IN" sz="2000" dirty="0"/>
                        <a:t>2017324</a:t>
                      </a:r>
                    </a:p>
                  </a:txBody>
                  <a:tcPr/>
                </a:tc>
                <a:extLst>
                  <a:ext uri="{0D108BD9-81ED-4DB2-BD59-A6C34878D82A}">
                    <a16:rowId xmlns:a16="http://schemas.microsoft.com/office/drawing/2014/main" val="2202078973"/>
                  </a:ext>
                </a:extLst>
              </a:tr>
              <a:tr h="370840">
                <a:tc>
                  <a:txBody>
                    <a:bodyPr/>
                    <a:lstStyle/>
                    <a:p>
                      <a:r>
                        <a:rPr lang="en-IN" sz="2000" dirty="0"/>
                        <a:t>Yogesh Thakur</a:t>
                      </a:r>
                    </a:p>
                  </a:txBody>
                  <a:tcPr/>
                </a:tc>
                <a:tc>
                  <a:txBody>
                    <a:bodyPr/>
                    <a:lstStyle/>
                    <a:p>
                      <a:pPr algn="r"/>
                      <a:r>
                        <a:rPr lang="en-IN" sz="2000" dirty="0"/>
                        <a:t>2017397</a:t>
                      </a:r>
                    </a:p>
                  </a:txBody>
                  <a:tcPr/>
                </a:tc>
                <a:extLst>
                  <a:ext uri="{0D108BD9-81ED-4DB2-BD59-A6C34878D82A}">
                    <a16:rowId xmlns:a16="http://schemas.microsoft.com/office/drawing/2014/main" val="1897435180"/>
                  </a:ext>
                </a:extLst>
              </a:tr>
            </a:tbl>
          </a:graphicData>
        </a:graphic>
      </p:graphicFrame>
    </p:spTree>
    <p:extLst>
      <p:ext uri="{BB962C8B-B14F-4D97-AF65-F5344CB8AC3E}">
        <p14:creationId xmlns:p14="http://schemas.microsoft.com/office/powerpoint/2010/main" val="3650686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9804-8EC0-EEDF-4C34-C37A6FEE386C}"/>
              </a:ext>
            </a:extLst>
          </p:cNvPr>
          <p:cNvSpPr>
            <a:spLocks noGrp="1"/>
          </p:cNvSpPr>
          <p:nvPr>
            <p:ph type="title"/>
          </p:nvPr>
        </p:nvSpPr>
        <p:spPr/>
        <p:txBody>
          <a:bodyPr/>
          <a:lstStyle/>
          <a:p>
            <a:pPr algn="l"/>
            <a:r>
              <a:rPr lang="en-IN" dirty="0"/>
              <a:t>Results (Walking)</a:t>
            </a:r>
          </a:p>
        </p:txBody>
      </p:sp>
      <p:pic>
        <p:nvPicPr>
          <p:cNvPr id="4" name="image8.jpeg">
            <a:extLst>
              <a:ext uri="{FF2B5EF4-FFF2-40B4-BE49-F238E27FC236}">
                <a16:creationId xmlns:a16="http://schemas.microsoft.com/office/drawing/2014/main" id="{4C684FAC-BE4C-00A0-5388-1903B4BF73AE}"/>
              </a:ext>
            </a:extLst>
          </p:cNvPr>
          <p:cNvPicPr>
            <a:picLocks noGrp="1" noChangeAspect="1"/>
          </p:cNvPicPr>
          <p:nvPr>
            <p:ph idx="1"/>
          </p:nvPr>
        </p:nvPicPr>
        <p:blipFill>
          <a:blip r:embed="rId2" cstate="print"/>
          <a:stretch>
            <a:fillRect/>
          </a:stretch>
        </p:blipFill>
        <p:spPr>
          <a:xfrm>
            <a:off x="7662167" y="3513401"/>
            <a:ext cx="3616038" cy="2971139"/>
          </a:xfrm>
          <a:prstGeom prst="rect">
            <a:avLst/>
          </a:prstGeom>
        </p:spPr>
      </p:pic>
      <p:pic>
        <p:nvPicPr>
          <p:cNvPr id="5" name="image9.jpeg">
            <a:extLst>
              <a:ext uri="{FF2B5EF4-FFF2-40B4-BE49-F238E27FC236}">
                <a16:creationId xmlns:a16="http://schemas.microsoft.com/office/drawing/2014/main" id="{5D9595E7-8744-756E-69E3-009C3C08BE22}"/>
              </a:ext>
            </a:extLst>
          </p:cNvPr>
          <p:cNvPicPr>
            <a:picLocks noChangeAspect="1"/>
          </p:cNvPicPr>
          <p:nvPr/>
        </p:nvPicPr>
        <p:blipFill>
          <a:blip r:embed="rId3" cstate="print"/>
          <a:stretch>
            <a:fillRect/>
          </a:stretch>
        </p:blipFill>
        <p:spPr>
          <a:xfrm>
            <a:off x="7662167" y="309829"/>
            <a:ext cx="3616038" cy="2907506"/>
          </a:xfrm>
          <a:prstGeom prst="rect">
            <a:avLst/>
          </a:prstGeom>
        </p:spPr>
      </p:pic>
      <p:sp>
        <p:nvSpPr>
          <p:cNvPr id="6" name="TextBox 5">
            <a:extLst>
              <a:ext uri="{FF2B5EF4-FFF2-40B4-BE49-F238E27FC236}">
                <a16:creationId xmlns:a16="http://schemas.microsoft.com/office/drawing/2014/main" id="{1201F2FE-FA99-2B1D-7F18-3F07B0589B24}"/>
              </a:ext>
            </a:extLst>
          </p:cNvPr>
          <p:cNvSpPr txBox="1"/>
          <p:nvPr/>
        </p:nvSpPr>
        <p:spPr>
          <a:xfrm>
            <a:off x="924443" y="1580050"/>
            <a:ext cx="5815024" cy="373140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effectLst/>
                <a:ea typeface="Times New Roman" panose="02020603050405020304" pitchFamily="18" charset="0"/>
              </a:rPr>
              <a:t>Portray</a:t>
            </a:r>
            <a:r>
              <a:rPr lang="en-US" sz="2000" spc="-5" dirty="0">
                <a:effectLst/>
                <a:ea typeface="Times New Roman" panose="02020603050405020304" pitchFamily="18" charset="0"/>
              </a:rPr>
              <a:t> </a:t>
            </a:r>
            <a:r>
              <a:rPr lang="en-US" sz="2000" dirty="0">
                <a:effectLst/>
                <a:ea typeface="Times New Roman" panose="02020603050405020304" pitchFamily="18" charset="0"/>
              </a:rPr>
              <a:t>the fulfillment</a:t>
            </a:r>
            <a:r>
              <a:rPr lang="en-US" sz="2000" spc="-5" dirty="0">
                <a:effectLst/>
                <a:ea typeface="Times New Roman" panose="02020603050405020304" pitchFamily="18" charset="0"/>
              </a:rPr>
              <a:t> </a:t>
            </a:r>
            <a:r>
              <a:rPr lang="en-US" sz="2000" dirty="0">
                <a:effectLst/>
                <a:ea typeface="Times New Roman" panose="02020603050405020304" pitchFamily="18" charset="0"/>
              </a:rPr>
              <a:t>of</a:t>
            </a:r>
            <a:r>
              <a:rPr lang="en-US" sz="2000" spc="-5" dirty="0">
                <a:effectLst/>
                <a:ea typeface="Times New Roman" panose="02020603050405020304" pitchFamily="18" charset="0"/>
              </a:rPr>
              <a:t> </a:t>
            </a:r>
            <a:r>
              <a:rPr lang="en-US" sz="2000" dirty="0">
                <a:effectLst/>
                <a:ea typeface="Times New Roman" panose="02020603050405020304" pitchFamily="18" charset="0"/>
              </a:rPr>
              <a:t>the</a:t>
            </a:r>
            <a:r>
              <a:rPr lang="en-US" sz="2000" spc="-5" dirty="0">
                <a:effectLst/>
                <a:ea typeface="Times New Roman" panose="02020603050405020304" pitchFamily="18" charset="0"/>
              </a:rPr>
              <a:t> </a:t>
            </a:r>
            <a:r>
              <a:rPr lang="en-US" sz="2000" dirty="0">
                <a:effectLst/>
                <a:ea typeface="Times New Roman" panose="02020603050405020304" pitchFamily="18" charset="0"/>
              </a:rPr>
              <a:t>conditions of</a:t>
            </a:r>
            <a:r>
              <a:rPr lang="en-US" sz="2000" spc="-5" dirty="0">
                <a:effectLst/>
                <a:ea typeface="Times New Roman" panose="02020603050405020304" pitchFamily="18" charset="0"/>
              </a:rPr>
              <a:t> </a:t>
            </a:r>
            <a:r>
              <a:rPr lang="en-US" sz="2000" dirty="0">
                <a:effectLst/>
                <a:ea typeface="Times New Roman" panose="02020603050405020304" pitchFamily="18" charset="0"/>
              </a:rPr>
              <a:t>walking/no fall.</a:t>
            </a:r>
            <a:endParaRPr lang="en-IN" sz="2000" dirty="0">
              <a:effectLst/>
              <a:ea typeface="Times New Roman" panose="02020603050405020304" pitchFamily="18" charset="0"/>
            </a:endParaRPr>
          </a:p>
          <a:p>
            <a:pPr marL="342900" lvl="0" indent="-342900">
              <a:lnSpc>
                <a:spcPct val="150000"/>
              </a:lnSpc>
              <a:buSzPts val="1200"/>
              <a:buFont typeface="Times New Roman" panose="02020603050405020304" pitchFamily="18" charset="0"/>
              <a:buChar char="●"/>
              <a:tabLst>
                <a:tab pos="952500" algn="l"/>
                <a:tab pos="953135" algn="l"/>
              </a:tabLst>
            </a:pPr>
            <a:r>
              <a:rPr lang="en-US" sz="2000" dirty="0">
                <a:effectLst/>
                <a:ea typeface="Times New Roman" panose="02020603050405020304" pitchFamily="18" charset="0"/>
              </a:rPr>
              <a:t>The</a:t>
            </a:r>
            <a:r>
              <a:rPr lang="en-US" sz="2000" spc="-15" dirty="0">
                <a:effectLst/>
                <a:ea typeface="Times New Roman" panose="02020603050405020304" pitchFamily="18" charset="0"/>
              </a:rPr>
              <a:t> </a:t>
            </a:r>
            <a:r>
              <a:rPr lang="en-US" sz="2000" dirty="0">
                <a:effectLst/>
                <a:ea typeface="Times New Roman" panose="02020603050405020304" pitchFamily="18" charset="0"/>
              </a:rPr>
              <a:t>center of</a:t>
            </a:r>
            <a:r>
              <a:rPr lang="en-US" sz="2000" spc="-10" dirty="0">
                <a:effectLst/>
                <a:ea typeface="Times New Roman" panose="02020603050405020304" pitchFamily="18" charset="0"/>
              </a:rPr>
              <a:t> </a:t>
            </a:r>
            <a:r>
              <a:rPr lang="en-US" sz="2000" dirty="0">
                <a:effectLst/>
                <a:ea typeface="Times New Roman" panose="02020603050405020304" pitchFamily="18" charset="0"/>
              </a:rPr>
              <a:t>mass of</a:t>
            </a:r>
            <a:r>
              <a:rPr lang="en-US" sz="2000" spc="-10" dirty="0">
                <a:effectLst/>
                <a:ea typeface="Times New Roman" panose="02020603050405020304" pitchFamily="18" charset="0"/>
              </a:rPr>
              <a:t> </a:t>
            </a:r>
            <a:r>
              <a:rPr lang="en-US" sz="2000" dirty="0">
                <a:effectLst/>
                <a:ea typeface="Times New Roman" panose="02020603050405020304" pitchFamily="18" charset="0"/>
              </a:rPr>
              <a:t>the</a:t>
            </a:r>
            <a:r>
              <a:rPr lang="en-US" sz="2000" spc="5" dirty="0">
                <a:effectLst/>
                <a:ea typeface="Times New Roman" panose="02020603050405020304" pitchFamily="18" charset="0"/>
              </a:rPr>
              <a:t> </a:t>
            </a:r>
            <a:r>
              <a:rPr lang="en-US" sz="2000" dirty="0">
                <a:effectLst/>
                <a:ea typeface="Times New Roman" panose="02020603050405020304" pitchFamily="18" charset="0"/>
              </a:rPr>
              <a:t>subject is on the</a:t>
            </a:r>
            <a:r>
              <a:rPr lang="en-US" sz="2000" spc="-10" dirty="0">
                <a:effectLst/>
                <a:ea typeface="Times New Roman" panose="02020603050405020304" pitchFamily="18" charset="0"/>
              </a:rPr>
              <a:t> </a:t>
            </a:r>
            <a:r>
              <a:rPr lang="en-US" sz="2000" dirty="0">
                <a:effectLst/>
                <a:ea typeface="Times New Roman" panose="02020603050405020304" pitchFamily="18" charset="0"/>
              </a:rPr>
              <a:t>base</a:t>
            </a:r>
            <a:r>
              <a:rPr lang="en-US" sz="2000" spc="-5" dirty="0">
                <a:effectLst/>
                <a:ea typeface="Times New Roman" panose="02020603050405020304" pitchFamily="18" charset="0"/>
              </a:rPr>
              <a:t> </a:t>
            </a:r>
            <a:r>
              <a:rPr lang="en-US" sz="2000" dirty="0">
                <a:effectLst/>
                <a:ea typeface="Times New Roman" panose="02020603050405020304" pitchFamily="18" charset="0"/>
              </a:rPr>
              <a:t>of</a:t>
            </a:r>
            <a:r>
              <a:rPr lang="en-US" sz="2000" spc="5" dirty="0">
                <a:effectLst/>
                <a:ea typeface="Times New Roman" panose="02020603050405020304" pitchFamily="18" charset="0"/>
              </a:rPr>
              <a:t> </a:t>
            </a:r>
            <a:r>
              <a:rPr lang="en-US" sz="2000" dirty="0">
                <a:effectLst/>
                <a:ea typeface="Times New Roman" panose="02020603050405020304" pitchFamily="18" charset="0"/>
              </a:rPr>
              <a:t>the human body.</a:t>
            </a:r>
            <a:endParaRPr lang="en-IN" sz="2000" dirty="0">
              <a:effectLst/>
              <a:ea typeface="Times New Roman" panose="02020603050405020304" pitchFamily="18" charset="0"/>
            </a:endParaRPr>
          </a:p>
          <a:p>
            <a:pPr marL="342900" lvl="0" indent="-342900">
              <a:lnSpc>
                <a:spcPct val="150000"/>
              </a:lnSpc>
              <a:buSzPts val="1200"/>
              <a:buFont typeface="Times New Roman" panose="02020603050405020304" pitchFamily="18" charset="0"/>
              <a:buChar char="●"/>
              <a:tabLst>
                <a:tab pos="952500" algn="l"/>
                <a:tab pos="953135" algn="l"/>
              </a:tabLst>
            </a:pPr>
            <a:r>
              <a:rPr lang="en-US" sz="2000" dirty="0">
                <a:effectLst/>
                <a:ea typeface="Times New Roman" panose="02020603050405020304" pitchFamily="18" charset="0"/>
              </a:rPr>
              <a:t>The</a:t>
            </a:r>
            <a:r>
              <a:rPr lang="en-US" sz="2000" spc="-15" dirty="0">
                <a:effectLst/>
                <a:ea typeface="Times New Roman" panose="02020603050405020304" pitchFamily="18" charset="0"/>
              </a:rPr>
              <a:t> </a:t>
            </a:r>
            <a:r>
              <a:rPr lang="en-US" sz="2000" dirty="0">
                <a:effectLst/>
                <a:ea typeface="Times New Roman" panose="02020603050405020304" pitchFamily="18" charset="0"/>
              </a:rPr>
              <a:t>width of the</a:t>
            </a:r>
            <a:r>
              <a:rPr lang="en-US" sz="2000" spc="-5" dirty="0">
                <a:effectLst/>
                <a:ea typeface="Times New Roman" panose="02020603050405020304" pitchFamily="18" charset="0"/>
              </a:rPr>
              <a:t> </a:t>
            </a:r>
            <a:r>
              <a:rPr lang="en-US" sz="2000" dirty="0">
                <a:effectLst/>
                <a:ea typeface="Times New Roman" panose="02020603050405020304" pitchFamily="18" charset="0"/>
              </a:rPr>
              <a:t>body is also</a:t>
            </a:r>
            <a:r>
              <a:rPr lang="en-US" sz="2000" spc="5" dirty="0">
                <a:effectLst/>
                <a:ea typeface="Times New Roman" panose="02020603050405020304" pitchFamily="18" charset="0"/>
              </a:rPr>
              <a:t> </a:t>
            </a:r>
            <a:r>
              <a:rPr lang="en-US" sz="2000" dirty="0">
                <a:effectLst/>
                <a:ea typeface="Times New Roman" panose="02020603050405020304" pitchFamily="18" charset="0"/>
              </a:rPr>
              <a:t>less than the</a:t>
            </a:r>
            <a:r>
              <a:rPr lang="en-US" sz="2000" spc="-10" dirty="0">
                <a:effectLst/>
                <a:ea typeface="Times New Roman" panose="02020603050405020304" pitchFamily="18" charset="0"/>
              </a:rPr>
              <a:t> </a:t>
            </a:r>
            <a:r>
              <a:rPr lang="en-US" sz="2000" dirty="0">
                <a:effectLst/>
                <a:ea typeface="Times New Roman" panose="02020603050405020304" pitchFamily="18" charset="0"/>
              </a:rPr>
              <a:t>length.</a:t>
            </a:r>
            <a:endParaRPr lang="en-IN" sz="2000" dirty="0">
              <a:effectLst/>
              <a:ea typeface="Times New Roman" panose="02020603050405020304" pitchFamily="18" charset="0"/>
            </a:endParaRPr>
          </a:p>
          <a:p>
            <a:pPr marL="342900" lvl="0" indent="-342900">
              <a:lnSpc>
                <a:spcPct val="150000"/>
              </a:lnSpc>
              <a:buSzPts val="1200"/>
              <a:buFont typeface="Times New Roman" panose="02020603050405020304" pitchFamily="18" charset="0"/>
              <a:buChar char="●"/>
              <a:tabLst>
                <a:tab pos="952500" algn="l"/>
                <a:tab pos="953135" algn="l"/>
              </a:tabLst>
            </a:pPr>
            <a:r>
              <a:rPr lang="en-US" sz="2000" dirty="0">
                <a:effectLst/>
                <a:ea typeface="Times New Roman" panose="02020603050405020304" pitchFamily="18" charset="0"/>
              </a:rPr>
              <a:t>Also,</a:t>
            </a:r>
            <a:r>
              <a:rPr lang="en-US" sz="2000" spc="-5" dirty="0">
                <a:effectLst/>
                <a:ea typeface="Times New Roman" panose="02020603050405020304" pitchFamily="18" charset="0"/>
              </a:rPr>
              <a:t> </a:t>
            </a:r>
            <a:r>
              <a:rPr lang="en-US" sz="2000" dirty="0">
                <a:effectLst/>
                <a:ea typeface="Times New Roman" panose="02020603050405020304" pitchFamily="18" charset="0"/>
              </a:rPr>
              <a:t>the</a:t>
            </a:r>
            <a:r>
              <a:rPr lang="en-US" sz="2000" spc="-10" dirty="0">
                <a:effectLst/>
                <a:ea typeface="Times New Roman" panose="02020603050405020304" pitchFamily="18" charset="0"/>
              </a:rPr>
              <a:t> </a:t>
            </a:r>
            <a:r>
              <a:rPr lang="en-US" sz="2000" dirty="0">
                <a:effectLst/>
                <a:ea typeface="Times New Roman" panose="02020603050405020304" pitchFamily="18" charset="0"/>
              </a:rPr>
              <a:t>person is</a:t>
            </a:r>
            <a:r>
              <a:rPr lang="en-US" sz="2000" spc="-5" dirty="0">
                <a:effectLst/>
                <a:ea typeface="Times New Roman" panose="02020603050405020304" pitchFamily="18" charset="0"/>
              </a:rPr>
              <a:t> </a:t>
            </a:r>
            <a:r>
              <a:rPr lang="en-US" sz="2000" dirty="0">
                <a:effectLst/>
                <a:ea typeface="Times New Roman" panose="02020603050405020304" pitchFamily="18" charset="0"/>
              </a:rPr>
              <a:t>walking so</a:t>
            </a:r>
            <a:r>
              <a:rPr lang="en-US" sz="2000" spc="-5" dirty="0">
                <a:effectLst/>
                <a:ea typeface="Times New Roman" panose="02020603050405020304" pitchFamily="18" charset="0"/>
              </a:rPr>
              <a:t> </a:t>
            </a:r>
            <a:r>
              <a:rPr lang="en-US" sz="2000" dirty="0">
                <a:effectLst/>
                <a:ea typeface="Times New Roman" panose="02020603050405020304" pitchFamily="18" charset="0"/>
              </a:rPr>
              <a:t>no false</a:t>
            </a:r>
            <a:r>
              <a:rPr lang="en-US" sz="2000" spc="-5" dirty="0">
                <a:effectLst/>
                <a:ea typeface="Times New Roman" panose="02020603050405020304" pitchFamily="18" charset="0"/>
              </a:rPr>
              <a:t> </a:t>
            </a:r>
            <a:r>
              <a:rPr lang="en-US" sz="2000" dirty="0">
                <a:effectLst/>
                <a:ea typeface="Times New Roman" panose="02020603050405020304" pitchFamily="18" charset="0"/>
              </a:rPr>
              <a:t>call is</a:t>
            </a:r>
            <a:r>
              <a:rPr lang="en-US" sz="2000" spc="-5" dirty="0">
                <a:effectLst/>
                <a:ea typeface="Times New Roman" panose="02020603050405020304" pitchFamily="18" charset="0"/>
              </a:rPr>
              <a:t> </a:t>
            </a:r>
            <a:r>
              <a:rPr lang="en-US" sz="2000" dirty="0">
                <a:effectLst/>
                <a:ea typeface="Times New Roman" panose="02020603050405020304" pitchFamily="18" charset="0"/>
              </a:rPr>
              <a:t>made</a:t>
            </a:r>
            <a:r>
              <a:rPr lang="en-US" sz="2000" spc="-5" dirty="0">
                <a:effectLst/>
                <a:ea typeface="Times New Roman" panose="02020603050405020304" pitchFamily="18" charset="0"/>
              </a:rPr>
              <a:t> </a:t>
            </a:r>
            <a:r>
              <a:rPr lang="en-US" sz="2000" dirty="0">
                <a:effectLst/>
                <a:ea typeface="Times New Roman" panose="02020603050405020304" pitchFamily="18" charset="0"/>
              </a:rPr>
              <a:t>in</a:t>
            </a:r>
            <a:r>
              <a:rPr lang="en-US" sz="2000" spc="-5" dirty="0">
                <a:effectLst/>
                <a:ea typeface="Times New Roman" panose="02020603050405020304" pitchFamily="18" charset="0"/>
              </a:rPr>
              <a:t> </a:t>
            </a:r>
            <a:r>
              <a:rPr lang="en-US" sz="2000" dirty="0">
                <a:effectLst/>
                <a:ea typeface="Times New Roman" panose="02020603050405020304" pitchFamily="18" charset="0"/>
              </a:rPr>
              <a:t>case</a:t>
            </a:r>
            <a:r>
              <a:rPr lang="en-US" sz="2000" spc="-5" dirty="0">
                <a:effectLst/>
                <a:ea typeface="Times New Roman" panose="02020603050405020304" pitchFamily="18" charset="0"/>
              </a:rPr>
              <a:t> </a:t>
            </a:r>
            <a:r>
              <a:rPr lang="en-US" sz="2000" dirty="0">
                <a:effectLst/>
                <a:ea typeface="Times New Roman" panose="02020603050405020304" pitchFamily="18" charset="0"/>
              </a:rPr>
              <a:t>of</a:t>
            </a:r>
            <a:r>
              <a:rPr lang="en-US" sz="2000" spc="-5" dirty="0">
                <a:effectLst/>
                <a:ea typeface="Times New Roman" panose="02020603050405020304" pitchFamily="18" charset="0"/>
              </a:rPr>
              <a:t> </a:t>
            </a:r>
            <a:r>
              <a:rPr lang="en-US" sz="2000" dirty="0">
                <a:effectLst/>
                <a:ea typeface="Times New Roman" panose="02020603050405020304" pitchFamily="18" charset="0"/>
              </a:rPr>
              <a:t>daily activity.</a:t>
            </a:r>
            <a:endParaRPr lang="en-IN" sz="2000" dirty="0">
              <a:effectLst/>
              <a:ea typeface="Times New Roman" panose="02020603050405020304" pitchFamily="18" charset="0"/>
            </a:endParaRPr>
          </a:p>
        </p:txBody>
      </p:sp>
    </p:spTree>
    <p:extLst>
      <p:ext uri="{BB962C8B-B14F-4D97-AF65-F5344CB8AC3E}">
        <p14:creationId xmlns:p14="http://schemas.microsoft.com/office/powerpoint/2010/main" val="585284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3D173-D991-4D57-378B-6373BED05E82}"/>
              </a:ext>
            </a:extLst>
          </p:cNvPr>
          <p:cNvSpPr>
            <a:spLocks noGrp="1"/>
          </p:cNvSpPr>
          <p:nvPr>
            <p:ph type="title"/>
          </p:nvPr>
        </p:nvSpPr>
        <p:spPr/>
        <p:txBody>
          <a:bodyPr/>
          <a:lstStyle/>
          <a:p>
            <a:pPr algn="l"/>
            <a:r>
              <a:rPr lang="en-IN" dirty="0"/>
              <a:t>Results (Sitting)</a:t>
            </a:r>
          </a:p>
        </p:txBody>
      </p:sp>
      <p:pic>
        <p:nvPicPr>
          <p:cNvPr id="4" name="image10.jpeg">
            <a:extLst>
              <a:ext uri="{FF2B5EF4-FFF2-40B4-BE49-F238E27FC236}">
                <a16:creationId xmlns:a16="http://schemas.microsoft.com/office/drawing/2014/main" id="{F46E3044-ECF0-3E79-5E61-15BAD2195FAD}"/>
              </a:ext>
            </a:extLst>
          </p:cNvPr>
          <p:cNvPicPr>
            <a:picLocks noGrp="1" noChangeAspect="1"/>
          </p:cNvPicPr>
          <p:nvPr>
            <p:ph idx="1"/>
          </p:nvPr>
        </p:nvPicPr>
        <p:blipFill>
          <a:blip r:embed="rId2" cstate="print"/>
          <a:stretch>
            <a:fillRect/>
          </a:stretch>
        </p:blipFill>
        <p:spPr>
          <a:xfrm>
            <a:off x="7400208" y="3498846"/>
            <a:ext cx="3930014" cy="3175518"/>
          </a:xfrm>
          <a:prstGeom prst="rect">
            <a:avLst/>
          </a:prstGeom>
        </p:spPr>
      </p:pic>
      <p:pic>
        <p:nvPicPr>
          <p:cNvPr id="5" name="image11.jpeg">
            <a:extLst>
              <a:ext uri="{FF2B5EF4-FFF2-40B4-BE49-F238E27FC236}">
                <a16:creationId xmlns:a16="http://schemas.microsoft.com/office/drawing/2014/main" id="{6BD9622E-1426-964F-CB5E-52352ADC4703}"/>
              </a:ext>
            </a:extLst>
          </p:cNvPr>
          <p:cNvPicPr>
            <a:picLocks noChangeAspect="1"/>
          </p:cNvPicPr>
          <p:nvPr/>
        </p:nvPicPr>
        <p:blipFill>
          <a:blip r:embed="rId3" cstate="print"/>
          <a:stretch>
            <a:fillRect/>
          </a:stretch>
        </p:blipFill>
        <p:spPr>
          <a:xfrm>
            <a:off x="7400208" y="121079"/>
            <a:ext cx="3930014" cy="3187442"/>
          </a:xfrm>
          <a:prstGeom prst="rect">
            <a:avLst/>
          </a:prstGeom>
        </p:spPr>
      </p:pic>
      <p:sp>
        <p:nvSpPr>
          <p:cNvPr id="6" name="TextBox 5">
            <a:extLst>
              <a:ext uri="{FF2B5EF4-FFF2-40B4-BE49-F238E27FC236}">
                <a16:creationId xmlns:a16="http://schemas.microsoft.com/office/drawing/2014/main" id="{BAAEC5E4-5C06-F2CF-8F33-785DC2BA48B5}"/>
              </a:ext>
            </a:extLst>
          </p:cNvPr>
          <p:cNvSpPr txBox="1"/>
          <p:nvPr/>
        </p:nvSpPr>
        <p:spPr>
          <a:xfrm>
            <a:off x="913795" y="1761067"/>
            <a:ext cx="5893405" cy="344818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effectLst/>
                <a:ea typeface="Times New Roman" panose="02020603050405020304" pitchFamily="18" charset="0"/>
              </a:rPr>
              <a:t>Portray</a:t>
            </a:r>
            <a:r>
              <a:rPr lang="en-US" sz="2000" spc="-5" dirty="0">
                <a:effectLst/>
                <a:ea typeface="Times New Roman" panose="02020603050405020304" pitchFamily="18" charset="0"/>
              </a:rPr>
              <a:t> </a:t>
            </a:r>
            <a:r>
              <a:rPr lang="en-US" sz="2000" dirty="0">
                <a:effectLst/>
                <a:ea typeface="Times New Roman" panose="02020603050405020304" pitchFamily="18" charset="0"/>
              </a:rPr>
              <a:t>the</a:t>
            </a:r>
            <a:r>
              <a:rPr lang="en-US" sz="2000" spc="-5" dirty="0">
                <a:effectLst/>
                <a:ea typeface="Times New Roman" panose="02020603050405020304" pitchFamily="18" charset="0"/>
              </a:rPr>
              <a:t> </a:t>
            </a:r>
            <a:r>
              <a:rPr lang="en-US" sz="2000" dirty="0">
                <a:effectLst/>
                <a:ea typeface="Times New Roman" panose="02020603050405020304" pitchFamily="18" charset="0"/>
              </a:rPr>
              <a:t>fulfillment of</a:t>
            </a:r>
            <a:r>
              <a:rPr lang="en-US" sz="2000" spc="-10" dirty="0">
                <a:effectLst/>
                <a:ea typeface="Times New Roman" panose="02020603050405020304" pitchFamily="18" charset="0"/>
              </a:rPr>
              <a:t> </a:t>
            </a:r>
            <a:r>
              <a:rPr lang="en-US" sz="2000" dirty="0">
                <a:effectLst/>
                <a:ea typeface="Times New Roman" panose="02020603050405020304" pitchFamily="18" charset="0"/>
              </a:rPr>
              <a:t>the conditions</a:t>
            </a:r>
            <a:r>
              <a:rPr lang="en-US" sz="2000" spc="-5" dirty="0">
                <a:effectLst/>
                <a:ea typeface="Times New Roman" panose="02020603050405020304" pitchFamily="18" charset="0"/>
              </a:rPr>
              <a:t> </a:t>
            </a:r>
            <a:r>
              <a:rPr lang="en-US" sz="2000" dirty="0">
                <a:effectLst/>
                <a:ea typeface="Times New Roman" panose="02020603050405020304" pitchFamily="18" charset="0"/>
              </a:rPr>
              <a:t>of sitting/no</a:t>
            </a:r>
            <a:r>
              <a:rPr lang="en-US" sz="2000" spc="-5" dirty="0">
                <a:effectLst/>
                <a:ea typeface="Times New Roman" panose="02020603050405020304" pitchFamily="18" charset="0"/>
              </a:rPr>
              <a:t> </a:t>
            </a:r>
            <a:r>
              <a:rPr lang="en-US" sz="2000" dirty="0">
                <a:effectLst/>
                <a:ea typeface="Times New Roman" panose="02020603050405020304" pitchFamily="18" charset="0"/>
              </a:rPr>
              <a:t>fall. </a:t>
            </a:r>
            <a:endParaRPr lang="en-IN" sz="2000" dirty="0">
              <a:effectLst/>
              <a:ea typeface="Times New Roman" panose="02020603050405020304" pitchFamily="18" charset="0"/>
            </a:endParaRPr>
          </a:p>
          <a:p>
            <a:pPr marL="342900" lvl="0" indent="-342900">
              <a:lnSpc>
                <a:spcPct val="150000"/>
              </a:lnSpc>
              <a:buSzPts val="1200"/>
              <a:buFont typeface="Times New Roman" panose="02020603050405020304" pitchFamily="18" charset="0"/>
              <a:buChar char="●"/>
              <a:tabLst>
                <a:tab pos="1181100" algn="l"/>
                <a:tab pos="1181735" algn="l"/>
              </a:tabLst>
            </a:pPr>
            <a:r>
              <a:rPr lang="en-US" sz="2000" dirty="0">
                <a:effectLst/>
                <a:ea typeface="Times New Roman" panose="02020603050405020304" pitchFamily="18" charset="0"/>
              </a:rPr>
              <a:t>The</a:t>
            </a:r>
            <a:r>
              <a:rPr lang="en-US" sz="2000" spc="-15" dirty="0">
                <a:effectLst/>
                <a:ea typeface="Times New Roman" panose="02020603050405020304" pitchFamily="18" charset="0"/>
              </a:rPr>
              <a:t> </a:t>
            </a:r>
            <a:r>
              <a:rPr lang="en-US" sz="2000" dirty="0">
                <a:effectLst/>
                <a:ea typeface="Times New Roman" panose="02020603050405020304" pitchFamily="18" charset="0"/>
              </a:rPr>
              <a:t>center of</a:t>
            </a:r>
            <a:r>
              <a:rPr lang="en-US" sz="2000" spc="-10" dirty="0">
                <a:effectLst/>
                <a:ea typeface="Times New Roman" panose="02020603050405020304" pitchFamily="18" charset="0"/>
              </a:rPr>
              <a:t> </a:t>
            </a:r>
            <a:r>
              <a:rPr lang="en-US" sz="2000" dirty="0">
                <a:effectLst/>
                <a:ea typeface="Times New Roman" panose="02020603050405020304" pitchFamily="18" charset="0"/>
              </a:rPr>
              <a:t>mass of</a:t>
            </a:r>
            <a:r>
              <a:rPr lang="en-US" sz="2000" spc="-10" dirty="0">
                <a:effectLst/>
                <a:ea typeface="Times New Roman" panose="02020603050405020304" pitchFamily="18" charset="0"/>
              </a:rPr>
              <a:t> </a:t>
            </a:r>
            <a:r>
              <a:rPr lang="en-US" sz="2000" dirty="0">
                <a:effectLst/>
                <a:ea typeface="Times New Roman" panose="02020603050405020304" pitchFamily="18" charset="0"/>
              </a:rPr>
              <a:t>the</a:t>
            </a:r>
            <a:r>
              <a:rPr lang="en-US" sz="2000" spc="5" dirty="0">
                <a:effectLst/>
                <a:ea typeface="Times New Roman" panose="02020603050405020304" pitchFamily="18" charset="0"/>
              </a:rPr>
              <a:t> </a:t>
            </a:r>
            <a:r>
              <a:rPr lang="en-US" sz="2000" dirty="0">
                <a:effectLst/>
                <a:ea typeface="Times New Roman" panose="02020603050405020304" pitchFamily="18" charset="0"/>
              </a:rPr>
              <a:t>subject is on the</a:t>
            </a:r>
            <a:r>
              <a:rPr lang="en-US" sz="2000" spc="-10" dirty="0">
                <a:effectLst/>
                <a:ea typeface="Times New Roman" panose="02020603050405020304" pitchFamily="18" charset="0"/>
              </a:rPr>
              <a:t> </a:t>
            </a:r>
            <a:r>
              <a:rPr lang="en-US" sz="2000" dirty="0">
                <a:effectLst/>
                <a:ea typeface="Times New Roman" panose="02020603050405020304" pitchFamily="18" charset="0"/>
              </a:rPr>
              <a:t>base</a:t>
            </a:r>
            <a:r>
              <a:rPr lang="en-US" sz="2000" spc="-5" dirty="0">
                <a:effectLst/>
                <a:ea typeface="Times New Roman" panose="02020603050405020304" pitchFamily="18" charset="0"/>
              </a:rPr>
              <a:t> </a:t>
            </a:r>
            <a:r>
              <a:rPr lang="en-US" sz="2000" dirty="0">
                <a:effectLst/>
                <a:ea typeface="Times New Roman" panose="02020603050405020304" pitchFamily="18" charset="0"/>
              </a:rPr>
              <a:t>of</a:t>
            </a:r>
            <a:r>
              <a:rPr lang="en-US" sz="2000" spc="5" dirty="0">
                <a:effectLst/>
                <a:ea typeface="Times New Roman" panose="02020603050405020304" pitchFamily="18" charset="0"/>
              </a:rPr>
              <a:t> </a:t>
            </a:r>
            <a:r>
              <a:rPr lang="en-US" sz="2000" dirty="0">
                <a:effectLst/>
                <a:ea typeface="Times New Roman" panose="02020603050405020304" pitchFamily="18" charset="0"/>
              </a:rPr>
              <a:t>the human body.</a:t>
            </a:r>
            <a:endParaRPr lang="en-IN" sz="2000" dirty="0">
              <a:effectLst/>
              <a:ea typeface="Times New Roman" panose="02020603050405020304" pitchFamily="18" charset="0"/>
            </a:endParaRPr>
          </a:p>
          <a:p>
            <a:pPr marL="342900" lvl="0" indent="-342900">
              <a:lnSpc>
                <a:spcPct val="150000"/>
              </a:lnSpc>
              <a:spcBef>
                <a:spcPts val="685"/>
              </a:spcBef>
              <a:spcAft>
                <a:spcPts val="0"/>
              </a:spcAft>
              <a:buSzPts val="1200"/>
              <a:buFont typeface="Times New Roman" panose="02020603050405020304" pitchFamily="18" charset="0"/>
              <a:buChar char="●"/>
              <a:tabLst>
                <a:tab pos="1181100" algn="l"/>
                <a:tab pos="1181735" algn="l"/>
              </a:tabLst>
            </a:pPr>
            <a:r>
              <a:rPr lang="en-US" sz="2000" dirty="0">
                <a:effectLst/>
                <a:ea typeface="Times New Roman" panose="02020603050405020304" pitchFamily="18" charset="0"/>
              </a:rPr>
              <a:t>The</a:t>
            </a:r>
            <a:r>
              <a:rPr lang="en-US" sz="2000" spc="-15" dirty="0">
                <a:effectLst/>
                <a:ea typeface="Times New Roman" panose="02020603050405020304" pitchFamily="18" charset="0"/>
              </a:rPr>
              <a:t> </a:t>
            </a:r>
            <a:r>
              <a:rPr lang="en-US" sz="2000" dirty="0">
                <a:effectLst/>
                <a:ea typeface="Times New Roman" panose="02020603050405020304" pitchFamily="18" charset="0"/>
              </a:rPr>
              <a:t>width of</a:t>
            </a:r>
            <a:r>
              <a:rPr lang="en-US" sz="2000" spc="-5" dirty="0">
                <a:effectLst/>
                <a:ea typeface="Times New Roman" panose="02020603050405020304" pitchFamily="18" charset="0"/>
              </a:rPr>
              <a:t> </a:t>
            </a:r>
            <a:r>
              <a:rPr lang="en-US" sz="2000" dirty="0">
                <a:effectLst/>
                <a:ea typeface="Times New Roman" panose="02020603050405020304" pitchFamily="18" charset="0"/>
              </a:rPr>
              <a:t>the</a:t>
            </a:r>
            <a:r>
              <a:rPr lang="en-US" sz="2000" spc="-5" dirty="0">
                <a:effectLst/>
                <a:ea typeface="Times New Roman" panose="02020603050405020304" pitchFamily="18" charset="0"/>
              </a:rPr>
              <a:t> </a:t>
            </a:r>
            <a:r>
              <a:rPr lang="en-US" sz="2000" dirty="0">
                <a:effectLst/>
                <a:ea typeface="Times New Roman" panose="02020603050405020304" pitchFamily="18" charset="0"/>
              </a:rPr>
              <a:t>body is</a:t>
            </a:r>
            <a:r>
              <a:rPr lang="en-US" sz="2000" spc="-5" dirty="0">
                <a:effectLst/>
                <a:ea typeface="Times New Roman" panose="02020603050405020304" pitchFamily="18" charset="0"/>
              </a:rPr>
              <a:t> </a:t>
            </a:r>
            <a:r>
              <a:rPr lang="en-US" sz="2000" dirty="0">
                <a:effectLst/>
                <a:ea typeface="Times New Roman" panose="02020603050405020304" pitchFamily="18" charset="0"/>
              </a:rPr>
              <a:t>also less than</a:t>
            </a:r>
            <a:r>
              <a:rPr lang="en-US" sz="2000" spc="-5" dirty="0">
                <a:effectLst/>
                <a:ea typeface="Times New Roman" panose="02020603050405020304" pitchFamily="18" charset="0"/>
              </a:rPr>
              <a:t> </a:t>
            </a:r>
            <a:r>
              <a:rPr lang="en-US" sz="2000" dirty="0">
                <a:effectLst/>
                <a:ea typeface="Times New Roman" panose="02020603050405020304" pitchFamily="18" charset="0"/>
              </a:rPr>
              <a:t>the length.</a:t>
            </a:r>
            <a:endParaRPr lang="en-IN" sz="2000" dirty="0">
              <a:effectLst/>
              <a:ea typeface="Times New Roman" panose="02020603050405020304" pitchFamily="18" charset="0"/>
            </a:endParaRPr>
          </a:p>
          <a:p>
            <a:pPr marL="342900" lvl="0" indent="-342900">
              <a:lnSpc>
                <a:spcPct val="150000"/>
              </a:lnSpc>
              <a:spcBef>
                <a:spcPts val="695"/>
              </a:spcBef>
              <a:spcAft>
                <a:spcPts val="0"/>
              </a:spcAft>
              <a:buSzPts val="1200"/>
              <a:buFont typeface="Times New Roman" panose="02020603050405020304" pitchFamily="18" charset="0"/>
              <a:buChar char="●"/>
              <a:tabLst>
                <a:tab pos="1181100" algn="l"/>
                <a:tab pos="1181735" algn="l"/>
              </a:tabLst>
            </a:pPr>
            <a:r>
              <a:rPr lang="en-US" sz="2000" dirty="0">
                <a:effectLst/>
                <a:ea typeface="Times New Roman" panose="02020603050405020304" pitchFamily="18" charset="0"/>
              </a:rPr>
              <a:t>Also,</a:t>
            </a:r>
            <a:r>
              <a:rPr lang="en-US" sz="2000" spc="-5" dirty="0">
                <a:effectLst/>
                <a:ea typeface="Times New Roman" panose="02020603050405020304" pitchFamily="18" charset="0"/>
              </a:rPr>
              <a:t> </a:t>
            </a:r>
            <a:r>
              <a:rPr lang="en-US" sz="2000" dirty="0">
                <a:effectLst/>
                <a:ea typeface="Times New Roman" panose="02020603050405020304" pitchFamily="18" charset="0"/>
              </a:rPr>
              <a:t>the</a:t>
            </a:r>
            <a:r>
              <a:rPr lang="en-US" sz="2000" spc="-10" dirty="0">
                <a:effectLst/>
                <a:ea typeface="Times New Roman" panose="02020603050405020304" pitchFamily="18" charset="0"/>
              </a:rPr>
              <a:t> </a:t>
            </a:r>
            <a:r>
              <a:rPr lang="en-US" sz="2000" dirty="0">
                <a:effectLst/>
                <a:ea typeface="Times New Roman" panose="02020603050405020304" pitchFamily="18" charset="0"/>
              </a:rPr>
              <a:t>person</a:t>
            </a:r>
            <a:r>
              <a:rPr lang="en-US" sz="2000" spc="-5" dirty="0">
                <a:effectLst/>
                <a:ea typeface="Times New Roman" panose="02020603050405020304" pitchFamily="18" charset="0"/>
              </a:rPr>
              <a:t> </a:t>
            </a:r>
            <a:r>
              <a:rPr lang="en-US" sz="2000" dirty="0">
                <a:effectLst/>
                <a:ea typeface="Times New Roman" panose="02020603050405020304" pitchFamily="18" charset="0"/>
              </a:rPr>
              <a:t>is sitting</a:t>
            </a:r>
            <a:r>
              <a:rPr lang="en-US" sz="2000" spc="-5" dirty="0">
                <a:effectLst/>
                <a:ea typeface="Times New Roman" panose="02020603050405020304" pitchFamily="18" charset="0"/>
              </a:rPr>
              <a:t> </a:t>
            </a:r>
            <a:r>
              <a:rPr lang="en-US" sz="2000" dirty="0">
                <a:effectLst/>
                <a:ea typeface="Times New Roman" panose="02020603050405020304" pitchFamily="18" charset="0"/>
              </a:rPr>
              <a:t>so</a:t>
            </a:r>
            <a:r>
              <a:rPr lang="en-US" sz="2000" spc="-5" dirty="0">
                <a:effectLst/>
                <a:ea typeface="Times New Roman" panose="02020603050405020304" pitchFamily="18" charset="0"/>
              </a:rPr>
              <a:t> </a:t>
            </a:r>
            <a:r>
              <a:rPr lang="en-US" sz="2000" dirty="0">
                <a:effectLst/>
                <a:ea typeface="Times New Roman" panose="02020603050405020304" pitchFamily="18" charset="0"/>
              </a:rPr>
              <a:t>no</a:t>
            </a:r>
            <a:r>
              <a:rPr lang="en-US" sz="2000" spc="-5" dirty="0">
                <a:effectLst/>
                <a:ea typeface="Times New Roman" panose="02020603050405020304" pitchFamily="18" charset="0"/>
              </a:rPr>
              <a:t> </a:t>
            </a:r>
            <a:r>
              <a:rPr lang="en-US" sz="2000" dirty="0">
                <a:effectLst/>
                <a:ea typeface="Times New Roman" panose="02020603050405020304" pitchFamily="18" charset="0"/>
              </a:rPr>
              <a:t>false call</a:t>
            </a:r>
            <a:r>
              <a:rPr lang="en-US" sz="2000" spc="-5" dirty="0">
                <a:effectLst/>
                <a:ea typeface="Times New Roman" panose="02020603050405020304" pitchFamily="18" charset="0"/>
              </a:rPr>
              <a:t> </a:t>
            </a:r>
            <a:r>
              <a:rPr lang="en-US" sz="2000" dirty="0">
                <a:effectLst/>
                <a:ea typeface="Times New Roman" panose="02020603050405020304" pitchFamily="18" charset="0"/>
              </a:rPr>
              <a:t>is</a:t>
            </a:r>
            <a:r>
              <a:rPr lang="en-US" sz="2000" spc="-5" dirty="0">
                <a:effectLst/>
                <a:ea typeface="Times New Roman" panose="02020603050405020304" pitchFamily="18" charset="0"/>
              </a:rPr>
              <a:t> </a:t>
            </a:r>
            <a:r>
              <a:rPr lang="en-US" sz="2000" dirty="0">
                <a:effectLst/>
                <a:ea typeface="Times New Roman" panose="02020603050405020304" pitchFamily="18" charset="0"/>
              </a:rPr>
              <a:t>made for such</a:t>
            </a:r>
            <a:r>
              <a:rPr lang="en-US" sz="2000" spc="10" dirty="0">
                <a:effectLst/>
                <a:ea typeface="Times New Roman" panose="02020603050405020304" pitchFamily="18" charset="0"/>
              </a:rPr>
              <a:t> </a:t>
            </a:r>
            <a:r>
              <a:rPr lang="en-US" sz="2000" dirty="0">
                <a:effectLst/>
                <a:ea typeface="Times New Roman" panose="02020603050405020304" pitchFamily="18" charset="0"/>
              </a:rPr>
              <a:t>daily</a:t>
            </a:r>
            <a:r>
              <a:rPr lang="en-US" sz="2000" spc="-5" dirty="0">
                <a:effectLst/>
                <a:ea typeface="Times New Roman" panose="02020603050405020304" pitchFamily="18" charset="0"/>
              </a:rPr>
              <a:t> </a:t>
            </a:r>
            <a:r>
              <a:rPr lang="en-US" sz="2000" dirty="0">
                <a:effectLst/>
                <a:ea typeface="Times New Roman" panose="02020603050405020304" pitchFamily="18" charset="0"/>
              </a:rPr>
              <a:t>activity.</a:t>
            </a:r>
            <a:endParaRPr lang="en-IN" sz="2000" dirty="0">
              <a:effectLst/>
              <a:ea typeface="Times New Roman" panose="02020603050405020304" pitchFamily="18" charset="0"/>
            </a:endParaRPr>
          </a:p>
        </p:txBody>
      </p:sp>
    </p:spTree>
    <p:extLst>
      <p:ext uri="{BB962C8B-B14F-4D97-AF65-F5344CB8AC3E}">
        <p14:creationId xmlns:p14="http://schemas.microsoft.com/office/powerpoint/2010/main" val="435571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2DD11-4C65-852A-2334-B965A345A7EA}"/>
              </a:ext>
            </a:extLst>
          </p:cNvPr>
          <p:cNvSpPr>
            <a:spLocks noGrp="1"/>
          </p:cNvSpPr>
          <p:nvPr>
            <p:ph type="title"/>
          </p:nvPr>
        </p:nvSpPr>
        <p:spPr/>
        <p:txBody>
          <a:bodyPr/>
          <a:lstStyle/>
          <a:p>
            <a:pPr algn="l"/>
            <a:r>
              <a:rPr lang="en-IN" dirty="0"/>
              <a:t>Results (Falls)</a:t>
            </a:r>
          </a:p>
        </p:txBody>
      </p:sp>
      <p:pic>
        <p:nvPicPr>
          <p:cNvPr id="4" name="image12.png">
            <a:extLst>
              <a:ext uri="{FF2B5EF4-FFF2-40B4-BE49-F238E27FC236}">
                <a16:creationId xmlns:a16="http://schemas.microsoft.com/office/drawing/2014/main" id="{CC895042-C2B7-AE0A-1DDD-A4A569E9B481}"/>
              </a:ext>
            </a:extLst>
          </p:cNvPr>
          <p:cNvPicPr>
            <a:picLocks noGrp="1" noChangeAspect="1"/>
          </p:cNvPicPr>
          <p:nvPr>
            <p:ph idx="1"/>
          </p:nvPr>
        </p:nvPicPr>
        <p:blipFill>
          <a:blip r:embed="rId2" cstate="print"/>
          <a:stretch>
            <a:fillRect/>
          </a:stretch>
        </p:blipFill>
        <p:spPr>
          <a:xfrm>
            <a:off x="6096000" y="609600"/>
            <a:ext cx="5507074" cy="2406171"/>
          </a:xfrm>
          <a:prstGeom prst="rect">
            <a:avLst/>
          </a:prstGeom>
        </p:spPr>
      </p:pic>
      <p:pic>
        <p:nvPicPr>
          <p:cNvPr id="2051" name="Picture 3">
            <a:extLst>
              <a:ext uri="{FF2B5EF4-FFF2-40B4-BE49-F238E27FC236}">
                <a16:creationId xmlns:a16="http://schemas.microsoft.com/office/drawing/2014/main" id="{C36438D2-EDB1-62D6-5881-9877E1F27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1657" y="3429001"/>
            <a:ext cx="2887674" cy="2556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15.jpg">
            <a:extLst>
              <a:ext uri="{FF2B5EF4-FFF2-40B4-BE49-F238E27FC236}">
                <a16:creationId xmlns:a16="http://schemas.microsoft.com/office/drawing/2014/main" id="{4A7E5F63-B0D8-3248-49B6-F7900C8247C3}"/>
              </a:ext>
            </a:extLst>
          </p:cNvPr>
          <p:cNvPicPr/>
          <p:nvPr/>
        </p:nvPicPr>
        <p:blipFill>
          <a:blip r:embed="rId4"/>
          <a:srcRect/>
          <a:stretch>
            <a:fillRect/>
          </a:stretch>
        </p:blipFill>
        <p:spPr>
          <a:xfrm>
            <a:off x="8949331" y="3428999"/>
            <a:ext cx="2653743" cy="2556507"/>
          </a:xfrm>
          <a:prstGeom prst="rect">
            <a:avLst/>
          </a:prstGeom>
          <a:ln/>
        </p:spPr>
      </p:pic>
      <p:sp>
        <p:nvSpPr>
          <p:cNvPr id="8" name="TextBox 7">
            <a:extLst>
              <a:ext uri="{FF2B5EF4-FFF2-40B4-BE49-F238E27FC236}">
                <a16:creationId xmlns:a16="http://schemas.microsoft.com/office/drawing/2014/main" id="{342CA06C-48F1-9318-CCA7-37D8CC683C33}"/>
              </a:ext>
            </a:extLst>
          </p:cNvPr>
          <p:cNvSpPr txBox="1"/>
          <p:nvPr/>
        </p:nvSpPr>
        <p:spPr>
          <a:xfrm>
            <a:off x="1049867" y="1778000"/>
            <a:ext cx="4656666" cy="4193071"/>
          </a:xfrm>
          <a:prstGeom prst="rect">
            <a:avLst/>
          </a:prstGeom>
          <a:noFill/>
        </p:spPr>
        <p:txBody>
          <a:bodyPr wrap="square" rtlCol="0">
            <a:spAutoFit/>
          </a:bodyPr>
          <a:lstStyle/>
          <a:p>
            <a:pPr marL="342900" indent="-342900">
              <a:lnSpc>
                <a:spcPct val="150000"/>
              </a:lnSpc>
              <a:buSzPts val="1200"/>
              <a:buFont typeface="Times New Roman" panose="02020603050405020304" pitchFamily="18" charset="0"/>
              <a:buChar char="●"/>
              <a:tabLst>
                <a:tab pos="1181100" algn="l"/>
                <a:tab pos="1181735" algn="l"/>
              </a:tabLst>
            </a:pPr>
            <a:r>
              <a:rPr lang="en-US" sz="2000" dirty="0">
                <a:effectLst/>
                <a:ea typeface="Times New Roman" panose="02020603050405020304" pitchFamily="18" charset="0"/>
              </a:rPr>
              <a:t>Portray the</a:t>
            </a:r>
            <a:r>
              <a:rPr lang="en-US" sz="2000" spc="-5" dirty="0">
                <a:effectLst/>
                <a:ea typeface="Times New Roman" panose="02020603050405020304" pitchFamily="18" charset="0"/>
              </a:rPr>
              <a:t> </a:t>
            </a:r>
            <a:r>
              <a:rPr lang="en-US" sz="2000" dirty="0">
                <a:effectLst/>
                <a:ea typeface="Times New Roman" panose="02020603050405020304" pitchFamily="18" charset="0"/>
              </a:rPr>
              <a:t>fulfillment of</a:t>
            </a:r>
            <a:r>
              <a:rPr lang="en-US" sz="2000" spc="-10" dirty="0">
                <a:effectLst/>
                <a:ea typeface="Times New Roman" panose="02020603050405020304" pitchFamily="18" charset="0"/>
              </a:rPr>
              <a:t> </a:t>
            </a:r>
            <a:r>
              <a:rPr lang="en-US" sz="2000" dirty="0">
                <a:effectLst/>
                <a:ea typeface="Times New Roman" panose="02020603050405020304" pitchFamily="18" charset="0"/>
              </a:rPr>
              <a:t>the condition</a:t>
            </a:r>
            <a:r>
              <a:rPr lang="en-US" sz="2000" spc="-5" dirty="0">
                <a:effectLst/>
                <a:ea typeface="Times New Roman" panose="02020603050405020304" pitchFamily="18" charset="0"/>
              </a:rPr>
              <a:t> </a:t>
            </a:r>
            <a:r>
              <a:rPr lang="en-US" sz="2000" dirty="0">
                <a:effectLst/>
                <a:ea typeface="Times New Roman" panose="02020603050405020304" pitchFamily="18" charset="0"/>
              </a:rPr>
              <a:t>of fall.</a:t>
            </a:r>
          </a:p>
          <a:p>
            <a:pPr marL="342900" lvl="0" indent="-342900">
              <a:lnSpc>
                <a:spcPct val="150000"/>
              </a:lnSpc>
              <a:buSzPts val="1200"/>
              <a:buFont typeface="Times New Roman" panose="02020603050405020304" pitchFamily="18" charset="0"/>
              <a:buChar char="●"/>
              <a:tabLst>
                <a:tab pos="1181100" algn="l"/>
                <a:tab pos="1181735" algn="l"/>
              </a:tabLst>
            </a:pPr>
            <a:r>
              <a:rPr lang="en-US" sz="2000" dirty="0">
                <a:effectLst/>
                <a:ea typeface="Times New Roman" panose="02020603050405020304" pitchFamily="18" charset="0"/>
              </a:rPr>
              <a:t>The</a:t>
            </a:r>
            <a:r>
              <a:rPr lang="en-US" sz="2000" spc="-15" dirty="0">
                <a:effectLst/>
                <a:ea typeface="Times New Roman" panose="02020603050405020304" pitchFamily="18" charset="0"/>
              </a:rPr>
              <a:t> </a:t>
            </a:r>
            <a:r>
              <a:rPr lang="en-US" sz="2000" dirty="0">
                <a:effectLst/>
                <a:ea typeface="Times New Roman" panose="02020603050405020304" pitchFamily="18" charset="0"/>
              </a:rPr>
              <a:t>center of</a:t>
            </a:r>
            <a:r>
              <a:rPr lang="en-US" sz="2000" spc="-10" dirty="0">
                <a:effectLst/>
                <a:ea typeface="Times New Roman" panose="02020603050405020304" pitchFamily="18" charset="0"/>
              </a:rPr>
              <a:t> </a:t>
            </a:r>
            <a:r>
              <a:rPr lang="en-US" sz="2000" dirty="0">
                <a:effectLst/>
                <a:ea typeface="Times New Roman" panose="02020603050405020304" pitchFamily="18" charset="0"/>
              </a:rPr>
              <a:t>mass of</a:t>
            </a:r>
            <a:r>
              <a:rPr lang="en-US" sz="2000" spc="-5" dirty="0">
                <a:effectLst/>
                <a:ea typeface="Times New Roman" panose="02020603050405020304" pitchFamily="18" charset="0"/>
              </a:rPr>
              <a:t> </a:t>
            </a:r>
            <a:r>
              <a:rPr lang="en-US" sz="2000" dirty="0">
                <a:effectLst/>
                <a:ea typeface="Times New Roman" panose="02020603050405020304" pitchFamily="18" charset="0"/>
              </a:rPr>
              <a:t>the</a:t>
            </a:r>
            <a:r>
              <a:rPr lang="en-US" sz="2000" spc="5" dirty="0">
                <a:effectLst/>
                <a:ea typeface="Times New Roman" panose="02020603050405020304" pitchFamily="18" charset="0"/>
              </a:rPr>
              <a:t> </a:t>
            </a:r>
            <a:r>
              <a:rPr lang="en-US" sz="2000" dirty="0">
                <a:effectLst/>
                <a:ea typeface="Times New Roman" panose="02020603050405020304" pitchFamily="18" charset="0"/>
              </a:rPr>
              <a:t>subject is</a:t>
            </a:r>
            <a:r>
              <a:rPr lang="en-US" sz="2000" spc="-5" dirty="0">
                <a:effectLst/>
                <a:ea typeface="Times New Roman" panose="02020603050405020304" pitchFamily="18" charset="0"/>
              </a:rPr>
              <a:t> </a:t>
            </a:r>
            <a:r>
              <a:rPr lang="en-US" sz="2000" dirty="0">
                <a:effectLst/>
                <a:ea typeface="Times New Roman" panose="02020603050405020304" pitchFamily="18" charset="0"/>
              </a:rPr>
              <a:t>out of the</a:t>
            </a:r>
            <a:r>
              <a:rPr lang="en-US" sz="2000" spc="-10" dirty="0">
                <a:effectLst/>
                <a:ea typeface="Times New Roman" panose="02020603050405020304" pitchFamily="18" charset="0"/>
              </a:rPr>
              <a:t> </a:t>
            </a:r>
            <a:r>
              <a:rPr lang="en-US" sz="2000" dirty="0">
                <a:effectLst/>
                <a:ea typeface="Times New Roman" panose="02020603050405020304" pitchFamily="18" charset="0"/>
              </a:rPr>
              <a:t>base</a:t>
            </a:r>
            <a:r>
              <a:rPr lang="en-US" sz="2000" spc="5" dirty="0">
                <a:effectLst/>
                <a:ea typeface="Times New Roman" panose="02020603050405020304" pitchFamily="18" charset="0"/>
              </a:rPr>
              <a:t> </a:t>
            </a:r>
            <a:r>
              <a:rPr lang="en-US" sz="2000" dirty="0">
                <a:effectLst/>
                <a:ea typeface="Times New Roman" panose="02020603050405020304" pitchFamily="18" charset="0"/>
              </a:rPr>
              <a:t>of the</a:t>
            </a:r>
            <a:r>
              <a:rPr lang="en-US" sz="2000" spc="-10" dirty="0">
                <a:effectLst/>
                <a:ea typeface="Times New Roman" panose="02020603050405020304" pitchFamily="18" charset="0"/>
              </a:rPr>
              <a:t> </a:t>
            </a:r>
            <a:r>
              <a:rPr lang="en-US" sz="2000" dirty="0">
                <a:effectLst/>
                <a:ea typeface="Times New Roman" panose="02020603050405020304" pitchFamily="18" charset="0"/>
              </a:rPr>
              <a:t>human body.</a:t>
            </a:r>
            <a:endParaRPr lang="en-IN" sz="2000" dirty="0">
              <a:effectLst/>
              <a:ea typeface="Times New Roman" panose="02020603050405020304" pitchFamily="18" charset="0"/>
            </a:endParaRPr>
          </a:p>
          <a:p>
            <a:pPr marL="342900" lvl="0" indent="-342900">
              <a:lnSpc>
                <a:spcPct val="150000"/>
              </a:lnSpc>
              <a:buSzPts val="1200"/>
              <a:buFont typeface="Times New Roman" panose="02020603050405020304" pitchFamily="18" charset="0"/>
              <a:buChar char="●"/>
              <a:tabLst>
                <a:tab pos="1181100" algn="l"/>
                <a:tab pos="1181735" algn="l"/>
              </a:tabLst>
            </a:pPr>
            <a:r>
              <a:rPr lang="en-US" sz="2000" dirty="0">
                <a:effectLst/>
                <a:ea typeface="Times New Roman" panose="02020603050405020304" pitchFamily="18" charset="0"/>
              </a:rPr>
              <a:t>The</a:t>
            </a:r>
            <a:r>
              <a:rPr lang="en-US" sz="2000" spc="-10" dirty="0">
                <a:effectLst/>
                <a:ea typeface="Times New Roman" panose="02020603050405020304" pitchFamily="18" charset="0"/>
              </a:rPr>
              <a:t> </a:t>
            </a:r>
            <a:r>
              <a:rPr lang="en-US" sz="2000" dirty="0">
                <a:effectLst/>
                <a:ea typeface="Times New Roman" panose="02020603050405020304" pitchFamily="18" charset="0"/>
              </a:rPr>
              <a:t>width of the</a:t>
            </a:r>
            <a:r>
              <a:rPr lang="en-US" sz="2000" spc="-5" dirty="0">
                <a:effectLst/>
                <a:ea typeface="Times New Roman" panose="02020603050405020304" pitchFamily="18" charset="0"/>
              </a:rPr>
              <a:t> </a:t>
            </a:r>
            <a:r>
              <a:rPr lang="en-US" sz="2000" dirty="0">
                <a:effectLst/>
                <a:ea typeface="Times New Roman" panose="02020603050405020304" pitchFamily="18" charset="0"/>
              </a:rPr>
              <a:t>body is also more</a:t>
            </a:r>
            <a:r>
              <a:rPr lang="en-US" sz="2000" spc="-10" dirty="0">
                <a:effectLst/>
                <a:ea typeface="Times New Roman" panose="02020603050405020304" pitchFamily="18" charset="0"/>
              </a:rPr>
              <a:t> </a:t>
            </a:r>
            <a:r>
              <a:rPr lang="en-US" sz="2000" dirty="0">
                <a:effectLst/>
                <a:ea typeface="Times New Roman" panose="02020603050405020304" pitchFamily="18" charset="0"/>
              </a:rPr>
              <a:t>than the</a:t>
            </a:r>
            <a:r>
              <a:rPr lang="en-US" sz="2000" spc="-5" dirty="0">
                <a:effectLst/>
                <a:ea typeface="Times New Roman" panose="02020603050405020304" pitchFamily="18" charset="0"/>
              </a:rPr>
              <a:t> </a:t>
            </a:r>
            <a:r>
              <a:rPr lang="en-US" sz="2000" dirty="0">
                <a:effectLst/>
                <a:ea typeface="Times New Roman" panose="02020603050405020304" pitchFamily="18" charset="0"/>
              </a:rPr>
              <a:t>length.</a:t>
            </a:r>
          </a:p>
          <a:p>
            <a:pPr marL="342900" indent="-342900">
              <a:lnSpc>
                <a:spcPct val="150000"/>
              </a:lnSpc>
              <a:buSzPts val="1200"/>
              <a:buFont typeface="Times New Roman" panose="02020603050405020304" pitchFamily="18" charset="0"/>
              <a:buChar char="●"/>
              <a:tabLst>
                <a:tab pos="1181100" algn="l"/>
                <a:tab pos="1181735" algn="l"/>
              </a:tabLst>
            </a:pPr>
            <a:r>
              <a:rPr lang="en-US" sz="2000" dirty="0">
                <a:effectLst/>
                <a:ea typeface="Times New Roman" panose="02020603050405020304" pitchFamily="18" charset="0"/>
              </a:rPr>
              <a:t>Also, as the person falls the message “Fall Detected!” is displayed on the</a:t>
            </a:r>
            <a:r>
              <a:rPr lang="en-US" sz="2000" spc="-285" dirty="0">
                <a:effectLst/>
                <a:ea typeface="Times New Roman" panose="02020603050405020304" pitchFamily="18" charset="0"/>
              </a:rPr>
              <a:t> </a:t>
            </a:r>
            <a:r>
              <a:rPr lang="en-US" sz="2000" dirty="0">
                <a:effectLst/>
                <a:ea typeface="Times New Roman" panose="02020603050405020304" pitchFamily="18" charset="0"/>
              </a:rPr>
              <a:t>screen.</a:t>
            </a:r>
            <a:endParaRPr lang="en-IN" sz="2000" dirty="0">
              <a:effectLst/>
              <a:ea typeface="Times New Roman" panose="02020603050405020304" pitchFamily="18" charset="0"/>
            </a:endParaRPr>
          </a:p>
        </p:txBody>
      </p:sp>
    </p:spTree>
    <p:extLst>
      <p:ext uri="{BB962C8B-B14F-4D97-AF65-F5344CB8AC3E}">
        <p14:creationId xmlns:p14="http://schemas.microsoft.com/office/powerpoint/2010/main" val="4101943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1812F-C3FB-6F2B-F9E4-E8F75FA622A8}"/>
              </a:ext>
            </a:extLst>
          </p:cNvPr>
          <p:cNvSpPr>
            <a:spLocks noGrp="1"/>
          </p:cNvSpPr>
          <p:nvPr>
            <p:ph type="title"/>
          </p:nvPr>
        </p:nvSpPr>
        <p:spPr/>
        <p:txBody>
          <a:bodyPr/>
          <a:lstStyle/>
          <a:p>
            <a:pPr algn="l"/>
            <a:r>
              <a:rPr lang="en-IN" dirty="0"/>
              <a:t>Results (Messages)</a:t>
            </a:r>
          </a:p>
        </p:txBody>
      </p:sp>
      <p:pic>
        <p:nvPicPr>
          <p:cNvPr id="4" name="image20.png">
            <a:extLst>
              <a:ext uri="{FF2B5EF4-FFF2-40B4-BE49-F238E27FC236}">
                <a16:creationId xmlns:a16="http://schemas.microsoft.com/office/drawing/2014/main" id="{02B041AA-BC9E-87A3-C140-81FFD065ACAB}"/>
              </a:ext>
            </a:extLst>
          </p:cNvPr>
          <p:cNvPicPr>
            <a:picLocks noGrp="1" noChangeAspect="1"/>
          </p:cNvPicPr>
          <p:nvPr>
            <p:ph idx="1"/>
          </p:nvPr>
        </p:nvPicPr>
        <p:blipFill>
          <a:blip r:embed="rId2" cstate="print"/>
          <a:stretch>
            <a:fillRect/>
          </a:stretch>
        </p:blipFill>
        <p:spPr>
          <a:xfrm>
            <a:off x="6096000" y="604837"/>
            <a:ext cx="5717070" cy="3369733"/>
          </a:xfrm>
          <a:prstGeom prst="rect">
            <a:avLst/>
          </a:prstGeom>
        </p:spPr>
      </p:pic>
      <p:grpSp>
        <p:nvGrpSpPr>
          <p:cNvPr id="5" name="Group 2">
            <a:extLst>
              <a:ext uri="{FF2B5EF4-FFF2-40B4-BE49-F238E27FC236}">
                <a16:creationId xmlns:a16="http://schemas.microsoft.com/office/drawing/2014/main" id="{9D1499FE-AA83-9BDC-31ED-9821DA89423E}"/>
              </a:ext>
            </a:extLst>
          </p:cNvPr>
          <p:cNvGrpSpPr>
            <a:grpSpLocks/>
          </p:cNvGrpSpPr>
          <p:nvPr/>
        </p:nvGrpSpPr>
        <p:grpSpPr bwMode="auto">
          <a:xfrm>
            <a:off x="6166333" y="4411663"/>
            <a:ext cx="5646737" cy="1836737"/>
            <a:chOff x="1440" y="321"/>
            <a:chExt cx="8892" cy="2892"/>
          </a:xfrm>
        </p:grpSpPr>
        <p:pic>
          <p:nvPicPr>
            <p:cNvPr id="3075" name="Picture 3">
              <a:extLst>
                <a:ext uri="{FF2B5EF4-FFF2-40B4-BE49-F238E27FC236}">
                  <a16:creationId xmlns:a16="http://schemas.microsoft.com/office/drawing/2014/main" id="{51A9821E-D672-FC4A-6F14-2E9F1377DA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 y="858"/>
              <a:ext cx="4798" cy="2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a:extLst>
                <a:ext uri="{FF2B5EF4-FFF2-40B4-BE49-F238E27FC236}">
                  <a16:creationId xmlns:a16="http://schemas.microsoft.com/office/drawing/2014/main" id="{86EA3732-3947-EDBB-7F28-C02D547166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8" y="320"/>
              <a:ext cx="4094" cy="2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TextBox 5">
            <a:extLst>
              <a:ext uri="{FF2B5EF4-FFF2-40B4-BE49-F238E27FC236}">
                <a16:creationId xmlns:a16="http://schemas.microsoft.com/office/drawing/2014/main" id="{47722216-4160-EA43-3AFF-836CA3BFF9E2}"/>
              </a:ext>
            </a:extLst>
          </p:cNvPr>
          <p:cNvSpPr txBox="1"/>
          <p:nvPr/>
        </p:nvSpPr>
        <p:spPr>
          <a:xfrm>
            <a:off x="924442" y="1580050"/>
            <a:ext cx="5101225" cy="5116401"/>
          </a:xfrm>
          <a:prstGeom prst="rect">
            <a:avLst/>
          </a:prstGeom>
          <a:noFill/>
        </p:spPr>
        <p:txBody>
          <a:bodyPr wrap="square" rtlCol="0">
            <a:spAutoFit/>
          </a:bodyPr>
          <a:lstStyle/>
          <a:p>
            <a:pPr marL="342900" lvl="0" indent="-342900">
              <a:lnSpc>
                <a:spcPct val="150000"/>
              </a:lnSpc>
              <a:buSzPts val="1200"/>
              <a:buFont typeface="Times New Roman" panose="02020603050405020304" pitchFamily="18" charset="0"/>
              <a:buChar char="●"/>
              <a:tabLst>
                <a:tab pos="1181100" algn="l"/>
                <a:tab pos="1181735" algn="l"/>
              </a:tabLst>
            </a:pPr>
            <a:r>
              <a:rPr lang="en-IN" sz="2000" dirty="0">
                <a:effectLst/>
                <a:ea typeface="Times New Roman" panose="02020603050405020304" pitchFamily="18" charset="0"/>
              </a:rPr>
              <a:t>Displays how a message is generated for the keyword “help”. </a:t>
            </a:r>
          </a:p>
          <a:p>
            <a:pPr marL="342900" lvl="0" indent="-342900">
              <a:lnSpc>
                <a:spcPct val="150000"/>
              </a:lnSpc>
              <a:buSzPts val="1200"/>
              <a:buFont typeface="Times New Roman" panose="02020603050405020304" pitchFamily="18" charset="0"/>
              <a:buChar char="●"/>
              <a:tabLst>
                <a:tab pos="1181100" algn="l"/>
                <a:tab pos="1181735" algn="l"/>
              </a:tabLst>
            </a:pPr>
            <a:r>
              <a:rPr lang="en-IN" sz="2000" dirty="0">
                <a:effectLst/>
                <a:ea typeface="Times New Roman" panose="02020603050405020304" pitchFamily="18" charset="0"/>
              </a:rPr>
              <a:t>Displays the message sent using the telegram bot as an alert.</a:t>
            </a:r>
            <a:endParaRPr lang="en-IN" sz="2000" dirty="0">
              <a:ea typeface="Times New Roman" panose="02020603050405020304" pitchFamily="18" charset="0"/>
            </a:endParaRPr>
          </a:p>
          <a:p>
            <a:pPr marL="342900" indent="-342900">
              <a:lnSpc>
                <a:spcPct val="150000"/>
              </a:lnSpc>
              <a:buSzPts val="1200"/>
              <a:buFont typeface="Times New Roman" panose="02020603050405020304" pitchFamily="18" charset="0"/>
              <a:buChar char="●"/>
              <a:tabLst>
                <a:tab pos="1181100" algn="l"/>
                <a:tab pos="1181735" algn="l"/>
              </a:tabLst>
            </a:pPr>
            <a:r>
              <a:rPr lang="en-US" sz="2000" dirty="0">
                <a:effectLst/>
                <a:ea typeface="Times New Roman" panose="02020603050405020304" pitchFamily="18" charset="0"/>
              </a:rPr>
              <a:t>As soon as the word help is detected in the speech of the subject either in or</a:t>
            </a:r>
            <a:r>
              <a:rPr lang="en-US" sz="2000" spc="-285" dirty="0">
                <a:effectLst/>
                <a:ea typeface="Times New Roman" panose="02020603050405020304" pitchFamily="18" charset="0"/>
              </a:rPr>
              <a:t> </a:t>
            </a:r>
            <a:r>
              <a:rPr lang="en-US" sz="2000" dirty="0">
                <a:effectLst/>
                <a:ea typeface="Times New Roman" panose="02020603050405020304" pitchFamily="18" charset="0"/>
              </a:rPr>
              <a:t>out of the frame of the camera a message is generated to send an alert to</a:t>
            </a:r>
            <a:r>
              <a:rPr lang="en-US" sz="2000" spc="5" dirty="0">
                <a:effectLst/>
                <a:ea typeface="Times New Roman" panose="02020603050405020304" pitchFamily="18" charset="0"/>
              </a:rPr>
              <a:t> </a:t>
            </a:r>
            <a:r>
              <a:rPr lang="en-US" sz="2000" dirty="0">
                <a:effectLst/>
                <a:ea typeface="Times New Roman" panose="02020603050405020304" pitchFamily="18" charset="0"/>
              </a:rPr>
              <a:t>concerned</a:t>
            </a:r>
            <a:r>
              <a:rPr lang="en-US" sz="2000" spc="-5" dirty="0">
                <a:effectLst/>
                <a:ea typeface="Times New Roman" panose="02020603050405020304" pitchFamily="18" charset="0"/>
              </a:rPr>
              <a:t> </a:t>
            </a:r>
            <a:r>
              <a:rPr lang="en-US" sz="2000" dirty="0">
                <a:effectLst/>
                <a:ea typeface="Times New Roman" panose="02020603050405020304" pitchFamily="18" charset="0"/>
              </a:rPr>
              <a:t>parties.</a:t>
            </a:r>
          </a:p>
          <a:p>
            <a:pPr marL="342900" lvl="0" indent="-342900">
              <a:lnSpc>
                <a:spcPct val="150000"/>
              </a:lnSpc>
              <a:buSzPts val="1200"/>
              <a:buFont typeface="Times New Roman" panose="02020603050405020304" pitchFamily="18" charset="0"/>
              <a:buChar char="●"/>
              <a:tabLst>
                <a:tab pos="1181100" algn="l"/>
                <a:tab pos="1181735" algn="l"/>
              </a:tabLst>
            </a:pPr>
            <a:r>
              <a:rPr lang="en-US" sz="2000" dirty="0">
                <a:effectLst/>
                <a:ea typeface="Times New Roman" panose="02020603050405020304" pitchFamily="18" charset="0"/>
              </a:rPr>
              <a:t>In</a:t>
            </a:r>
            <a:r>
              <a:rPr lang="en-US" sz="2000" spc="5" dirty="0">
                <a:effectLst/>
                <a:ea typeface="Times New Roman" panose="02020603050405020304" pitchFamily="18" charset="0"/>
              </a:rPr>
              <a:t> </a:t>
            </a:r>
            <a:r>
              <a:rPr lang="en-US" sz="2000" dirty="0">
                <a:effectLst/>
                <a:ea typeface="Times New Roman" panose="02020603050405020304" pitchFamily="18" charset="0"/>
              </a:rPr>
              <a:t>case</a:t>
            </a:r>
            <a:r>
              <a:rPr lang="en-US" sz="2000" spc="-10" dirty="0">
                <a:effectLst/>
                <a:ea typeface="Times New Roman" panose="02020603050405020304" pitchFamily="18" charset="0"/>
              </a:rPr>
              <a:t> </a:t>
            </a:r>
            <a:r>
              <a:rPr lang="en-US" sz="2000" dirty="0">
                <a:effectLst/>
                <a:ea typeface="Times New Roman" panose="02020603050405020304" pitchFamily="18" charset="0"/>
              </a:rPr>
              <a:t>of</a:t>
            </a:r>
            <a:r>
              <a:rPr lang="en-US" sz="2000" spc="-5" dirty="0">
                <a:effectLst/>
                <a:ea typeface="Times New Roman" panose="02020603050405020304" pitchFamily="18" charset="0"/>
              </a:rPr>
              <a:t> </a:t>
            </a:r>
            <a:r>
              <a:rPr lang="en-US" sz="2000" dirty="0">
                <a:effectLst/>
                <a:ea typeface="Times New Roman" panose="02020603050405020304" pitchFamily="18" charset="0"/>
              </a:rPr>
              <a:t>audio based</a:t>
            </a:r>
            <a:r>
              <a:rPr lang="en-US" sz="2000" spc="-5" dirty="0">
                <a:effectLst/>
                <a:ea typeface="Times New Roman" panose="02020603050405020304" pitchFamily="18" charset="0"/>
              </a:rPr>
              <a:t> </a:t>
            </a:r>
            <a:r>
              <a:rPr lang="en-US" sz="2000" dirty="0">
                <a:effectLst/>
                <a:ea typeface="Times New Roman" panose="02020603050405020304" pitchFamily="18" charset="0"/>
              </a:rPr>
              <a:t>detected</a:t>
            </a:r>
            <a:r>
              <a:rPr lang="en-US" sz="2000" spc="-5" dirty="0">
                <a:effectLst/>
                <a:ea typeface="Times New Roman" panose="02020603050405020304" pitchFamily="18" charset="0"/>
              </a:rPr>
              <a:t> </a:t>
            </a:r>
            <a:r>
              <a:rPr lang="en-US" sz="2000" dirty="0">
                <a:effectLst/>
                <a:ea typeface="Times New Roman" panose="02020603050405020304" pitchFamily="18" charset="0"/>
              </a:rPr>
              <a:t>fall</a:t>
            </a:r>
            <a:r>
              <a:rPr lang="en-US" sz="2000" spc="-5" dirty="0">
                <a:effectLst/>
                <a:ea typeface="Times New Roman" panose="02020603050405020304" pitchFamily="18" charset="0"/>
              </a:rPr>
              <a:t> </a:t>
            </a:r>
            <a:r>
              <a:rPr lang="en-US" sz="2000" dirty="0">
                <a:effectLst/>
                <a:ea typeface="Times New Roman" panose="02020603050405020304" pitchFamily="18" charset="0"/>
              </a:rPr>
              <a:t>a</a:t>
            </a:r>
            <a:r>
              <a:rPr lang="en-US" sz="2000" spc="-5" dirty="0">
                <a:effectLst/>
                <a:ea typeface="Times New Roman" panose="02020603050405020304" pitchFamily="18" charset="0"/>
              </a:rPr>
              <a:t> </a:t>
            </a:r>
            <a:r>
              <a:rPr lang="en-US" sz="2000" dirty="0">
                <a:effectLst/>
                <a:ea typeface="Times New Roman" panose="02020603050405020304" pitchFamily="18" charset="0"/>
              </a:rPr>
              <a:t>text</a:t>
            </a:r>
            <a:r>
              <a:rPr lang="en-US" sz="2000" spc="-5" dirty="0">
                <a:effectLst/>
                <a:ea typeface="Times New Roman" panose="02020603050405020304" pitchFamily="18" charset="0"/>
              </a:rPr>
              <a:t> </a:t>
            </a:r>
            <a:r>
              <a:rPr lang="en-US" sz="2000" dirty="0">
                <a:effectLst/>
                <a:ea typeface="Times New Roman" panose="02020603050405020304" pitchFamily="18" charset="0"/>
              </a:rPr>
              <a:t>message</a:t>
            </a:r>
            <a:r>
              <a:rPr lang="en-US" sz="2000" spc="-5" dirty="0">
                <a:effectLst/>
                <a:ea typeface="Times New Roman" panose="02020603050405020304" pitchFamily="18" charset="0"/>
              </a:rPr>
              <a:t> </a:t>
            </a:r>
            <a:r>
              <a:rPr lang="en-US" sz="2000" dirty="0">
                <a:effectLst/>
                <a:ea typeface="Times New Roman" panose="02020603050405020304" pitchFamily="18" charset="0"/>
              </a:rPr>
              <a:t>is</a:t>
            </a:r>
            <a:r>
              <a:rPr lang="en-US" sz="2000" spc="-5" dirty="0">
                <a:effectLst/>
                <a:ea typeface="Times New Roman" panose="02020603050405020304" pitchFamily="18" charset="0"/>
              </a:rPr>
              <a:t> </a:t>
            </a:r>
            <a:r>
              <a:rPr lang="en-US" sz="2000" dirty="0">
                <a:effectLst/>
                <a:ea typeface="Times New Roman" panose="02020603050405020304" pitchFamily="18" charset="0"/>
              </a:rPr>
              <a:t>sent using</a:t>
            </a:r>
            <a:r>
              <a:rPr lang="en-US" sz="2000" spc="-5" dirty="0">
                <a:effectLst/>
                <a:ea typeface="Times New Roman" panose="02020603050405020304" pitchFamily="18" charset="0"/>
              </a:rPr>
              <a:t> </a:t>
            </a:r>
            <a:r>
              <a:rPr lang="en-US" sz="2000" dirty="0">
                <a:effectLst/>
                <a:ea typeface="Times New Roman" panose="02020603050405020304" pitchFamily="18" charset="0"/>
              </a:rPr>
              <a:t>the</a:t>
            </a:r>
            <a:r>
              <a:rPr lang="en-US" sz="2000" spc="-5" dirty="0">
                <a:effectLst/>
                <a:ea typeface="Times New Roman" panose="02020603050405020304" pitchFamily="18" charset="0"/>
              </a:rPr>
              <a:t> </a:t>
            </a:r>
            <a:r>
              <a:rPr lang="en-US" sz="2000" dirty="0">
                <a:effectLst/>
                <a:ea typeface="Times New Roman" panose="02020603050405020304" pitchFamily="18" charset="0"/>
              </a:rPr>
              <a:t>bot.</a:t>
            </a:r>
            <a:endParaRPr lang="en-IN" sz="2000" dirty="0">
              <a:effectLst/>
              <a:ea typeface="Times New Roman" panose="02020603050405020304" pitchFamily="18" charset="0"/>
            </a:endParaRPr>
          </a:p>
        </p:txBody>
      </p:sp>
    </p:spTree>
    <p:extLst>
      <p:ext uri="{BB962C8B-B14F-4D97-AF65-F5344CB8AC3E}">
        <p14:creationId xmlns:p14="http://schemas.microsoft.com/office/powerpoint/2010/main" val="912900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65752-BB62-5636-58F3-699072655D66}"/>
              </a:ext>
            </a:extLst>
          </p:cNvPr>
          <p:cNvSpPr>
            <a:spLocks noGrp="1"/>
          </p:cNvSpPr>
          <p:nvPr>
            <p:ph type="title"/>
          </p:nvPr>
        </p:nvSpPr>
        <p:spPr/>
        <p:txBody>
          <a:bodyPr/>
          <a:lstStyle/>
          <a:p>
            <a:pPr algn="l"/>
            <a:r>
              <a:rPr lang="en-IN" dirty="0"/>
              <a:t>Conclusion</a:t>
            </a:r>
          </a:p>
        </p:txBody>
      </p:sp>
      <p:sp>
        <p:nvSpPr>
          <p:cNvPr id="3" name="Content Placeholder 2">
            <a:extLst>
              <a:ext uri="{FF2B5EF4-FFF2-40B4-BE49-F238E27FC236}">
                <a16:creationId xmlns:a16="http://schemas.microsoft.com/office/drawing/2014/main" id="{669938CF-3E62-A9FC-D74A-60B951F28490}"/>
              </a:ext>
            </a:extLst>
          </p:cNvPr>
          <p:cNvSpPr>
            <a:spLocks noGrp="1"/>
          </p:cNvSpPr>
          <p:nvPr>
            <p:ph idx="1"/>
          </p:nvPr>
        </p:nvSpPr>
        <p:spPr/>
        <p:txBody>
          <a:bodyPr>
            <a:noAutofit/>
          </a:bodyPr>
          <a:lstStyle/>
          <a:p>
            <a:r>
              <a:rPr lang="en-IN" dirty="0">
                <a:effectLst/>
                <a:ea typeface="Times New Roman" panose="02020603050405020304" pitchFamily="18" charset="0"/>
              </a:rPr>
              <a:t>The development of the fall detection system that integrates audio and video features represents a significant advancement in ensuring the safety and well-being of individuals, particularly the elderly and those with mobility issues. Through comprehensive and rigorous testing methods, the system has demonstrated its potential to accurately identify falls, thereby enabling timely intervention and reducing the risk of severe injury.</a:t>
            </a:r>
          </a:p>
          <a:p>
            <a:r>
              <a:rPr lang="en-US" dirty="0">
                <a:effectLst/>
                <a:ea typeface="Times New Roman" panose="02020603050405020304" pitchFamily="18" charset="0"/>
              </a:rPr>
              <a:t>The system's ability to analyze both audio and video data provides a robust mechanism for</a:t>
            </a:r>
            <a:r>
              <a:rPr lang="en-US" spc="5" dirty="0">
                <a:effectLst/>
                <a:ea typeface="Times New Roman" panose="02020603050405020304" pitchFamily="18" charset="0"/>
              </a:rPr>
              <a:t> </a:t>
            </a:r>
            <a:r>
              <a:rPr lang="en-US" dirty="0">
                <a:effectLst/>
                <a:ea typeface="Times New Roman" panose="02020603050405020304" pitchFamily="18" charset="0"/>
              </a:rPr>
              <a:t>detecting falls. Video analysis captures body movements and postures, while audio analysis</a:t>
            </a:r>
            <a:r>
              <a:rPr lang="en-US" spc="5" dirty="0">
                <a:effectLst/>
                <a:ea typeface="Times New Roman" panose="02020603050405020304" pitchFamily="18" charset="0"/>
              </a:rPr>
              <a:t> </a:t>
            </a:r>
            <a:r>
              <a:rPr lang="en-US" dirty="0">
                <a:effectLst/>
                <a:ea typeface="Times New Roman" panose="02020603050405020304" pitchFamily="18" charset="0"/>
              </a:rPr>
              <a:t>can detect sudden sounds associated with falls. The integration of these modalities enhances</a:t>
            </a:r>
            <a:r>
              <a:rPr lang="en-US" spc="5" dirty="0">
                <a:effectLst/>
                <a:ea typeface="Times New Roman" panose="02020603050405020304" pitchFamily="18" charset="0"/>
              </a:rPr>
              <a:t> </a:t>
            </a:r>
            <a:r>
              <a:rPr lang="en-US" dirty="0">
                <a:effectLst/>
                <a:ea typeface="Times New Roman" panose="02020603050405020304" pitchFamily="18" charset="0"/>
              </a:rPr>
              <a:t>the</a:t>
            </a:r>
            <a:r>
              <a:rPr lang="en-US" spc="-5" dirty="0">
                <a:effectLst/>
                <a:ea typeface="Times New Roman" panose="02020603050405020304" pitchFamily="18" charset="0"/>
              </a:rPr>
              <a:t> </a:t>
            </a:r>
            <a:r>
              <a:rPr lang="en-US" dirty="0">
                <a:effectLst/>
                <a:ea typeface="Times New Roman" panose="02020603050405020304" pitchFamily="18" charset="0"/>
              </a:rPr>
              <a:t>system's</a:t>
            </a:r>
            <a:r>
              <a:rPr lang="en-US" spc="-5" dirty="0">
                <a:effectLst/>
                <a:ea typeface="Times New Roman" panose="02020603050405020304" pitchFamily="18" charset="0"/>
              </a:rPr>
              <a:t> </a:t>
            </a:r>
            <a:r>
              <a:rPr lang="en-US" dirty="0">
                <a:effectLst/>
                <a:ea typeface="Times New Roman" panose="02020603050405020304" pitchFamily="18" charset="0"/>
              </a:rPr>
              <a:t>accuracy,</a:t>
            </a:r>
            <a:r>
              <a:rPr lang="en-US" spc="5" dirty="0">
                <a:effectLst/>
                <a:ea typeface="Times New Roman" panose="02020603050405020304" pitchFamily="18" charset="0"/>
              </a:rPr>
              <a:t> </a:t>
            </a:r>
            <a:r>
              <a:rPr lang="en-US" dirty="0">
                <a:effectLst/>
                <a:ea typeface="Times New Roman" panose="02020603050405020304" pitchFamily="18" charset="0"/>
              </a:rPr>
              <a:t>addressing</a:t>
            </a:r>
            <a:r>
              <a:rPr lang="en-US" spc="-5" dirty="0">
                <a:effectLst/>
                <a:ea typeface="Times New Roman" panose="02020603050405020304" pitchFamily="18" charset="0"/>
              </a:rPr>
              <a:t> </a:t>
            </a:r>
            <a:r>
              <a:rPr lang="en-US" dirty="0">
                <a:effectLst/>
                <a:ea typeface="Times New Roman" panose="02020603050405020304" pitchFamily="18" charset="0"/>
              </a:rPr>
              <a:t>the</a:t>
            </a:r>
            <a:r>
              <a:rPr lang="en-US" spc="-5" dirty="0">
                <a:effectLst/>
                <a:ea typeface="Times New Roman" panose="02020603050405020304" pitchFamily="18" charset="0"/>
              </a:rPr>
              <a:t> </a:t>
            </a:r>
            <a:r>
              <a:rPr lang="en-US" dirty="0">
                <a:effectLst/>
                <a:ea typeface="Times New Roman" panose="02020603050405020304" pitchFamily="18" charset="0"/>
              </a:rPr>
              <a:t>limitations of</a:t>
            </a:r>
            <a:r>
              <a:rPr lang="en-US" spc="-5" dirty="0">
                <a:effectLst/>
                <a:ea typeface="Times New Roman" panose="02020603050405020304" pitchFamily="18" charset="0"/>
              </a:rPr>
              <a:t> </a:t>
            </a:r>
            <a:r>
              <a:rPr lang="en-US" dirty="0">
                <a:effectLst/>
                <a:ea typeface="Times New Roman" panose="02020603050405020304" pitchFamily="18" charset="0"/>
              </a:rPr>
              <a:t>relying</a:t>
            </a:r>
            <a:r>
              <a:rPr lang="en-US" spc="-5" dirty="0">
                <a:effectLst/>
                <a:ea typeface="Times New Roman" panose="02020603050405020304" pitchFamily="18" charset="0"/>
              </a:rPr>
              <a:t> </a:t>
            </a:r>
            <a:r>
              <a:rPr lang="en-US" dirty="0">
                <a:effectLst/>
                <a:ea typeface="Times New Roman" panose="02020603050405020304" pitchFamily="18" charset="0"/>
              </a:rPr>
              <a:t>on</a:t>
            </a:r>
            <a:r>
              <a:rPr lang="en-US" spc="-5" dirty="0">
                <a:effectLst/>
                <a:ea typeface="Times New Roman" panose="02020603050405020304" pitchFamily="18" charset="0"/>
              </a:rPr>
              <a:t> </a:t>
            </a:r>
            <a:r>
              <a:rPr lang="en-US" dirty="0">
                <a:effectLst/>
                <a:ea typeface="Times New Roman" panose="02020603050405020304" pitchFamily="18" charset="0"/>
              </a:rPr>
              <a:t>a</a:t>
            </a:r>
            <a:r>
              <a:rPr lang="en-US" spc="-10" dirty="0">
                <a:effectLst/>
                <a:ea typeface="Times New Roman" panose="02020603050405020304" pitchFamily="18" charset="0"/>
              </a:rPr>
              <a:t> </a:t>
            </a:r>
            <a:r>
              <a:rPr lang="en-US" dirty="0">
                <a:effectLst/>
                <a:ea typeface="Times New Roman" panose="02020603050405020304" pitchFamily="18" charset="0"/>
              </a:rPr>
              <a:t>single</a:t>
            </a:r>
            <a:r>
              <a:rPr lang="en-US" spc="-5" dirty="0">
                <a:effectLst/>
                <a:ea typeface="Times New Roman" panose="02020603050405020304" pitchFamily="18" charset="0"/>
              </a:rPr>
              <a:t> </a:t>
            </a:r>
            <a:r>
              <a:rPr lang="en-US" dirty="0">
                <a:effectLst/>
                <a:ea typeface="Times New Roman" panose="02020603050405020304" pitchFamily="18" charset="0"/>
              </a:rPr>
              <a:t>type of</a:t>
            </a:r>
            <a:r>
              <a:rPr lang="en-US" spc="-5" dirty="0">
                <a:effectLst/>
                <a:ea typeface="Times New Roman" panose="02020603050405020304" pitchFamily="18" charset="0"/>
              </a:rPr>
              <a:t> </a:t>
            </a:r>
            <a:r>
              <a:rPr lang="en-US" dirty="0">
                <a:effectLst/>
                <a:ea typeface="Times New Roman" panose="02020603050405020304" pitchFamily="18" charset="0"/>
              </a:rPr>
              <a:t>sensor</a:t>
            </a:r>
            <a:r>
              <a:rPr lang="en-US" spc="-5" dirty="0">
                <a:effectLst/>
                <a:ea typeface="Times New Roman" panose="02020603050405020304" pitchFamily="18" charset="0"/>
              </a:rPr>
              <a:t> </a:t>
            </a:r>
            <a:r>
              <a:rPr lang="en-US" dirty="0">
                <a:effectLst/>
                <a:ea typeface="Times New Roman" panose="02020603050405020304" pitchFamily="18" charset="0"/>
              </a:rPr>
              <a:t>data.</a:t>
            </a:r>
          </a:p>
          <a:p>
            <a:r>
              <a:rPr lang="en-IN" dirty="0"/>
              <a:t>Challenges Addressed: </a:t>
            </a:r>
          </a:p>
          <a:p>
            <a:pPr lvl="1"/>
            <a:r>
              <a:rPr lang="en-IN" sz="2000" dirty="0"/>
              <a:t>False Positives/Negatives</a:t>
            </a:r>
          </a:p>
          <a:p>
            <a:pPr lvl="1"/>
            <a:r>
              <a:rPr lang="en-IN" sz="2000" dirty="0"/>
              <a:t>Latency</a:t>
            </a:r>
          </a:p>
        </p:txBody>
      </p:sp>
    </p:spTree>
    <p:extLst>
      <p:ext uri="{BB962C8B-B14F-4D97-AF65-F5344CB8AC3E}">
        <p14:creationId xmlns:p14="http://schemas.microsoft.com/office/powerpoint/2010/main" val="2522785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06E49-6416-D78F-8EF7-702A2A19E596}"/>
              </a:ext>
            </a:extLst>
          </p:cNvPr>
          <p:cNvSpPr>
            <a:spLocks noGrp="1"/>
          </p:cNvSpPr>
          <p:nvPr>
            <p:ph type="title"/>
          </p:nvPr>
        </p:nvSpPr>
        <p:spPr/>
        <p:txBody>
          <a:bodyPr/>
          <a:lstStyle/>
          <a:p>
            <a:pPr algn="l"/>
            <a:r>
              <a:rPr lang="en-IN" dirty="0"/>
              <a:t>Future Work</a:t>
            </a:r>
          </a:p>
        </p:txBody>
      </p:sp>
      <p:sp>
        <p:nvSpPr>
          <p:cNvPr id="3" name="Content Placeholder 2">
            <a:extLst>
              <a:ext uri="{FF2B5EF4-FFF2-40B4-BE49-F238E27FC236}">
                <a16:creationId xmlns:a16="http://schemas.microsoft.com/office/drawing/2014/main" id="{636E41B4-D4A2-6A9A-5FB9-405734C77630}"/>
              </a:ext>
            </a:extLst>
          </p:cNvPr>
          <p:cNvSpPr>
            <a:spLocks noGrp="1"/>
          </p:cNvSpPr>
          <p:nvPr>
            <p:ph idx="1"/>
          </p:nvPr>
        </p:nvSpPr>
        <p:spPr/>
        <p:txBody>
          <a:bodyPr/>
          <a:lstStyle/>
          <a:p>
            <a:pPr marL="36900" indent="0">
              <a:buNone/>
            </a:pPr>
            <a:r>
              <a:rPr lang="en-US" dirty="0">
                <a:effectLst/>
                <a:ea typeface="Times New Roman" panose="02020603050405020304" pitchFamily="18" charset="0"/>
              </a:rPr>
              <a:t>Differentiating between a fallen and an asleep person is a valuable enhancement for the fall</a:t>
            </a:r>
            <a:r>
              <a:rPr lang="en-US" spc="5" dirty="0">
                <a:effectLst/>
                <a:ea typeface="Times New Roman" panose="02020603050405020304" pitchFamily="18" charset="0"/>
              </a:rPr>
              <a:t> </a:t>
            </a:r>
            <a:r>
              <a:rPr lang="en-US" dirty="0">
                <a:effectLst/>
                <a:ea typeface="Times New Roman" panose="02020603050405020304" pitchFamily="18" charset="0"/>
              </a:rPr>
              <a:t>detection system, as it reduces false alarms and ensures appropriate responses. Develop audio</a:t>
            </a:r>
            <a:r>
              <a:rPr lang="en-US" spc="-285" dirty="0">
                <a:effectLst/>
                <a:ea typeface="Times New Roman" panose="02020603050405020304" pitchFamily="18" charset="0"/>
              </a:rPr>
              <a:t> </a:t>
            </a:r>
            <a:r>
              <a:rPr lang="en-US" dirty="0">
                <a:effectLst/>
                <a:ea typeface="Times New Roman" panose="02020603050405020304" pitchFamily="18" charset="0"/>
              </a:rPr>
              <a:t>analysis</a:t>
            </a:r>
            <a:r>
              <a:rPr lang="en-US" spc="-55" dirty="0">
                <a:effectLst/>
                <a:ea typeface="Times New Roman" panose="02020603050405020304" pitchFamily="18" charset="0"/>
              </a:rPr>
              <a:t> </a:t>
            </a:r>
            <a:r>
              <a:rPr lang="en-US" dirty="0">
                <a:effectLst/>
                <a:ea typeface="Times New Roman" panose="02020603050405020304" pitchFamily="18" charset="0"/>
              </a:rPr>
              <a:t>algorithms</a:t>
            </a:r>
            <a:r>
              <a:rPr lang="en-US" spc="-50" dirty="0">
                <a:effectLst/>
                <a:ea typeface="Times New Roman" panose="02020603050405020304" pitchFamily="18" charset="0"/>
              </a:rPr>
              <a:t> </a:t>
            </a:r>
            <a:r>
              <a:rPr lang="en-US" dirty="0">
                <a:effectLst/>
                <a:ea typeface="Times New Roman" panose="02020603050405020304" pitchFamily="18" charset="0"/>
              </a:rPr>
              <a:t>to</a:t>
            </a:r>
            <a:r>
              <a:rPr lang="en-US" spc="-55" dirty="0">
                <a:effectLst/>
                <a:ea typeface="Times New Roman" panose="02020603050405020304" pitchFamily="18" charset="0"/>
              </a:rPr>
              <a:t> </a:t>
            </a:r>
            <a:r>
              <a:rPr lang="en-US" dirty="0">
                <a:effectLst/>
                <a:ea typeface="Times New Roman" panose="02020603050405020304" pitchFamily="18" charset="0"/>
              </a:rPr>
              <a:t>detect</a:t>
            </a:r>
            <a:r>
              <a:rPr lang="en-US" spc="-55" dirty="0">
                <a:effectLst/>
                <a:ea typeface="Times New Roman" panose="02020603050405020304" pitchFamily="18" charset="0"/>
              </a:rPr>
              <a:t> </a:t>
            </a:r>
            <a:r>
              <a:rPr lang="en-US" dirty="0">
                <a:effectLst/>
                <a:ea typeface="Times New Roman" panose="02020603050405020304" pitchFamily="18" charset="0"/>
              </a:rPr>
              <a:t>sounds</a:t>
            </a:r>
            <a:r>
              <a:rPr lang="en-US" spc="-40" dirty="0">
                <a:effectLst/>
                <a:ea typeface="Times New Roman" panose="02020603050405020304" pitchFamily="18" charset="0"/>
              </a:rPr>
              <a:t> </a:t>
            </a:r>
            <a:r>
              <a:rPr lang="en-US" dirty="0">
                <a:effectLst/>
                <a:ea typeface="Times New Roman" panose="02020603050405020304" pitchFamily="18" charset="0"/>
              </a:rPr>
              <a:t>associated</a:t>
            </a:r>
            <a:r>
              <a:rPr lang="en-US" spc="-45" dirty="0">
                <a:effectLst/>
                <a:ea typeface="Times New Roman" panose="02020603050405020304" pitchFamily="18" charset="0"/>
              </a:rPr>
              <a:t> </a:t>
            </a:r>
            <a:r>
              <a:rPr lang="en-US" dirty="0">
                <a:effectLst/>
                <a:ea typeface="Times New Roman" panose="02020603050405020304" pitchFamily="18" charset="0"/>
              </a:rPr>
              <a:t>with</a:t>
            </a:r>
            <a:r>
              <a:rPr lang="en-US" spc="-50" dirty="0">
                <a:effectLst/>
                <a:ea typeface="Times New Roman" panose="02020603050405020304" pitchFamily="18" charset="0"/>
              </a:rPr>
              <a:t> </a:t>
            </a:r>
            <a:r>
              <a:rPr lang="en-US" dirty="0">
                <a:effectLst/>
                <a:ea typeface="Times New Roman" panose="02020603050405020304" pitchFamily="18" charset="0"/>
              </a:rPr>
              <a:t>falls,</a:t>
            </a:r>
            <a:r>
              <a:rPr lang="en-US" spc="-55" dirty="0">
                <a:effectLst/>
                <a:ea typeface="Times New Roman" panose="02020603050405020304" pitchFamily="18" charset="0"/>
              </a:rPr>
              <a:t> </a:t>
            </a:r>
            <a:r>
              <a:rPr lang="en-US" dirty="0">
                <a:effectLst/>
                <a:ea typeface="Times New Roman" panose="02020603050405020304" pitchFamily="18" charset="0"/>
              </a:rPr>
              <a:t>such</a:t>
            </a:r>
            <a:r>
              <a:rPr lang="en-US" spc="-45" dirty="0">
                <a:effectLst/>
                <a:ea typeface="Times New Roman" panose="02020603050405020304" pitchFamily="18" charset="0"/>
              </a:rPr>
              <a:t> </a:t>
            </a:r>
            <a:r>
              <a:rPr lang="en-US" dirty="0">
                <a:effectLst/>
                <a:ea typeface="Times New Roman" panose="02020603050405020304" pitchFamily="18" charset="0"/>
              </a:rPr>
              <a:t>as</a:t>
            </a:r>
            <a:r>
              <a:rPr lang="en-US" spc="-45" dirty="0">
                <a:effectLst/>
                <a:ea typeface="Times New Roman" panose="02020603050405020304" pitchFamily="18" charset="0"/>
              </a:rPr>
              <a:t> </a:t>
            </a:r>
            <a:r>
              <a:rPr lang="en-US" dirty="0">
                <a:effectLst/>
                <a:ea typeface="Times New Roman" panose="02020603050405020304" pitchFamily="18" charset="0"/>
              </a:rPr>
              <a:t>thuds</a:t>
            </a:r>
            <a:r>
              <a:rPr lang="en-US" spc="-55" dirty="0">
                <a:effectLst/>
                <a:ea typeface="Times New Roman" panose="02020603050405020304" pitchFamily="18" charset="0"/>
              </a:rPr>
              <a:t> </a:t>
            </a:r>
            <a:r>
              <a:rPr lang="en-US" dirty="0">
                <a:effectLst/>
                <a:ea typeface="Times New Roman" panose="02020603050405020304" pitchFamily="18" charset="0"/>
              </a:rPr>
              <a:t>or</a:t>
            </a:r>
            <a:r>
              <a:rPr lang="en-US" spc="-50" dirty="0">
                <a:effectLst/>
                <a:ea typeface="Times New Roman" panose="02020603050405020304" pitchFamily="18" charset="0"/>
              </a:rPr>
              <a:t> </a:t>
            </a:r>
            <a:r>
              <a:rPr lang="en-US" dirty="0">
                <a:effectLst/>
                <a:ea typeface="Times New Roman" panose="02020603050405020304" pitchFamily="18" charset="0"/>
              </a:rPr>
              <a:t>sudden</a:t>
            </a:r>
            <a:r>
              <a:rPr lang="en-US" spc="-55" dirty="0">
                <a:effectLst/>
                <a:ea typeface="Times New Roman" panose="02020603050405020304" pitchFamily="18" charset="0"/>
              </a:rPr>
              <a:t> </a:t>
            </a:r>
            <a:r>
              <a:rPr lang="en-US" dirty="0">
                <a:effectLst/>
                <a:ea typeface="Times New Roman" panose="02020603050405020304" pitchFamily="18" charset="0"/>
              </a:rPr>
              <a:t>impacts,</a:t>
            </a:r>
            <a:r>
              <a:rPr lang="en-US" spc="-40" dirty="0">
                <a:effectLst/>
                <a:ea typeface="Times New Roman" panose="02020603050405020304" pitchFamily="18" charset="0"/>
              </a:rPr>
              <a:t> </a:t>
            </a:r>
            <a:r>
              <a:rPr lang="en-US" dirty="0">
                <a:effectLst/>
                <a:ea typeface="Times New Roman" panose="02020603050405020304" pitchFamily="18" charset="0"/>
              </a:rPr>
              <a:t>and</a:t>
            </a:r>
            <a:r>
              <a:rPr lang="en-US" spc="-285" dirty="0">
                <a:effectLst/>
                <a:ea typeface="Times New Roman" panose="02020603050405020304" pitchFamily="18" charset="0"/>
              </a:rPr>
              <a:t> </a:t>
            </a:r>
            <a:r>
              <a:rPr lang="en-US" dirty="0">
                <a:effectLst/>
                <a:ea typeface="Times New Roman" panose="02020603050405020304" pitchFamily="18" charset="0"/>
              </a:rPr>
              <a:t>compare</a:t>
            </a:r>
            <a:r>
              <a:rPr lang="en-US" spc="-10" dirty="0">
                <a:effectLst/>
                <a:ea typeface="Times New Roman" panose="02020603050405020304" pitchFamily="18" charset="0"/>
              </a:rPr>
              <a:t> </a:t>
            </a:r>
            <a:r>
              <a:rPr lang="en-US" dirty="0">
                <a:effectLst/>
                <a:ea typeface="Times New Roman" panose="02020603050405020304" pitchFamily="18" charset="0"/>
              </a:rPr>
              <a:t>them to the ambient noise</a:t>
            </a:r>
            <a:r>
              <a:rPr lang="en-US" spc="-5" dirty="0">
                <a:effectLst/>
                <a:ea typeface="Times New Roman" panose="02020603050405020304" pitchFamily="18" charset="0"/>
              </a:rPr>
              <a:t> </a:t>
            </a:r>
            <a:r>
              <a:rPr lang="en-US" dirty="0">
                <a:effectLst/>
                <a:ea typeface="Times New Roman" panose="02020603050405020304" pitchFamily="18" charset="0"/>
              </a:rPr>
              <a:t>typically present</a:t>
            </a:r>
            <a:r>
              <a:rPr lang="en-US" spc="-5" dirty="0">
                <a:effectLst/>
                <a:ea typeface="Times New Roman" panose="02020603050405020304" pitchFamily="18" charset="0"/>
              </a:rPr>
              <a:t> </a:t>
            </a:r>
            <a:r>
              <a:rPr lang="en-US" dirty="0">
                <a:effectLst/>
                <a:ea typeface="Times New Roman" panose="02020603050405020304" pitchFamily="18" charset="0"/>
              </a:rPr>
              <a:t>when a</a:t>
            </a:r>
            <a:r>
              <a:rPr lang="en-US" spc="-5" dirty="0">
                <a:effectLst/>
                <a:ea typeface="Times New Roman" panose="02020603050405020304" pitchFamily="18" charset="0"/>
              </a:rPr>
              <a:t> </a:t>
            </a:r>
            <a:r>
              <a:rPr lang="en-US" dirty="0">
                <a:effectLst/>
                <a:ea typeface="Times New Roman" panose="02020603050405020304" pitchFamily="18" charset="0"/>
              </a:rPr>
              <a:t>person</a:t>
            </a:r>
            <a:r>
              <a:rPr lang="en-US" spc="-5" dirty="0">
                <a:effectLst/>
                <a:ea typeface="Times New Roman" panose="02020603050405020304" pitchFamily="18" charset="0"/>
              </a:rPr>
              <a:t> </a:t>
            </a:r>
            <a:r>
              <a:rPr lang="en-US" dirty="0">
                <a:effectLst/>
                <a:ea typeface="Times New Roman" panose="02020603050405020304" pitchFamily="18" charset="0"/>
              </a:rPr>
              <a:t>is</a:t>
            </a:r>
            <a:r>
              <a:rPr lang="en-US" spc="10" dirty="0">
                <a:effectLst/>
                <a:ea typeface="Times New Roman" panose="02020603050405020304" pitchFamily="18" charset="0"/>
              </a:rPr>
              <a:t> </a:t>
            </a:r>
            <a:r>
              <a:rPr lang="en-US" dirty="0">
                <a:effectLst/>
                <a:ea typeface="Times New Roman" panose="02020603050405020304" pitchFamily="18" charset="0"/>
              </a:rPr>
              <a:t>asleep.</a:t>
            </a:r>
            <a:endParaRPr lang="en-IN" dirty="0">
              <a:effectLst/>
              <a:ea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2084684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479E-E63B-E8DD-7E74-0C2527ED0B57}"/>
              </a:ext>
            </a:extLst>
          </p:cNvPr>
          <p:cNvSpPr>
            <a:spLocks noGrp="1"/>
          </p:cNvSpPr>
          <p:nvPr>
            <p:ph type="title"/>
          </p:nvPr>
        </p:nvSpPr>
        <p:spPr/>
        <p:txBody>
          <a:bodyPr/>
          <a:lstStyle/>
          <a:p>
            <a:pPr algn="l"/>
            <a:r>
              <a:rPr lang="en-IN" dirty="0"/>
              <a:t>Detail of Publication</a:t>
            </a:r>
          </a:p>
        </p:txBody>
      </p:sp>
      <p:sp>
        <p:nvSpPr>
          <p:cNvPr id="3" name="Content Placeholder 2">
            <a:extLst>
              <a:ext uri="{FF2B5EF4-FFF2-40B4-BE49-F238E27FC236}">
                <a16:creationId xmlns:a16="http://schemas.microsoft.com/office/drawing/2014/main" id="{8089FA82-6FC1-07E8-250E-6955050C35FB}"/>
              </a:ext>
            </a:extLst>
          </p:cNvPr>
          <p:cNvSpPr>
            <a:spLocks noGrp="1"/>
          </p:cNvSpPr>
          <p:nvPr>
            <p:ph idx="1"/>
          </p:nvPr>
        </p:nvSpPr>
        <p:spPr/>
        <p:txBody>
          <a:bodyPr>
            <a:normAutofit/>
          </a:bodyPr>
          <a:lstStyle/>
          <a:p>
            <a:pPr marL="36900" indent="0">
              <a:buNone/>
            </a:pPr>
            <a:r>
              <a:rPr lang="en-US" dirty="0">
                <a:effectLst/>
                <a:latin typeface="Times New Roman" panose="02020603050405020304" pitchFamily="18" charset="0"/>
                <a:ea typeface="Times New Roman" panose="02020603050405020304" pitchFamily="18" charset="0"/>
              </a:rPr>
              <a:t>The</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details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 our</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research publication</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are</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follows:</a:t>
            </a:r>
          </a:p>
          <a:p>
            <a:pPr lvl="1"/>
            <a:r>
              <a:rPr lang="en-US" sz="2000" dirty="0">
                <a:effectLst/>
                <a:latin typeface="Times New Roman" panose="02020603050405020304" pitchFamily="18" charset="0"/>
                <a:ea typeface="Times New Roman" panose="02020603050405020304" pitchFamily="18" charset="0"/>
              </a:rPr>
              <a:t>A.</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Singh,</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Bisht,</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Kholia,</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Y.</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Thakur</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D.R</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Gangodkar,</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Framework</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Fall</a:t>
            </a:r>
            <a:r>
              <a:rPr lang="en-US" sz="2000" spc="-2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Detection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Using Audio and Video</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Features" (Being Prepared)</a:t>
            </a:r>
            <a:r>
              <a:rPr lang="en-IN" sz="20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2928415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00ECC-0B86-BB7E-A2E6-1FBFBEFA2FE6}"/>
              </a:ext>
            </a:extLst>
          </p:cNvPr>
          <p:cNvSpPr>
            <a:spLocks noGrp="1"/>
          </p:cNvSpPr>
          <p:nvPr>
            <p:ph type="title"/>
          </p:nvPr>
        </p:nvSpPr>
        <p:spPr>
          <a:xfrm>
            <a:off x="913795" y="0"/>
            <a:ext cx="10353762" cy="762000"/>
          </a:xfrm>
        </p:spPr>
        <p:txBody>
          <a:bodyPr/>
          <a:lstStyle/>
          <a:p>
            <a:pPr algn="l"/>
            <a:r>
              <a:rPr lang="en-IN" dirty="0"/>
              <a:t>References</a:t>
            </a:r>
          </a:p>
        </p:txBody>
      </p:sp>
      <p:sp>
        <p:nvSpPr>
          <p:cNvPr id="3" name="Content Placeholder 2">
            <a:extLst>
              <a:ext uri="{FF2B5EF4-FFF2-40B4-BE49-F238E27FC236}">
                <a16:creationId xmlns:a16="http://schemas.microsoft.com/office/drawing/2014/main" id="{BA7B2EDB-52BA-AAAD-AFC0-1AF2C59F3AF4}"/>
              </a:ext>
            </a:extLst>
          </p:cNvPr>
          <p:cNvSpPr>
            <a:spLocks noGrp="1"/>
          </p:cNvSpPr>
          <p:nvPr>
            <p:ph idx="1"/>
          </p:nvPr>
        </p:nvSpPr>
        <p:spPr>
          <a:xfrm>
            <a:off x="913795" y="948267"/>
            <a:ext cx="10353762" cy="5621866"/>
          </a:xfrm>
        </p:spPr>
        <p:txBody>
          <a:bodyPr>
            <a:normAutofit fontScale="85000" lnSpcReduction="20000"/>
          </a:bodyPr>
          <a:lstStyle/>
          <a:p>
            <a:pPr marL="266700" marR="383540" indent="0" algn="just">
              <a:lnSpc>
                <a:spcPct val="115000"/>
              </a:lnSpc>
              <a:spcBef>
                <a:spcPts val="5"/>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rPr>
              <a:t>[1]. V. Viet and D.-J. Choi, "Fall Detection with Smartphone Sensor," in Proc. 3rd ICONI</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Conf.,</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Chonnam National University, 2011, pp. 2011.</a:t>
            </a:r>
            <a:endParaRPr lang="en-IN" sz="1800" dirty="0">
              <a:solidFill>
                <a:schemeClr val="tx1"/>
              </a:solidFill>
              <a:effectLst/>
              <a:latin typeface="Times New Roman" panose="02020603050405020304" pitchFamily="18" charset="0"/>
              <a:ea typeface="Times New Roman" panose="02020603050405020304" pitchFamily="18" charset="0"/>
            </a:endParaRPr>
          </a:p>
          <a:p>
            <a:pPr marL="266700" marR="382270" indent="0" algn="just">
              <a:lnSpc>
                <a:spcPct val="115000"/>
              </a:lnSpc>
              <a:spcBef>
                <a:spcPts val="5"/>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rPr>
              <a:t>[2]. Noor, T.H. Human Action Recognition-Based IoT Services for Emergency Response</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Management.</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i="1" dirty="0">
                <a:solidFill>
                  <a:schemeClr val="tx1"/>
                </a:solidFill>
                <a:effectLst/>
                <a:latin typeface="Times New Roman" panose="02020603050405020304" pitchFamily="18" charset="0"/>
                <a:ea typeface="Times New Roman" panose="02020603050405020304" pitchFamily="18" charset="0"/>
              </a:rPr>
              <a:t>Mach. Learn. </a:t>
            </a:r>
            <a:r>
              <a:rPr lang="en-US" sz="1800" i="1" dirty="0" err="1">
                <a:solidFill>
                  <a:schemeClr val="tx1"/>
                </a:solidFill>
                <a:effectLst/>
                <a:latin typeface="Times New Roman" panose="02020603050405020304" pitchFamily="18" charset="0"/>
                <a:ea typeface="Times New Roman" panose="02020603050405020304" pitchFamily="18" charset="0"/>
              </a:rPr>
              <a:t>Knowl</a:t>
            </a:r>
            <a:r>
              <a:rPr lang="en-US" sz="1800" i="1" dirty="0">
                <a:solidFill>
                  <a:schemeClr val="tx1"/>
                </a:solidFill>
                <a:effectLst/>
                <a:latin typeface="Times New Roman" panose="02020603050405020304" pitchFamily="18" charset="0"/>
                <a:ea typeface="Times New Roman" panose="02020603050405020304" pitchFamily="18" charset="0"/>
              </a:rPr>
              <a:t>. </a:t>
            </a:r>
            <a:r>
              <a:rPr lang="en-US" sz="1800" i="1" dirty="0" err="1">
                <a:solidFill>
                  <a:schemeClr val="tx1"/>
                </a:solidFill>
                <a:effectLst/>
                <a:latin typeface="Times New Roman" panose="02020603050405020304" pitchFamily="18" charset="0"/>
                <a:ea typeface="Times New Roman" panose="02020603050405020304" pitchFamily="18" charset="0"/>
              </a:rPr>
              <a:t>Extr</a:t>
            </a:r>
            <a:r>
              <a:rPr lang="en-US" sz="1800" i="1" dirty="0">
                <a:solidFill>
                  <a:schemeClr val="tx1"/>
                </a:solidFill>
                <a:effectLst/>
                <a:latin typeface="Times New Roman" panose="02020603050405020304" pitchFamily="18" charset="0"/>
                <a:ea typeface="Times New Roman" panose="02020603050405020304" pitchFamily="18" charset="0"/>
              </a:rPr>
              <a:t>.</a:t>
            </a:r>
            <a:r>
              <a:rPr lang="en-US" sz="1800" i="1" spc="10" dirty="0">
                <a:solidFill>
                  <a:schemeClr val="tx1"/>
                </a:solidFill>
                <a:effectLst/>
                <a:latin typeface="Times New Roman" panose="02020603050405020304" pitchFamily="18" charset="0"/>
                <a:ea typeface="Times New Roman" panose="02020603050405020304" pitchFamily="18" charset="0"/>
              </a:rPr>
              <a:t> </a:t>
            </a:r>
            <a:r>
              <a:rPr lang="en-US" sz="1800" i="1" dirty="0">
                <a:solidFill>
                  <a:schemeClr val="tx1"/>
                </a:solidFill>
                <a:effectLst/>
                <a:latin typeface="Times New Roman" panose="02020603050405020304" pitchFamily="18" charset="0"/>
                <a:ea typeface="Times New Roman" panose="02020603050405020304" pitchFamily="18" charset="0"/>
              </a:rPr>
              <a:t>vol. </a:t>
            </a:r>
            <a:r>
              <a:rPr lang="en-US" sz="1800" dirty="0">
                <a:solidFill>
                  <a:schemeClr val="tx1"/>
                </a:solidFill>
                <a:effectLst/>
                <a:latin typeface="Times New Roman" panose="02020603050405020304" pitchFamily="18" charset="0"/>
                <a:ea typeface="Times New Roman" panose="02020603050405020304" pitchFamily="18" charset="0"/>
              </a:rPr>
              <a:t>1, no.</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5, 2023, pp. 330-345.</a:t>
            </a:r>
            <a:endParaRPr lang="en-IN" sz="1800" dirty="0">
              <a:solidFill>
                <a:schemeClr val="tx1"/>
              </a:solidFill>
              <a:effectLst/>
              <a:latin typeface="Times New Roman" panose="02020603050405020304" pitchFamily="18" charset="0"/>
              <a:ea typeface="Times New Roman" panose="02020603050405020304" pitchFamily="18" charset="0"/>
            </a:endParaRPr>
          </a:p>
          <a:p>
            <a:pPr marL="266700" marR="381000" indent="0" algn="just">
              <a:lnSpc>
                <a:spcPct val="115000"/>
              </a:lnSpc>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rPr>
              <a:t>[3]. Miao Yu, </a:t>
            </a:r>
            <a:r>
              <a:rPr lang="en-US" sz="1800" dirty="0" err="1">
                <a:solidFill>
                  <a:schemeClr val="tx1"/>
                </a:solidFill>
                <a:effectLst/>
                <a:latin typeface="Times New Roman" panose="02020603050405020304" pitchFamily="18" charset="0"/>
                <a:ea typeface="Times New Roman" panose="02020603050405020304" pitchFamily="18" charset="0"/>
              </a:rPr>
              <a:t>Liyun</a:t>
            </a:r>
            <a:r>
              <a:rPr lang="en-US" sz="1800" dirty="0">
                <a:solidFill>
                  <a:schemeClr val="tx1"/>
                </a:solidFill>
                <a:effectLst/>
                <a:latin typeface="Times New Roman" panose="02020603050405020304" pitchFamily="18" charset="0"/>
                <a:ea typeface="Times New Roman" panose="02020603050405020304" pitchFamily="18" charset="0"/>
              </a:rPr>
              <a:t> Gong, and Stefanos </a:t>
            </a:r>
            <a:r>
              <a:rPr lang="en-US" sz="1800" dirty="0" err="1">
                <a:solidFill>
                  <a:schemeClr val="tx1"/>
                </a:solidFill>
                <a:effectLst/>
                <a:latin typeface="Times New Roman" panose="02020603050405020304" pitchFamily="18" charset="0"/>
                <a:ea typeface="Times New Roman" panose="02020603050405020304" pitchFamily="18" charset="0"/>
              </a:rPr>
              <a:t>Kollias</a:t>
            </a:r>
            <a:r>
              <a:rPr lang="en-US" sz="1800" dirty="0">
                <a:solidFill>
                  <a:schemeClr val="tx1"/>
                </a:solidFill>
                <a:effectLst/>
                <a:latin typeface="Times New Roman" panose="02020603050405020304" pitchFamily="18" charset="0"/>
                <a:ea typeface="Times New Roman" panose="02020603050405020304" pitchFamily="18" charset="0"/>
              </a:rPr>
              <a:t>. 2017. Computer vision-based fall detection</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by</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convolutional</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neural</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network.</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In</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Proceedings</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of</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the</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19th</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ACM</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International</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Conference</a:t>
            </a:r>
            <a:r>
              <a:rPr lang="en-US" sz="1800" spc="-3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on</a:t>
            </a:r>
            <a:r>
              <a:rPr lang="en-US" sz="1800" spc="-2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Multimodal</a:t>
            </a:r>
            <a:r>
              <a:rPr lang="en-US" sz="1800" spc="-2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Interaction</a:t>
            </a:r>
            <a:r>
              <a:rPr lang="en-US" sz="1800" spc="-2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(ICMI</a:t>
            </a:r>
            <a:r>
              <a:rPr lang="en-US" sz="1800" spc="-3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'17).</a:t>
            </a:r>
            <a:r>
              <a:rPr lang="en-US" sz="1800" spc="-1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Association</a:t>
            </a:r>
            <a:r>
              <a:rPr lang="en-US" sz="1800" spc="-1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for</a:t>
            </a:r>
            <a:r>
              <a:rPr lang="en-US" sz="1800" spc="-3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Computing</a:t>
            </a:r>
            <a:r>
              <a:rPr lang="en-US" sz="1800" spc="-1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Machinery,</a:t>
            </a:r>
            <a:r>
              <a:rPr lang="en-US" sz="1800" spc="-29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New</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York,</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NY, USA, 2017, pp. 416–420.</a:t>
            </a:r>
            <a:endParaRPr lang="en-IN" sz="1800" dirty="0">
              <a:solidFill>
                <a:schemeClr val="tx1"/>
              </a:solidFill>
              <a:effectLst/>
              <a:latin typeface="Times New Roman" panose="02020603050405020304" pitchFamily="18" charset="0"/>
              <a:ea typeface="Times New Roman" panose="02020603050405020304" pitchFamily="18" charset="0"/>
            </a:endParaRPr>
          </a:p>
          <a:p>
            <a:pPr marL="266700" marR="381635" indent="0" algn="just">
              <a:lnSpc>
                <a:spcPct val="115000"/>
              </a:lnSpc>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rPr>
              <a:t>[4]. Vishwakarma, V., Mandal, C., Sural, S. (2007). Automatic Detection of Human Fall in</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Video.</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In:</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Ghosh,</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De,</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R.K.,</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Pal,</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S.K.</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(eds)</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Pattern</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Recognition</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and</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Machine</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Intelligence.</a:t>
            </a:r>
            <a:r>
              <a:rPr lang="en-US" sz="1800" spc="-3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PReMI</a:t>
            </a:r>
            <a:r>
              <a:rPr lang="en-US" sz="1800" spc="-4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2007.</a:t>
            </a:r>
            <a:r>
              <a:rPr lang="en-US" sz="1800" spc="-3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Lecture</a:t>
            </a:r>
            <a:r>
              <a:rPr lang="en-US" sz="1800" spc="-3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Notes</a:t>
            </a:r>
            <a:r>
              <a:rPr lang="en-US" sz="1800" spc="-3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in</a:t>
            </a:r>
            <a:r>
              <a:rPr lang="en-US" sz="1800" spc="-3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Computer</a:t>
            </a:r>
            <a:r>
              <a:rPr lang="en-US" sz="1800" spc="-3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Science,</a:t>
            </a:r>
            <a:r>
              <a:rPr lang="en-US" sz="1800" spc="-3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vol</a:t>
            </a:r>
            <a:r>
              <a:rPr lang="en-US" sz="1800" spc="-3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4815.</a:t>
            </a:r>
            <a:r>
              <a:rPr lang="en-US" sz="1800" spc="-3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Springer,</a:t>
            </a:r>
            <a:r>
              <a:rPr lang="en-US" sz="1800" spc="-3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Berlin,</a:t>
            </a:r>
            <a:r>
              <a:rPr lang="en-US" sz="1800" spc="-29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Heidelberg,</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2007, pp. 616-623.</a:t>
            </a:r>
            <a:endParaRPr lang="en-IN" sz="1800" dirty="0">
              <a:solidFill>
                <a:schemeClr val="tx1"/>
              </a:solidFill>
              <a:effectLst/>
              <a:latin typeface="Times New Roman" panose="02020603050405020304" pitchFamily="18" charset="0"/>
              <a:ea typeface="Times New Roman" panose="02020603050405020304" pitchFamily="18" charset="0"/>
            </a:endParaRPr>
          </a:p>
          <a:p>
            <a:pPr marL="266700" marR="379095" indent="0" algn="just">
              <a:lnSpc>
                <a:spcPct val="115000"/>
              </a:lnSpc>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rPr>
              <a:t>[5].</a:t>
            </a:r>
            <a:r>
              <a:rPr lang="en-US" sz="1800" spc="-6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K.</a:t>
            </a:r>
            <a:r>
              <a:rPr lang="en-US" sz="1800" spc="-6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Gunale</a:t>
            </a:r>
            <a:r>
              <a:rPr lang="en-US" sz="1800" spc="-6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and</a:t>
            </a:r>
            <a:r>
              <a:rPr lang="en-US" sz="1800" spc="-6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P.</a:t>
            </a:r>
            <a:r>
              <a:rPr lang="en-US" sz="1800" spc="-5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Mukherji,</a:t>
            </a:r>
            <a:r>
              <a:rPr lang="en-US" sz="1800" spc="-6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"Indoor</a:t>
            </a:r>
            <a:r>
              <a:rPr lang="en-US" sz="1800" spc="-6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human</a:t>
            </a:r>
            <a:r>
              <a:rPr lang="en-US" sz="1800" spc="-6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fall</a:t>
            </a:r>
            <a:r>
              <a:rPr lang="en-US" sz="1800" spc="-5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detection</a:t>
            </a:r>
            <a:r>
              <a:rPr lang="en-US" sz="1800" spc="-6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system</a:t>
            </a:r>
            <a:r>
              <a:rPr lang="en-US" sz="1800" spc="-5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based</a:t>
            </a:r>
            <a:r>
              <a:rPr lang="en-US" sz="1800" spc="-6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on</a:t>
            </a:r>
            <a:r>
              <a:rPr lang="en-US" sz="1800" spc="-6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automatic</a:t>
            </a:r>
            <a:r>
              <a:rPr lang="en-US" sz="1800" spc="-6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vision</a:t>
            </a:r>
            <a:r>
              <a:rPr lang="en-US" sz="1800" spc="-29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using</a:t>
            </a:r>
            <a:r>
              <a:rPr lang="en-US" sz="1800" spc="-5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computer</a:t>
            </a:r>
            <a:r>
              <a:rPr lang="en-US" sz="1800" spc="-6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vision,"</a:t>
            </a:r>
            <a:r>
              <a:rPr lang="en-US" sz="1800" spc="-5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Journal</a:t>
            </a:r>
            <a:r>
              <a:rPr lang="en-US" sz="1800" spc="-5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of</a:t>
            </a:r>
            <a:r>
              <a:rPr lang="en-US" sz="1800" spc="-4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Engineering</a:t>
            </a:r>
            <a:r>
              <a:rPr lang="en-US" sz="1800" spc="-5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Science</a:t>
            </a:r>
            <a:r>
              <a:rPr lang="en-US" sz="1800" spc="-4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and</a:t>
            </a:r>
            <a:r>
              <a:rPr lang="en-US" sz="1800" spc="-4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Technology,</a:t>
            </a:r>
            <a:r>
              <a:rPr lang="en-US" sz="1800" spc="-3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vol.</a:t>
            </a:r>
            <a:r>
              <a:rPr lang="en-US" sz="1800" spc="-5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13,</a:t>
            </a:r>
            <a:r>
              <a:rPr lang="en-US" sz="1800" spc="-5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no.</a:t>
            </a:r>
            <a:r>
              <a:rPr lang="en-US" sz="1800" spc="-5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8,</a:t>
            </a:r>
            <a:r>
              <a:rPr lang="en-US" sz="1800" spc="-4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pp.</a:t>
            </a:r>
            <a:r>
              <a:rPr lang="en-US" sz="1800" spc="-29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2587-2605,</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Aug. 2018.</a:t>
            </a:r>
            <a:endParaRPr lang="en-IN" sz="1800" dirty="0">
              <a:solidFill>
                <a:schemeClr val="tx1"/>
              </a:solidFill>
              <a:effectLst/>
              <a:latin typeface="Times New Roman" panose="02020603050405020304" pitchFamily="18" charset="0"/>
              <a:ea typeface="Times New Roman" panose="02020603050405020304" pitchFamily="18" charset="0"/>
            </a:endParaRPr>
          </a:p>
          <a:p>
            <a:pPr marL="266700" marR="379730" indent="0" algn="just">
              <a:lnSpc>
                <a:spcPct val="115000"/>
              </a:lnSpc>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rPr>
              <a:t>[6]. S. </a:t>
            </a:r>
            <a:r>
              <a:rPr lang="en-US" sz="1800" dirty="0" err="1">
                <a:solidFill>
                  <a:schemeClr val="tx1"/>
                </a:solidFill>
                <a:effectLst/>
                <a:latin typeface="Times New Roman" panose="02020603050405020304" pitchFamily="18" charset="0"/>
                <a:ea typeface="Times New Roman" panose="02020603050405020304" pitchFamily="18" charset="0"/>
              </a:rPr>
              <a:t>Khawandi</a:t>
            </a:r>
            <a:r>
              <a:rPr lang="en-US" sz="1800" dirty="0">
                <a:solidFill>
                  <a:schemeClr val="tx1"/>
                </a:solidFill>
                <a:effectLst/>
                <a:latin typeface="Times New Roman" panose="02020603050405020304" pitchFamily="18" charset="0"/>
                <a:ea typeface="Times New Roman" panose="02020603050405020304" pitchFamily="18" charset="0"/>
              </a:rPr>
              <a:t>, B. Daya, and P. Chauvet, "Implementation of a monitoring system for fall</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detection in elderly healthcare," Procedia Computer Science Conf., vol. 3, pp. 216-220,</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2011.</a:t>
            </a:r>
            <a:endParaRPr lang="en-IN" sz="1800" dirty="0">
              <a:solidFill>
                <a:schemeClr val="tx1"/>
              </a:solidFill>
              <a:effectLst/>
              <a:latin typeface="Times New Roman" panose="02020603050405020304" pitchFamily="18" charset="0"/>
              <a:ea typeface="Times New Roman" panose="02020603050405020304" pitchFamily="18" charset="0"/>
            </a:endParaRPr>
          </a:p>
          <a:p>
            <a:pPr marL="266700" marR="377825" indent="0" algn="just">
              <a:lnSpc>
                <a:spcPct val="115000"/>
              </a:lnSpc>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rPr>
              <a:t>[7].</a:t>
            </a:r>
            <a:r>
              <a:rPr lang="en-US" sz="1800" spc="-5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L.</a:t>
            </a:r>
            <a:r>
              <a:rPr lang="en-US" sz="1800" spc="-4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Hazelhoff</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spc="-4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J.</a:t>
            </a:r>
            <a:r>
              <a:rPr lang="en-US" sz="1800" spc="-4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Han,</a:t>
            </a:r>
            <a:r>
              <a:rPr lang="en-US" sz="1800" spc="-4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and</a:t>
            </a:r>
            <a:r>
              <a:rPr lang="en-US" sz="1800" spc="-4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P.H.N.</a:t>
            </a:r>
            <a:r>
              <a:rPr lang="en-US" sz="1800" spc="-4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de</a:t>
            </a:r>
            <a:r>
              <a:rPr lang="en-US" sz="1800" spc="-5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With,</a:t>
            </a:r>
            <a:r>
              <a:rPr lang="en-US" sz="1800" spc="-4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"Video-Based</a:t>
            </a:r>
            <a:r>
              <a:rPr lang="en-US" sz="1800" spc="-4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Fall</a:t>
            </a:r>
            <a:r>
              <a:rPr lang="en-US" sz="1800" spc="-4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Detection</a:t>
            </a:r>
            <a:r>
              <a:rPr lang="en-US" sz="1800" spc="-5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in</a:t>
            </a:r>
            <a:r>
              <a:rPr lang="en-US" sz="1800" spc="-4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the</a:t>
            </a:r>
            <a:r>
              <a:rPr lang="en-US" sz="1800" spc="-4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Home</a:t>
            </a:r>
            <a:r>
              <a:rPr lang="en-US" sz="1800" spc="-5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Using</a:t>
            </a:r>
            <a:r>
              <a:rPr lang="en-US" sz="1800" spc="-29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Principal Component Analysis," in Advanced Concepts for Intelligent Vision Systems, J.</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BlancTalon</a:t>
            </a:r>
            <a:r>
              <a:rPr lang="en-US" sz="1800" dirty="0">
                <a:solidFill>
                  <a:schemeClr val="tx1"/>
                </a:solidFill>
                <a:effectLst/>
                <a:latin typeface="Times New Roman" panose="02020603050405020304" pitchFamily="18" charset="0"/>
                <a:ea typeface="Times New Roman" panose="02020603050405020304" pitchFamily="18" charset="0"/>
              </a:rPr>
              <a:t> et al. (eds.), Lecture Notes in Computer Science, vol. 5259, Springer, Berlin,</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Heidelberg,</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2008, pp. 27-36.</a:t>
            </a:r>
            <a:endParaRPr lang="en-IN" sz="1800" dirty="0">
              <a:solidFill>
                <a:schemeClr val="tx1"/>
              </a:solidFill>
              <a:effectLst/>
              <a:latin typeface="Times New Roman" panose="02020603050405020304" pitchFamily="18" charset="0"/>
              <a:ea typeface="Times New Roman" panose="02020603050405020304" pitchFamily="18" charset="0"/>
            </a:endParaRPr>
          </a:p>
          <a:p>
            <a:pPr marL="266700" marR="381000" indent="0" algn="just">
              <a:lnSpc>
                <a:spcPct val="115000"/>
              </a:lnSpc>
              <a:spcBef>
                <a:spcPts val="5"/>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rPr>
              <a:t>[8].</a:t>
            </a:r>
            <a:r>
              <a:rPr lang="en-US" sz="1800" spc="-3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S.</a:t>
            </a:r>
            <a:r>
              <a:rPr lang="en-US" sz="1800" spc="-2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Usmani,</a:t>
            </a:r>
            <a:r>
              <a:rPr lang="en-US" sz="1800" spc="-1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a:t>
            </a:r>
            <a:r>
              <a:rPr lang="en-US" sz="1800" spc="-4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Saboor</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spc="-2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M.</a:t>
            </a:r>
            <a:r>
              <a:rPr lang="en-US" sz="1800" spc="-2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Haris,</a:t>
            </a:r>
            <a:r>
              <a:rPr lang="en-US" sz="1800" spc="-2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M.A.</a:t>
            </a:r>
            <a:r>
              <a:rPr lang="en-US" sz="1800" spc="-2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Khan,</a:t>
            </a:r>
            <a:r>
              <a:rPr lang="en-US" sz="1800" spc="-3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and</a:t>
            </a:r>
            <a:r>
              <a:rPr lang="en-US" sz="1800" spc="-2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H.</a:t>
            </a:r>
            <a:r>
              <a:rPr lang="en-US" sz="1800" spc="-2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Park,</a:t>
            </a:r>
            <a:r>
              <a:rPr lang="en-US" sz="1800" spc="-2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"Latest</a:t>
            </a:r>
            <a:r>
              <a:rPr lang="en-US" sz="1800" spc="-2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Research</a:t>
            </a:r>
            <a:r>
              <a:rPr lang="en-US" sz="1800" spc="-2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Trends</a:t>
            </a:r>
            <a:r>
              <a:rPr lang="en-US" sz="1800" spc="-2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in</a:t>
            </a:r>
            <a:r>
              <a:rPr lang="en-US" sz="1800" spc="-2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Fall</a:t>
            </a:r>
            <a:r>
              <a:rPr lang="en-US" sz="1800" spc="-28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Detection and Prevention Using Machine Learning: A Systematic Review," Sensors, vol.</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21, 2021, pp. 5134.</a:t>
            </a:r>
            <a:endParaRPr lang="en-IN" sz="1800" dirty="0">
              <a:solidFill>
                <a:schemeClr val="tx1"/>
              </a:solidFill>
              <a:effectLst/>
              <a:latin typeface="Times New Roman" panose="02020603050405020304" pitchFamily="18" charset="0"/>
              <a:ea typeface="Times New Roman" panose="02020603050405020304" pitchFamily="18" charset="0"/>
            </a:endParaRPr>
          </a:p>
          <a:p>
            <a:pPr marL="266700" marR="494665" indent="0">
              <a:lnSpc>
                <a:spcPct val="115000"/>
              </a:lnSpc>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rPr>
              <a:t>[9]. An eight-camera fall detection system using human fall pattern recognition via machine</a:t>
            </a:r>
            <a:r>
              <a:rPr lang="en-US" sz="1800" spc="-29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learning</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by</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a:t>
            </a:r>
            <a:r>
              <a:rPr lang="en-US" sz="1800" spc="-1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low-cost</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Android</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box.</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[Online].</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Available: </a:t>
            </a:r>
            <a:r>
              <a:rPr lang="en-US" sz="1800" u="none" strike="noStrike" dirty="0">
                <a:solidFill>
                  <a:schemeClr val="tx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www.nature.com/articles.</a:t>
            </a:r>
            <a:endParaRPr lang="en-IN" sz="1800" dirty="0">
              <a:solidFill>
                <a:schemeClr val="tx1"/>
              </a:solidFill>
              <a:effectLst/>
              <a:latin typeface="Times New Roman" panose="02020603050405020304" pitchFamily="18" charset="0"/>
              <a:ea typeface="Times New Roman" panose="02020603050405020304" pitchFamily="18" charset="0"/>
            </a:endParaRPr>
          </a:p>
          <a:p>
            <a:pPr marL="377100" lvl="1" indent="0">
              <a:buNone/>
            </a:pPr>
            <a:r>
              <a:rPr lang="en-US" sz="1600" dirty="0">
                <a:solidFill>
                  <a:schemeClr val="tx1"/>
                </a:solidFill>
                <a:effectLst/>
                <a:latin typeface="Times New Roman" panose="02020603050405020304" pitchFamily="18" charset="0"/>
                <a:ea typeface="Times New Roman" panose="02020603050405020304" pitchFamily="18" charset="0"/>
              </a:rPr>
              <a:t>[10].</a:t>
            </a:r>
            <a:r>
              <a:rPr lang="en-US" sz="1600" spc="285" dirty="0">
                <a:solidFill>
                  <a:schemeClr val="tx1"/>
                </a:solidFill>
                <a:effectLst/>
                <a:latin typeface="Times New Roman" panose="02020603050405020304" pitchFamily="18" charset="0"/>
                <a:ea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rPr>
              <a:t>Igual</a:t>
            </a:r>
            <a:r>
              <a:rPr lang="en-US" sz="1600" dirty="0">
                <a:solidFill>
                  <a:schemeClr val="tx1"/>
                </a:solidFill>
                <a:effectLst/>
                <a:latin typeface="Times New Roman" panose="02020603050405020304" pitchFamily="18" charset="0"/>
                <a:ea typeface="Times New Roman" panose="02020603050405020304" pitchFamily="18" charset="0"/>
              </a:rPr>
              <a:t>,</a:t>
            </a:r>
            <a:r>
              <a:rPr lang="en-US" sz="1600" spc="28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R.,</a:t>
            </a:r>
            <a:r>
              <a:rPr lang="en-US" sz="1600" spc="28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Medrano,</a:t>
            </a:r>
            <a:r>
              <a:rPr lang="en-US" sz="1600" spc="28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C.</a:t>
            </a:r>
            <a:r>
              <a:rPr lang="en-US" sz="1600" spc="28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&amp;</a:t>
            </a:r>
            <a:r>
              <a:rPr lang="en-US" sz="1600" spc="28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Plaza,</a:t>
            </a:r>
            <a:r>
              <a:rPr lang="en-US" sz="1600" spc="29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I.</a:t>
            </a:r>
            <a:r>
              <a:rPr lang="en-US" sz="1600" spc="29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Challenges,</a:t>
            </a:r>
            <a:r>
              <a:rPr lang="en-US" sz="1600" spc="28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issues</a:t>
            </a:r>
            <a:r>
              <a:rPr lang="en-US" sz="1600" spc="29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and</a:t>
            </a:r>
            <a:r>
              <a:rPr lang="en-US" sz="1600" spc="28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trends</a:t>
            </a:r>
            <a:r>
              <a:rPr lang="en-US" sz="1600" spc="28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in</a:t>
            </a:r>
            <a:r>
              <a:rPr lang="en-US" sz="1600" spc="28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fall</a:t>
            </a:r>
            <a:r>
              <a:rPr lang="en-US" sz="1600" spc="28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detection</a:t>
            </a:r>
            <a:r>
              <a:rPr lang="en-US" sz="1600" spc="-28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systems.</a:t>
            </a:r>
            <a:r>
              <a:rPr lang="en-US" sz="1600" spc="-5" dirty="0">
                <a:solidFill>
                  <a:schemeClr val="tx1"/>
                </a:solidFill>
                <a:effectLst/>
                <a:latin typeface="Times New Roman" panose="02020603050405020304" pitchFamily="18" charset="0"/>
                <a:ea typeface="Times New Roman" panose="02020603050405020304" pitchFamily="18" charset="0"/>
              </a:rPr>
              <a:t> </a:t>
            </a:r>
            <a:r>
              <a:rPr lang="en-US" sz="1600" i="1" dirty="0">
                <a:solidFill>
                  <a:schemeClr val="tx1"/>
                </a:solidFill>
                <a:effectLst/>
                <a:latin typeface="Times New Roman" panose="02020603050405020304" pitchFamily="18" charset="0"/>
                <a:ea typeface="Times New Roman" panose="02020603050405020304" pitchFamily="18" charset="0"/>
              </a:rPr>
              <a:t>BioMed Eng </a:t>
            </a:r>
            <a:r>
              <a:rPr lang="en-US" sz="1600" i="1" dirty="0" err="1">
                <a:solidFill>
                  <a:schemeClr val="tx1"/>
                </a:solidFill>
                <a:effectLst/>
                <a:latin typeface="Times New Roman" panose="02020603050405020304" pitchFamily="18" charset="0"/>
                <a:ea typeface="Times New Roman" panose="02020603050405020304" pitchFamily="18" charset="0"/>
              </a:rPr>
              <a:t>OnLine</a:t>
            </a:r>
            <a:r>
              <a:rPr lang="en-US" sz="1600" i="1" dirty="0">
                <a:solidFill>
                  <a:schemeClr val="tx1"/>
                </a:solidFill>
                <a:effectLst/>
                <a:latin typeface="Times New Roman" panose="02020603050405020304" pitchFamily="18" charset="0"/>
                <a:ea typeface="Times New Roman" panose="02020603050405020304" pitchFamily="18" charset="0"/>
              </a:rPr>
              <a:t>, vol.</a:t>
            </a:r>
            <a:r>
              <a:rPr lang="en-US" sz="1600" i="1" spc="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12, article 66,</a:t>
            </a:r>
            <a:r>
              <a:rPr lang="en-US" sz="1600" spc="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2013.</a:t>
            </a:r>
            <a:endParaRPr lang="en-IN" sz="1600" dirty="0">
              <a:solidFill>
                <a:schemeClr val="tx1"/>
              </a:solidFill>
              <a:effectLst/>
              <a:latin typeface="Times New Roman" panose="02020603050405020304" pitchFamily="18" charset="0"/>
              <a:ea typeface="Times New Roman" panose="02020603050405020304" pitchFamily="18" charset="0"/>
            </a:endParaRPr>
          </a:p>
          <a:p>
            <a:pPr marL="36900" indent="0">
              <a:buNone/>
            </a:pPr>
            <a:endParaRPr lang="en-IN" dirty="0">
              <a:solidFill>
                <a:schemeClr val="tx1"/>
              </a:solidFill>
            </a:endParaRPr>
          </a:p>
        </p:txBody>
      </p:sp>
    </p:spTree>
    <p:extLst>
      <p:ext uri="{BB962C8B-B14F-4D97-AF65-F5344CB8AC3E}">
        <p14:creationId xmlns:p14="http://schemas.microsoft.com/office/powerpoint/2010/main" val="132324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3345B7-0C2E-0102-69B0-95AABAC93E6A}"/>
              </a:ext>
            </a:extLst>
          </p:cNvPr>
          <p:cNvSpPr txBox="1"/>
          <p:nvPr/>
        </p:nvSpPr>
        <p:spPr>
          <a:xfrm>
            <a:off x="0" y="152400"/>
            <a:ext cx="11938000" cy="6868547"/>
          </a:xfrm>
          <a:prstGeom prst="rect">
            <a:avLst/>
          </a:prstGeom>
          <a:noFill/>
        </p:spPr>
        <p:txBody>
          <a:bodyPr wrap="square" rtlCol="0">
            <a:spAutoFit/>
          </a:bodyPr>
          <a:lstStyle/>
          <a:p>
            <a:pPr marL="266700">
              <a:spcBef>
                <a:spcPts val="5"/>
              </a:spcBef>
              <a:spcAft>
                <a:spcPts val="0"/>
              </a:spcAft>
            </a:pPr>
            <a:r>
              <a:rPr lang="en-US" sz="1800" dirty="0">
                <a:effectLst/>
                <a:latin typeface="Times New Roman" panose="02020603050405020304" pitchFamily="18" charset="0"/>
                <a:ea typeface="Times New Roman" panose="02020603050405020304" pitchFamily="18" charset="0"/>
              </a:rPr>
              <a:t>[11].</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Muhammad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Mubashir,</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Ling</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Shao,</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Luke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Seed,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survey</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fall</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detection: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Principles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approaches”,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Neurocomputing, vol. 100, 2013, pp.</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144-152.</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[12]. Xu, T.; Zhou, Y.; Zhu, J. "New Advances and Challenges of Fall Detection Systems: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Survey"</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Applied Sciences</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8, no. 3: 418, 2018</a:t>
            </a:r>
            <a:r>
              <a:rPr lang="en-US" sz="1800" dirty="0">
                <a:effectLst/>
                <a:latin typeface="Arial MT"/>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266700" marR="381635" algn="just">
              <a:spcBef>
                <a:spcPts val="1035"/>
              </a:spcBef>
              <a:spcAft>
                <a:spcPts val="0"/>
              </a:spcAft>
            </a:pPr>
            <a:r>
              <a:rPr lang="en-US" sz="1800" dirty="0">
                <a:effectLst/>
                <a:latin typeface="Times New Roman" panose="02020603050405020304" pitchFamily="18" charset="0"/>
                <a:ea typeface="Times New Roman" panose="02020603050405020304" pitchFamily="18" charset="0"/>
              </a:rPr>
              <a:t>[13]. J. T. Perry, S. </a:t>
            </a:r>
            <a:r>
              <a:rPr lang="en-US" sz="1800" dirty="0" err="1">
                <a:effectLst/>
                <a:latin typeface="Times New Roman" panose="02020603050405020304" pitchFamily="18" charset="0"/>
                <a:ea typeface="Times New Roman" panose="02020603050405020304" pitchFamily="18" charset="0"/>
              </a:rPr>
              <a:t>Kellog</a:t>
            </a:r>
            <a:r>
              <a:rPr lang="en-US" sz="1800" dirty="0">
                <a:effectLst/>
                <a:latin typeface="Times New Roman" panose="02020603050405020304" pitchFamily="18" charset="0"/>
                <a:ea typeface="Times New Roman" panose="02020603050405020304" pitchFamily="18" charset="0"/>
              </a:rPr>
              <a:t>, S. M. Vaidya, J. -H. </a:t>
            </a:r>
            <a:r>
              <a:rPr lang="en-US" sz="1800" dirty="0" err="1">
                <a:effectLst/>
                <a:latin typeface="Times New Roman" panose="02020603050405020304" pitchFamily="18" charset="0"/>
                <a:ea typeface="Times New Roman" panose="02020603050405020304" pitchFamily="18" charset="0"/>
              </a:rPr>
              <a:t>Youn</a:t>
            </a:r>
            <a:r>
              <a:rPr lang="en-US" sz="1800" dirty="0">
                <a:effectLst/>
                <a:latin typeface="Times New Roman" panose="02020603050405020304" pitchFamily="18" charset="0"/>
                <a:ea typeface="Times New Roman" panose="02020603050405020304" pitchFamily="18" charset="0"/>
              </a:rPr>
              <a:t>, H. Ali and H. Sharif, "Survey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evaluation of real-time fall detection approaches," </a:t>
            </a:r>
            <a:r>
              <a:rPr lang="en-US" sz="1800" i="1" dirty="0">
                <a:effectLst/>
                <a:latin typeface="Times New Roman" panose="02020603050405020304" pitchFamily="18" charset="0"/>
                <a:ea typeface="Times New Roman" panose="02020603050405020304" pitchFamily="18" charset="0"/>
              </a:rPr>
              <a:t>2009 6th International Symposium on High</a:t>
            </a:r>
            <a:r>
              <a:rPr lang="en-US" sz="1800" i="1" spc="-29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Capacity Optical Networks and Enabling Technologies (HONET) Conf.</a:t>
            </a:r>
            <a:r>
              <a:rPr lang="en-US" sz="1800" dirty="0">
                <a:effectLst/>
                <a:latin typeface="Times New Roman" panose="02020603050405020304" pitchFamily="18" charset="0"/>
                <a:ea typeface="Times New Roman" panose="02020603050405020304" pitchFamily="18" charset="0"/>
              </a:rPr>
              <a:t>, Alexandria, Egypt,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2009,</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pp. 158-164</a:t>
            </a:r>
            <a:endParaRPr lang="en-IN" sz="1800" dirty="0">
              <a:effectLst/>
              <a:latin typeface="Times New Roman" panose="02020603050405020304" pitchFamily="18" charset="0"/>
              <a:ea typeface="Times New Roman" panose="02020603050405020304" pitchFamily="18" charset="0"/>
            </a:endParaRPr>
          </a:p>
          <a:p>
            <a:pPr marL="266700" marR="380365" algn="just">
              <a:spcAft>
                <a:spcPts val="0"/>
              </a:spcAft>
            </a:pPr>
            <a:r>
              <a:rPr lang="en-US" sz="1800" dirty="0">
                <a:effectLst/>
                <a:latin typeface="Times New Roman" panose="02020603050405020304" pitchFamily="18" charset="0"/>
                <a:ea typeface="Times New Roman" panose="02020603050405020304" pitchFamily="18" charset="0"/>
              </a:rPr>
              <a:t>[14].</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Chen,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Kwong,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Chang,</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Luk</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t>
            </a:r>
            <a:r>
              <a:rPr lang="en-US" sz="1800" spc="-2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Bajcsy</a:t>
            </a:r>
            <a:r>
              <a:rPr lang="en-US" sz="1800" dirty="0">
                <a:effectLst/>
                <a:latin typeface="Times New Roman" panose="02020603050405020304" pitchFamily="18" charset="0"/>
                <a:ea typeface="Times New Roman" panose="02020603050405020304" pitchFamily="18" charset="0"/>
              </a:rPr>
              <a: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"Wearable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Sensors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Reliable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Fall</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Detection," </a:t>
            </a:r>
            <a:r>
              <a:rPr lang="en-US" sz="1800" i="1" dirty="0">
                <a:effectLst/>
                <a:latin typeface="Times New Roman" panose="02020603050405020304" pitchFamily="18" charset="0"/>
                <a:ea typeface="Times New Roman" panose="02020603050405020304" pitchFamily="18" charset="0"/>
              </a:rPr>
              <a:t>2005 IEEE Engineering in Medicine and Biology 27th Annual Conf.</a:t>
            </a:r>
            <a:r>
              <a:rPr lang="en-US" sz="1800" dirty="0">
                <a:effectLst/>
                <a:latin typeface="Times New Roman" panose="02020603050405020304" pitchFamily="18" charset="0"/>
                <a:ea typeface="Times New Roman" panose="02020603050405020304" pitchFamily="18" charset="0"/>
              </a:rPr>
              <a:t>, Shanghai,</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China,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2005, pp. 3551-3554.</a:t>
            </a:r>
            <a:endParaRPr lang="en-IN" sz="1800" dirty="0">
              <a:effectLst/>
              <a:latin typeface="Times New Roman" panose="02020603050405020304" pitchFamily="18" charset="0"/>
              <a:ea typeface="Times New Roman" panose="02020603050405020304" pitchFamily="18" charset="0"/>
            </a:endParaRPr>
          </a:p>
          <a:p>
            <a:pPr marL="266700" marR="379095" algn="just">
              <a:spcAft>
                <a:spcPts val="0"/>
              </a:spcAft>
            </a:pPr>
            <a:r>
              <a:rPr lang="en-US" sz="1800" dirty="0">
                <a:effectLst/>
                <a:latin typeface="Times New Roman" panose="02020603050405020304" pitchFamily="18" charset="0"/>
                <a:ea typeface="Times New Roman" panose="02020603050405020304" pitchFamily="18" charset="0"/>
              </a:rPr>
              <a:t>[15]. M.N. Nyan, Francis E.H. Tay, E. </a:t>
            </a:r>
            <a:r>
              <a:rPr lang="en-US" sz="1800" dirty="0" err="1">
                <a:effectLst/>
                <a:latin typeface="Times New Roman" panose="02020603050405020304" pitchFamily="18" charset="0"/>
                <a:ea typeface="Times New Roman" panose="02020603050405020304" pitchFamily="18" charset="0"/>
              </a:rPr>
              <a:t>Murugasu</a:t>
            </a:r>
            <a:r>
              <a:rPr lang="en-US" sz="1800" dirty="0">
                <a:effectLst/>
                <a:latin typeface="Times New Roman" panose="02020603050405020304" pitchFamily="18" charset="0"/>
                <a:ea typeface="Times New Roman" panose="02020603050405020304" pitchFamily="18" charset="0"/>
              </a:rPr>
              <a:t>, “A wearable system for pre-impact fall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detection”,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Journal of Biomechanics,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vol. 41(16),</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2008, pp.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3475-3481.</a:t>
            </a:r>
            <a:endParaRPr lang="en-IN" sz="1800" dirty="0">
              <a:effectLst/>
              <a:latin typeface="Times New Roman" panose="02020603050405020304" pitchFamily="18" charset="0"/>
              <a:ea typeface="Times New Roman" panose="02020603050405020304" pitchFamily="18" charset="0"/>
            </a:endParaRPr>
          </a:p>
          <a:p>
            <a:pPr marL="266700" marR="380365" algn="just">
              <a:spcAft>
                <a:spcPts val="0"/>
              </a:spcAft>
            </a:pPr>
            <a:r>
              <a:rPr lang="en-US" sz="1800" dirty="0">
                <a:effectLst/>
                <a:latin typeface="Times New Roman" panose="02020603050405020304" pitchFamily="18" charset="0"/>
                <a:ea typeface="Times New Roman" panose="02020603050405020304" pitchFamily="18" charset="0"/>
              </a:rPr>
              <a:t>[16]. </a:t>
            </a:r>
            <a:r>
              <a:rPr lang="en-US" sz="1800" dirty="0" err="1">
                <a:effectLst/>
                <a:latin typeface="Times New Roman" panose="02020603050405020304" pitchFamily="18" charset="0"/>
                <a:ea typeface="Times New Roman" panose="02020603050405020304" pitchFamily="18" charset="0"/>
              </a:rPr>
              <a:t>Jiangpeng</a:t>
            </a:r>
            <a:r>
              <a:rPr lang="en-US" sz="1800" dirty="0">
                <a:effectLst/>
                <a:latin typeface="Times New Roman" panose="02020603050405020304" pitchFamily="18" charset="0"/>
                <a:ea typeface="Times New Roman" panose="02020603050405020304" pitchFamily="18" charset="0"/>
              </a:rPr>
              <a:t> Dai, </a:t>
            </a:r>
            <a:r>
              <a:rPr lang="en-US" sz="1800" dirty="0" err="1">
                <a:effectLst/>
                <a:latin typeface="Times New Roman" panose="02020603050405020304" pitchFamily="18" charset="0"/>
                <a:ea typeface="Times New Roman" panose="02020603050405020304" pitchFamily="18" charset="0"/>
              </a:rPr>
              <a:t>Xiaole</a:t>
            </a:r>
            <a:r>
              <a:rPr lang="en-US" sz="1800" dirty="0">
                <a:effectLst/>
                <a:latin typeface="Times New Roman" panose="02020603050405020304" pitchFamily="18" charset="0"/>
                <a:ea typeface="Times New Roman" panose="02020603050405020304" pitchFamily="18" charset="0"/>
              </a:rPr>
              <a:t> Bai, </a:t>
            </a:r>
            <a:r>
              <a:rPr lang="en-US" sz="1800" dirty="0" err="1">
                <a:effectLst/>
                <a:latin typeface="Times New Roman" panose="02020603050405020304" pitchFamily="18" charset="0"/>
                <a:ea typeface="Times New Roman" panose="02020603050405020304" pitchFamily="18" charset="0"/>
              </a:rPr>
              <a:t>Zhimin</a:t>
            </a:r>
            <a:r>
              <a:rPr lang="en-US" sz="1800" dirty="0">
                <a:effectLst/>
                <a:latin typeface="Times New Roman" panose="02020603050405020304" pitchFamily="18" charset="0"/>
                <a:ea typeface="Times New Roman" panose="02020603050405020304" pitchFamily="18" charset="0"/>
              </a:rPr>
              <a:t> Yang, </a:t>
            </a:r>
            <a:r>
              <a:rPr lang="en-US" sz="1800" dirty="0" err="1">
                <a:effectLst/>
                <a:latin typeface="Times New Roman" panose="02020603050405020304" pitchFamily="18" charset="0"/>
                <a:ea typeface="Times New Roman" panose="02020603050405020304" pitchFamily="18" charset="0"/>
              </a:rPr>
              <a:t>Zhaohui</a:t>
            </a:r>
            <a:r>
              <a:rPr lang="en-US" sz="1800" dirty="0">
                <a:effectLst/>
                <a:latin typeface="Times New Roman" panose="02020603050405020304" pitchFamily="18" charset="0"/>
                <a:ea typeface="Times New Roman" panose="02020603050405020304" pitchFamily="18" charset="0"/>
              </a:rPr>
              <a:t> Shen and Dong Xuan, "</a:t>
            </a:r>
            <a:r>
              <a:rPr lang="en-US" sz="1800" dirty="0" err="1">
                <a:effectLst/>
                <a:latin typeface="Times New Roman" panose="02020603050405020304" pitchFamily="18" charset="0"/>
                <a:ea typeface="Times New Roman" panose="02020603050405020304" pitchFamily="18" charset="0"/>
              </a:rPr>
              <a:t>PerFallD</a:t>
            </a:r>
            <a:r>
              <a:rPr lang="en-US" sz="1800" dirty="0">
                <a:effectLst/>
                <a:latin typeface="Times New Roman" panose="02020603050405020304" pitchFamily="18" charset="0"/>
                <a:ea typeface="Times New Roman" panose="02020603050405020304" pitchFamily="18" charset="0"/>
              </a:rPr>
              <a:t>: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pervasive fall detection system using mobile phones," </a:t>
            </a:r>
            <a:r>
              <a:rPr lang="en-US" sz="1800" i="1" dirty="0">
                <a:effectLst/>
                <a:latin typeface="Times New Roman" panose="02020603050405020304" pitchFamily="18" charset="0"/>
                <a:ea typeface="Times New Roman" panose="02020603050405020304" pitchFamily="18" charset="0"/>
              </a:rPr>
              <a:t>2010 8th IEEE Int. Conf. on PERCOM</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Workshops</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Mannheim,</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Germany, 2010, pp. 292-297.</a:t>
            </a:r>
            <a:endParaRPr lang="en-IN" sz="1800" dirty="0">
              <a:effectLst/>
              <a:latin typeface="Times New Roman" panose="02020603050405020304" pitchFamily="18" charset="0"/>
              <a:ea typeface="Times New Roman" panose="02020603050405020304" pitchFamily="18" charset="0"/>
            </a:endParaRPr>
          </a:p>
          <a:p>
            <a:pPr marL="266700" marR="385445" algn="just">
              <a:spcAft>
                <a:spcPts val="0"/>
              </a:spcAft>
            </a:pPr>
            <a:r>
              <a:rPr lang="en-US" sz="1800" dirty="0">
                <a:effectLst/>
                <a:latin typeface="Times New Roman" panose="02020603050405020304" pitchFamily="18" charset="0"/>
                <a:ea typeface="Times New Roman" panose="02020603050405020304" pitchFamily="18" charset="0"/>
              </a:rPr>
              <a:t>[17]. </a:t>
            </a:r>
            <a:r>
              <a:rPr lang="en-US" sz="1800" dirty="0" err="1">
                <a:effectLst/>
                <a:latin typeface="Times New Roman" panose="02020603050405020304" pitchFamily="18" charset="0"/>
                <a:ea typeface="Times New Roman" panose="02020603050405020304" pitchFamily="18" charset="0"/>
              </a:rPr>
              <a:t>Shehroz</a:t>
            </a:r>
            <a:r>
              <a:rPr lang="en-US" sz="1800" dirty="0">
                <a:effectLst/>
                <a:latin typeface="Times New Roman" panose="02020603050405020304" pitchFamily="18" charset="0"/>
                <a:ea typeface="Times New Roman" panose="02020603050405020304" pitchFamily="18" charset="0"/>
              </a:rPr>
              <a:t> S. Khan, Jesse </a:t>
            </a:r>
            <a:r>
              <a:rPr lang="en-US" sz="1800" dirty="0" err="1">
                <a:effectLst/>
                <a:latin typeface="Times New Roman" panose="02020603050405020304" pitchFamily="18" charset="0"/>
                <a:ea typeface="Times New Roman" panose="02020603050405020304" pitchFamily="18" charset="0"/>
              </a:rPr>
              <a:t>Hoey</a:t>
            </a:r>
            <a:r>
              <a:rPr lang="en-US" sz="1800" dirty="0">
                <a:effectLst/>
                <a:latin typeface="Times New Roman" panose="02020603050405020304" pitchFamily="18" charset="0"/>
                <a:ea typeface="Times New Roman" panose="02020603050405020304" pitchFamily="18" charset="0"/>
              </a:rPr>
              <a:t>, “Review of fall detection techniques: A data availability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perspective”,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Medical Engineering &amp; Physics,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vol. 39, 2017,</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pp. 12-22.</a:t>
            </a:r>
            <a:endParaRPr lang="en-IN" sz="1800" dirty="0">
              <a:effectLst/>
              <a:latin typeface="Times New Roman" panose="02020603050405020304" pitchFamily="18" charset="0"/>
              <a:ea typeface="Times New Roman" panose="02020603050405020304" pitchFamily="18" charset="0"/>
            </a:endParaRPr>
          </a:p>
          <a:p>
            <a:pPr marL="266700" marR="376555" algn="just">
              <a:spcAft>
                <a:spcPts val="0"/>
              </a:spcAft>
            </a:pPr>
            <a:r>
              <a:rPr lang="en-US" sz="1800" dirty="0">
                <a:effectLst/>
                <a:latin typeface="Times New Roman" panose="02020603050405020304" pitchFamily="18" charset="0"/>
                <a:ea typeface="Times New Roman" panose="02020603050405020304" pitchFamily="18" charset="0"/>
              </a:rPr>
              <a:t>[18]. K. </a:t>
            </a:r>
            <a:r>
              <a:rPr lang="en-US" sz="1800" dirty="0" err="1">
                <a:effectLst/>
                <a:latin typeface="Times New Roman" panose="02020603050405020304" pitchFamily="18" charset="0"/>
                <a:ea typeface="Times New Roman" panose="02020603050405020304" pitchFamily="18" charset="0"/>
              </a:rPr>
              <a:t>Chaccour</a:t>
            </a:r>
            <a:r>
              <a:rPr lang="en-US" sz="1800" dirty="0">
                <a:effectLst/>
                <a:latin typeface="Times New Roman" panose="02020603050405020304" pitchFamily="18" charset="0"/>
                <a:ea typeface="Times New Roman" panose="02020603050405020304" pitchFamily="18" charset="0"/>
              </a:rPr>
              <a:t>, R. </a:t>
            </a:r>
            <a:r>
              <a:rPr lang="en-US" sz="1800" dirty="0" err="1">
                <a:effectLst/>
                <a:latin typeface="Times New Roman" panose="02020603050405020304" pitchFamily="18" charset="0"/>
                <a:ea typeface="Times New Roman" panose="02020603050405020304" pitchFamily="18" charset="0"/>
              </a:rPr>
              <a:t>Darazi</a:t>
            </a:r>
            <a:r>
              <a:rPr lang="en-US" sz="1800" dirty="0">
                <a:effectLst/>
                <a:latin typeface="Times New Roman" panose="02020603050405020304" pitchFamily="18" charset="0"/>
                <a:ea typeface="Times New Roman" panose="02020603050405020304" pitchFamily="18" charset="0"/>
              </a:rPr>
              <a:t>, A. H. El </a:t>
            </a:r>
            <a:r>
              <a:rPr lang="en-US" sz="1800" dirty="0" err="1">
                <a:effectLst/>
                <a:latin typeface="Times New Roman" panose="02020603050405020304" pitchFamily="18" charset="0"/>
                <a:ea typeface="Times New Roman" panose="02020603050405020304" pitchFamily="18" charset="0"/>
              </a:rPr>
              <a:t>Hassani</a:t>
            </a:r>
            <a:r>
              <a:rPr lang="en-US" sz="1800" dirty="0">
                <a:effectLst/>
                <a:latin typeface="Times New Roman" panose="02020603050405020304" pitchFamily="18" charset="0"/>
                <a:ea typeface="Times New Roman" panose="02020603050405020304" pitchFamily="18" charset="0"/>
              </a:rPr>
              <a:t> and E. </a:t>
            </a:r>
            <a:r>
              <a:rPr lang="en-US" sz="1800" dirty="0" err="1">
                <a:effectLst/>
                <a:latin typeface="Times New Roman" panose="02020603050405020304" pitchFamily="18" charset="0"/>
                <a:ea typeface="Times New Roman" panose="02020603050405020304" pitchFamily="18" charset="0"/>
              </a:rPr>
              <a:t>Andrès</a:t>
            </a:r>
            <a:r>
              <a:rPr lang="en-US" sz="1800" dirty="0">
                <a:effectLst/>
                <a:latin typeface="Times New Roman" panose="02020603050405020304" pitchFamily="18" charset="0"/>
                <a:ea typeface="Times New Roman" panose="02020603050405020304" pitchFamily="18" charset="0"/>
              </a:rPr>
              <a:t>, "From Fall Detection to Fall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Prevention: A Generic Classification of Fall-Related Systems," in </a:t>
            </a:r>
            <a:r>
              <a:rPr lang="en-US" sz="1800" i="1" dirty="0">
                <a:effectLst/>
                <a:latin typeface="Times New Roman" panose="02020603050405020304" pitchFamily="18" charset="0"/>
                <a:ea typeface="Times New Roman" panose="02020603050405020304" pitchFamily="18" charset="0"/>
              </a:rPr>
              <a:t>IEEE Sensors Journal</a:t>
            </a:r>
            <a:r>
              <a:rPr lang="en-US" sz="1800" dirty="0">
                <a:effectLst/>
                <a:latin typeface="Times New Roman" panose="02020603050405020304" pitchFamily="18" charset="0"/>
                <a:ea typeface="Times New Roman" panose="02020603050405020304" pitchFamily="18" charset="0"/>
              </a:rPr>
              <a:t>, vol.</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17,</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 3, pp. 812-822, 1 Feb.1, 2017.</a:t>
            </a:r>
            <a:endParaRPr lang="en-IN" sz="1800" dirty="0">
              <a:effectLst/>
              <a:latin typeface="Times New Roman" panose="02020603050405020304" pitchFamily="18" charset="0"/>
              <a:ea typeface="Times New Roman" panose="02020603050405020304" pitchFamily="18" charset="0"/>
            </a:endParaRPr>
          </a:p>
          <a:p>
            <a:pPr marL="266700" marR="377825" algn="just">
              <a:spcAft>
                <a:spcPts val="0"/>
              </a:spcAft>
            </a:pPr>
            <a:r>
              <a:rPr lang="en-US" sz="1800" spc="-5" dirty="0">
                <a:effectLst/>
                <a:latin typeface="Times New Roman" panose="02020603050405020304" pitchFamily="18" charset="0"/>
                <a:ea typeface="Times New Roman" panose="02020603050405020304" pitchFamily="18" charset="0"/>
              </a:rPr>
              <a:t>[19].</a:t>
            </a:r>
            <a:r>
              <a:rPr lang="en-US" sz="1800" spc="-7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O.</a:t>
            </a:r>
            <a:r>
              <a:rPr lang="en-US" sz="1800" spc="-7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Ojetola</a:t>
            </a:r>
            <a:r>
              <a:rPr lang="en-US" sz="1800" dirty="0">
                <a:effectLst/>
                <a:latin typeface="Times New Roman" panose="02020603050405020304" pitchFamily="18" charset="0"/>
                <a:ea typeface="Times New Roman" panose="02020603050405020304" pitchFamily="18" charset="0"/>
              </a:rPr>
              <a:t>,</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Gaura</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a:t>
            </a:r>
            <a:r>
              <a:rPr lang="en-US" sz="1800" spc="-6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Brusey</a:t>
            </a:r>
            <a:r>
              <a:rPr lang="en-US" sz="1800" dirty="0">
                <a:effectLst/>
                <a:latin typeface="Times New Roman" panose="02020603050405020304" pitchFamily="18" charset="0"/>
                <a:ea typeface="Times New Roman" panose="02020603050405020304" pitchFamily="18" charset="0"/>
              </a:rPr>
              <a:t>,</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"Fall</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Detection</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Wearable</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Sensors--Safe</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(Smart</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Fall Detection)," </a:t>
            </a:r>
            <a:r>
              <a:rPr lang="en-US" sz="1800" i="1" dirty="0">
                <a:effectLst/>
                <a:latin typeface="Times New Roman" panose="02020603050405020304" pitchFamily="18" charset="0"/>
                <a:ea typeface="Times New Roman" panose="02020603050405020304" pitchFamily="18" charset="0"/>
              </a:rPr>
              <a:t>2011 7</a:t>
            </a:r>
            <a:r>
              <a:rPr lang="en-US" sz="1800" i="1" baseline="30000" dirty="0">
                <a:effectLst/>
                <a:latin typeface="Times New Roman" panose="02020603050405020304" pitchFamily="18" charset="0"/>
                <a:ea typeface="Times New Roman" panose="02020603050405020304" pitchFamily="18" charset="0"/>
              </a:rPr>
              <a:t>th</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Int.l</a:t>
            </a:r>
            <a:r>
              <a:rPr lang="en-US" sz="1800" i="1" dirty="0">
                <a:effectLst/>
                <a:latin typeface="Times New Roman" panose="02020603050405020304" pitchFamily="18" charset="0"/>
                <a:ea typeface="Times New Roman" panose="02020603050405020304" pitchFamily="18" charset="0"/>
              </a:rPr>
              <a:t> Conf. on Intelligent Environments</a:t>
            </a:r>
            <a:r>
              <a:rPr lang="en-US" sz="1800" dirty="0">
                <a:effectLst/>
                <a:latin typeface="Times New Roman" panose="02020603050405020304" pitchFamily="18" charset="0"/>
                <a:ea typeface="Times New Roman" panose="02020603050405020304" pitchFamily="18" charset="0"/>
              </a:rPr>
              <a:t>, Nottingham, UK, 2011, pp.</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318-321.</a:t>
            </a:r>
            <a:endParaRPr lang="en-IN" sz="1800" dirty="0">
              <a:effectLst/>
              <a:latin typeface="Times New Roman" panose="02020603050405020304" pitchFamily="18" charset="0"/>
              <a:ea typeface="Times New Roman" panose="02020603050405020304" pitchFamily="18" charset="0"/>
            </a:endParaRPr>
          </a:p>
          <a:p>
            <a:pPr marL="266700" marR="382270" algn="just">
              <a:spcAft>
                <a:spcPts val="0"/>
              </a:spcAft>
            </a:pPr>
            <a:r>
              <a:rPr lang="en-US" sz="1800" dirty="0">
                <a:effectLst/>
                <a:latin typeface="Times New Roman" panose="02020603050405020304" pitchFamily="18" charset="0"/>
                <a:ea typeface="Times New Roman" panose="02020603050405020304" pitchFamily="18" charset="0"/>
              </a:rPr>
              <a:t>[20].</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Singh,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Rajput,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Sachin,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"Human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Detection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Machine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Learning</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Methods: A Survey", International Journal of Mathematical, Engineering and Management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Sciences,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Graphic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Era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University,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Dehradun,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Uttarakhand,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Vol.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5,</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 1, 161-180,</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2020</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531935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6BF4DB-1C3D-6B62-D25E-ED2966B6F850}"/>
              </a:ext>
            </a:extLst>
          </p:cNvPr>
          <p:cNvSpPr txBox="1"/>
          <p:nvPr/>
        </p:nvSpPr>
        <p:spPr>
          <a:xfrm>
            <a:off x="1236133" y="2828835"/>
            <a:ext cx="6265333" cy="1200329"/>
          </a:xfrm>
          <a:prstGeom prst="rect">
            <a:avLst/>
          </a:prstGeom>
          <a:noFill/>
        </p:spPr>
        <p:txBody>
          <a:bodyPr wrap="square" rtlCol="0">
            <a:spAutoFit/>
          </a:bodyPr>
          <a:lstStyle/>
          <a:p>
            <a:r>
              <a:rPr lang="en-IN" sz="7200" dirty="0"/>
              <a:t>Thank You 🫡</a:t>
            </a:r>
          </a:p>
        </p:txBody>
      </p:sp>
    </p:spTree>
    <p:extLst>
      <p:ext uri="{BB962C8B-B14F-4D97-AF65-F5344CB8AC3E}">
        <p14:creationId xmlns:p14="http://schemas.microsoft.com/office/powerpoint/2010/main" val="157168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52D1A-5A86-4FA8-03CB-9C0DFA7F7C03}"/>
              </a:ext>
            </a:extLst>
          </p:cNvPr>
          <p:cNvSpPr>
            <a:spLocks noGrp="1"/>
          </p:cNvSpPr>
          <p:nvPr>
            <p:ph type="title"/>
          </p:nvPr>
        </p:nvSpPr>
        <p:spPr/>
        <p:txBody>
          <a:bodyPr/>
          <a:lstStyle/>
          <a:p>
            <a:pPr algn="l"/>
            <a:r>
              <a:rPr lang="en-IN" dirty="0"/>
              <a:t>Introduction</a:t>
            </a:r>
          </a:p>
        </p:txBody>
      </p:sp>
      <p:sp>
        <p:nvSpPr>
          <p:cNvPr id="3" name="Content Placeholder 2">
            <a:extLst>
              <a:ext uri="{FF2B5EF4-FFF2-40B4-BE49-F238E27FC236}">
                <a16:creationId xmlns:a16="http://schemas.microsoft.com/office/drawing/2014/main" id="{62CAC032-0FE2-6F34-D20D-155688F8F6B1}"/>
              </a:ext>
            </a:extLst>
          </p:cNvPr>
          <p:cNvSpPr>
            <a:spLocks noGrp="1"/>
          </p:cNvSpPr>
          <p:nvPr>
            <p:ph idx="1"/>
          </p:nvPr>
        </p:nvSpPr>
        <p:spPr>
          <a:xfrm>
            <a:off x="913795" y="1732449"/>
            <a:ext cx="10353762" cy="4295818"/>
          </a:xfrm>
        </p:spPr>
        <p:txBody>
          <a:bodyPr>
            <a:normAutofit lnSpcReduction="10000"/>
          </a:bodyPr>
          <a:lstStyle/>
          <a:p>
            <a:r>
              <a:rPr lang="en-US" dirty="0">
                <a:effectLst/>
                <a:ea typeface="Times New Roman" panose="02020603050405020304" pitchFamily="18" charset="0"/>
              </a:rPr>
              <a:t>According to WHO data, an estimated 684,000 fatal falls occur each year, for seniors aged 79</a:t>
            </a:r>
            <a:r>
              <a:rPr lang="en-US" spc="-285" dirty="0">
                <a:effectLst/>
                <a:ea typeface="Times New Roman" panose="02020603050405020304" pitchFamily="18" charset="0"/>
              </a:rPr>
              <a:t> </a:t>
            </a:r>
            <a:r>
              <a:rPr lang="en-US" dirty="0">
                <a:effectLst/>
                <a:ea typeface="Times New Roman" panose="02020603050405020304" pitchFamily="18" charset="0"/>
              </a:rPr>
              <a:t>and above, falls are the primary reason for injury-related deaths, making it the second leading</a:t>
            </a:r>
            <a:r>
              <a:rPr lang="en-US" spc="-285" dirty="0">
                <a:effectLst/>
                <a:ea typeface="Times New Roman" panose="02020603050405020304" pitchFamily="18" charset="0"/>
              </a:rPr>
              <a:t> </a:t>
            </a:r>
            <a:r>
              <a:rPr lang="en-US" dirty="0">
                <a:effectLst/>
                <a:ea typeface="Times New Roman" panose="02020603050405020304" pitchFamily="18" charset="0"/>
              </a:rPr>
              <a:t>cause of unintentional death, after road injuries. [1]</a:t>
            </a:r>
          </a:p>
          <a:p>
            <a:r>
              <a:rPr lang="en-US" dirty="0">
                <a:solidFill>
                  <a:schemeClr val="tx1"/>
                </a:solidFill>
                <a:effectLst/>
                <a:ea typeface="Times New Roman" panose="02020603050405020304" pitchFamily="18" charset="0"/>
              </a:rPr>
              <a:t>The</a:t>
            </a:r>
            <a:r>
              <a:rPr lang="en-US" spc="-50" dirty="0">
                <a:solidFill>
                  <a:schemeClr val="tx1"/>
                </a:solidFill>
                <a:effectLst/>
                <a:ea typeface="Times New Roman" panose="02020603050405020304" pitchFamily="18" charset="0"/>
              </a:rPr>
              <a:t> </a:t>
            </a:r>
            <a:r>
              <a:rPr lang="en-US" dirty="0">
                <a:solidFill>
                  <a:schemeClr val="tx1"/>
                </a:solidFill>
                <a:effectLst/>
                <a:ea typeface="Times New Roman" panose="02020603050405020304" pitchFamily="18" charset="0"/>
              </a:rPr>
              <a:t>current</a:t>
            </a:r>
            <a:r>
              <a:rPr lang="en-US" spc="-40" dirty="0">
                <a:solidFill>
                  <a:schemeClr val="tx1"/>
                </a:solidFill>
                <a:effectLst/>
                <a:ea typeface="Times New Roman" panose="02020603050405020304" pitchFamily="18" charset="0"/>
              </a:rPr>
              <a:t> </a:t>
            </a:r>
            <a:r>
              <a:rPr lang="en-US" dirty="0">
                <a:solidFill>
                  <a:schemeClr val="tx1"/>
                </a:solidFill>
                <a:effectLst/>
                <a:ea typeface="Times New Roman" panose="02020603050405020304" pitchFamily="18" charset="0"/>
              </a:rPr>
              <a:t>methods</a:t>
            </a:r>
            <a:r>
              <a:rPr lang="en-US" spc="-40" dirty="0">
                <a:solidFill>
                  <a:schemeClr val="tx1"/>
                </a:solidFill>
                <a:effectLst/>
                <a:ea typeface="Times New Roman" panose="02020603050405020304" pitchFamily="18" charset="0"/>
              </a:rPr>
              <a:t> </a:t>
            </a:r>
            <a:r>
              <a:rPr lang="en-US" dirty="0">
                <a:solidFill>
                  <a:schemeClr val="tx1"/>
                </a:solidFill>
                <a:effectLst/>
                <a:ea typeface="Times New Roman" panose="02020603050405020304" pitchFamily="18" charset="0"/>
              </a:rPr>
              <a:t>commonly</a:t>
            </a:r>
            <a:r>
              <a:rPr lang="en-US" spc="-35" dirty="0">
                <a:solidFill>
                  <a:schemeClr val="tx1"/>
                </a:solidFill>
                <a:effectLst/>
                <a:ea typeface="Times New Roman" panose="02020603050405020304" pitchFamily="18" charset="0"/>
              </a:rPr>
              <a:t> </a:t>
            </a:r>
            <a:r>
              <a:rPr lang="en-US" dirty="0">
                <a:solidFill>
                  <a:schemeClr val="tx1"/>
                </a:solidFill>
                <a:effectLst/>
                <a:ea typeface="Times New Roman" panose="02020603050405020304" pitchFamily="18" charset="0"/>
              </a:rPr>
              <a:t>used</a:t>
            </a:r>
            <a:r>
              <a:rPr lang="en-US" spc="-45" dirty="0">
                <a:solidFill>
                  <a:schemeClr val="tx1"/>
                </a:solidFill>
                <a:effectLst/>
                <a:ea typeface="Times New Roman" panose="02020603050405020304" pitchFamily="18" charset="0"/>
              </a:rPr>
              <a:t> </a:t>
            </a:r>
            <a:r>
              <a:rPr lang="en-US" dirty="0">
                <a:solidFill>
                  <a:schemeClr val="tx1"/>
                </a:solidFill>
                <a:effectLst/>
                <a:ea typeface="Times New Roman" panose="02020603050405020304" pitchFamily="18" charset="0"/>
              </a:rPr>
              <a:t>to</a:t>
            </a:r>
            <a:r>
              <a:rPr lang="en-US" spc="-40" dirty="0">
                <a:solidFill>
                  <a:schemeClr val="tx1"/>
                </a:solidFill>
                <a:effectLst/>
                <a:ea typeface="Times New Roman" panose="02020603050405020304" pitchFamily="18" charset="0"/>
              </a:rPr>
              <a:t> </a:t>
            </a:r>
            <a:r>
              <a:rPr lang="en-US" dirty="0">
                <a:solidFill>
                  <a:schemeClr val="tx1"/>
                </a:solidFill>
                <a:effectLst/>
                <a:ea typeface="Times New Roman" panose="02020603050405020304" pitchFamily="18" charset="0"/>
              </a:rPr>
              <a:t>detect</a:t>
            </a:r>
            <a:r>
              <a:rPr lang="en-US" spc="-40" dirty="0">
                <a:solidFill>
                  <a:schemeClr val="tx1"/>
                </a:solidFill>
                <a:effectLst/>
                <a:ea typeface="Times New Roman" panose="02020603050405020304" pitchFamily="18" charset="0"/>
              </a:rPr>
              <a:t> </a:t>
            </a:r>
            <a:r>
              <a:rPr lang="en-US" dirty="0">
                <a:solidFill>
                  <a:schemeClr val="tx1"/>
                </a:solidFill>
                <a:effectLst/>
                <a:ea typeface="Times New Roman" panose="02020603050405020304" pitchFamily="18" charset="0"/>
              </a:rPr>
              <a:t>falls</a:t>
            </a:r>
            <a:r>
              <a:rPr lang="en-US" spc="-35" dirty="0">
                <a:solidFill>
                  <a:schemeClr val="tx1"/>
                </a:solidFill>
                <a:effectLst/>
                <a:ea typeface="Times New Roman" panose="02020603050405020304" pitchFamily="18" charset="0"/>
              </a:rPr>
              <a:t> </a:t>
            </a:r>
            <a:r>
              <a:rPr lang="en-US" dirty="0">
                <a:solidFill>
                  <a:schemeClr val="tx1"/>
                </a:solidFill>
                <a:effectLst/>
                <a:ea typeface="Times New Roman" panose="02020603050405020304" pitchFamily="18" charset="0"/>
              </a:rPr>
              <a:t>are</a:t>
            </a:r>
            <a:r>
              <a:rPr lang="en-US" spc="-50" dirty="0">
                <a:solidFill>
                  <a:schemeClr val="tx1"/>
                </a:solidFill>
                <a:effectLst/>
                <a:ea typeface="Times New Roman" panose="02020603050405020304" pitchFamily="18" charset="0"/>
              </a:rPr>
              <a:t> </a:t>
            </a:r>
            <a:r>
              <a:rPr lang="en-US" dirty="0">
                <a:solidFill>
                  <a:schemeClr val="tx1"/>
                </a:solidFill>
                <a:effectLst/>
                <a:ea typeface="Times New Roman" panose="02020603050405020304" pitchFamily="18" charset="0"/>
              </a:rPr>
              <a:t>portable</a:t>
            </a:r>
            <a:r>
              <a:rPr lang="en-US" spc="-50" dirty="0">
                <a:solidFill>
                  <a:schemeClr val="tx1"/>
                </a:solidFill>
                <a:effectLst/>
                <a:ea typeface="Times New Roman" panose="02020603050405020304" pitchFamily="18" charset="0"/>
              </a:rPr>
              <a:t> </a:t>
            </a:r>
            <a:r>
              <a:rPr lang="en-US" dirty="0">
                <a:solidFill>
                  <a:schemeClr val="tx1"/>
                </a:solidFill>
                <a:effectLst/>
                <a:ea typeface="Times New Roman" panose="02020603050405020304" pitchFamily="18" charset="0"/>
              </a:rPr>
              <a:t>sensors</a:t>
            </a:r>
            <a:r>
              <a:rPr lang="en-US" spc="-45" dirty="0">
                <a:solidFill>
                  <a:schemeClr val="tx1"/>
                </a:solidFill>
                <a:effectLst/>
                <a:ea typeface="Times New Roman" panose="02020603050405020304" pitchFamily="18" charset="0"/>
              </a:rPr>
              <a:t> </a:t>
            </a:r>
            <a:r>
              <a:rPr lang="en-US" dirty="0">
                <a:solidFill>
                  <a:schemeClr val="tx1"/>
                </a:solidFill>
                <a:effectLst/>
                <a:ea typeface="Times New Roman" panose="02020603050405020304" pitchFamily="18" charset="0"/>
              </a:rPr>
              <a:t>which</a:t>
            </a:r>
            <a:r>
              <a:rPr lang="en-US" spc="-40" dirty="0">
                <a:solidFill>
                  <a:schemeClr val="tx1"/>
                </a:solidFill>
                <a:effectLst/>
                <a:ea typeface="Times New Roman" panose="02020603050405020304" pitchFamily="18" charset="0"/>
              </a:rPr>
              <a:t> </a:t>
            </a:r>
            <a:r>
              <a:rPr lang="en-US" dirty="0">
                <a:solidFill>
                  <a:schemeClr val="tx1"/>
                </a:solidFill>
                <a:effectLst/>
                <a:ea typeface="Times New Roman" panose="02020603050405020304" pitchFamily="18" charset="0"/>
              </a:rPr>
              <a:t>need</a:t>
            </a:r>
            <a:r>
              <a:rPr lang="en-US" spc="-45" dirty="0">
                <a:solidFill>
                  <a:schemeClr val="tx1"/>
                </a:solidFill>
                <a:effectLst/>
                <a:ea typeface="Times New Roman" panose="02020603050405020304" pitchFamily="18" charset="0"/>
              </a:rPr>
              <a:t> </a:t>
            </a:r>
            <a:r>
              <a:rPr lang="en-US" dirty="0">
                <a:solidFill>
                  <a:schemeClr val="tx1"/>
                </a:solidFill>
                <a:effectLst/>
                <a:ea typeface="Times New Roman" panose="02020603050405020304" pitchFamily="18" charset="0"/>
              </a:rPr>
              <a:t>to</a:t>
            </a:r>
            <a:r>
              <a:rPr lang="en-US" spc="-40" dirty="0">
                <a:solidFill>
                  <a:schemeClr val="tx1"/>
                </a:solidFill>
                <a:effectLst/>
                <a:ea typeface="Times New Roman" panose="02020603050405020304" pitchFamily="18" charset="0"/>
              </a:rPr>
              <a:t> </a:t>
            </a:r>
            <a:r>
              <a:rPr lang="en-US" dirty="0">
                <a:solidFill>
                  <a:schemeClr val="tx1"/>
                </a:solidFill>
                <a:effectLst/>
                <a:ea typeface="Times New Roman" panose="02020603050405020304" pitchFamily="18" charset="0"/>
              </a:rPr>
              <a:t>be</a:t>
            </a:r>
            <a:r>
              <a:rPr lang="en-US" spc="-45" dirty="0">
                <a:solidFill>
                  <a:schemeClr val="tx1"/>
                </a:solidFill>
                <a:effectLst/>
                <a:ea typeface="Times New Roman" panose="02020603050405020304" pitchFamily="18" charset="0"/>
              </a:rPr>
              <a:t> </a:t>
            </a:r>
            <a:r>
              <a:rPr lang="en-US" dirty="0">
                <a:solidFill>
                  <a:schemeClr val="tx1"/>
                </a:solidFill>
                <a:effectLst/>
                <a:ea typeface="Times New Roman" panose="02020603050405020304" pitchFamily="18" charset="0"/>
              </a:rPr>
              <a:t>worn</a:t>
            </a:r>
            <a:r>
              <a:rPr lang="en-US" spc="-290" dirty="0">
                <a:solidFill>
                  <a:schemeClr val="tx1"/>
                </a:solidFill>
                <a:effectLst/>
                <a:ea typeface="Times New Roman" panose="02020603050405020304" pitchFamily="18" charset="0"/>
              </a:rPr>
              <a:t> </a:t>
            </a:r>
            <a:r>
              <a:rPr lang="en-US" dirty="0">
                <a:solidFill>
                  <a:schemeClr val="tx1"/>
                </a:solidFill>
                <a:effectLst/>
                <a:ea typeface="Times New Roman" panose="02020603050405020304" pitchFamily="18" charset="0"/>
              </a:rPr>
              <a:t>or embedded on various parts of the human body, for them to be able to detect falling events</a:t>
            </a:r>
            <a:r>
              <a:rPr lang="en-US" spc="5" dirty="0">
                <a:solidFill>
                  <a:schemeClr val="tx1"/>
                </a:solidFill>
                <a:effectLst/>
                <a:ea typeface="Times New Roman" panose="02020603050405020304" pitchFamily="18" charset="0"/>
              </a:rPr>
              <a:t> </a:t>
            </a:r>
            <a:r>
              <a:rPr lang="en-US" dirty="0">
                <a:solidFill>
                  <a:schemeClr val="tx1"/>
                </a:solidFill>
                <a:effectLst/>
                <a:ea typeface="Times New Roman" panose="02020603050405020304" pitchFamily="18" charset="0"/>
              </a:rPr>
              <a:t>experienced by the person. If the wearer of these portable devices falls, a signal is sent to a</a:t>
            </a:r>
            <a:r>
              <a:rPr lang="en-US" spc="5" dirty="0">
                <a:solidFill>
                  <a:schemeClr val="tx1"/>
                </a:solidFill>
                <a:effectLst/>
                <a:ea typeface="Times New Roman" panose="02020603050405020304" pitchFamily="18" charset="0"/>
              </a:rPr>
              <a:t> </a:t>
            </a:r>
            <a:r>
              <a:rPr lang="en-US" dirty="0">
                <a:solidFill>
                  <a:schemeClr val="tx1"/>
                </a:solidFill>
                <a:effectLst/>
                <a:ea typeface="Times New Roman" panose="02020603050405020304" pitchFamily="18" charset="0"/>
              </a:rPr>
              <a:t>response center for analysis and subsequent resolution. [9]</a:t>
            </a:r>
          </a:p>
          <a:p>
            <a:r>
              <a:rPr lang="en-US" dirty="0">
                <a:effectLst/>
                <a:ea typeface="Times New Roman" panose="02020603050405020304" pitchFamily="18" charset="0"/>
              </a:rPr>
              <a:t>The main issue with a fall detection system is to differentiate any fall from daily life activities</a:t>
            </a:r>
            <a:r>
              <a:rPr lang="en-US" spc="-285" dirty="0">
                <a:effectLst/>
                <a:ea typeface="Times New Roman" panose="02020603050405020304" pitchFamily="18" charset="0"/>
              </a:rPr>
              <a:t> </a:t>
            </a:r>
            <a:r>
              <a:rPr lang="en-US" dirty="0">
                <a:effectLst/>
                <a:ea typeface="Times New Roman" panose="02020603050405020304" pitchFamily="18" charset="0"/>
              </a:rPr>
              <a:t>like crouching, sitting down, etc. So, to achieve that the event of fall can be divided into three</a:t>
            </a:r>
            <a:r>
              <a:rPr lang="en-US" spc="-285" dirty="0">
                <a:effectLst/>
                <a:ea typeface="Times New Roman" panose="02020603050405020304" pitchFamily="18" charset="0"/>
              </a:rPr>
              <a:t> </a:t>
            </a:r>
            <a:r>
              <a:rPr lang="en-US" dirty="0">
                <a:effectLst/>
                <a:ea typeface="Times New Roman" panose="02020603050405020304" pitchFamily="18" charset="0"/>
              </a:rPr>
              <a:t>parts: the pre-fall phase represents the daily life activities. Secondly, the critical phase which</a:t>
            </a:r>
            <a:r>
              <a:rPr lang="en-US" spc="5" dirty="0">
                <a:effectLst/>
                <a:ea typeface="Times New Roman" panose="02020603050405020304" pitchFamily="18" charset="0"/>
              </a:rPr>
              <a:t> </a:t>
            </a:r>
            <a:r>
              <a:rPr lang="en-US" dirty="0">
                <a:effectLst/>
                <a:ea typeface="Times New Roman" panose="02020603050405020304" pitchFamily="18" charset="0"/>
              </a:rPr>
              <a:t>lasts for a very brief moment represents the movement of the body towards the ground or the</a:t>
            </a:r>
            <a:r>
              <a:rPr lang="en-US" spc="5" dirty="0">
                <a:effectLst/>
                <a:ea typeface="Times New Roman" panose="02020603050405020304" pitchFamily="18" charset="0"/>
              </a:rPr>
              <a:t> </a:t>
            </a:r>
            <a:r>
              <a:rPr lang="en-US" dirty="0">
                <a:effectLst/>
                <a:ea typeface="Times New Roman" panose="02020603050405020304" pitchFamily="18" charset="0"/>
              </a:rPr>
              <a:t>shock</a:t>
            </a:r>
            <a:r>
              <a:rPr lang="en-US" spc="5" dirty="0">
                <a:effectLst/>
                <a:ea typeface="Times New Roman" panose="02020603050405020304" pitchFamily="18" charset="0"/>
              </a:rPr>
              <a:t> </a:t>
            </a:r>
            <a:r>
              <a:rPr lang="en-US" dirty="0">
                <a:effectLst/>
                <a:ea typeface="Times New Roman" panose="02020603050405020304" pitchFamily="18" charset="0"/>
              </a:rPr>
              <a:t>of the body’s</a:t>
            </a:r>
            <a:r>
              <a:rPr lang="en-US" spc="5" dirty="0">
                <a:effectLst/>
                <a:ea typeface="Times New Roman" panose="02020603050405020304" pitchFamily="18" charset="0"/>
              </a:rPr>
              <a:t> </a:t>
            </a:r>
            <a:r>
              <a:rPr lang="en-US" dirty="0">
                <a:effectLst/>
                <a:ea typeface="Times New Roman" panose="02020603050405020304" pitchFamily="18" charset="0"/>
              </a:rPr>
              <a:t>impact</a:t>
            </a:r>
            <a:r>
              <a:rPr lang="en-US" spc="5" dirty="0">
                <a:effectLst/>
                <a:ea typeface="Times New Roman" panose="02020603050405020304" pitchFamily="18" charset="0"/>
              </a:rPr>
              <a:t> </a:t>
            </a:r>
            <a:r>
              <a:rPr lang="en-US" dirty="0">
                <a:effectLst/>
                <a:ea typeface="Times New Roman" panose="02020603050405020304" pitchFamily="18" charset="0"/>
              </a:rPr>
              <a:t>with</a:t>
            </a:r>
            <a:r>
              <a:rPr lang="en-US" spc="5" dirty="0">
                <a:effectLst/>
                <a:ea typeface="Times New Roman" panose="02020603050405020304" pitchFamily="18" charset="0"/>
              </a:rPr>
              <a:t> </a:t>
            </a:r>
            <a:r>
              <a:rPr lang="en-US" dirty="0">
                <a:effectLst/>
                <a:ea typeface="Times New Roman" panose="02020603050405020304" pitchFamily="18" charset="0"/>
              </a:rPr>
              <a:t>the ground.</a:t>
            </a:r>
            <a:r>
              <a:rPr lang="en-US" spc="5" dirty="0">
                <a:effectLst/>
                <a:ea typeface="Times New Roman" panose="02020603050405020304" pitchFamily="18" charset="0"/>
              </a:rPr>
              <a:t> </a:t>
            </a:r>
            <a:r>
              <a:rPr lang="en-US" dirty="0">
                <a:effectLst/>
                <a:ea typeface="Times New Roman" panose="02020603050405020304" pitchFamily="18" charset="0"/>
              </a:rPr>
              <a:t>Thirdly,</a:t>
            </a:r>
            <a:r>
              <a:rPr lang="en-US" spc="5" dirty="0">
                <a:effectLst/>
                <a:ea typeface="Times New Roman" panose="02020603050405020304" pitchFamily="18" charset="0"/>
              </a:rPr>
              <a:t> </a:t>
            </a:r>
            <a:r>
              <a:rPr lang="en-US" dirty="0">
                <a:effectLst/>
                <a:ea typeface="Times New Roman" panose="02020603050405020304" pitchFamily="18" charset="0"/>
              </a:rPr>
              <a:t>the post-fall</a:t>
            </a:r>
            <a:r>
              <a:rPr lang="en-US" spc="5" dirty="0">
                <a:effectLst/>
                <a:ea typeface="Times New Roman" panose="02020603050405020304" pitchFamily="18" charset="0"/>
              </a:rPr>
              <a:t> </a:t>
            </a:r>
            <a:r>
              <a:rPr lang="en-US" dirty="0">
                <a:effectLst/>
                <a:ea typeface="Times New Roman" panose="02020603050405020304" pitchFamily="18" charset="0"/>
              </a:rPr>
              <a:t>phase represents</a:t>
            </a:r>
            <a:r>
              <a:rPr lang="en-US" spc="5" dirty="0">
                <a:effectLst/>
                <a:ea typeface="Times New Roman" panose="02020603050405020304" pitchFamily="18" charset="0"/>
              </a:rPr>
              <a:t> </a:t>
            </a:r>
            <a:r>
              <a:rPr lang="en-US" dirty="0">
                <a:effectLst/>
                <a:ea typeface="Times New Roman" panose="02020603050405020304" pitchFamily="18" charset="0"/>
              </a:rPr>
              <a:t>the</a:t>
            </a:r>
            <a:r>
              <a:rPr lang="en-US" spc="5" dirty="0">
                <a:effectLst/>
                <a:ea typeface="Times New Roman" panose="02020603050405020304" pitchFamily="18" charset="0"/>
              </a:rPr>
              <a:t> </a:t>
            </a:r>
            <a:r>
              <a:rPr lang="en-US" dirty="0">
                <a:effectLst/>
                <a:ea typeface="Times New Roman" panose="02020603050405020304" pitchFamily="18" charset="0"/>
              </a:rPr>
              <a:t>motionlessness</a:t>
            </a:r>
            <a:r>
              <a:rPr lang="en-US" spc="-5" dirty="0">
                <a:effectLst/>
                <a:ea typeface="Times New Roman" panose="02020603050405020304" pitchFamily="18" charset="0"/>
              </a:rPr>
              <a:t> </a:t>
            </a:r>
            <a:r>
              <a:rPr lang="en-US" dirty="0">
                <a:effectLst/>
                <a:ea typeface="Times New Roman" panose="02020603050405020304" pitchFamily="18" charset="0"/>
              </a:rPr>
              <a:t>of</a:t>
            </a:r>
            <a:r>
              <a:rPr lang="en-US" spc="-5" dirty="0">
                <a:effectLst/>
                <a:ea typeface="Times New Roman" panose="02020603050405020304" pitchFamily="18" charset="0"/>
              </a:rPr>
              <a:t> </a:t>
            </a:r>
            <a:r>
              <a:rPr lang="en-US" dirty="0">
                <a:effectLst/>
                <a:ea typeface="Times New Roman" panose="02020603050405020304" pitchFamily="18" charset="0"/>
              </a:rPr>
              <a:t>the person after falling on the</a:t>
            </a:r>
            <a:r>
              <a:rPr lang="en-US" spc="-5" dirty="0">
                <a:effectLst/>
                <a:ea typeface="Times New Roman" panose="02020603050405020304" pitchFamily="18" charset="0"/>
              </a:rPr>
              <a:t> </a:t>
            </a:r>
            <a:r>
              <a:rPr lang="en-US" dirty="0">
                <a:effectLst/>
                <a:ea typeface="Times New Roman" panose="02020603050405020304" pitchFamily="18" charset="0"/>
              </a:rPr>
              <a:t>ground. [7]</a:t>
            </a:r>
            <a:endParaRPr lang="en-IN" dirty="0">
              <a:effectLst/>
              <a:ea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2722600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B847-E930-FABB-B732-C9C885FE5723}"/>
              </a:ext>
            </a:extLst>
          </p:cNvPr>
          <p:cNvSpPr>
            <a:spLocks noGrp="1"/>
          </p:cNvSpPr>
          <p:nvPr>
            <p:ph type="title"/>
          </p:nvPr>
        </p:nvSpPr>
        <p:spPr/>
        <p:txBody>
          <a:bodyPr/>
          <a:lstStyle/>
          <a:p>
            <a:pPr algn="l"/>
            <a:r>
              <a:rPr lang="en-IN" dirty="0"/>
              <a:t>Problem Statement</a:t>
            </a:r>
          </a:p>
        </p:txBody>
      </p:sp>
      <p:sp>
        <p:nvSpPr>
          <p:cNvPr id="3" name="Content Placeholder 2">
            <a:extLst>
              <a:ext uri="{FF2B5EF4-FFF2-40B4-BE49-F238E27FC236}">
                <a16:creationId xmlns:a16="http://schemas.microsoft.com/office/drawing/2014/main" id="{E820F334-1036-73A6-AA9C-F74FFAD5588D}"/>
              </a:ext>
            </a:extLst>
          </p:cNvPr>
          <p:cNvSpPr>
            <a:spLocks noGrp="1"/>
          </p:cNvSpPr>
          <p:nvPr>
            <p:ph idx="1"/>
          </p:nvPr>
        </p:nvSpPr>
        <p:spPr/>
        <p:txBody>
          <a:bodyPr/>
          <a:lstStyle/>
          <a:p>
            <a:pPr marL="36900" indent="0">
              <a:buNone/>
            </a:pPr>
            <a:r>
              <a:rPr lang="en-US" dirty="0">
                <a:effectLst/>
                <a:ea typeface="Times New Roman" panose="02020603050405020304" pitchFamily="18" charset="0"/>
              </a:rPr>
              <a:t>Falls can lead to severe injuries, diminished quality of life, and, in unfortunate cases, even</a:t>
            </a:r>
            <a:r>
              <a:rPr lang="en-US" spc="5" dirty="0">
                <a:effectLst/>
                <a:ea typeface="Times New Roman" panose="02020603050405020304" pitchFamily="18" charset="0"/>
              </a:rPr>
              <a:t> </a:t>
            </a:r>
            <a:r>
              <a:rPr lang="en-US" dirty="0">
                <a:effectLst/>
                <a:ea typeface="Times New Roman" panose="02020603050405020304" pitchFamily="18" charset="0"/>
              </a:rPr>
              <a:t>fatal consequences. As the elderly population grows worldwide, there is a demand for better</a:t>
            </a:r>
            <a:r>
              <a:rPr lang="en-US" spc="-285" dirty="0">
                <a:effectLst/>
                <a:ea typeface="Times New Roman" panose="02020603050405020304" pitchFamily="18" charset="0"/>
              </a:rPr>
              <a:t> </a:t>
            </a:r>
            <a:r>
              <a:rPr lang="en-US" dirty="0">
                <a:effectLst/>
                <a:ea typeface="Times New Roman" panose="02020603050405020304" pitchFamily="18" charset="0"/>
              </a:rPr>
              <a:t>surveillance systems, specifically fall detection systems to tackle this issue. A fall detection</a:t>
            </a:r>
            <a:r>
              <a:rPr lang="en-US" spc="5" dirty="0">
                <a:effectLst/>
                <a:ea typeface="Times New Roman" panose="02020603050405020304" pitchFamily="18" charset="0"/>
              </a:rPr>
              <a:t> </a:t>
            </a:r>
            <a:r>
              <a:rPr lang="en-US" dirty="0">
                <a:effectLst/>
                <a:ea typeface="Times New Roman" panose="02020603050405020304" pitchFamily="18" charset="0"/>
              </a:rPr>
              <a:t>system based on vision, that can automatically monitor and detect falls, recognize distress</a:t>
            </a:r>
            <a:r>
              <a:rPr lang="en-US" spc="5" dirty="0">
                <a:effectLst/>
                <a:ea typeface="Times New Roman" panose="02020603050405020304" pitchFamily="18" charset="0"/>
              </a:rPr>
              <a:t> </a:t>
            </a:r>
            <a:r>
              <a:rPr lang="en-US" dirty="0">
                <a:effectLst/>
                <a:ea typeface="Times New Roman" panose="02020603050405020304" pitchFamily="18" charset="0"/>
              </a:rPr>
              <a:t>calls from the injured, and send out help messages to local emergency numbers for timely</a:t>
            </a:r>
            <a:r>
              <a:rPr lang="en-US" spc="5" dirty="0">
                <a:effectLst/>
                <a:ea typeface="Times New Roman" panose="02020603050405020304" pitchFamily="18" charset="0"/>
              </a:rPr>
              <a:t> </a:t>
            </a:r>
            <a:r>
              <a:rPr lang="en-US" dirty="0">
                <a:effectLst/>
                <a:ea typeface="Times New Roman" panose="02020603050405020304" pitchFamily="18" charset="0"/>
              </a:rPr>
              <a:t>medical care. When the system identifies a potential fall and determines distress through</a:t>
            </a:r>
            <a:r>
              <a:rPr lang="en-US" spc="5" dirty="0">
                <a:effectLst/>
                <a:ea typeface="Times New Roman" panose="02020603050405020304" pitchFamily="18" charset="0"/>
              </a:rPr>
              <a:t> </a:t>
            </a:r>
            <a:r>
              <a:rPr lang="en-US" dirty="0">
                <a:effectLst/>
                <a:ea typeface="Times New Roman" panose="02020603050405020304" pitchFamily="18" charset="0"/>
              </a:rPr>
              <a:t>audio</a:t>
            </a:r>
            <a:r>
              <a:rPr lang="en-US" spc="-5" dirty="0">
                <a:effectLst/>
                <a:ea typeface="Times New Roman" panose="02020603050405020304" pitchFamily="18" charset="0"/>
              </a:rPr>
              <a:t> </a:t>
            </a:r>
            <a:r>
              <a:rPr lang="en-US" dirty="0">
                <a:effectLst/>
                <a:ea typeface="Times New Roman" panose="02020603050405020304" pitchFamily="18" charset="0"/>
              </a:rPr>
              <a:t>cues, it automatically triggers a</a:t>
            </a:r>
            <a:r>
              <a:rPr lang="en-US" spc="-10" dirty="0">
                <a:effectLst/>
                <a:ea typeface="Times New Roman" panose="02020603050405020304" pitchFamily="18" charset="0"/>
              </a:rPr>
              <a:t> </a:t>
            </a:r>
            <a:r>
              <a:rPr lang="en-US" dirty="0">
                <a:effectLst/>
                <a:ea typeface="Times New Roman" panose="02020603050405020304" pitchFamily="18" charset="0"/>
              </a:rPr>
              <a:t>call for</a:t>
            </a:r>
            <a:r>
              <a:rPr lang="en-US" spc="-5" dirty="0">
                <a:effectLst/>
                <a:ea typeface="Times New Roman" panose="02020603050405020304" pitchFamily="18" charset="0"/>
              </a:rPr>
              <a:t> </a:t>
            </a:r>
            <a:r>
              <a:rPr lang="en-US" dirty="0">
                <a:effectLst/>
                <a:ea typeface="Times New Roman" panose="02020603050405020304" pitchFamily="18" charset="0"/>
              </a:rPr>
              <a:t>help.</a:t>
            </a:r>
            <a:endParaRPr lang="en-IN" dirty="0">
              <a:effectLst/>
              <a:ea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757380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F9DF-55E9-75B8-2DBE-A8CD69EFE60E}"/>
              </a:ext>
            </a:extLst>
          </p:cNvPr>
          <p:cNvSpPr>
            <a:spLocks noGrp="1"/>
          </p:cNvSpPr>
          <p:nvPr>
            <p:ph type="title"/>
          </p:nvPr>
        </p:nvSpPr>
        <p:spPr>
          <a:xfrm>
            <a:off x="913795" y="135467"/>
            <a:ext cx="10353762" cy="1286933"/>
          </a:xfrm>
        </p:spPr>
        <p:txBody>
          <a:bodyPr/>
          <a:lstStyle/>
          <a:p>
            <a:pPr algn="l"/>
            <a:r>
              <a:rPr lang="en-IN" dirty="0"/>
              <a:t>Literature Review</a:t>
            </a:r>
          </a:p>
        </p:txBody>
      </p:sp>
      <p:sp>
        <p:nvSpPr>
          <p:cNvPr id="3" name="Content Placeholder 2">
            <a:extLst>
              <a:ext uri="{FF2B5EF4-FFF2-40B4-BE49-F238E27FC236}">
                <a16:creationId xmlns:a16="http://schemas.microsoft.com/office/drawing/2014/main" id="{005CE6A8-4602-69F6-A5D2-E819B709FED0}"/>
              </a:ext>
            </a:extLst>
          </p:cNvPr>
          <p:cNvSpPr>
            <a:spLocks noGrp="1"/>
          </p:cNvSpPr>
          <p:nvPr>
            <p:ph idx="1"/>
          </p:nvPr>
        </p:nvSpPr>
        <p:spPr>
          <a:xfrm>
            <a:off x="913795" y="1422401"/>
            <a:ext cx="10353762" cy="5080000"/>
          </a:xfrm>
        </p:spPr>
        <p:txBody>
          <a:bodyPr>
            <a:normAutofit lnSpcReduction="10000"/>
          </a:bodyPr>
          <a:lstStyle/>
          <a:p>
            <a:r>
              <a:rPr lang="en-US" spc="-5" dirty="0">
                <a:effectLst/>
                <a:latin typeface="Times New Roman" panose="02020603050405020304" pitchFamily="18" charset="0"/>
                <a:ea typeface="Times New Roman" panose="02020603050405020304" pitchFamily="18" charset="0"/>
              </a:rPr>
              <a:t>Fall</a:t>
            </a:r>
            <a:r>
              <a:rPr lang="en-US" spc="-70"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detection</a:t>
            </a:r>
            <a:r>
              <a:rPr lang="en-US" spc="-75"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systems</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can</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be</a:t>
            </a:r>
            <a:r>
              <a:rPr lang="en-US" spc="-8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divided</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into</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2</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types:</a:t>
            </a:r>
            <a:r>
              <a:rPr lang="en-US" spc="-8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environmentally</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smart</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systems</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wearable</a:t>
            </a:r>
            <a:r>
              <a:rPr lang="en-US" spc="-29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devices. This literature survey [10] discusses how Early fall detection approaches from 2013</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to 2017 focused on wearable sensors.</a:t>
            </a:r>
          </a:p>
          <a:p>
            <a:r>
              <a:rPr lang="en-US" dirty="0">
                <a:effectLst/>
                <a:latin typeface="Times New Roman" panose="02020603050405020304" pitchFamily="18" charset="0"/>
                <a:ea typeface="Times New Roman" panose="02020603050405020304" pitchFamily="18" charset="0"/>
              </a:rPr>
              <a:t>Wearable Sensors utilize sensors [15,16] placed on a</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person’s</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body,</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such</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as</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accelerometers</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or</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gyroscopes,</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commonly</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found</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fitness</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wearables</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or</a:t>
            </a:r>
            <a:r>
              <a:rPr lang="en-US" spc="-29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mobile phones.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For the studies using wearable devices, it illustrate that six out of 20 studies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that we reviewed can detect falls and send alarms. Wearable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Sensors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utilize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sensors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placed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on</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person’s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body,</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such</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as</a:t>
            </a:r>
            <a:r>
              <a:rPr lang="en-US" spc="-28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accelerometers or gyroscopes, commonly found in fitness wearables or mobile phones [1].</a:t>
            </a:r>
            <a:r>
              <a:rPr lang="en-US" spc="5" dirty="0">
                <a:effectLst/>
                <a:latin typeface="Times New Roman" panose="02020603050405020304" pitchFamily="18" charset="0"/>
                <a:ea typeface="Times New Roman" panose="02020603050405020304" pitchFamily="18" charset="0"/>
              </a:rPr>
              <a:t> </a:t>
            </a:r>
          </a:p>
          <a:p>
            <a:r>
              <a:rPr lang="en-US" dirty="0">
                <a:effectLst/>
                <a:latin typeface="Times New Roman" panose="02020603050405020304" pitchFamily="18" charset="0"/>
                <a:ea typeface="Times New Roman" panose="02020603050405020304" pitchFamily="18" charset="0"/>
              </a:rPr>
              <a:t>However,</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user</a:t>
            </a:r>
            <a:r>
              <a:rPr lang="en-US" spc="-4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acceptance</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comfort</a:t>
            </a:r>
            <a:r>
              <a:rPr lang="en-US" spc="-29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were major concerns [6,7]. On the other hand environmental systems employ external sensors</a:t>
            </a:r>
            <a:r>
              <a:rPr lang="en-US" spc="-28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like</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cameras, floor</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sensors,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infrared sensors, microphones, or</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pressure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sensors.</a:t>
            </a:r>
          </a:p>
          <a:p>
            <a:r>
              <a:rPr lang="en-US" dirty="0">
                <a:effectLst/>
                <a:latin typeface="Times New Roman" panose="02020603050405020304" pitchFamily="18" charset="0"/>
                <a:ea typeface="Times New Roman" panose="02020603050405020304" pitchFamily="18" charset="0"/>
              </a:rPr>
              <a:t>Various fall-detection solutions [5,9] have been previously proposed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to create a reliable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surveillance system for elderly people with high requirements on accuracy, sensitivity, and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specificity The</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first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approach</a:t>
            </a:r>
            <a:r>
              <a:rPr lang="en-US" spc="-5" dirty="0">
                <a:effectLst/>
                <a:latin typeface="Times New Roman" panose="02020603050405020304" pitchFamily="18" charset="0"/>
                <a:ea typeface="Times New Roman" panose="02020603050405020304" pitchFamily="18" charset="0"/>
              </a:rPr>
              <a:t> being </a:t>
            </a:r>
            <a:r>
              <a:rPr lang="en-US" dirty="0">
                <a:effectLst/>
                <a:latin typeface="Times New Roman" panose="02020603050405020304" pitchFamily="18" charset="0"/>
                <a:ea typeface="Times New Roman" panose="02020603050405020304" pitchFamily="18" charset="0"/>
              </a:rPr>
              <a:t>accelerometers, second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using</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gyroscopes, third and fourth being about visual detection.</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92372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CFAA8-4211-4B5F-5615-EBAF29E4EE0D}"/>
              </a:ext>
            </a:extLst>
          </p:cNvPr>
          <p:cNvSpPr>
            <a:spLocks noGrp="1"/>
          </p:cNvSpPr>
          <p:nvPr>
            <p:ph type="title"/>
          </p:nvPr>
        </p:nvSpPr>
        <p:spPr/>
        <p:txBody>
          <a:bodyPr>
            <a:normAutofit/>
          </a:bodyPr>
          <a:lstStyle/>
          <a:p>
            <a:pPr algn="l"/>
            <a:r>
              <a:rPr lang="en-IN" dirty="0"/>
              <a:t>Problems with Existing Work</a:t>
            </a:r>
          </a:p>
        </p:txBody>
      </p:sp>
      <p:sp>
        <p:nvSpPr>
          <p:cNvPr id="3" name="Content Placeholder 2">
            <a:extLst>
              <a:ext uri="{FF2B5EF4-FFF2-40B4-BE49-F238E27FC236}">
                <a16:creationId xmlns:a16="http://schemas.microsoft.com/office/drawing/2014/main" id="{95FA3400-EE6B-7A7E-AD50-DCF9032DBC09}"/>
              </a:ext>
            </a:extLst>
          </p:cNvPr>
          <p:cNvSpPr>
            <a:spLocks noGrp="1"/>
          </p:cNvSpPr>
          <p:nvPr>
            <p:ph idx="1"/>
          </p:nvPr>
        </p:nvSpPr>
        <p:spPr>
          <a:xfrm>
            <a:off x="913795" y="1732449"/>
            <a:ext cx="10353762" cy="4397418"/>
          </a:xfrm>
        </p:spPr>
        <p:txBody>
          <a:bodyPr>
            <a:noAutofit/>
          </a:bodyPr>
          <a:lstStyle/>
          <a:p>
            <a:r>
              <a:rPr lang="en-US" dirty="0">
                <a:effectLst/>
                <a:ea typeface="Times New Roman" panose="02020603050405020304" pitchFamily="18" charset="0"/>
              </a:rPr>
              <a:t>Current fall detection systems have limitations [11,18], the problems that were faced in using</a:t>
            </a:r>
            <a:r>
              <a:rPr lang="en-US" spc="5" dirty="0">
                <a:effectLst/>
                <a:ea typeface="Times New Roman" panose="02020603050405020304" pitchFamily="18" charset="0"/>
              </a:rPr>
              <a:t> </a:t>
            </a:r>
            <a:r>
              <a:rPr lang="en-US" dirty="0">
                <a:effectLst/>
                <a:ea typeface="Times New Roman" panose="02020603050405020304" pitchFamily="18" charset="0"/>
              </a:rPr>
              <a:t>an</a:t>
            </a:r>
            <a:r>
              <a:rPr lang="en-US" spc="-10" dirty="0">
                <a:effectLst/>
                <a:ea typeface="Times New Roman" panose="02020603050405020304" pitchFamily="18" charset="0"/>
              </a:rPr>
              <a:t> </a:t>
            </a:r>
            <a:r>
              <a:rPr lang="en-US" dirty="0">
                <a:effectLst/>
                <a:ea typeface="Times New Roman" panose="02020603050405020304" pitchFamily="18" charset="0"/>
              </a:rPr>
              <a:t>accelerometer</a:t>
            </a:r>
            <a:r>
              <a:rPr lang="en-US" spc="-5" dirty="0">
                <a:effectLst/>
                <a:ea typeface="Times New Roman" panose="02020603050405020304" pitchFamily="18" charset="0"/>
              </a:rPr>
              <a:t> </a:t>
            </a:r>
            <a:r>
              <a:rPr lang="en-US" dirty="0">
                <a:effectLst/>
                <a:ea typeface="Times New Roman" panose="02020603050405020304" pitchFamily="18" charset="0"/>
              </a:rPr>
              <a:t>for</a:t>
            </a:r>
            <a:r>
              <a:rPr lang="en-US" spc="-10" dirty="0">
                <a:effectLst/>
                <a:ea typeface="Times New Roman" panose="02020603050405020304" pitchFamily="18" charset="0"/>
              </a:rPr>
              <a:t> </a:t>
            </a:r>
            <a:r>
              <a:rPr lang="en-US" dirty="0">
                <a:effectLst/>
                <a:ea typeface="Times New Roman" panose="02020603050405020304" pitchFamily="18" charset="0"/>
              </a:rPr>
              <a:t>a</a:t>
            </a:r>
            <a:r>
              <a:rPr lang="en-US" spc="-15" dirty="0">
                <a:effectLst/>
                <a:ea typeface="Times New Roman" panose="02020603050405020304" pitchFamily="18" charset="0"/>
              </a:rPr>
              <a:t> </a:t>
            </a:r>
            <a:r>
              <a:rPr lang="en-US" dirty="0">
                <a:effectLst/>
                <a:ea typeface="Times New Roman" panose="02020603050405020304" pitchFamily="18" charset="0"/>
              </a:rPr>
              <a:t>fall</a:t>
            </a:r>
            <a:r>
              <a:rPr lang="en-US" spc="-5" dirty="0">
                <a:effectLst/>
                <a:ea typeface="Times New Roman" panose="02020603050405020304" pitchFamily="18" charset="0"/>
              </a:rPr>
              <a:t> </a:t>
            </a:r>
            <a:r>
              <a:rPr lang="en-US" dirty="0">
                <a:effectLst/>
                <a:ea typeface="Times New Roman" panose="02020603050405020304" pitchFamily="18" charset="0"/>
              </a:rPr>
              <a:t>detection</a:t>
            </a:r>
            <a:r>
              <a:rPr lang="en-US" spc="-5" dirty="0">
                <a:effectLst/>
                <a:ea typeface="Times New Roman" panose="02020603050405020304" pitchFamily="18" charset="0"/>
              </a:rPr>
              <a:t> </a:t>
            </a:r>
            <a:r>
              <a:rPr lang="en-US" dirty="0">
                <a:effectLst/>
                <a:ea typeface="Times New Roman" panose="02020603050405020304" pitchFamily="18" charset="0"/>
              </a:rPr>
              <a:t>system</a:t>
            </a:r>
            <a:r>
              <a:rPr lang="en-US" spc="-10" dirty="0">
                <a:effectLst/>
                <a:ea typeface="Times New Roman" panose="02020603050405020304" pitchFamily="18" charset="0"/>
              </a:rPr>
              <a:t> </a:t>
            </a:r>
            <a:r>
              <a:rPr lang="en-US" dirty="0">
                <a:effectLst/>
                <a:ea typeface="Times New Roman" panose="02020603050405020304" pitchFamily="18" charset="0"/>
              </a:rPr>
              <a:t>were</a:t>
            </a:r>
            <a:r>
              <a:rPr lang="en-US" spc="-15" dirty="0">
                <a:effectLst/>
                <a:ea typeface="Times New Roman" panose="02020603050405020304" pitchFamily="18" charset="0"/>
              </a:rPr>
              <a:t> </a:t>
            </a:r>
            <a:r>
              <a:rPr lang="en-US" dirty="0">
                <a:effectLst/>
                <a:ea typeface="Times New Roman" panose="02020603050405020304" pitchFamily="18" charset="0"/>
              </a:rPr>
              <a:t>its</a:t>
            </a:r>
            <a:r>
              <a:rPr lang="en-US" spc="-5" dirty="0">
                <a:effectLst/>
                <a:ea typeface="Times New Roman" panose="02020603050405020304" pitchFamily="18" charset="0"/>
              </a:rPr>
              <a:t> </a:t>
            </a:r>
            <a:r>
              <a:rPr lang="en-US" dirty="0">
                <a:effectLst/>
                <a:ea typeface="Times New Roman" panose="02020603050405020304" pitchFamily="18" charset="0"/>
              </a:rPr>
              <a:t>sensitivity</a:t>
            </a:r>
            <a:r>
              <a:rPr lang="en-US" spc="-20" dirty="0">
                <a:effectLst/>
                <a:ea typeface="Times New Roman" panose="02020603050405020304" pitchFamily="18" charset="0"/>
              </a:rPr>
              <a:t> </a:t>
            </a:r>
            <a:r>
              <a:rPr lang="en-US" dirty="0">
                <a:effectLst/>
                <a:ea typeface="Times New Roman" panose="02020603050405020304" pitchFamily="18" charset="0"/>
              </a:rPr>
              <a:t>and</a:t>
            </a:r>
            <a:r>
              <a:rPr lang="en-US" spc="-5" dirty="0">
                <a:effectLst/>
                <a:ea typeface="Times New Roman" panose="02020603050405020304" pitchFamily="18" charset="0"/>
              </a:rPr>
              <a:t> </a:t>
            </a:r>
            <a:r>
              <a:rPr lang="en-US" dirty="0">
                <a:effectLst/>
                <a:ea typeface="Times New Roman" panose="02020603050405020304" pitchFamily="18" charset="0"/>
              </a:rPr>
              <a:t>specificity.</a:t>
            </a:r>
            <a:r>
              <a:rPr lang="en-US" spc="-5" dirty="0">
                <a:effectLst/>
                <a:ea typeface="Times New Roman" panose="02020603050405020304" pitchFamily="18" charset="0"/>
              </a:rPr>
              <a:t> </a:t>
            </a:r>
            <a:r>
              <a:rPr lang="en-US" dirty="0">
                <a:effectLst/>
                <a:ea typeface="Times New Roman" panose="02020603050405020304" pitchFamily="18" charset="0"/>
              </a:rPr>
              <a:t>Also,</a:t>
            </a:r>
            <a:r>
              <a:rPr lang="en-US" spc="-10" dirty="0">
                <a:effectLst/>
                <a:ea typeface="Times New Roman" panose="02020603050405020304" pitchFamily="18" charset="0"/>
              </a:rPr>
              <a:t> </a:t>
            </a:r>
            <a:r>
              <a:rPr lang="en-US" dirty="0">
                <a:effectLst/>
                <a:ea typeface="Times New Roman" panose="02020603050405020304" pitchFamily="18" charset="0"/>
              </a:rPr>
              <a:t>it</a:t>
            </a:r>
            <a:r>
              <a:rPr lang="en-US" spc="-5" dirty="0">
                <a:effectLst/>
                <a:ea typeface="Times New Roman" panose="02020603050405020304" pitchFamily="18" charset="0"/>
              </a:rPr>
              <a:t> </a:t>
            </a:r>
            <a:r>
              <a:rPr lang="en-US" dirty="0">
                <a:effectLst/>
                <a:ea typeface="Times New Roman" panose="02020603050405020304" pitchFamily="18" charset="0"/>
              </a:rPr>
              <a:t>is</a:t>
            </a:r>
            <a:r>
              <a:rPr lang="en-US" spc="-20" dirty="0">
                <a:effectLst/>
                <a:ea typeface="Times New Roman" panose="02020603050405020304" pitchFamily="18" charset="0"/>
              </a:rPr>
              <a:t> </a:t>
            </a:r>
            <a:r>
              <a:rPr lang="en-US" dirty="0">
                <a:effectLst/>
                <a:ea typeface="Times New Roman" panose="02020603050405020304" pitchFamily="18" charset="0"/>
              </a:rPr>
              <a:t>hard</a:t>
            </a:r>
            <a:r>
              <a:rPr lang="en-US" spc="-290" dirty="0">
                <a:effectLst/>
                <a:ea typeface="Times New Roman" panose="02020603050405020304" pitchFamily="18" charset="0"/>
              </a:rPr>
              <a:t> </a:t>
            </a:r>
            <a:r>
              <a:rPr lang="en-US" dirty="0">
                <a:effectLst/>
                <a:ea typeface="Times New Roman" panose="02020603050405020304" pitchFamily="18" charset="0"/>
              </a:rPr>
              <a:t>to adjust an accelerometer to maintain its accuracy. </a:t>
            </a:r>
          </a:p>
          <a:p>
            <a:pPr marL="266700" marR="376555" algn="just">
              <a:spcBef>
                <a:spcPts val="5"/>
              </a:spcBef>
              <a:spcAft>
                <a:spcPts val="0"/>
              </a:spcAft>
            </a:pPr>
            <a:r>
              <a:rPr lang="en-US" dirty="0">
                <a:effectLst/>
                <a:ea typeface="Times New Roman" panose="02020603050405020304" pitchFamily="18" charset="0"/>
              </a:rPr>
              <a:t>While</a:t>
            </a:r>
            <a:r>
              <a:rPr lang="en-US" spc="-15" dirty="0">
                <a:effectLst/>
                <a:ea typeface="Times New Roman" panose="02020603050405020304" pitchFamily="18" charset="0"/>
              </a:rPr>
              <a:t> </a:t>
            </a:r>
            <a:r>
              <a:rPr lang="en-US" dirty="0">
                <a:effectLst/>
                <a:ea typeface="Times New Roman" panose="02020603050405020304" pitchFamily="18" charset="0"/>
              </a:rPr>
              <a:t>using</a:t>
            </a:r>
            <a:r>
              <a:rPr lang="en-US" spc="-10" dirty="0">
                <a:effectLst/>
                <a:ea typeface="Times New Roman" panose="02020603050405020304" pitchFamily="18" charset="0"/>
              </a:rPr>
              <a:t> </a:t>
            </a:r>
            <a:r>
              <a:rPr lang="en-US" dirty="0">
                <a:effectLst/>
                <a:ea typeface="Times New Roman" panose="02020603050405020304" pitchFamily="18" charset="0"/>
              </a:rPr>
              <a:t>a</a:t>
            </a:r>
            <a:r>
              <a:rPr lang="en-US" spc="-15" dirty="0">
                <a:effectLst/>
                <a:ea typeface="Times New Roman" panose="02020603050405020304" pitchFamily="18" charset="0"/>
              </a:rPr>
              <a:t> </a:t>
            </a:r>
            <a:r>
              <a:rPr lang="en-US" dirty="0">
                <a:effectLst/>
                <a:ea typeface="Times New Roman" panose="02020603050405020304" pitchFamily="18" charset="0"/>
              </a:rPr>
              <a:t>gyroscope</a:t>
            </a:r>
            <a:r>
              <a:rPr lang="en-US" spc="-5" dirty="0">
                <a:effectLst/>
                <a:ea typeface="Times New Roman" panose="02020603050405020304" pitchFamily="18" charset="0"/>
              </a:rPr>
              <a:t> </a:t>
            </a:r>
            <a:r>
              <a:rPr lang="en-US" dirty="0">
                <a:effectLst/>
                <a:ea typeface="Times New Roman" panose="02020603050405020304" pitchFamily="18" charset="0"/>
              </a:rPr>
              <a:t>for</a:t>
            </a:r>
            <a:r>
              <a:rPr lang="en-US" spc="-15" dirty="0">
                <a:effectLst/>
                <a:ea typeface="Times New Roman" panose="02020603050405020304" pitchFamily="18" charset="0"/>
              </a:rPr>
              <a:t> </a:t>
            </a:r>
            <a:r>
              <a:rPr lang="en-US" dirty="0">
                <a:effectLst/>
                <a:ea typeface="Times New Roman" panose="02020603050405020304" pitchFamily="18" charset="0"/>
              </a:rPr>
              <a:t>a</a:t>
            </a:r>
            <a:r>
              <a:rPr lang="en-US" spc="-20" dirty="0">
                <a:effectLst/>
                <a:ea typeface="Times New Roman" panose="02020603050405020304" pitchFamily="18" charset="0"/>
              </a:rPr>
              <a:t> </a:t>
            </a:r>
            <a:r>
              <a:rPr lang="en-US" dirty="0">
                <a:effectLst/>
                <a:ea typeface="Times New Roman" panose="02020603050405020304" pitchFamily="18" charset="0"/>
              </a:rPr>
              <a:t>fall</a:t>
            </a:r>
            <a:r>
              <a:rPr lang="en-US" spc="-15" dirty="0">
                <a:effectLst/>
                <a:ea typeface="Times New Roman" panose="02020603050405020304" pitchFamily="18" charset="0"/>
              </a:rPr>
              <a:t> </a:t>
            </a:r>
            <a:r>
              <a:rPr lang="en-US" dirty="0">
                <a:effectLst/>
                <a:ea typeface="Times New Roman" panose="02020603050405020304" pitchFamily="18" charset="0"/>
              </a:rPr>
              <a:t>detection</a:t>
            </a:r>
            <a:r>
              <a:rPr lang="en-US" spc="-15" dirty="0">
                <a:effectLst/>
                <a:ea typeface="Times New Roman" panose="02020603050405020304" pitchFamily="18" charset="0"/>
              </a:rPr>
              <a:t> </a:t>
            </a:r>
            <a:r>
              <a:rPr lang="en-US" dirty="0">
                <a:effectLst/>
                <a:ea typeface="Times New Roman" panose="02020603050405020304" pitchFamily="18" charset="0"/>
              </a:rPr>
              <a:t>system the</a:t>
            </a:r>
            <a:r>
              <a:rPr lang="en-US" spc="-15" dirty="0">
                <a:effectLst/>
                <a:ea typeface="Times New Roman" panose="02020603050405020304" pitchFamily="18" charset="0"/>
              </a:rPr>
              <a:t> </a:t>
            </a:r>
            <a:r>
              <a:rPr lang="en-US" dirty="0">
                <a:effectLst/>
                <a:ea typeface="Times New Roman" panose="02020603050405020304" pitchFamily="18" charset="0"/>
              </a:rPr>
              <a:t>main</a:t>
            </a:r>
            <a:r>
              <a:rPr lang="en-US" spc="-290" dirty="0">
                <a:effectLst/>
                <a:ea typeface="Times New Roman" panose="02020603050405020304" pitchFamily="18" charset="0"/>
              </a:rPr>
              <a:t> </a:t>
            </a:r>
            <a:r>
              <a:rPr lang="en-US" dirty="0">
                <a:effectLst/>
                <a:ea typeface="Times New Roman" panose="02020603050405020304" pitchFamily="18" charset="0"/>
              </a:rPr>
              <a:t>issue</a:t>
            </a:r>
            <a:r>
              <a:rPr lang="en-US" spc="-25" dirty="0">
                <a:effectLst/>
                <a:ea typeface="Times New Roman" panose="02020603050405020304" pitchFamily="18" charset="0"/>
              </a:rPr>
              <a:t> </a:t>
            </a:r>
            <a:r>
              <a:rPr lang="en-US" dirty="0">
                <a:effectLst/>
                <a:ea typeface="Times New Roman" panose="02020603050405020304" pitchFamily="18" charset="0"/>
              </a:rPr>
              <a:t>was</a:t>
            </a:r>
            <a:r>
              <a:rPr lang="en-US" spc="-10" dirty="0">
                <a:effectLst/>
                <a:ea typeface="Times New Roman" panose="02020603050405020304" pitchFamily="18" charset="0"/>
              </a:rPr>
              <a:t> </a:t>
            </a:r>
            <a:r>
              <a:rPr lang="en-US" dirty="0">
                <a:effectLst/>
                <a:ea typeface="Times New Roman" panose="02020603050405020304" pitchFamily="18" charset="0"/>
              </a:rPr>
              <a:t>its</a:t>
            </a:r>
            <a:r>
              <a:rPr lang="en-US" spc="-20" dirty="0">
                <a:effectLst/>
                <a:ea typeface="Times New Roman" panose="02020603050405020304" pitchFamily="18" charset="0"/>
              </a:rPr>
              <a:t> </a:t>
            </a:r>
            <a:r>
              <a:rPr lang="en-US" dirty="0">
                <a:effectLst/>
                <a:ea typeface="Times New Roman" panose="02020603050405020304" pitchFamily="18" charset="0"/>
              </a:rPr>
              <a:t>energy consumption</a:t>
            </a:r>
            <a:r>
              <a:rPr lang="en-US" spc="-15" dirty="0">
                <a:effectLst/>
                <a:ea typeface="Times New Roman" panose="02020603050405020304" pitchFamily="18" charset="0"/>
              </a:rPr>
              <a:t> </a:t>
            </a:r>
            <a:r>
              <a:rPr lang="en-US" dirty="0">
                <a:effectLst/>
                <a:ea typeface="Times New Roman" panose="02020603050405020304" pitchFamily="18" charset="0"/>
              </a:rPr>
              <a:t>and</a:t>
            </a:r>
            <a:r>
              <a:rPr lang="en-US" spc="-15" dirty="0">
                <a:effectLst/>
                <a:ea typeface="Times New Roman" panose="02020603050405020304" pitchFamily="18" charset="0"/>
              </a:rPr>
              <a:t> </a:t>
            </a:r>
            <a:r>
              <a:rPr lang="en-US" dirty="0">
                <a:effectLst/>
                <a:ea typeface="Times New Roman" panose="02020603050405020304" pitchFamily="18" charset="0"/>
              </a:rPr>
              <a:t>cost.</a:t>
            </a:r>
            <a:r>
              <a:rPr lang="en-US" spc="-15" dirty="0">
                <a:effectLst/>
                <a:ea typeface="Times New Roman" panose="02020603050405020304" pitchFamily="18" charset="0"/>
              </a:rPr>
              <a:t> </a:t>
            </a:r>
            <a:r>
              <a:rPr lang="en-US" dirty="0">
                <a:effectLst/>
                <a:ea typeface="Times New Roman" panose="02020603050405020304" pitchFamily="18" charset="0"/>
              </a:rPr>
              <a:t>The</a:t>
            </a:r>
            <a:r>
              <a:rPr lang="en-US" spc="-10" dirty="0">
                <a:effectLst/>
                <a:ea typeface="Times New Roman" panose="02020603050405020304" pitchFamily="18" charset="0"/>
              </a:rPr>
              <a:t> </a:t>
            </a:r>
            <a:r>
              <a:rPr lang="en-US" dirty="0">
                <a:effectLst/>
                <a:ea typeface="Times New Roman" panose="02020603050405020304" pitchFamily="18" charset="0"/>
              </a:rPr>
              <a:t>gyroscopes</a:t>
            </a:r>
            <a:r>
              <a:rPr lang="en-US" spc="-5" dirty="0">
                <a:effectLst/>
                <a:ea typeface="Times New Roman" panose="02020603050405020304" pitchFamily="18" charset="0"/>
              </a:rPr>
              <a:t> </a:t>
            </a:r>
            <a:r>
              <a:rPr lang="en-US" dirty="0">
                <a:effectLst/>
                <a:ea typeface="Times New Roman" panose="02020603050405020304" pitchFamily="18" charset="0"/>
              </a:rPr>
              <a:t>are</a:t>
            </a:r>
            <a:r>
              <a:rPr lang="en-US" spc="-10" dirty="0">
                <a:effectLst/>
                <a:ea typeface="Times New Roman" panose="02020603050405020304" pitchFamily="18" charset="0"/>
              </a:rPr>
              <a:t> </a:t>
            </a:r>
            <a:r>
              <a:rPr lang="en-US" dirty="0">
                <a:effectLst/>
                <a:ea typeface="Times New Roman" panose="02020603050405020304" pitchFamily="18" charset="0"/>
              </a:rPr>
              <a:t>costly</a:t>
            </a:r>
            <a:r>
              <a:rPr lang="en-US" spc="-20" dirty="0">
                <a:effectLst/>
                <a:ea typeface="Times New Roman" panose="02020603050405020304" pitchFamily="18" charset="0"/>
              </a:rPr>
              <a:t> </a:t>
            </a:r>
            <a:r>
              <a:rPr lang="en-US" dirty="0">
                <a:effectLst/>
                <a:ea typeface="Times New Roman" panose="02020603050405020304" pitchFamily="18" charset="0"/>
              </a:rPr>
              <a:t>but</a:t>
            </a:r>
            <a:r>
              <a:rPr lang="en-US" spc="-10" dirty="0">
                <a:effectLst/>
                <a:ea typeface="Times New Roman" panose="02020603050405020304" pitchFamily="18" charset="0"/>
              </a:rPr>
              <a:t> </a:t>
            </a:r>
            <a:r>
              <a:rPr lang="en-US" dirty="0">
                <a:effectLst/>
                <a:ea typeface="Times New Roman" panose="02020603050405020304" pitchFamily="18" charset="0"/>
              </a:rPr>
              <a:t>they</a:t>
            </a:r>
            <a:r>
              <a:rPr lang="en-US" spc="-20" dirty="0">
                <a:effectLst/>
                <a:ea typeface="Times New Roman" panose="02020603050405020304" pitchFamily="18" charset="0"/>
              </a:rPr>
              <a:t> </a:t>
            </a:r>
            <a:r>
              <a:rPr lang="en-US" dirty="0">
                <a:effectLst/>
                <a:ea typeface="Times New Roman" panose="02020603050405020304" pitchFamily="18" charset="0"/>
              </a:rPr>
              <a:t>are</a:t>
            </a:r>
            <a:r>
              <a:rPr lang="en-US" spc="-20" dirty="0">
                <a:effectLst/>
                <a:ea typeface="Times New Roman" panose="02020603050405020304" pitchFamily="18" charset="0"/>
              </a:rPr>
              <a:t> </a:t>
            </a:r>
            <a:r>
              <a:rPr lang="en-US" dirty="0">
                <a:effectLst/>
                <a:ea typeface="Times New Roman" panose="02020603050405020304" pitchFamily="18" charset="0"/>
              </a:rPr>
              <a:t>not</a:t>
            </a:r>
            <a:r>
              <a:rPr lang="en-US" spc="5" dirty="0">
                <a:effectLst/>
                <a:ea typeface="Times New Roman" panose="02020603050405020304" pitchFamily="18" charset="0"/>
              </a:rPr>
              <a:t> </a:t>
            </a:r>
            <a:r>
              <a:rPr lang="en-US" dirty="0">
                <a:effectLst/>
                <a:ea typeface="Times New Roman" panose="02020603050405020304" pitchFamily="18" charset="0"/>
              </a:rPr>
              <a:t>suitable</a:t>
            </a:r>
            <a:r>
              <a:rPr lang="en-US" spc="-285" dirty="0">
                <a:effectLst/>
                <a:ea typeface="Times New Roman" panose="02020603050405020304" pitchFamily="18" charset="0"/>
              </a:rPr>
              <a:t> </a:t>
            </a:r>
            <a:r>
              <a:rPr lang="en-US" dirty="0">
                <a:effectLst/>
                <a:ea typeface="Times New Roman" panose="02020603050405020304" pitchFamily="18" charset="0"/>
              </a:rPr>
              <a:t>for</a:t>
            </a:r>
            <a:r>
              <a:rPr lang="en-US" spc="-25" dirty="0">
                <a:effectLst/>
                <a:ea typeface="Times New Roman" panose="02020603050405020304" pitchFamily="18" charset="0"/>
              </a:rPr>
              <a:t> </a:t>
            </a:r>
            <a:r>
              <a:rPr lang="en-US" dirty="0">
                <a:effectLst/>
                <a:ea typeface="Times New Roman" panose="02020603050405020304" pitchFamily="18" charset="0"/>
              </a:rPr>
              <a:t>fall</a:t>
            </a:r>
            <a:r>
              <a:rPr lang="en-US" spc="-15" dirty="0">
                <a:effectLst/>
                <a:ea typeface="Times New Roman" panose="02020603050405020304" pitchFamily="18" charset="0"/>
              </a:rPr>
              <a:t> </a:t>
            </a:r>
            <a:r>
              <a:rPr lang="en-US" dirty="0">
                <a:effectLst/>
                <a:ea typeface="Times New Roman" panose="02020603050405020304" pitchFamily="18" charset="0"/>
              </a:rPr>
              <a:t>detection</a:t>
            </a:r>
            <a:r>
              <a:rPr lang="en-US" spc="-10" dirty="0">
                <a:effectLst/>
                <a:ea typeface="Times New Roman" panose="02020603050405020304" pitchFamily="18" charset="0"/>
              </a:rPr>
              <a:t> </a:t>
            </a:r>
            <a:r>
              <a:rPr lang="en-US" dirty="0">
                <a:effectLst/>
                <a:ea typeface="Times New Roman" panose="02020603050405020304" pitchFamily="18" charset="0"/>
              </a:rPr>
              <a:t>as</a:t>
            </a:r>
            <a:r>
              <a:rPr lang="en-US" spc="-20" dirty="0">
                <a:effectLst/>
                <a:ea typeface="Times New Roman" panose="02020603050405020304" pitchFamily="18" charset="0"/>
              </a:rPr>
              <a:t> </a:t>
            </a:r>
            <a:r>
              <a:rPr lang="en-US" dirty="0">
                <a:effectLst/>
                <a:ea typeface="Times New Roman" panose="02020603050405020304" pitchFamily="18" charset="0"/>
              </a:rPr>
              <a:t>they</a:t>
            </a:r>
            <a:r>
              <a:rPr lang="en-US" spc="5" dirty="0">
                <a:effectLst/>
                <a:ea typeface="Times New Roman" panose="02020603050405020304" pitchFamily="18" charset="0"/>
              </a:rPr>
              <a:t> </a:t>
            </a:r>
            <a:r>
              <a:rPr lang="en-US" dirty="0">
                <a:effectLst/>
                <a:ea typeface="Times New Roman" panose="02020603050405020304" pitchFamily="18" charset="0"/>
              </a:rPr>
              <a:t>are</a:t>
            </a:r>
            <a:r>
              <a:rPr lang="en-US" spc="-25" dirty="0">
                <a:effectLst/>
                <a:ea typeface="Times New Roman" panose="02020603050405020304" pitchFamily="18" charset="0"/>
              </a:rPr>
              <a:t> </a:t>
            </a:r>
            <a:r>
              <a:rPr lang="en-US" dirty="0">
                <a:effectLst/>
                <a:ea typeface="Times New Roman" panose="02020603050405020304" pitchFamily="18" charset="0"/>
              </a:rPr>
              <a:t>sensitive</a:t>
            </a:r>
            <a:r>
              <a:rPr lang="en-US" spc="-20" dirty="0">
                <a:effectLst/>
                <a:ea typeface="Times New Roman" panose="02020603050405020304" pitchFamily="18" charset="0"/>
              </a:rPr>
              <a:t> </a:t>
            </a:r>
            <a:r>
              <a:rPr lang="en-US" dirty="0">
                <a:effectLst/>
                <a:ea typeface="Times New Roman" panose="02020603050405020304" pitchFamily="18" charset="0"/>
              </a:rPr>
              <a:t>to</a:t>
            </a:r>
            <a:r>
              <a:rPr lang="en-US" spc="-15" dirty="0">
                <a:effectLst/>
                <a:ea typeface="Times New Roman" panose="02020603050405020304" pitchFamily="18" charset="0"/>
              </a:rPr>
              <a:t> </a:t>
            </a:r>
            <a:r>
              <a:rPr lang="en-US" dirty="0">
                <a:effectLst/>
                <a:ea typeface="Times New Roman" panose="02020603050405020304" pitchFamily="18" charset="0"/>
              </a:rPr>
              <a:t>even</a:t>
            </a:r>
            <a:r>
              <a:rPr lang="en-US" spc="-15" dirty="0">
                <a:effectLst/>
                <a:ea typeface="Times New Roman" panose="02020603050405020304" pitchFamily="18" charset="0"/>
              </a:rPr>
              <a:t> </a:t>
            </a:r>
            <a:r>
              <a:rPr lang="en-US" dirty="0">
                <a:effectLst/>
                <a:ea typeface="Times New Roman" panose="02020603050405020304" pitchFamily="18" charset="0"/>
              </a:rPr>
              <a:t>small</a:t>
            </a:r>
            <a:r>
              <a:rPr lang="en-US" spc="-15" dirty="0">
                <a:effectLst/>
                <a:ea typeface="Times New Roman" panose="02020603050405020304" pitchFamily="18" charset="0"/>
              </a:rPr>
              <a:t> </a:t>
            </a:r>
            <a:r>
              <a:rPr lang="en-US" dirty="0">
                <a:effectLst/>
                <a:ea typeface="Times New Roman" panose="02020603050405020304" pitchFamily="18" charset="0"/>
              </a:rPr>
              <a:t>movements</a:t>
            </a:r>
            <a:r>
              <a:rPr lang="en-US" spc="-15" dirty="0">
                <a:effectLst/>
                <a:ea typeface="Times New Roman" panose="02020603050405020304" pitchFamily="18" charset="0"/>
              </a:rPr>
              <a:t> </a:t>
            </a:r>
            <a:r>
              <a:rPr lang="en-US" dirty="0">
                <a:effectLst/>
                <a:ea typeface="Times New Roman" panose="02020603050405020304" pitchFamily="18" charset="0"/>
              </a:rPr>
              <a:t>leading</a:t>
            </a:r>
            <a:r>
              <a:rPr lang="en-US" spc="-10" dirty="0">
                <a:effectLst/>
                <a:ea typeface="Times New Roman" panose="02020603050405020304" pitchFamily="18" charset="0"/>
              </a:rPr>
              <a:t> </a:t>
            </a:r>
            <a:r>
              <a:rPr lang="en-US" dirty="0">
                <a:effectLst/>
                <a:ea typeface="Times New Roman" panose="02020603050405020304" pitchFamily="18" charset="0"/>
              </a:rPr>
              <a:t>to</a:t>
            </a:r>
            <a:r>
              <a:rPr lang="en-US" spc="-15" dirty="0">
                <a:effectLst/>
                <a:ea typeface="Times New Roman" panose="02020603050405020304" pitchFamily="18" charset="0"/>
              </a:rPr>
              <a:t> </a:t>
            </a:r>
            <a:r>
              <a:rPr lang="en-US" dirty="0">
                <a:effectLst/>
                <a:ea typeface="Times New Roman" panose="02020603050405020304" pitchFamily="18" charset="0"/>
              </a:rPr>
              <a:t>false</a:t>
            </a:r>
            <a:r>
              <a:rPr lang="en-US" spc="-20" dirty="0">
                <a:effectLst/>
                <a:ea typeface="Times New Roman" panose="02020603050405020304" pitchFamily="18" charset="0"/>
              </a:rPr>
              <a:t> </a:t>
            </a:r>
            <a:r>
              <a:rPr lang="en-US" dirty="0">
                <a:effectLst/>
                <a:ea typeface="Times New Roman" panose="02020603050405020304" pitchFamily="18" charset="0"/>
              </a:rPr>
              <a:t>detections</a:t>
            </a:r>
            <a:r>
              <a:rPr lang="en-US" spc="-15" dirty="0">
                <a:effectLst/>
                <a:ea typeface="Times New Roman" panose="02020603050405020304" pitchFamily="18" charset="0"/>
              </a:rPr>
              <a:t> </a:t>
            </a:r>
            <a:r>
              <a:rPr lang="en-US" dirty="0">
                <a:effectLst/>
                <a:ea typeface="Times New Roman" panose="02020603050405020304" pitchFamily="18" charset="0"/>
              </a:rPr>
              <a:t>and</a:t>
            </a:r>
            <a:r>
              <a:rPr lang="en-US" spc="-290" dirty="0">
                <a:effectLst/>
                <a:ea typeface="Times New Roman" panose="02020603050405020304" pitchFamily="18" charset="0"/>
              </a:rPr>
              <a:t> </a:t>
            </a:r>
            <a:r>
              <a:rPr lang="en-US" dirty="0">
                <a:effectLst/>
                <a:ea typeface="Times New Roman" panose="02020603050405020304" pitchFamily="18" charset="0"/>
              </a:rPr>
              <a:t>missed</a:t>
            </a:r>
            <a:r>
              <a:rPr lang="en-US" spc="-5" dirty="0">
                <a:effectLst/>
                <a:ea typeface="Times New Roman" panose="02020603050405020304" pitchFamily="18" charset="0"/>
              </a:rPr>
              <a:t> </a:t>
            </a:r>
            <a:r>
              <a:rPr lang="en-US" dirty="0">
                <a:effectLst/>
                <a:ea typeface="Times New Roman" panose="02020603050405020304" pitchFamily="18" charset="0"/>
              </a:rPr>
              <a:t>detections.[20]</a:t>
            </a:r>
            <a:endParaRPr lang="en-IN" dirty="0">
              <a:effectLst/>
              <a:ea typeface="Times New Roman" panose="02020603050405020304" pitchFamily="18" charset="0"/>
            </a:endParaRPr>
          </a:p>
          <a:p>
            <a:r>
              <a:rPr lang="en-US" dirty="0">
                <a:effectLst/>
                <a:ea typeface="Times New Roman" panose="02020603050405020304" pitchFamily="18" charset="0"/>
              </a:rPr>
              <a:t>Real-time</a:t>
            </a:r>
            <a:r>
              <a:rPr lang="en-US" spc="-45" dirty="0">
                <a:effectLst/>
                <a:ea typeface="Times New Roman" panose="02020603050405020304" pitchFamily="18" charset="0"/>
              </a:rPr>
              <a:t> </a:t>
            </a:r>
            <a:r>
              <a:rPr lang="en-US" dirty="0">
                <a:effectLst/>
                <a:ea typeface="Times New Roman" panose="02020603050405020304" pitchFamily="18" charset="0"/>
              </a:rPr>
              <a:t>is</a:t>
            </a:r>
            <a:r>
              <a:rPr lang="en-US" spc="-35" dirty="0">
                <a:effectLst/>
                <a:ea typeface="Times New Roman" panose="02020603050405020304" pitchFamily="18" charset="0"/>
              </a:rPr>
              <a:t> </a:t>
            </a:r>
            <a:r>
              <a:rPr lang="en-US" dirty="0">
                <a:effectLst/>
                <a:ea typeface="Times New Roman" panose="02020603050405020304" pitchFamily="18" charset="0"/>
              </a:rPr>
              <a:t>a</a:t>
            </a:r>
            <a:r>
              <a:rPr lang="en-US" spc="-50" dirty="0">
                <a:effectLst/>
                <a:ea typeface="Times New Roman" panose="02020603050405020304" pitchFamily="18" charset="0"/>
              </a:rPr>
              <a:t> </a:t>
            </a:r>
            <a:r>
              <a:rPr lang="en-US" dirty="0">
                <a:effectLst/>
                <a:ea typeface="Times New Roman" panose="02020603050405020304" pitchFamily="18" charset="0"/>
              </a:rPr>
              <a:t>key</a:t>
            </a:r>
            <a:r>
              <a:rPr lang="en-US" spc="-40" dirty="0">
                <a:effectLst/>
                <a:ea typeface="Times New Roman" panose="02020603050405020304" pitchFamily="18" charset="0"/>
              </a:rPr>
              <a:t> </a:t>
            </a:r>
            <a:r>
              <a:rPr lang="en-US" dirty="0">
                <a:effectLst/>
                <a:ea typeface="Times New Roman" panose="02020603050405020304" pitchFamily="18" charset="0"/>
              </a:rPr>
              <a:t>feature</a:t>
            </a:r>
            <a:r>
              <a:rPr lang="en-US" spc="-35" dirty="0">
                <a:effectLst/>
                <a:ea typeface="Times New Roman" panose="02020603050405020304" pitchFamily="18" charset="0"/>
              </a:rPr>
              <a:t> </a:t>
            </a:r>
            <a:r>
              <a:rPr lang="en-US" dirty="0">
                <a:effectLst/>
                <a:ea typeface="Times New Roman" panose="02020603050405020304" pitchFamily="18" charset="0"/>
              </a:rPr>
              <a:t>for</a:t>
            </a:r>
            <a:r>
              <a:rPr lang="en-US" spc="-45" dirty="0">
                <a:effectLst/>
                <a:ea typeface="Times New Roman" panose="02020603050405020304" pitchFamily="18" charset="0"/>
              </a:rPr>
              <a:t> </a:t>
            </a:r>
            <a:r>
              <a:rPr lang="en-US" dirty="0">
                <a:effectLst/>
                <a:ea typeface="Times New Roman" panose="02020603050405020304" pitchFamily="18" charset="0"/>
              </a:rPr>
              <a:t>fall</a:t>
            </a:r>
            <a:r>
              <a:rPr lang="en-US" spc="-35" dirty="0">
                <a:effectLst/>
                <a:ea typeface="Times New Roman" panose="02020603050405020304" pitchFamily="18" charset="0"/>
              </a:rPr>
              <a:t> </a:t>
            </a:r>
            <a:r>
              <a:rPr lang="en-US" dirty="0">
                <a:effectLst/>
                <a:ea typeface="Times New Roman" panose="02020603050405020304" pitchFamily="18" charset="0"/>
              </a:rPr>
              <a:t>detection</a:t>
            </a:r>
            <a:r>
              <a:rPr lang="en-US" spc="-45" dirty="0">
                <a:effectLst/>
                <a:ea typeface="Times New Roman" panose="02020603050405020304" pitchFamily="18" charset="0"/>
              </a:rPr>
              <a:t> </a:t>
            </a:r>
            <a:r>
              <a:rPr lang="en-US" dirty="0">
                <a:effectLst/>
                <a:ea typeface="Times New Roman" panose="02020603050405020304" pitchFamily="18" charset="0"/>
              </a:rPr>
              <a:t>systems,</a:t>
            </a:r>
            <a:r>
              <a:rPr lang="en-US" spc="-35" dirty="0">
                <a:effectLst/>
                <a:ea typeface="Times New Roman" panose="02020603050405020304" pitchFamily="18" charset="0"/>
              </a:rPr>
              <a:t> </a:t>
            </a:r>
            <a:r>
              <a:rPr lang="en-US" dirty="0">
                <a:effectLst/>
                <a:ea typeface="Times New Roman" panose="02020603050405020304" pitchFamily="18" charset="0"/>
              </a:rPr>
              <a:t>especially</a:t>
            </a:r>
            <a:r>
              <a:rPr lang="en-US" spc="-45" dirty="0">
                <a:effectLst/>
                <a:ea typeface="Times New Roman" panose="02020603050405020304" pitchFamily="18" charset="0"/>
              </a:rPr>
              <a:t> </a:t>
            </a:r>
            <a:r>
              <a:rPr lang="en-US" dirty="0">
                <a:effectLst/>
                <a:ea typeface="Times New Roman" panose="02020603050405020304" pitchFamily="18" charset="0"/>
              </a:rPr>
              <a:t>for</a:t>
            </a:r>
            <a:r>
              <a:rPr lang="en-US" spc="-25" dirty="0">
                <a:effectLst/>
                <a:ea typeface="Times New Roman" panose="02020603050405020304" pitchFamily="18" charset="0"/>
              </a:rPr>
              <a:t> </a:t>
            </a:r>
            <a:r>
              <a:rPr lang="en-US" dirty="0">
                <a:effectLst/>
                <a:ea typeface="Times New Roman" panose="02020603050405020304" pitchFamily="18" charset="0"/>
              </a:rPr>
              <a:t>public</a:t>
            </a:r>
            <a:r>
              <a:rPr lang="en-US" spc="-35" dirty="0">
                <a:effectLst/>
                <a:ea typeface="Times New Roman" panose="02020603050405020304" pitchFamily="18" charset="0"/>
              </a:rPr>
              <a:t> </a:t>
            </a:r>
            <a:r>
              <a:rPr lang="en-US" dirty="0">
                <a:effectLst/>
                <a:ea typeface="Times New Roman" panose="02020603050405020304" pitchFamily="18" charset="0"/>
              </a:rPr>
              <a:t>use.</a:t>
            </a:r>
            <a:r>
              <a:rPr lang="en-US" spc="-30" dirty="0">
                <a:effectLst/>
                <a:ea typeface="Times New Roman" panose="02020603050405020304" pitchFamily="18" charset="0"/>
              </a:rPr>
              <a:t> </a:t>
            </a:r>
            <a:r>
              <a:rPr lang="en-US" dirty="0">
                <a:effectLst/>
                <a:ea typeface="Times New Roman" panose="02020603050405020304" pitchFamily="18" charset="0"/>
              </a:rPr>
              <a:t>Considering</a:t>
            </a:r>
            <a:r>
              <a:rPr lang="en-US" spc="-45" dirty="0">
                <a:effectLst/>
                <a:ea typeface="Times New Roman" panose="02020603050405020304" pitchFamily="18" charset="0"/>
              </a:rPr>
              <a:t> </a:t>
            </a:r>
            <a:r>
              <a:rPr lang="en-US" dirty="0">
                <a:effectLst/>
                <a:ea typeface="Times New Roman" panose="02020603050405020304" pitchFamily="18" charset="0"/>
              </a:rPr>
              <a:t>that</a:t>
            </a:r>
            <a:r>
              <a:rPr lang="en-US" spc="-285" dirty="0">
                <a:effectLst/>
                <a:ea typeface="Times New Roman" panose="02020603050405020304" pitchFamily="18" charset="0"/>
              </a:rPr>
              <a:t> </a:t>
            </a:r>
            <a:r>
              <a:rPr lang="en-US" dirty="0">
                <a:effectLst/>
                <a:ea typeface="Times New Roman" panose="02020603050405020304" pitchFamily="18" charset="0"/>
              </a:rPr>
              <a:t>certain falls can be fatal or harmful to health, the deployed fall detection systems must have a</a:t>
            </a:r>
            <a:r>
              <a:rPr lang="en-US" spc="5" dirty="0">
                <a:effectLst/>
                <a:ea typeface="Times New Roman" panose="02020603050405020304" pitchFamily="18" charset="0"/>
              </a:rPr>
              <a:t> </a:t>
            </a:r>
            <a:r>
              <a:rPr lang="en-US" dirty="0">
                <a:effectLst/>
                <a:ea typeface="Times New Roman" panose="02020603050405020304" pitchFamily="18" charset="0"/>
              </a:rPr>
              <a:t>high level of efficiency, preferably operating in (near) real-time. [13]</a:t>
            </a:r>
          </a:p>
          <a:p>
            <a:r>
              <a:rPr lang="en-US" dirty="0">
                <a:effectLst/>
                <a:ea typeface="Times New Roman" panose="02020603050405020304" pitchFamily="18" charset="0"/>
              </a:rPr>
              <a:t>The percentage of studies applying real-time detection by static visual sensors is lower than</a:t>
            </a:r>
            <a:r>
              <a:rPr lang="en-US" spc="5" dirty="0">
                <a:effectLst/>
                <a:ea typeface="Times New Roman" panose="02020603050405020304" pitchFamily="18" charset="0"/>
              </a:rPr>
              <a:t> </a:t>
            </a:r>
            <a:r>
              <a:rPr lang="en-US" dirty="0">
                <a:effectLst/>
                <a:ea typeface="Times New Roman" panose="02020603050405020304" pitchFamily="18" charset="0"/>
              </a:rPr>
              <a:t>that of wearable devices. For the studies using wearable devices, It illustrate that six out of 20</a:t>
            </a:r>
            <a:r>
              <a:rPr lang="en-US" spc="-285" dirty="0">
                <a:effectLst/>
                <a:ea typeface="Times New Roman" panose="02020603050405020304" pitchFamily="18" charset="0"/>
              </a:rPr>
              <a:t> </a:t>
            </a:r>
            <a:r>
              <a:rPr lang="en-US" dirty="0">
                <a:effectLst/>
                <a:ea typeface="Times New Roman" panose="02020603050405020304" pitchFamily="18" charset="0"/>
              </a:rPr>
              <a:t>studies</a:t>
            </a:r>
            <a:r>
              <a:rPr lang="en-US" spc="-45" dirty="0">
                <a:effectLst/>
                <a:ea typeface="Times New Roman" panose="02020603050405020304" pitchFamily="18" charset="0"/>
              </a:rPr>
              <a:t> </a:t>
            </a:r>
            <a:r>
              <a:rPr lang="en-US" dirty="0">
                <a:effectLst/>
                <a:ea typeface="Times New Roman" panose="02020603050405020304" pitchFamily="18" charset="0"/>
              </a:rPr>
              <a:t>that</a:t>
            </a:r>
            <a:r>
              <a:rPr lang="en-US" spc="-45" dirty="0">
                <a:effectLst/>
                <a:ea typeface="Times New Roman" panose="02020603050405020304" pitchFamily="18" charset="0"/>
              </a:rPr>
              <a:t> </a:t>
            </a:r>
            <a:r>
              <a:rPr lang="en-US" dirty="0">
                <a:effectLst/>
                <a:ea typeface="Times New Roman" panose="02020603050405020304" pitchFamily="18" charset="0"/>
              </a:rPr>
              <a:t>we</a:t>
            </a:r>
            <a:r>
              <a:rPr lang="en-US" spc="-40" dirty="0">
                <a:effectLst/>
                <a:ea typeface="Times New Roman" panose="02020603050405020304" pitchFamily="18" charset="0"/>
              </a:rPr>
              <a:t> </a:t>
            </a:r>
            <a:r>
              <a:rPr lang="en-US" dirty="0">
                <a:effectLst/>
                <a:ea typeface="Times New Roman" panose="02020603050405020304" pitchFamily="18" charset="0"/>
              </a:rPr>
              <a:t>reviewed</a:t>
            </a:r>
            <a:r>
              <a:rPr lang="en-US" spc="-20" dirty="0">
                <a:effectLst/>
                <a:ea typeface="Times New Roman" panose="02020603050405020304" pitchFamily="18" charset="0"/>
              </a:rPr>
              <a:t> </a:t>
            </a:r>
            <a:r>
              <a:rPr lang="en-US" dirty="0">
                <a:effectLst/>
                <a:ea typeface="Times New Roman" panose="02020603050405020304" pitchFamily="18" charset="0"/>
              </a:rPr>
              <a:t>can</a:t>
            </a:r>
            <a:r>
              <a:rPr lang="en-US" spc="-45" dirty="0">
                <a:effectLst/>
                <a:ea typeface="Times New Roman" panose="02020603050405020304" pitchFamily="18" charset="0"/>
              </a:rPr>
              <a:t> </a:t>
            </a:r>
            <a:r>
              <a:rPr lang="en-US" dirty="0">
                <a:effectLst/>
                <a:ea typeface="Times New Roman" panose="02020603050405020304" pitchFamily="18" charset="0"/>
              </a:rPr>
              <a:t>detect</a:t>
            </a:r>
            <a:r>
              <a:rPr lang="en-US" spc="-30" dirty="0">
                <a:effectLst/>
                <a:ea typeface="Times New Roman" panose="02020603050405020304" pitchFamily="18" charset="0"/>
              </a:rPr>
              <a:t> </a:t>
            </a:r>
            <a:r>
              <a:rPr lang="en-US" dirty="0">
                <a:effectLst/>
                <a:ea typeface="Times New Roman" panose="02020603050405020304" pitchFamily="18" charset="0"/>
              </a:rPr>
              <a:t>falls</a:t>
            </a:r>
            <a:r>
              <a:rPr lang="en-US" spc="-30" dirty="0">
                <a:effectLst/>
                <a:ea typeface="Times New Roman" panose="02020603050405020304" pitchFamily="18" charset="0"/>
              </a:rPr>
              <a:t> </a:t>
            </a:r>
            <a:r>
              <a:rPr lang="en-US" dirty="0">
                <a:effectLst/>
                <a:ea typeface="Times New Roman" panose="02020603050405020304" pitchFamily="18" charset="0"/>
              </a:rPr>
              <a:t>and</a:t>
            </a:r>
            <a:r>
              <a:rPr lang="en-US" spc="-45" dirty="0">
                <a:effectLst/>
                <a:ea typeface="Times New Roman" panose="02020603050405020304" pitchFamily="18" charset="0"/>
              </a:rPr>
              <a:t> </a:t>
            </a:r>
            <a:r>
              <a:rPr lang="en-US" dirty="0">
                <a:effectLst/>
                <a:ea typeface="Times New Roman" panose="02020603050405020304" pitchFamily="18" charset="0"/>
              </a:rPr>
              <a:t>send</a:t>
            </a:r>
            <a:r>
              <a:rPr lang="en-US" spc="-20" dirty="0">
                <a:effectLst/>
                <a:ea typeface="Times New Roman" panose="02020603050405020304" pitchFamily="18" charset="0"/>
              </a:rPr>
              <a:t> </a:t>
            </a:r>
            <a:r>
              <a:rPr lang="en-US" dirty="0">
                <a:effectLst/>
                <a:ea typeface="Times New Roman" panose="02020603050405020304" pitchFamily="18" charset="0"/>
              </a:rPr>
              <a:t>alarms.[13]</a:t>
            </a:r>
            <a:endParaRPr lang="en-IN" dirty="0"/>
          </a:p>
        </p:txBody>
      </p:sp>
    </p:spTree>
    <p:extLst>
      <p:ext uri="{BB962C8B-B14F-4D97-AF65-F5344CB8AC3E}">
        <p14:creationId xmlns:p14="http://schemas.microsoft.com/office/powerpoint/2010/main" val="2378132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C8AD8-6FB2-1FF2-BF9D-DF00374FB07C}"/>
              </a:ext>
            </a:extLst>
          </p:cNvPr>
          <p:cNvSpPr>
            <a:spLocks noGrp="1"/>
          </p:cNvSpPr>
          <p:nvPr>
            <p:ph type="title"/>
          </p:nvPr>
        </p:nvSpPr>
        <p:spPr/>
        <p:txBody>
          <a:bodyPr/>
          <a:lstStyle/>
          <a:p>
            <a:pPr algn="l"/>
            <a:r>
              <a:rPr lang="en-IN" dirty="0"/>
              <a:t>Objectives</a:t>
            </a:r>
          </a:p>
        </p:txBody>
      </p:sp>
      <p:sp>
        <p:nvSpPr>
          <p:cNvPr id="3" name="Content Placeholder 2">
            <a:extLst>
              <a:ext uri="{FF2B5EF4-FFF2-40B4-BE49-F238E27FC236}">
                <a16:creationId xmlns:a16="http://schemas.microsoft.com/office/drawing/2014/main" id="{FA4D9E92-D48E-CDB7-60CB-0AA6C53AE59A}"/>
              </a:ext>
            </a:extLst>
          </p:cNvPr>
          <p:cNvSpPr>
            <a:spLocks noGrp="1"/>
          </p:cNvSpPr>
          <p:nvPr>
            <p:ph idx="1"/>
          </p:nvPr>
        </p:nvSpPr>
        <p:spPr/>
        <p:txBody>
          <a:bodyPr/>
          <a:lstStyle/>
          <a:p>
            <a:r>
              <a:rPr lang="en-US" b="1" dirty="0">
                <a:effectLst/>
                <a:ea typeface="Times New Roman" panose="02020603050405020304" pitchFamily="18" charset="0"/>
              </a:rPr>
              <a:t>Detect</a:t>
            </a:r>
            <a:r>
              <a:rPr lang="en-US" b="1" spc="-10" dirty="0">
                <a:effectLst/>
                <a:ea typeface="Times New Roman" panose="02020603050405020304" pitchFamily="18" charset="0"/>
              </a:rPr>
              <a:t> </a:t>
            </a:r>
            <a:r>
              <a:rPr lang="en-US" b="1" dirty="0">
                <a:effectLst/>
                <a:ea typeface="Times New Roman" panose="02020603050405020304" pitchFamily="18" charset="0"/>
              </a:rPr>
              <a:t>falls</a:t>
            </a:r>
            <a:r>
              <a:rPr lang="en-US" b="1" spc="-15" dirty="0">
                <a:effectLst/>
                <a:ea typeface="Times New Roman" panose="02020603050405020304" pitchFamily="18" charset="0"/>
              </a:rPr>
              <a:t> </a:t>
            </a:r>
            <a:r>
              <a:rPr lang="en-US" b="1" dirty="0">
                <a:effectLst/>
                <a:ea typeface="Times New Roman" panose="02020603050405020304" pitchFamily="18" charset="0"/>
              </a:rPr>
              <a:t>in</a:t>
            </a:r>
            <a:r>
              <a:rPr lang="en-US" b="1" spc="-15" dirty="0">
                <a:effectLst/>
                <a:ea typeface="Times New Roman" panose="02020603050405020304" pitchFamily="18" charset="0"/>
              </a:rPr>
              <a:t> </a:t>
            </a:r>
            <a:r>
              <a:rPr lang="en-US" b="1" dirty="0">
                <a:effectLst/>
                <a:ea typeface="Times New Roman" panose="02020603050405020304" pitchFamily="18" charset="0"/>
              </a:rPr>
              <a:t>complex</a:t>
            </a:r>
            <a:r>
              <a:rPr lang="en-US" b="1" spc="-20" dirty="0">
                <a:effectLst/>
                <a:ea typeface="Times New Roman" panose="02020603050405020304" pitchFamily="18" charset="0"/>
              </a:rPr>
              <a:t> </a:t>
            </a:r>
            <a:r>
              <a:rPr lang="en-US" b="1" dirty="0">
                <a:effectLst/>
                <a:ea typeface="Times New Roman" panose="02020603050405020304" pitchFamily="18" charset="0"/>
              </a:rPr>
              <a:t>situations:</a:t>
            </a:r>
            <a:r>
              <a:rPr lang="en-US" b="1" spc="-5" dirty="0">
                <a:effectLst/>
                <a:ea typeface="Times New Roman" panose="02020603050405020304" pitchFamily="18" charset="0"/>
              </a:rPr>
              <a:t> </a:t>
            </a:r>
            <a:r>
              <a:rPr lang="en-US" dirty="0">
                <a:effectLst/>
                <a:ea typeface="Times New Roman" panose="02020603050405020304" pitchFamily="18" charset="0"/>
              </a:rPr>
              <a:t>To</a:t>
            </a:r>
            <a:r>
              <a:rPr lang="en-US" spc="-5" dirty="0">
                <a:effectLst/>
                <a:ea typeface="Times New Roman" panose="02020603050405020304" pitchFamily="18" charset="0"/>
              </a:rPr>
              <a:t> </a:t>
            </a:r>
            <a:r>
              <a:rPr lang="en-US" dirty="0">
                <a:effectLst/>
                <a:ea typeface="Times New Roman" panose="02020603050405020304" pitchFamily="18" charset="0"/>
              </a:rPr>
              <a:t>accurately</a:t>
            </a:r>
            <a:r>
              <a:rPr lang="en-US" spc="-15" dirty="0">
                <a:effectLst/>
                <a:ea typeface="Times New Roman" panose="02020603050405020304" pitchFamily="18" charset="0"/>
              </a:rPr>
              <a:t> </a:t>
            </a:r>
            <a:r>
              <a:rPr lang="en-US" dirty="0">
                <a:effectLst/>
                <a:ea typeface="Times New Roman" panose="02020603050405020304" pitchFamily="18" charset="0"/>
              </a:rPr>
              <a:t>detect</a:t>
            </a:r>
            <a:r>
              <a:rPr lang="en-US" spc="-15" dirty="0">
                <a:effectLst/>
                <a:ea typeface="Times New Roman" panose="02020603050405020304" pitchFamily="18" charset="0"/>
              </a:rPr>
              <a:t> </a:t>
            </a:r>
            <a:r>
              <a:rPr lang="en-US" dirty="0">
                <a:effectLst/>
                <a:ea typeface="Times New Roman" panose="02020603050405020304" pitchFamily="18" charset="0"/>
              </a:rPr>
              <a:t>falls</a:t>
            </a:r>
            <a:r>
              <a:rPr lang="en-US" spc="-15" dirty="0">
                <a:effectLst/>
                <a:ea typeface="Times New Roman" panose="02020603050405020304" pitchFamily="18" charset="0"/>
              </a:rPr>
              <a:t> </a:t>
            </a:r>
            <a:r>
              <a:rPr lang="en-US" dirty="0">
                <a:effectLst/>
                <a:ea typeface="Times New Roman" panose="02020603050405020304" pitchFamily="18" charset="0"/>
              </a:rPr>
              <a:t>based</a:t>
            </a:r>
            <a:r>
              <a:rPr lang="en-US" spc="-10" dirty="0">
                <a:effectLst/>
                <a:ea typeface="Times New Roman" panose="02020603050405020304" pitchFamily="18" charset="0"/>
              </a:rPr>
              <a:t> </a:t>
            </a:r>
            <a:r>
              <a:rPr lang="en-US" dirty="0">
                <a:effectLst/>
                <a:ea typeface="Times New Roman" panose="02020603050405020304" pitchFamily="18" charset="0"/>
              </a:rPr>
              <a:t>on</a:t>
            </a:r>
            <a:r>
              <a:rPr lang="en-US" spc="-20" dirty="0">
                <a:effectLst/>
                <a:ea typeface="Times New Roman" panose="02020603050405020304" pitchFamily="18" charset="0"/>
              </a:rPr>
              <a:t> </a:t>
            </a:r>
            <a:r>
              <a:rPr lang="en-US" dirty="0">
                <a:effectLst/>
                <a:ea typeface="Times New Roman" panose="02020603050405020304" pitchFamily="18" charset="0"/>
              </a:rPr>
              <a:t>the</a:t>
            </a:r>
            <a:r>
              <a:rPr lang="en-US" spc="-10" dirty="0">
                <a:effectLst/>
                <a:ea typeface="Times New Roman" panose="02020603050405020304" pitchFamily="18" charset="0"/>
              </a:rPr>
              <a:t> </a:t>
            </a:r>
            <a:r>
              <a:rPr lang="en-US" dirty="0">
                <a:effectLst/>
                <a:ea typeface="Times New Roman" panose="02020603050405020304" pitchFamily="18" charset="0"/>
              </a:rPr>
              <a:t>video</a:t>
            </a:r>
            <a:r>
              <a:rPr lang="en-US" spc="-285" dirty="0">
                <a:effectLst/>
                <a:ea typeface="Times New Roman" panose="02020603050405020304" pitchFamily="18" charset="0"/>
              </a:rPr>
              <a:t> </a:t>
            </a:r>
            <a:r>
              <a:rPr lang="en-US" dirty="0">
                <a:effectLst/>
                <a:ea typeface="Times New Roman" panose="02020603050405020304" pitchFamily="18" charset="0"/>
              </a:rPr>
              <a:t>and</a:t>
            </a:r>
            <a:r>
              <a:rPr lang="en-US" spc="-5" dirty="0">
                <a:effectLst/>
                <a:ea typeface="Times New Roman" panose="02020603050405020304" pitchFamily="18" charset="0"/>
              </a:rPr>
              <a:t> </a:t>
            </a:r>
            <a:r>
              <a:rPr lang="en-US" dirty="0">
                <a:effectLst/>
                <a:ea typeface="Times New Roman" panose="02020603050405020304" pitchFamily="18" charset="0"/>
              </a:rPr>
              <a:t>live</a:t>
            </a:r>
            <a:r>
              <a:rPr lang="en-US" spc="-5" dirty="0">
                <a:effectLst/>
                <a:ea typeface="Times New Roman" panose="02020603050405020304" pitchFamily="18" charset="0"/>
              </a:rPr>
              <a:t> </a:t>
            </a:r>
            <a:r>
              <a:rPr lang="en-US" dirty="0">
                <a:effectLst/>
                <a:ea typeface="Times New Roman" panose="02020603050405020304" pitchFamily="18" charset="0"/>
              </a:rPr>
              <a:t>time camera</a:t>
            </a:r>
            <a:r>
              <a:rPr lang="en-US" spc="-5" dirty="0">
                <a:effectLst/>
                <a:ea typeface="Times New Roman" panose="02020603050405020304" pitchFamily="18" charset="0"/>
              </a:rPr>
              <a:t> </a:t>
            </a:r>
            <a:r>
              <a:rPr lang="en-US" dirty="0">
                <a:effectLst/>
                <a:ea typeface="Times New Roman" panose="02020603050405020304" pitchFamily="18" charset="0"/>
              </a:rPr>
              <a:t>feed, even</a:t>
            </a:r>
            <a:r>
              <a:rPr lang="en-US" spc="-5" dirty="0">
                <a:effectLst/>
                <a:ea typeface="Times New Roman" panose="02020603050405020304" pitchFamily="18" charset="0"/>
              </a:rPr>
              <a:t> </a:t>
            </a:r>
            <a:r>
              <a:rPr lang="en-US" dirty="0">
                <a:effectLst/>
                <a:ea typeface="Times New Roman" panose="02020603050405020304" pitchFamily="18" charset="0"/>
              </a:rPr>
              <a:t>in challenging</a:t>
            </a:r>
            <a:r>
              <a:rPr lang="en-US" spc="10" dirty="0">
                <a:effectLst/>
                <a:ea typeface="Times New Roman" panose="02020603050405020304" pitchFamily="18" charset="0"/>
              </a:rPr>
              <a:t> </a:t>
            </a:r>
            <a:r>
              <a:rPr lang="en-US" dirty="0">
                <a:effectLst/>
                <a:ea typeface="Times New Roman" panose="02020603050405020304" pitchFamily="18" charset="0"/>
              </a:rPr>
              <a:t>environments.</a:t>
            </a:r>
            <a:endParaRPr lang="en-IN" dirty="0">
              <a:effectLst/>
              <a:ea typeface="Times New Roman" panose="02020603050405020304" pitchFamily="18" charset="0"/>
            </a:endParaRPr>
          </a:p>
          <a:p>
            <a:r>
              <a:rPr lang="en-US" b="1" dirty="0">
                <a:effectLst/>
                <a:ea typeface="Times New Roman" panose="02020603050405020304" pitchFamily="18" charset="0"/>
              </a:rPr>
              <a:t>Distress</a:t>
            </a:r>
            <a:r>
              <a:rPr lang="en-US" b="1" spc="75" dirty="0">
                <a:effectLst/>
                <a:ea typeface="Times New Roman" panose="02020603050405020304" pitchFamily="18" charset="0"/>
              </a:rPr>
              <a:t> </a:t>
            </a:r>
            <a:r>
              <a:rPr lang="en-US" b="1" dirty="0">
                <a:effectLst/>
                <a:ea typeface="Times New Roman" panose="02020603050405020304" pitchFamily="18" charset="0"/>
              </a:rPr>
              <a:t>Call:</a:t>
            </a:r>
            <a:r>
              <a:rPr lang="en-US" b="1" spc="80" dirty="0">
                <a:effectLst/>
                <a:ea typeface="Times New Roman" panose="02020603050405020304" pitchFamily="18" charset="0"/>
              </a:rPr>
              <a:t> </a:t>
            </a:r>
            <a:r>
              <a:rPr lang="en-US" dirty="0">
                <a:effectLst/>
                <a:ea typeface="Times New Roman" panose="02020603050405020304" pitchFamily="18" charset="0"/>
              </a:rPr>
              <a:t>To</a:t>
            </a:r>
            <a:r>
              <a:rPr lang="en-US" spc="75" dirty="0">
                <a:effectLst/>
                <a:ea typeface="Times New Roman" panose="02020603050405020304" pitchFamily="18" charset="0"/>
              </a:rPr>
              <a:t> </a:t>
            </a:r>
            <a:r>
              <a:rPr lang="en-US" dirty="0">
                <a:effectLst/>
                <a:ea typeface="Times New Roman" panose="02020603050405020304" pitchFamily="18" charset="0"/>
              </a:rPr>
              <a:t>accurately</a:t>
            </a:r>
            <a:r>
              <a:rPr lang="en-US" spc="75" dirty="0">
                <a:effectLst/>
                <a:ea typeface="Times New Roman" panose="02020603050405020304" pitchFamily="18" charset="0"/>
              </a:rPr>
              <a:t> </a:t>
            </a:r>
            <a:r>
              <a:rPr lang="en-US" dirty="0">
                <a:effectLst/>
                <a:ea typeface="Times New Roman" panose="02020603050405020304" pitchFamily="18" charset="0"/>
              </a:rPr>
              <a:t>detect</a:t>
            </a:r>
            <a:r>
              <a:rPr lang="en-US" spc="80" dirty="0">
                <a:effectLst/>
                <a:ea typeface="Times New Roman" panose="02020603050405020304" pitchFamily="18" charset="0"/>
              </a:rPr>
              <a:t> </a:t>
            </a:r>
            <a:r>
              <a:rPr lang="en-US" dirty="0">
                <a:effectLst/>
                <a:ea typeface="Times New Roman" panose="02020603050405020304" pitchFamily="18" charset="0"/>
              </a:rPr>
              <a:t>falls</a:t>
            </a:r>
            <a:r>
              <a:rPr lang="en-US" spc="75" dirty="0">
                <a:effectLst/>
                <a:ea typeface="Times New Roman" panose="02020603050405020304" pitchFamily="18" charset="0"/>
              </a:rPr>
              <a:t> </a:t>
            </a:r>
            <a:r>
              <a:rPr lang="en-US" dirty="0">
                <a:effectLst/>
                <a:ea typeface="Times New Roman" panose="02020603050405020304" pitchFamily="18" charset="0"/>
              </a:rPr>
              <a:t>based</a:t>
            </a:r>
            <a:r>
              <a:rPr lang="en-US" spc="70" dirty="0">
                <a:effectLst/>
                <a:ea typeface="Times New Roman" panose="02020603050405020304" pitchFamily="18" charset="0"/>
              </a:rPr>
              <a:t> </a:t>
            </a:r>
            <a:r>
              <a:rPr lang="en-US" dirty="0">
                <a:effectLst/>
                <a:ea typeface="Times New Roman" panose="02020603050405020304" pitchFamily="18" charset="0"/>
              </a:rPr>
              <a:t>on</a:t>
            </a:r>
            <a:r>
              <a:rPr lang="en-US" spc="75" dirty="0">
                <a:effectLst/>
                <a:ea typeface="Times New Roman" panose="02020603050405020304" pitchFamily="18" charset="0"/>
              </a:rPr>
              <a:t> </a:t>
            </a:r>
            <a:r>
              <a:rPr lang="en-US" dirty="0">
                <a:effectLst/>
                <a:ea typeface="Times New Roman" panose="02020603050405020304" pitchFamily="18" charset="0"/>
              </a:rPr>
              <a:t>the</a:t>
            </a:r>
            <a:r>
              <a:rPr lang="en-US" spc="75" dirty="0">
                <a:effectLst/>
                <a:ea typeface="Times New Roman" panose="02020603050405020304" pitchFamily="18" charset="0"/>
              </a:rPr>
              <a:t> </a:t>
            </a:r>
            <a:r>
              <a:rPr lang="en-US" dirty="0">
                <a:effectLst/>
                <a:ea typeface="Times New Roman" panose="02020603050405020304" pitchFamily="18" charset="0"/>
              </a:rPr>
              <a:t>distress</a:t>
            </a:r>
            <a:r>
              <a:rPr lang="en-US" spc="80" dirty="0">
                <a:effectLst/>
                <a:ea typeface="Times New Roman" panose="02020603050405020304" pitchFamily="18" charset="0"/>
              </a:rPr>
              <a:t> </a:t>
            </a:r>
            <a:r>
              <a:rPr lang="en-US" dirty="0">
                <a:effectLst/>
                <a:ea typeface="Times New Roman" panose="02020603050405020304" pitchFamily="18" charset="0"/>
              </a:rPr>
              <a:t>call</a:t>
            </a:r>
            <a:r>
              <a:rPr lang="en-US" spc="80" dirty="0">
                <a:effectLst/>
                <a:ea typeface="Times New Roman" panose="02020603050405020304" pitchFamily="18" charset="0"/>
              </a:rPr>
              <a:t> </a:t>
            </a:r>
            <a:r>
              <a:rPr lang="en-US" dirty="0">
                <a:effectLst/>
                <a:ea typeface="Times New Roman" panose="02020603050405020304" pitchFamily="18" charset="0"/>
              </a:rPr>
              <a:t>made</a:t>
            </a:r>
            <a:r>
              <a:rPr lang="en-US" spc="70" dirty="0">
                <a:effectLst/>
                <a:ea typeface="Times New Roman" panose="02020603050405020304" pitchFamily="18" charset="0"/>
              </a:rPr>
              <a:t> </a:t>
            </a:r>
            <a:r>
              <a:rPr lang="en-US" dirty="0">
                <a:effectLst/>
                <a:ea typeface="Times New Roman" panose="02020603050405020304" pitchFamily="18" charset="0"/>
              </a:rPr>
              <a:t>by</a:t>
            </a:r>
            <a:r>
              <a:rPr lang="en-US" spc="70" dirty="0">
                <a:effectLst/>
                <a:ea typeface="Times New Roman" panose="02020603050405020304" pitchFamily="18" charset="0"/>
              </a:rPr>
              <a:t> </a:t>
            </a:r>
            <a:r>
              <a:rPr lang="en-US" dirty="0">
                <a:effectLst/>
                <a:ea typeface="Times New Roman" panose="02020603050405020304" pitchFamily="18" charset="0"/>
              </a:rPr>
              <a:t>the</a:t>
            </a:r>
            <a:r>
              <a:rPr lang="en-US" spc="-285" dirty="0">
                <a:effectLst/>
                <a:ea typeface="Times New Roman" panose="02020603050405020304" pitchFamily="18" charset="0"/>
              </a:rPr>
              <a:t> </a:t>
            </a:r>
            <a:r>
              <a:rPr lang="en-US" dirty="0">
                <a:effectLst/>
                <a:ea typeface="Times New Roman" panose="02020603050405020304" pitchFamily="18" charset="0"/>
              </a:rPr>
              <a:t>person</a:t>
            </a:r>
            <a:r>
              <a:rPr lang="en-US" spc="-5" dirty="0">
                <a:effectLst/>
                <a:ea typeface="Times New Roman" panose="02020603050405020304" pitchFamily="18" charset="0"/>
              </a:rPr>
              <a:t> </a:t>
            </a:r>
            <a:r>
              <a:rPr lang="en-US" dirty="0">
                <a:effectLst/>
                <a:ea typeface="Times New Roman" panose="02020603050405020304" pitchFamily="18" charset="0"/>
              </a:rPr>
              <a:t>during or after the</a:t>
            </a:r>
            <a:r>
              <a:rPr lang="en-US" spc="-5" dirty="0">
                <a:effectLst/>
                <a:ea typeface="Times New Roman" panose="02020603050405020304" pitchFamily="18" charset="0"/>
              </a:rPr>
              <a:t> </a:t>
            </a:r>
            <a:r>
              <a:rPr lang="en-US" dirty="0">
                <a:effectLst/>
                <a:ea typeface="Times New Roman" panose="02020603050405020304" pitchFamily="18" charset="0"/>
              </a:rPr>
              <a:t>fall for</a:t>
            </a:r>
            <a:r>
              <a:rPr lang="en-US" spc="-10" dirty="0">
                <a:effectLst/>
                <a:ea typeface="Times New Roman" panose="02020603050405020304" pitchFamily="18" charset="0"/>
              </a:rPr>
              <a:t> </a:t>
            </a:r>
            <a:r>
              <a:rPr lang="en-US" dirty="0">
                <a:effectLst/>
                <a:ea typeface="Times New Roman" panose="02020603050405020304" pitchFamily="18" charset="0"/>
              </a:rPr>
              <a:t>help, even</a:t>
            </a:r>
            <a:r>
              <a:rPr lang="en-US" spc="-5" dirty="0">
                <a:effectLst/>
                <a:ea typeface="Times New Roman" panose="02020603050405020304" pitchFamily="18" charset="0"/>
              </a:rPr>
              <a:t> </a:t>
            </a:r>
            <a:r>
              <a:rPr lang="en-US" dirty="0">
                <a:effectLst/>
                <a:ea typeface="Times New Roman" panose="02020603050405020304" pitchFamily="18" charset="0"/>
              </a:rPr>
              <a:t>in a noisy environment.</a:t>
            </a:r>
            <a:endParaRPr lang="en-IN" dirty="0">
              <a:effectLst/>
              <a:ea typeface="Times New Roman" panose="02020603050405020304" pitchFamily="18" charset="0"/>
            </a:endParaRPr>
          </a:p>
          <a:p>
            <a:r>
              <a:rPr lang="en-US" b="1" dirty="0">
                <a:effectLst/>
                <a:ea typeface="Times New Roman" panose="02020603050405020304" pitchFamily="18" charset="0"/>
              </a:rPr>
              <a:t>Alerting</a:t>
            </a:r>
            <a:r>
              <a:rPr lang="en-US" b="1" spc="25" dirty="0">
                <a:effectLst/>
                <a:ea typeface="Times New Roman" panose="02020603050405020304" pitchFamily="18" charset="0"/>
              </a:rPr>
              <a:t> </a:t>
            </a:r>
            <a:r>
              <a:rPr lang="en-US" b="1" dirty="0">
                <a:effectLst/>
                <a:ea typeface="Times New Roman" panose="02020603050405020304" pitchFamily="18" charset="0"/>
              </a:rPr>
              <a:t>Family:</a:t>
            </a:r>
            <a:r>
              <a:rPr lang="en-US" b="1" spc="40" dirty="0">
                <a:effectLst/>
                <a:ea typeface="Times New Roman" panose="02020603050405020304" pitchFamily="18" charset="0"/>
              </a:rPr>
              <a:t> </a:t>
            </a:r>
            <a:r>
              <a:rPr lang="en-US" dirty="0">
                <a:effectLst/>
                <a:ea typeface="Times New Roman" panose="02020603050405020304" pitchFamily="18" charset="0"/>
              </a:rPr>
              <a:t>To</a:t>
            </a:r>
            <a:r>
              <a:rPr lang="en-US" spc="25" dirty="0">
                <a:effectLst/>
                <a:ea typeface="Times New Roman" panose="02020603050405020304" pitchFamily="18" charset="0"/>
              </a:rPr>
              <a:t> </a:t>
            </a:r>
            <a:r>
              <a:rPr lang="en-US" dirty="0">
                <a:effectLst/>
                <a:ea typeface="Times New Roman" panose="02020603050405020304" pitchFamily="18" charset="0"/>
              </a:rPr>
              <a:t>alert</a:t>
            </a:r>
            <a:r>
              <a:rPr lang="en-US" spc="45" dirty="0">
                <a:effectLst/>
                <a:ea typeface="Times New Roman" panose="02020603050405020304" pitchFamily="18" charset="0"/>
              </a:rPr>
              <a:t> </a:t>
            </a:r>
            <a:r>
              <a:rPr lang="en-US" dirty="0">
                <a:effectLst/>
                <a:ea typeface="Times New Roman" panose="02020603050405020304" pitchFamily="18" charset="0"/>
              </a:rPr>
              <a:t>the</a:t>
            </a:r>
            <a:r>
              <a:rPr lang="en-US" spc="35" dirty="0">
                <a:effectLst/>
                <a:ea typeface="Times New Roman" panose="02020603050405020304" pitchFamily="18" charset="0"/>
              </a:rPr>
              <a:t> </a:t>
            </a:r>
            <a:r>
              <a:rPr lang="en-US" dirty="0">
                <a:effectLst/>
                <a:ea typeface="Times New Roman" panose="02020603050405020304" pitchFamily="18" charset="0"/>
              </a:rPr>
              <a:t>family</a:t>
            </a:r>
            <a:r>
              <a:rPr lang="en-US" spc="35" dirty="0">
                <a:effectLst/>
                <a:ea typeface="Times New Roman" panose="02020603050405020304" pitchFamily="18" charset="0"/>
              </a:rPr>
              <a:t> </a:t>
            </a:r>
            <a:r>
              <a:rPr lang="en-US" dirty="0">
                <a:effectLst/>
                <a:ea typeface="Times New Roman" panose="02020603050405020304" pitchFamily="18" charset="0"/>
              </a:rPr>
              <a:t>members</a:t>
            </a:r>
            <a:r>
              <a:rPr lang="en-US" spc="25" dirty="0">
                <a:effectLst/>
                <a:ea typeface="Times New Roman" panose="02020603050405020304" pitchFamily="18" charset="0"/>
              </a:rPr>
              <a:t> </a:t>
            </a:r>
            <a:r>
              <a:rPr lang="en-US" dirty="0">
                <a:effectLst/>
                <a:ea typeface="Times New Roman" panose="02020603050405020304" pitchFamily="18" charset="0"/>
              </a:rPr>
              <a:t>of</a:t>
            </a:r>
            <a:r>
              <a:rPr lang="en-US" spc="40" dirty="0">
                <a:effectLst/>
                <a:ea typeface="Times New Roman" panose="02020603050405020304" pitchFamily="18" charset="0"/>
              </a:rPr>
              <a:t> </a:t>
            </a:r>
            <a:r>
              <a:rPr lang="en-US" dirty="0">
                <a:effectLst/>
                <a:ea typeface="Times New Roman" panose="02020603050405020304" pitchFamily="18" charset="0"/>
              </a:rPr>
              <a:t>the</a:t>
            </a:r>
            <a:r>
              <a:rPr lang="en-US" spc="25" dirty="0">
                <a:effectLst/>
                <a:ea typeface="Times New Roman" panose="02020603050405020304" pitchFamily="18" charset="0"/>
              </a:rPr>
              <a:t> </a:t>
            </a:r>
            <a:r>
              <a:rPr lang="en-US" dirty="0">
                <a:effectLst/>
                <a:ea typeface="Times New Roman" panose="02020603050405020304" pitchFamily="18" charset="0"/>
              </a:rPr>
              <a:t>person</a:t>
            </a:r>
            <a:r>
              <a:rPr lang="en-US" spc="40" dirty="0">
                <a:effectLst/>
                <a:ea typeface="Times New Roman" panose="02020603050405020304" pitchFamily="18" charset="0"/>
              </a:rPr>
              <a:t> </a:t>
            </a:r>
            <a:r>
              <a:rPr lang="en-US" dirty="0">
                <a:effectLst/>
                <a:ea typeface="Times New Roman" panose="02020603050405020304" pitchFamily="18" charset="0"/>
              </a:rPr>
              <a:t>whenever</a:t>
            </a:r>
            <a:r>
              <a:rPr lang="en-US" spc="25" dirty="0">
                <a:effectLst/>
                <a:ea typeface="Times New Roman" panose="02020603050405020304" pitchFamily="18" charset="0"/>
              </a:rPr>
              <a:t> </a:t>
            </a:r>
            <a:r>
              <a:rPr lang="en-US" dirty="0">
                <a:effectLst/>
                <a:ea typeface="Times New Roman" panose="02020603050405020304" pitchFamily="18" charset="0"/>
              </a:rPr>
              <a:t>a</a:t>
            </a:r>
            <a:r>
              <a:rPr lang="en-US" spc="40" dirty="0">
                <a:effectLst/>
                <a:ea typeface="Times New Roman" panose="02020603050405020304" pitchFamily="18" charset="0"/>
              </a:rPr>
              <a:t> </a:t>
            </a:r>
            <a:r>
              <a:rPr lang="en-US" dirty="0">
                <a:effectLst/>
                <a:ea typeface="Times New Roman" panose="02020603050405020304" pitchFamily="18" charset="0"/>
              </a:rPr>
              <a:t>fall</a:t>
            </a:r>
            <a:r>
              <a:rPr lang="en-US" spc="30" dirty="0">
                <a:effectLst/>
                <a:ea typeface="Times New Roman" panose="02020603050405020304" pitchFamily="18" charset="0"/>
              </a:rPr>
              <a:t> </a:t>
            </a:r>
            <a:r>
              <a:rPr lang="en-US" dirty="0">
                <a:effectLst/>
                <a:ea typeface="Times New Roman" panose="02020603050405020304" pitchFamily="18" charset="0"/>
              </a:rPr>
              <a:t>is</a:t>
            </a:r>
            <a:r>
              <a:rPr lang="en-US" spc="-285" dirty="0">
                <a:effectLst/>
                <a:ea typeface="Times New Roman" panose="02020603050405020304" pitchFamily="18" charset="0"/>
              </a:rPr>
              <a:t> </a:t>
            </a:r>
            <a:r>
              <a:rPr lang="en-US" dirty="0">
                <a:effectLst/>
                <a:ea typeface="Times New Roman" panose="02020603050405020304" pitchFamily="18" charset="0"/>
              </a:rPr>
              <a:t>noticed</a:t>
            </a:r>
            <a:r>
              <a:rPr lang="en-US" spc="-5" dirty="0">
                <a:effectLst/>
                <a:ea typeface="Times New Roman" panose="02020603050405020304" pitchFamily="18" charset="0"/>
              </a:rPr>
              <a:t> </a:t>
            </a:r>
            <a:r>
              <a:rPr lang="en-US" dirty="0">
                <a:effectLst/>
                <a:ea typeface="Times New Roman" panose="02020603050405020304" pitchFamily="18" charset="0"/>
              </a:rPr>
              <a:t>so that</a:t>
            </a:r>
            <a:r>
              <a:rPr lang="en-US" spc="-5" dirty="0">
                <a:effectLst/>
                <a:ea typeface="Times New Roman" panose="02020603050405020304" pitchFamily="18" charset="0"/>
              </a:rPr>
              <a:t> </a:t>
            </a:r>
            <a:r>
              <a:rPr lang="en-US" dirty="0">
                <a:effectLst/>
                <a:ea typeface="Times New Roman" panose="02020603050405020304" pitchFamily="18" charset="0"/>
              </a:rPr>
              <a:t>they can</a:t>
            </a:r>
            <a:r>
              <a:rPr lang="en-US" spc="-5" dirty="0">
                <a:effectLst/>
                <a:ea typeface="Times New Roman" panose="02020603050405020304" pitchFamily="18" charset="0"/>
              </a:rPr>
              <a:t> </a:t>
            </a:r>
            <a:r>
              <a:rPr lang="en-US" dirty="0">
                <a:effectLst/>
                <a:ea typeface="Times New Roman" panose="02020603050405020304" pitchFamily="18" charset="0"/>
              </a:rPr>
              <a:t>take</a:t>
            </a:r>
            <a:r>
              <a:rPr lang="en-US" spc="-5" dirty="0">
                <a:effectLst/>
                <a:ea typeface="Times New Roman" panose="02020603050405020304" pitchFamily="18" charset="0"/>
              </a:rPr>
              <a:t> </a:t>
            </a:r>
            <a:r>
              <a:rPr lang="en-US" dirty="0">
                <a:effectLst/>
                <a:ea typeface="Times New Roman" panose="02020603050405020304" pitchFamily="18" charset="0"/>
              </a:rPr>
              <a:t>any</a:t>
            </a:r>
            <a:r>
              <a:rPr lang="en-US" spc="-5" dirty="0">
                <a:effectLst/>
                <a:ea typeface="Times New Roman" panose="02020603050405020304" pitchFamily="18" charset="0"/>
              </a:rPr>
              <a:t> </a:t>
            </a:r>
            <a:r>
              <a:rPr lang="en-US" dirty="0">
                <a:effectLst/>
                <a:ea typeface="Times New Roman" panose="02020603050405020304" pitchFamily="18" charset="0"/>
              </a:rPr>
              <a:t>important steps</a:t>
            </a:r>
            <a:r>
              <a:rPr lang="en-US" spc="-5" dirty="0">
                <a:effectLst/>
                <a:ea typeface="Times New Roman" panose="02020603050405020304" pitchFamily="18" charset="0"/>
              </a:rPr>
              <a:t> </a:t>
            </a:r>
            <a:r>
              <a:rPr lang="en-US" dirty="0">
                <a:effectLst/>
                <a:ea typeface="Times New Roman" panose="02020603050405020304" pitchFamily="18" charset="0"/>
              </a:rPr>
              <a:t>regarding that</a:t>
            </a:r>
            <a:r>
              <a:rPr lang="en-US" spc="-5" dirty="0">
                <a:effectLst/>
                <a:ea typeface="Times New Roman" panose="02020603050405020304" pitchFamily="18" charset="0"/>
              </a:rPr>
              <a:t> </a:t>
            </a:r>
            <a:r>
              <a:rPr lang="en-US" dirty="0">
                <a:effectLst/>
                <a:ea typeface="Times New Roman" panose="02020603050405020304" pitchFamily="18" charset="0"/>
              </a:rPr>
              <a:t>situation.</a:t>
            </a:r>
          </a:p>
          <a:p>
            <a:r>
              <a:rPr lang="en-US" dirty="0">
                <a:effectLst/>
                <a:ea typeface="Times New Roman" panose="02020603050405020304" pitchFamily="18" charset="0"/>
              </a:rPr>
              <a:t>	</a:t>
            </a:r>
            <a:r>
              <a:rPr lang="en-US" b="1" dirty="0">
                <a:effectLst/>
                <a:ea typeface="Times New Roman" panose="02020603050405020304" pitchFamily="18" charset="0"/>
              </a:rPr>
              <a:t>Removal</a:t>
            </a:r>
            <a:r>
              <a:rPr lang="en-US" b="1" spc="35" dirty="0">
                <a:effectLst/>
                <a:ea typeface="Times New Roman" panose="02020603050405020304" pitchFamily="18" charset="0"/>
              </a:rPr>
              <a:t> </a:t>
            </a:r>
            <a:r>
              <a:rPr lang="en-US" b="1" dirty="0">
                <a:effectLst/>
                <a:ea typeface="Times New Roman" panose="02020603050405020304" pitchFamily="18" charset="0"/>
              </a:rPr>
              <a:t>of</a:t>
            </a:r>
            <a:r>
              <a:rPr lang="en-US" b="1" spc="35" dirty="0">
                <a:effectLst/>
                <a:ea typeface="Times New Roman" panose="02020603050405020304" pitchFamily="18" charset="0"/>
              </a:rPr>
              <a:t> </a:t>
            </a:r>
            <a:r>
              <a:rPr lang="en-US" b="1" dirty="0">
                <a:effectLst/>
                <a:ea typeface="Times New Roman" panose="02020603050405020304" pitchFamily="18" charset="0"/>
              </a:rPr>
              <a:t>False</a:t>
            </a:r>
            <a:r>
              <a:rPr lang="en-US" b="1" spc="45" dirty="0">
                <a:effectLst/>
                <a:ea typeface="Times New Roman" panose="02020603050405020304" pitchFamily="18" charset="0"/>
              </a:rPr>
              <a:t> </a:t>
            </a:r>
            <a:r>
              <a:rPr lang="en-US" b="1" dirty="0">
                <a:effectLst/>
                <a:ea typeface="Times New Roman" panose="02020603050405020304" pitchFamily="18" charset="0"/>
              </a:rPr>
              <a:t>Alarm:</a:t>
            </a:r>
            <a:r>
              <a:rPr lang="en-US" b="1" spc="35" dirty="0">
                <a:effectLst/>
                <a:ea typeface="Times New Roman" panose="02020603050405020304" pitchFamily="18" charset="0"/>
              </a:rPr>
              <a:t> </a:t>
            </a:r>
            <a:r>
              <a:rPr lang="en-US" dirty="0">
                <a:effectLst/>
                <a:ea typeface="Times New Roman" panose="02020603050405020304" pitchFamily="18" charset="0"/>
              </a:rPr>
              <a:t>To</a:t>
            </a:r>
            <a:r>
              <a:rPr lang="en-US" spc="40" dirty="0">
                <a:effectLst/>
                <a:ea typeface="Times New Roman" panose="02020603050405020304" pitchFamily="18" charset="0"/>
              </a:rPr>
              <a:t> </a:t>
            </a:r>
            <a:r>
              <a:rPr lang="en-US" dirty="0">
                <a:effectLst/>
                <a:ea typeface="Times New Roman" panose="02020603050405020304" pitchFamily="18" charset="0"/>
              </a:rPr>
              <a:t>minimize</a:t>
            </a:r>
            <a:r>
              <a:rPr lang="en-US" spc="35" dirty="0">
                <a:effectLst/>
                <a:ea typeface="Times New Roman" panose="02020603050405020304" pitchFamily="18" charset="0"/>
              </a:rPr>
              <a:t> </a:t>
            </a:r>
            <a:r>
              <a:rPr lang="en-US" dirty="0">
                <a:effectLst/>
                <a:ea typeface="Times New Roman" panose="02020603050405020304" pitchFamily="18" charset="0"/>
              </a:rPr>
              <a:t>the</a:t>
            </a:r>
            <a:r>
              <a:rPr lang="en-US" spc="35" dirty="0">
                <a:effectLst/>
                <a:ea typeface="Times New Roman" panose="02020603050405020304" pitchFamily="18" charset="0"/>
              </a:rPr>
              <a:t> </a:t>
            </a:r>
            <a:r>
              <a:rPr lang="en-US" dirty="0">
                <a:effectLst/>
                <a:ea typeface="Times New Roman" panose="02020603050405020304" pitchFamily="18" charset="0"/>
              </a:rPr>
              <a:t>number</a:t>
            </a:r>
            <a:r>
              <a:rPr lang="en-US" spc="35" dirty="0">
                <a:effectLst/>
                <a:ea typeface="Times New Roman" panose="02020603050405020304" pitchFamily="18" charset="0"/>
              </a:rPr>
              <a:t> </a:t>
            </a:r>
            <a:r>
              <a:rPr lang="en-US" dirty="0">
                <a:effectLst/>
                <a:ea typeface="Times New Roman" panose="02020603050405020304" pitchFamily="18" charset="0"/>
              </a:rPr>
              <a:t>of</a:t>
            </a:r>
            <a:r>
              <a:rPr lang="en-US" spc="35" dirty="0">
                <a:effectLst/>
                <a:ea typeface="Times New Roman" panose="02020603050405020304" pitchFamily="18" charset="0"/>
              </a:rPr>
              <a:t> </a:t>
            </a:r>
            <a:r>
              <a:rPr lang="en-US" dirty="0">
                <a:effectLst/>
                <a:ea typeface="Times New Roman" panose="02020603050405020304" pitchFamily="18" charset="0"/>
              </a:rPr>
              <a:t>false</a:t>
            </a:r>
            <a:r>
              <a:rPr lang="en-US" spc="40" dirty="0">
                <a:effectLst/>
                <a:ea typeface="Times New Roman" panose="02020603050405020304" pitchFamily="18" charset="0"/>
              </a:rPr>
              <a:t> </a:t>
            </a:r>
            <a:r>
              <a:rPr lang="en-US" dirty="0">
                <a:effectLst/>
                <a:ea typeface="Times New Roman" panose="02020603050405020304" pitchFamily="18" charset="0"/>
              </a:rPr>
              <a:t>alarms,</a:t>
            </a:r>
            <a:r>
              <a:rPr lang="en-US" spc="40" dirty="0">
                <a:effectLst/>
                <a:ea typeface="Times New Roman" panose="02020603050405020304" pitchFamily="18" charset="0"/>
              </a:rPr>
              <a:t> </a:t>
            </a:r>
            <a:r>
              <a:rPr lang="en-US" dirty="0">
                <a:effectLst/>
                <a:ea typeface="Times New Roman" panose="02020603050405020304" pitchFamily="18" charset="0"/>
              </a:rPr>
              <a:t>which</a:t>
            </a:r>
            <a:r>
              <a:rPr lang="en-US" spc="40" dirty="0">
                <a:effectLst/>
                <a:ea typeface="Times New Roman" panose="02020603050405020304" pitchFamily="18" charset="0"/>
              </a:rPr>
              <a:t> </a:t>
            </a:r>
            <a:r>
              <a:rPr lang="en-US" dirty="0">
                <a:effectLst/>
                <a:ea typeface="Times New Roman" panose="02020603050405020304" pitchFamily="18" charset="0"/>
              </a:rPr>
              <a:t>can</a:t>
            </a:r>
            <a:r>
              <a:rPr lang="en-US" spc="-285" dirty="0">
                <a:effectLst/>
                <a:ea typeface="Times New Roman" panose="02020603050405020304" pitchFamily="18" charset="0"/>
              </a:rPr>
              <a:t> </a:t>
            </a:r>
            <a:r>
              <a:rPr lang="en-US" dirty="0">
                <a:effectLst/>
                <a:ea typeface="Times New Roman" panose="02020603050405020304" pitchFamily="18" charset="0"/>
              </a:rPr>
              <a:t>be</a:t>
            </a:r>
            <a:r>
              <a:rPr lang="en-US" spc="-10" dirty="0">
                <a:effectLst/>
                <a:ea typeface="Times New Roman" panose="02020603050405020304" pitchFamily="18" charset="0"/>
              </a:rPr>
              <a:t> </a:t>
            </a:r>
            <a:r>
              <a:rPr lang="en-US" dirty="0">
                <a:effectLst/>
                <a:ea typeface="Times New Roman" panose="02020603050405020304" pitchFamily="18" charset="0"/>
              </a:rPr>
              <a:t>caused by</a:t>
            </a:r>
            <a:r>
              <a:rPr lang="en-US" spc="10" dirty="0">
                <a:effectLst/>
                <a:ea typeface="Times New Roman" panose="02020603050405020304" pitchFamily="18" charset="0"/>
              </a:rPr>
              <a:t> </a:t>
            </a:r>
            <a:r>
              <a:rPr lang="en-US" dirty="0">
                <a:effectLst/>
                <a:ea typeface="Times New Roman" panose="02020603050405020304" pitchFamily="18" charset="0"/>
              </a:rPr>
              <a:t>other</a:t>
            </a:r>
            <a:r>
              <a:rPr lang="en-US" spc="-10" dirty="0">
                <a:effectLst/>
                <a:ea typeface="Times New Roman" panose="02020603050405020304" pitchFamily="18" charset="0"/>
              </a:rPr>
              <a:t> </a:t>
            </a:r>
            <a:r>
              <a:rPr lang="en-US" dirty="0">
                <a:effectLst/>
                <a:ea typeface="Times New Roman" panose="02020603050405020304" pitchFamily="18" charset="0"/>
              </a:rPr>
              <a:t>activities, such as sitting</a:t>
            </a:r>
            <a:r>
              <a:rPr lang="en-US" spc="-5" dirty="0">
                <a:effectLst/>
                <a:ea typeface="Times New Roman" panose="02020603050405020304" pitchFamily="18" charset="0"/>
              </a:rPr>
              <a:t> </a:t>
            </a:r>
            <a:r>
              <a:rPr lang="en-US" dirty="0">
                <a:effectLst/>
                <a:ea typeface="Times New Roman" panose="02020603050405020304" pitchFamily="18" charset="0"/>
              </a:rPr>
              <a:t>down or</a:t>
            </a:r>
            <a:r>
              <a:rPr lang="en-US" spc="-5" dirty="0">
                <a:effectLst/>
                <a:ea typeface="Times New Roman" panose="02020603050405020304" pitchFamily="18" charset="0"/>
              </a:rPr>
              <a:t> </a:t>
            </a:r>
            <a:r>
              <a:rPr lang="en-US" dirty="0">
                <a:effectLst/>
                <a:ea typeface="Times New Roman" panose="02020603050405020304" pitchFamily="18" charset="0"/>
              </a:rPr>
              <a:t>lying down.</a:t>
            </a:r>
            <a:endParaRPr lang="en-IN"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898936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1C7E-9F28-6212-0E94-C9A3401E26A5}"/>
              </a:ext>
            </a:extLst>
          </p:cNvPr>
          <p:cNvSpPr>
            <a:spLocks noGrp="1"/>
          </p:cNvSpPr>
          <p:nvPr>
            <p:ph type="title"/>
          </p:nvPr>
        </p:nvSpPr>
        <p:spPr/>
        <p:txBody>
          <a:bodyPr/>
          <a:lstStyle/>
          <a:p>
            <a:pPr algn="l"/>
            <a:r>
              <a:rPr lang="en-IN" dirty="0"/>
              <a:t>Methodology</a:t>
            </a:r>
          </a:p>
        </p:txBody>
      </p:sp>
      <p:sp>
        <p:nvSpPr>
          <p:cNvPr id="3" name="Content Placeholder 2">
            <a:extLst>
              <a:ext uri="{FF2B5EF4-FFF2-40B4-BE49-F238E27FC236}">
                <a16:creationId xmlns:a16="http://schemas.microsoft.com/office/drawing/2014/main" id="{A73F10DA-843B-1D16-8E0D-FB6CD95C345E}"/>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We created a fall detection system using </a:t>
            </a:r>
            <a:r>
              <a:rPr lang="en-US" sz="1800" dirty="0" err="1">
                <a:effectLst/>
                <a:latin typeface="Times New Roman" panose="02020603050405020304" pitchFamily="18" charset="0"/>
                <a:ea typeface="Times New Roman" panose="02020603050405020304" pitchFamily="18" charset="0"/>
              </a:rPr>
              <a:t>MediaPipe</a:t>
            </a:r>
            <a:r>
              <a:rPr lang="en-US" sz="1800" dirty="0">
                <a:effectLst/>
                <a:latin typeface="Times New Roman" panose="02020603050405020304" pitchFamily="18" charset="0"/>
                <a:ea typeface="Times New Roman" panose="02020603050405020304" pitchFamily="18" charset="0"/>
              </a:rPr>
              <a:t> with both audio and video features involves</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multiple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steps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including</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collection,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preprocessing,</a:t>
            </a:r>
            <a:r>
              <a:rPr lang="en-US" sz="1800" spc="-45" dirty="0">
                <a:effectLst/>
                <a:latin typeface="Times New Roman" panose="02020603050405020304" pitchFamily="18" charset="0"/>
                <a:ea typeface="Times New Roman" panose="02020603050405020304" pitchFamily="18" charset="0"/>
              </a:rPr>
              <a:t> then algorithm is applied on the input to whether the subject is fallen or not in the particular video input or not and at last the output is displayed in the feed and an alert is sent to concerned parties as well.</a:t>
            </a:r>
          </a:p>
          <a:p>
            <a:r>
              <a:rPr lang="en-US" sz="1800" spc="-45" dirty="0">
                <a:effectLst/>
                <a:latin typeface="Times New Roman" panose="02020603050405020304" pitchFamily="18" charset="0"/>
              </a:rPr>
              <a:t>We c</a:t>
            </a:r>
            <a:r>
              <a:rPr lang="en-US" sz="1800" dirty="0">
                <a:effectLst/>
                <a:latin typeface="Times New Roman" panose="02020603050405020304" pitchFamily="18" charset="0"/>
                <a:ea typeface="Times New Roman" panose="02020603050405020304" pitchFamily="18" charset="0"/>
              </a:rPr>
              <a:t>ollected</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diverse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videos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include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both</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fall</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non-fall</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activities.</a:t>
            </a:r>
            <a:r>
              <a:rPr lang="en-US" sz="1800" spc="-285" dirty="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Ensuring</a:t>
            </a:r>
            <a:r>
              <a:rPr lang="en-US" sz="1800" spc="-1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videos 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various backgrounds, lighting conditions,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angles.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We also corresponded</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fall</a:t>
            </a:r>
            <a:r>
              <a:rPr lang="en-US" sz="1800" spc="1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events,</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capturing</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sounds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might 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indicative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a fall like a cry for help.</a:t>
            </a:r>
          </a:p>
          <a:p>
            <a:r>
              <a:rPr lang="en-US" sz="1800" dirty="0">
                <a:effectLst/>
                <a:latin typeface="Times New Roman" panose="02020603050405020304" pitchFamily="18" charset="0"/>
                <a:ea typeface="Times New Roman" panose="02020603050405020304" pitchFamily="18" charset="0"/>
              </a:rPr>
              <a:t>In the preprocessing part the code first reduces the resolution of the video  given as input and later first converts the video from BGR to RGB for the CNN model for human detection and later coverts it back to BGR to check for fall in the respective frame.</a:t>
            </a:r>
          </a:p>
          <a:p>
            <a:endParaRPr lang="en-IN" dirty="0"/>
          </a:p>
        </p:txBody>
      </p:sp>
    </p:spTree>
    <p:extLst>
      <p:ext uri="{BB962C8B-B14F-4D97-AF65-F5344CB8AC3E}">
        <p14:creationId xmlns:p14="http://schemas.microsoft.com/office/powerpoint/2010/main" val="734896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487EF-FA49-759D-5051-687E27ACA2BD}"/>
              </a:ext>
            </a:extLst>
          </p:cNvPr>
          <p:cNvSpPr>
            <a:spLocks noGrp="1"/>
          </p:cNvSpPr>
          <p:nvPr>
            <p:ph type="title"/>
          </p:nvPr>
        </p:nvSpPr>
        <p:spPr/>
        <p:txBody>
          <a:bodyPr/>
          <a:lstStyle/>
          <a:p>
            <a:pPr algn="l"/>
            <a:r>
              <a:rPr lang="en-IN" dirty="0"/>
              <a:t>Algorithm Used</a:t>
            </a:r>
          </a:p>
        </p:txBody>
      </p:sp>
      <p:pic>
        <p:nvPicPr>
          <p:cNvPr id="4" name="image5.jpeg">
            <a:extLst>
              <a:ext uri="{FF2B5EF4-FFF2-40B4-BE49-F238E27FC236}">
                <a16:creationId xmlns:a16="http://schemas.microsoft.com/office/drawing/2014/main" id="{8D47F3F8-D5D6-4194-4D60-6593D2C34B09}"/>
              </a:ext>
            </a:extLst>
          </p:cNvPr>
          <p:cNvPicPr>
            <a:picLocks noGrp="1" noChangeAspect="1"/>
          </p:cNvPicPr>
          <p:nvPr>
            <p:ph idx="1"/>
          </p:nvPr>
        </p:nvPicPr>
        <p:blipFill>
          <a:blip r:embed="rId2" cstate="print"/>
          <a:stretch>
            <a:fillRect/>
          </a:stretch>
        </p:blipFill>
        <p:spPr>
          <a:xfrm>
            <a:off x="6861408" y="1696818"/>
            <a:ext cx="4406149" cy="4380484"/>
          </a:xfrm>
          <a:prstGeom prst="rect">
            <a:avLst/>
          </a:prstGeom>
        </p:spPr>
      </p:pic>
      <p:sp>
        <p:nvSpPr>
          <p:cNvPr id="5" name="TextBox 4">
            <a:extLst>
              <a:ext uri="{FF2B5EF4-FFF2-40B4-BE49-F238E27FC236}">
                <a16:creationId xmlns:a16="http://schemas.microsoft.com/office/drawing/2014/main" id="{C15A9DD2-FD1E-7055-C1A3-D19AE7AE5D72}"/>
              </a:ext>
            </a:extLst>
          </p:cNvPr>
          <p:cNvSpPr txBox="1"/>
          <p:nvPr/>
        </p:nvSpPr>
        <p:spPr>
          <a:xfrm>
            <a:off x="903147" y="1580050"/>
            <a:ext cx="6310453" cy="4614020"/>
          </a:xfrm>
          <a:prstGeom prst="rect">
            <a:avLst/>
          </a:prstGeom>
          <a:noFill/>
        </p:spPr>
        <p:txBody>
          <a:bodyPr wrap="square" rtlCol="0">
            <a:spAutoFit/>
          </a:bodyPr>
          <a:lstStyle/>
          <a:p>
            <a:pPr marR="394335" lvl="0">
              <a:lnSpc>
                <a:spcPct val="150000"/>
              </a:lnSpc>
              <a:spcBef>
                <a:spcPts val="300"/>
              </a:spcBef>
              <a:spcAft>
                <a:spcPts val="0"/>
              </a:spcAft>
              <a:buSzPts val="1200"/>
              <a:tabLst>
                <a:tab pos="723900" algn="l"/>
                <a:tab pos="724535" algn="l"/>
              </a:tabLst>
            </a:pPr>
            <a:r>
              <a:rPr lang="en-US" dirty="0">
                <a:effectLst/>
                <a:ea typeface="Times New Roman" panose="02020603050405020304" pitchFamily="18" charset="0"/>
              </a:rPr>
              <a:t>The algorithm works in such a way that based on the coordinates detected by the</a:t>
            </a:r>
            <a:r>
              <a:rPr lang="en-US" spc="5" dirty="0">
                <a:effectLst/>
                <a:ea typeface="Times New Roman" panose="02020603050405020304" pitchFamily="18" charset="0"/>
              </a:rPr>
              <a:t> </a:t>
            </a:r>
            <a:r>
              <a:rPr lang="en-US" dirty="0">
                <a:effectLst/>
                <a:ea typeface="Times New Roman" panose="02020603050405020304" pitchFamily="18" charset="0"/>
              </a:rPr>
              <a:t>media pipe framework it calculates the most probable center of mass for the human</a:t>
            </a:r>
            <a:r>
              <a:rPr lang="en-US" spc="5" dirty="0">
                <a:effectLst/>
                <a:ea typeface="Times New Roman" panose="02020603050405020304" pitchFamily="18" charset="0"/>
              </a:rPr>
              <a:t> </a:t>
            </a:r>
            <a:r>
              <a:rPr lang="en-US" dirty="0">
                <a:effectLst/>
                <a:ea typeface="Times New Roman" panose="02020603050405020304" pitchFamily="18" charset="0"/>
              </a:rPr>
              <a:t>and if that condition passes then it checks for different angles of the human body parts</a:t>
            </a:r>
            <a:r>
              <a:rPr lang="en-US" spc="-285" dirty="0">
                <a:effectLst/>
                <a:ea typeface="Times New Roman" panose="02020603050405020304" pitchFamily="18" charset="0"/>
              </a:rPr>
              <a:t> </a:t>
            </a:r>
            <a:r>
              <a:rPr lang="en-US" dirty="0">
                <a:effectLst/>
                <a:ea typeface="Times New Roman" panose="02020603050405020304" pitchFamily="18" charset="0"/>
              </a:rPr>
              <a:t>of the person in frame and if that case passes it detects for the body of the human in</a:t>
            </a:r>
            <a:r>
              <a:rPr lang="en-US" spc="5" dirty="0">
                <a:effectLst/>
                <a:ea typeface="Times New Roman" panose="02020603050405020304" pitchFamily="18" charset="0"/>
              </a:rPr>
              <a:t> </a:t>
            </a:r>
            <a:r>
              <a:rPr lang="en-US" dirty="0">
                <a:effectLst/>
                <a:ea typeface="Times New Roman" panose="02020603050405020304" pitchFamily="18" charset="0"/>
              </a:rPr>
              <a:t>frame CNN framework that helps in differentiating between the length and breadth of</a:t>
            </a:r>
            <a:r>
              <a:rPr lang="en-US" spc="5" dirty="0">
                <a:effectLst/>
                <a:ea typeface="Times New Roman" panose="02020603050405020304" pitchFamily="18" charset="0"/>
              </a:rPr>
              <a:t> </a:t>
            </a:r>
            <a:r>
              <a:rPr lang="en-US" dirty="0">
                <a:effectLst/>
                <a:ea typeface="Times New Roman" panose="02020603050405020304" pitchFamily="18" charset="0"/>
              </a:rPr>
              <a:t>the human body and if the breadth of the body is more than that of the length then, in</a:t>
            </a:r>
            <a:r>
              <a:rPr lang="en-US" spc="5" dirty="0">
                <a:effectLst/>
                <a:ea typeface="Times New Roman" panose="02020603050405020304" pitchFamily="18" charset="0"/>
              </a:rPr>
              <a:t> </a:t>
            </a:r>
            <a:r>
              <a:rPr lang="en-US" dirty="0">
                <a:effectLst/>
                <a:ea typeface="Times New Roman" panose="02020603050405020304" pitchFamily="18" charset="0"/>
              </a:rPr>
              <a:t>the</a:t>
            </a:r>
            <a:r>
              <a:rPr lang="en-US" spc="-5" dirty="0">
                <a:effectLst/>
                <a:ea typeface="Times New Roman" panose="02020603050405020304" pitchFamily="18" charset="0"/>
              </a:rPr>
              <a:t> </a:t>
            </a:r>
            <a:r>
              <a:rPr lang="en-US" dirty="0">
                <a:effectLst/>
                <a:ea typeface="Times New Roman" panose="02020603050405020304" pitchFamily="18" charset="0"/>
              </a:rPr>
              <a:t>end,</a:t>
            </a:r>
            <a:r>
              <a:rPr lang="en-US" spc="-5" dirty="0">
                <a:effectLst/>
                <a:ea typeface="Times New Roman" panose="02020603050405020304" pitchFamily="18" charset="0"/>
              </a:rPr>
              <a:t> </a:t>
            </a:r>
            <a:r>
              <a:rPr lang="en-US" dirty="0">
                <a:effectLst/>
                <a:ea typeface="Times New Roman" panose="02020603050405020304" pitchFamily="18" charset="0"/>
              </a:rPr>
              <a:t>the framework considers it</a:t>
            </a:r>
            <a:r>
              <a:rPr lang="en-US" spc="-5" dirty="0">
                <a:effectLst/>
                <a:ea typeface="Times New Roman" panose="02020603050405020304" pitchFamily="18" charset="0"/>
              </a:rPr>
              <a:t> </a:t>
            </a:r>
            <a:r>
              <a:rPr lang="en-US" dirty="0">
                <a:effectLst/>
                <a:ea typeface="Times New Roman" panose="02020603050405020304" pitchFamily="18" charset="0"/>
              </a:rPr>
              <a:t>as a</a:t>
            </a:r>
            <a:r>
              <a:rPr lang="en-US" spc="-15" dirty="0">
                <a:effectLst/>
                <a:ea typeface="Times New Roman" panose="02020603050405020304" pitchFamily="18" charset="0"/>
              </a:rPr>
              <a:t> </a:t>
            </a:r>
            <a:r>
              <a:rPr lang="en-US" dirty="0">
                <a:effectLst/>
                <a:ea typeface="Times New Roman" panose="02020603050405020304" pitchFamily="18" charset="0"/>
              </a:rPr>
              <a:t>fall and</a:t>
            </a:r>
            <a:r>
              <a:rPr lang="en-US" spc="-5" dirty="0">
                <a:effectLst/>
                <a:ea typeface="Times New Roman" panose="02020603050405020304" pitchFamily="18" charset="0"/>
              </a:rPr>
              <a:t> </a:t>
            </a:r>
            <a:r>
              <a:rPr lang="en-US" dirty="0">
                <a:effectLst/>
                <a:ea typeface="Times New Roman" panose="02020603050405020304" pitchFamily="18" charset="0"/>
              </a:rPr>
              <a:t>sends a</a:t>
            </a:r>
            <a:r>
              <a:rPr lang="en-US" spc="-10" dirty="0">
                <a:effectLst/>
                <a:ea typeface="Times New Roman" panose="02020603050405020304" pitchFamily="18" charset="0"/>
              </a:rPr>
              <a:t> </a:t>
            </a:r>
            <a:r>
              <a:rPr lang="en-US" dirty="0">
                <a:effectLst/>
                <a:ea typeface="Times New Roman" panose="02020603050405020304" pitchFamily="18" charset="0"/>
              </a:rPr>
              <a:t>message</a:t>
            </a:r>
            <a:r>
              <a:rPr lang="en-US" spc="-5" dirty="0">
                <a:effectLst/>
                <a:ea typeface="Times New Roman" panose="02020603050405020304" pitchFamily="18" charset="0"/>
              </a:rPr>
              <a:t> </a:t>
            </a:r>
            <a:r>
              <a:rPr lang="en-US" dirty="0">
                <a:effectLst/>
                <a:ea typeface="Times New Roman" panose="02020603050405020304" pitchFamily="18" charset="0"/>
              </a:rPr>
              <a:t>to</a:t>
            </a:r>
            <a:r>
              <a:rPr lang="en-US" spc="-5" dirty="0">
                <a:effectLst/>
                <a:ea typeface="Times New Roman" panose="02020603050405020304" pitchFamily="18" charset="0"/>
              </a:rPr>
              <a:t> </a:t>
            </a:r>
            <a:r>
              <a:rPr lang="en-US" dirty="0">
                <a:effectLst/>
                <a:ea typeface="Times New Roman" panose="02020603050405020304" pitchFamily="18" charset="0"/>
              </a:rPr>
              <a:t>concerned</a:t>
            </a:r>
            <a:r>
              <a:rPr lang="en-US" spc="-5" dirty="0">
                <a:effectLst/>
                <a:ea typeface="Times New Roman" panose="02020603050405020304" pitchFamily="18" charset="0"/>
              </a:rPr>
              <a:t> </a:t>
            </a:r>
            <a:r>
              <a:rPr lang="en-US" dirty="0">
                <a:effectLst/>
                <a:ea typeface="Times New Roman" panose="02020603050405020304" pitchFamily="18" charset="0"/>
              </a:rPr>
              <a:t>people.</a:t>
            </a:r>
            <a:endParaRPr lang="en-IN" dirty="0">
              <a:effectLst/>
              <a:ea typeface="Times New Roman" panose="02020603050405020304" pitchFamily="18" charset="0"/>
            </a:endParaRPr>
          </a:p>
        </p:txBody>
      </p:sp>
    </p:spTree>
    <p:extLst>
      <p:ext uri="{BB962C8B-B14F-4D97-AF65-F5344CB8AC3E}">
        <p14:creationId xmlns:p14="http://schemas.microsoft.com/office/powerpoint/2010/main" val="3457794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FE30B-0857-9533-D2AF-260DF1D8843F}"/>
              </a:ext>
            </a:extLst>
          </p:cNvPr>
          <p:cNvSpPr>
            <a:spLocks noGrp="1"/>
          </p:cNvSpPr>
          <p:nvPr>
            <p:ph type="title"/>
          </p:nvPr>
        </p:nvSpPr>
        <p:spPr/>
        <p:txBody>
          <a:bodyPr/>
          <a:lstStyle/>
          <a:p>
            <a:pPr algn="l"/>
            <a:r>
              <a:rPr lang="en-IN" dirty="0"/>
              <a:t>Results (Standing)</a:t>
            </a:r>
          </a:p>
        </p:txBody>
      </p:sp>
      <p:pic>
        <p:nvPicPr>
          <p:cNvPr id="4" name="image6.png">
            <a:extLst>
              <a:ext uri="{FF2B5EF4-FFF2-40B4-BE49-F238E27FC236}">
                <a16:creationId xmlns:a16="http://schemas.microsoft.com/office/drawing/2014/main" id="{D40483A8-971A-EC15-1E13-4484249F2596}"/>
              </a:ext>
            </a:extLst>
          </p:cNvPr>
          <p:cNvPicPr>
            <a:picLocks noGrp="1" noChangeAspect="1"/>
          </p:cNvPicPr>
          <p:nvPr>
            <p:ph idx="1"/>
          </p:nvPr>
        </p:nvPicPr>
        <p:blipFill>
          <a:blip r:embed="rId2" cstate="print"/>
          <a:stretch>
            <a:fillRect/>
          </a:stretch>
        </p:blipFill>
        <p:spPr>
          <a:xfrm>
            <a:off x="7551093" y="3429000"/>
            <a:ext cx="3759106" cy="3219182"/>
          </a:xfrm>
          <a:prstGeom prst="rect">
            <a:avLst/>
          </a:prstGeom>
        </p:spPr>
      </p:pic>
      <p:pic>
        <p:nvPicPr>
          <p:cNvPr id="6" name="image7.jpeg">
            <a:extLst>
              <a:ext uri="{FF2B5EF4-FFF2-40B4-BE49-F238E27FC236}">
                <a16:creationId xmlns:a16="http://schemas.microsoft.com/office/drawing/2014/main" id="{D009F0BB-00FC-A74A-7D19-7E474D5E8B4A}"/>
              </a:ext>
            </a:extLst>
          </p:cNvPr>
          <p:cNvPicPr>
            <a:picLocks noChangeAspect="1"/>
          </p:cNvPicPr>
          <p:nvPr/>
        </p:nvPicPr>
        <p:blipFill>
          <a:blip r:embed="rId3" cstate="print"/>
          <a:stretch>
            <a:fillRect/>
          </a:stretch>
        </p:blipFill>
        <p:spPr>
          <a:xfrm>
            <a:off x="7551093" y="237066"/>
            <a:ext cx="3727112" cy="3012285"/>
          </a:xfrm>
          <a:prstGeom prst="rect">
            <a:avLst/>
          </a:prstGeom>
        </p:spPr>
      </p:pic>
      <p:sp>
        <p:nvSpPr>
          <p:cNvPr id="7" name="TextBox 6">
            <a:extLst>
              <a:ext uri="{FF2B5EF4-FFF2-40B4-BE49-F238E27FC236}">
                <a16:creationId xmlns:a16="http://schemas.microsoft.com/office/drawing/2014/main" id="{1B2922EB-1881-3DD2-6C37-6E1DFCBAE68D}"/>
              </a:ext>
            </a:extLst>
          </p:cNvPr>
          <p:cNvSpPr txBox="1"/>
          <p:nvPr/>
        </p:nvSpPr>
        <p:spPr>
          <a:xfrm>
            <a:off x="924443" y="1580050"/>
            <a:ext cx="6170624" cy="26776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effectLst/>
                <a:ea typeface="Times New Roman" panose="02020603050405020304" pitchFamily="18" charset="0"/>
              </a:rPr>
              <a:t>Portray the</a:t>
            </a:r>
            <a:r>
              <a:rPr lang="en-US" sz="2000" spc="-5" dirty="0">
                <a:effectLst/>
                <a:ea typeface="Times New Roman" panose="02020603050405020304" pitchFamily="18" charset="0"/>
              </a:rPr>
              <a:t> </a:t>
            </a:r>
            <a:r>
              <a:rPr lang="en-US" sz="2000" dirty="0">
                <a:effectLst/>
                <a:ea typeface="Times New Roman" panose="02020603050405020304" pitchFamily="18" charset="0"/>
              </a:rPr>
              <a:t>fulfillment of</a:t>
            </a:r>
            <a:r>
              <a:rPr lang="en-US" sz="2000" spc="-10" dirty="0">
                <a:effectLst/>
                <a:ea typeface="Times New Roman" panose="02020603050405020304" pitchFamily="18" charset="0"/>
              </a:rPr>
              <a:t> </a:t>
            </a:r>
            <a:r>
              <a:rPr lang="en-US" sz="2000" dirty="0">
                <a:effectLst/>
                <a:ea typeface="Times New Roman" panose="02020603050405020304" pitchFamily="18" charset="0"/>
              </a:rPr>
              <a:t>the conditions</a:t>
            </a:r>
            <a:r>
              <a:rPr lang="en-US" sz="2000" spc="-5" dirty="0">
                <a:effectLst/>
                <a:ea typeface="Times New Roman" panose="02020603050405020304" pitchFamily="18" charset="0"/>
              </a:rPr>
              <a:t> </a:t>
            </a:r>
            <a:r>
              <a:rPr lang="en-US" sz="2000" dirty="0">
                <a:effectLst/>
                <a:ea typeface="Times New Roman" panose="02020603050405020304" pitchFamily="18" charset="0"/>
              </a:rPr>
              <a:t>of   standing/no</a:t>
            </a:r>
            <a:r>
              <a:rPr lang="en-US" sz="2000" spc="-20" dirty="0">
                <a:effectLst/>
                <a:ea typeface="Times New Roman" panose="02020603050405020304" pitchFamily="18" charset="0"/>
              </a:rPr>
              <a:t> </a:t>
            </a:r>
            <a:r>
              <a:rPr lang="en-US" sz="2000" dirty="0">
                <a:effectLst/>
                <a:ea typeface="Times New Roman" panose="02020603050405020304" pitchFamily="18" charset="0"/>
              </a:rPr>
              <a:t>fall.</a:t>
            </a:r>
          </a:p>
          <a:p>
            <a:pPr marL="342900" lvl="0" indent="-342900">
              <a:lnSpc>
                <a:spcPct val="150000"/>
              </a:lnSpc>
              <a:buSzPts val="1200"/>
              <a:buFont typeface="Times New Roman" panose="02020603050405020304" pitchFamily="18" charset="0"/>
              <a:buChar char="●"/>
              <a:tabLst>
                <a:tab pos="1181100" algn="l"/>
                <a:tab pos="1181735" algn="l"/>
              </a:tabLst>
            </a:pPr>
            <a:r>
              <a:rPr lang="en-US" sz="2000" dirty="0">
                <a:effectLst/>
                <a:ea typeface="Times New Roman" panose="02020603050405020304" pitchFamily="18" charset="0"/>
              </a:rPr>
              <a:t>The</a:t>
            </a:r>
            <a:r>
              <a:rPr lang="en-US" sz="2000" spc="-15" dirty="0">
                <a:effectLst/>
                <a:ea typeface="Times New Roman" panose="02020603050405020304" pitchFamily="18" charset="0"/>
              </a:rPr>
              <a:t> </a:t>
            </a:r>
            <a:r>
              <a:rPr lang="en-US" sz="2000" dirty="0">
                <a:effectLst/>
                <a:ea typeface="Times New Roman" panose="02020603050405020304" pitchFamily="18" charset="0"/>
              </a:rPr>
              <a:t>center of</a:t>
            </a:r>
            <a:r>
              <a:rPr lang="en-US" sz="2000" spc="-10" dirty="0">
                <a:effectLst/>
                <a:ea typeface="Times New Roman" panose="02020603050405020304" pitchFamily="18" charset="0"/>
              </a:rPr>
              <a:t> </a:t>
            </a:r>
            <a:r>
              <a:rPr lang="en-US" sz="2000" dirty="0">
                <a:effectLst/>
                <a:ea typeface="Times New Roman" panose="02020603050405020304" pitchFamily="18" charset="0"/>
              </a:rPr>
              <a:t>mass of</a:t>
            </a:r>
            <a:r>
              <a:rPr lang="en-US" sz="2000" spc="-10" dirty="0">
                <a:effectLst/>
                <a:ea typeface="Times New Roman" panose="02020603050405020304" pitchFamily="18" charset="0"/>
              </a:rPr>
              <a:t> </a:t>
            </a:r>
            <a:r>
              <a:rPr lang="en-US" sz="2000" dirty="0">
                <a:effectLst/>
                <a:ea typeface="Times New Roman" panose="02020603050405020304" pitchFamily="18" charset="0"/>
              </a:rPr>
              <a:t>the</a:t>
            </a:r>
            <a:r>
              <a:rPr lang="en-US" sz="2000" spc="5" dirty="0">
                <a:effectLst/>
                <a:ea typeface="Times New Roman" panose="02020603050405020304" pitchFamily="18" charset="0"/>
              </a:rPr>
              <a:t> </a:t>
            </a:r>
            <a:r>
              <a:rPr lang="en-US" sz="2000" dirty="0">
                <a:effectLst/>
                <a:ea typeface="Times New Roman" panose="02020603050405020304" pitchFamily="18" charset="0"/>
              </a:rPr>
              <a:t>subject is on the</a:t>
            </a:r>
            <a:r>
              <a:rPr lang="en-US" sz="2000" spc="-10" dirty="0">
                <a:effectLst/>
                <a:ea typeface="Times New Roman" panose="02020603050405020304" pitchFamily="18" charset="0"/>
              </a:rPr>
              <a:t> </a:t>
            </a:r>
            <a:r>
              <a:rPr lang="en-US" sz="2000" dirty="0">
                <a:effectLst/>
                <a:ea typeface="Times New Roman" panose="02020603050405020304" pitchFamily="18" charset="0"/>
              </a:rPr>
              <a:t>base</a:t>
            </a:r>
            <a:r>
              <a:rPr lang="en-US" sz="2000" spc="-5" dirty="0">
                <a:effectLst/>
                <a:ea typeface="Times New Roman" panose="02020603050405020304" pitchFamily="18" charset="0"/>
              </a:rPr>
              <a:t> </a:t>
            </a:r>
            <a:r>
              <a:rPr lang="en-US" sz="2000" dirty="0">
                <a:effectLst/>
                <a:ea typeface="Times New Roman" panose="02020603050405020304" pitchFamily="18" charset="0"/>
              </a:rPr>
              <a:t>of</a:t>
            </a:r>
            <a:r>
              <a:rPr lang="en-US" sz="2000" spc="5" dirty="0">
                <a:effectLst/>
                <a:ea typeface="Times New Roman" panose="02020603050405020304" pitchFamily="18" charset="0"/>
              </a:rPr>
              <a:t> </a:t>
            </a:r>
            <a:r>
              <a:rPr lang="en-US" sz="2000" dirty="0">
                <a:effectLst/>
                <a:ea typeface="Times New Roman" panose="02020603050405020304" pitchFamily="18" charset="0"/>
              </a:rPr>
              <a:t>the human body.</a:t>
            </a:r>
            <a:endParaRPr lang="en-IN" sz="2000" dirty="0">
              <a:effectLst/>
              <a:ea typeface="Times New Roman" panose="02020603050405020304" pitchFamily="18" charset="0"/>
            </a:endParaRPr>
          </a:p>
          <a:p>
            <a:pPr marL="342900" lvl="0" indent="-342900">
              <a:lnSpc>
                <a:spcPct val="150000"/>
              </a:lnSpc>
              <a:buSzPts val="1200"/>
              <a:buFont typeface="Times New Roman" panose="02020603050405020304" pitchFamily="18" charset="0"/>
              <a:buChar char="●"/>
              <a:tabLst>
                <a:tab pos="1219200" algn="l"/>
                <a:tab pos="1219835" algn="l"/>
              </a:tabLst>
            </a:pPr>
            <a:r>
              <a:rPr lang="en-US" sz="2000" dirty="0">
                <a:effectLst/>
                <a:ea typeface="Times New Roman" panose="02020603050405020304" pitchFamily="18" charset="0"/>
              </a:rPr>
              <a:t>The</a:t>
            </a:r>
            <a:r>
              <a:rPr lang="en-US" sz="2000" spc="-15" dirty="0">
                <a:effectLst/>
                <a:ea typeface="Times New Roman" panose="02020603050405020304" pitchFamily="18" charset="0"/>
              </a:rPr>
              <a:t> </a:t>
            </a:r>
            <a:r>
              <a:rPr lang="en-US" sz="2000" dirty="0">
                <a:effectLst/>
                <a:ea typeface="Times New Roman" panose="02020603050405020304" pitchFamily="18" charset="0"/>
              </a:rPr>
              <a:t>width of</a:t>
            </a:r>
            <a:r>
              <a:rPr lang="en-US" sz="2000" spc="-5" dirty="0">
                <a:effectLst/>
                <a:ea typeface="Times New Roman" panose="02020603050405020304" pitchFamily="18" charset="0"/>
              </a:rPr>
              <a:t> </a:t>
            </a:r>
            <a:r>
              <a:rPr lang="en-US" sz="2000" dirty="0">
                <a:effectLst/>
                <a:ea typeface="Times New Roman" panose="02020603050405020304" pitchFamily="18" charset="0"/>
              </a:rPr>
              <a:t>the</a:t>
            </a:r>
            <a:r>
              <a:rPr lang="en-US" sz="2000" spc="-5" dirty="0">
                <a:effectLst/>
                <a:ea typeface="Times New Roman" panose="02020603050405020304" pitchFamily="18" charset="0"/>
              </a:rPr>
              <a:t> </a:t>
            </a:r>
            <a:r>
              <a:rPr lang="en-US" sz="2000" dirty="0">
                <a:effectLst/>
                <a:ea typeface="Times New Roman" panose="02020603050405020304" pitchFamily="18" charset="0"/>
              </a:rPr>
              <a:t>body is</a:t>
            </a:r>
            <a:r>
              <a:rPr lang="en-US" sz="2000" spc="-5" dirty="0">
                <a:effectLst/>
                <a:ea typeface="Times New Roman" panose="02020603050405020304" pitchFamily="18" charset="0"/>
              </a:rPr>
              <a:t> </a:t>
            </a:r>
            <a:r>
              <a:rPr lang="en-US" sz="2000" dirty="0">
                <a:effectLst/>
                <a:ea typeface="Times New Roman" panose="02020603050405020304" pitchFamily="18" charset="0"/>
              </a:rPr>
              <a:t>also less than</a:t>
            </a:r>
            <a:r>
              <a:rPr lang="en-US" sz="2000" spc="-5" dirty="0">
                <a:effectLst/>
                <a:ea typeface="Times New Roman" panose="02020603050405020304" pitchFamily="18" charset="0"/>
              </a:rPr>
              <a:t> </a:t>
            </a:r>
            <a:r>
              <a:rPr lang="en-US" sz="2000" dirty="0">
                <a:effectLst/>
                <a:ea typeface="Times New Roman" panose="02020603050405020304" pitchFamily="18" charset="0"/>
              </a:rPr>
              <a:t>the length.</a:t>
            </a:r>
            <a:endParaRPr lang="en-IN" sz="20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4061684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132</TotalTime>
  <Words>2734</Words>
  <Application>Microsoft Office PowerPoint</Application>
  <PresentationFormat>Widescreen</PresentationFormat>
  <Paragraphs>94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MT</vt:lpstr>
      <vt:lpstr>Calisto MT</vt:lpstr>
      <vt:lpstr>Times New Roman</vt:lpstr>
      <vt:lpstr>Wingdings 2</vt:lpstr>
      <vt:lpstr>Slate</vt:lpstr>
      <vt:lpstr>A Framework for Fall Detection Using Audio and Video Features Project Team ID: MP23CE004  Under the Guidance of Dr. Durgaprasad Gangodkar Professor, Department of Computer Science &amp; Engineering </vt:lpstr>
      <vt:lpstr>Introduction</vt:lpstr>
      <vt:lpstr>Problem Statement</vt:lpstr>
      <vt:lpstr>Literature Review</vt:lpstr>
      <vt:lpstr>Problems with Existing Work</vt:lpstr>
      <vt:lpstr>Objectives</vt:lpstr>
      <vt:lpstr>Methodology</vt:lpstr>
      <vt:lpstr>Algorithm Used</vt:lpstr>
      <vt:lpstr>Results (Standing)</vt:lpstr>
      <vt:lpstr>Results (Walking)</vt:lpstr>
      <vt:lpstr>Results (Sitting)</vt:lpstr>
      <vt:lpstr>Results (Falls)</vt:lpstr>
      <vt:lpstr>Results (Messages)</vt:lpstr>
      <vt:lpstr>Conclusion</vt:lpstr>
      <vt:lpstr>Future Work</vt:lpstr>
      <vt:lpstr>Detail of Publication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Yogesh Thakur</dc:creator>
  <cp:lastModifiedBy>Yogesh Thakur</cp:lastModifiedBy>
  <cp:revision>3</cp:revision>
  <dcterms:created xsi:type="dcterms:W3CDTF">2024-06-07T03:03:54Z</dcterms:created>
  <dcterms:modified xsi:type="dcterms:W3CDTF">2024-06-07T05:16:18Z</dcterms:modified>
</cp:coreProperties>
</file>