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Caveat"/>
      <p:regular r:id="rId19"/>
      <p:bold r:id="rId20"/>
    </p:embeddedFont>
    <p:embeddedFont>
      <p:font typeface="Amatic SC"/>
      <p:regular r:id="rId21"/>
      <p:bold r:id="rId22"/>
    </p:embeddedFont>
    <p:embeddedFont>
      <p:font typeface="Lato"/>
      <p:regular r:id="rId23"/>
      <p:bold r:id="rId24"/>
      <p:italic r:id="rId25"/>
      <p:boldItalic r:id="rId26"/>
    </p:embeddedFont>
    <p:embeddedFont>
      <p:font typeface="Source Code Pro"/>
      <p:regular r:id="rId27"/>
      <p:bold r:id="rId28"/>
      <p:italic r:id="rId29"/>
      <p:boldItalic r:id="rId30"/>
    </p:embeddedFont>
    <p:embeddedFont>
      <p:font typeface="Comfortaa"/>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560E87E-58B3-4437-A530-11481C74A964}">
  <a:tblStyle styleId="{2560E87E-58B3-4437-A530-11481C74A96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veat-bold.fntdata"/><Relationship Id="rId22" Type="http://schemas.openxmlformats.org/officeDocument/2006/relationships/font" Target="fonts/AmaticSC-bold.fntdata"/><Relationship Id="rId21" Type="http://schemas.openxmlformats.org/officeDocument/2006/relationships/font" Target="fonts/AmaticSC-regular.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SourceCodePro-bold.fntdata"/><Relationship Id="rId27" Type="http://schemas.openxmlformats.org/officeDocument/2006/relationships/font" Target="fonts/SourceCodePr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SourceCodePr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omfortaa-regular.fntdata"/><Relationship Id="rId30" Type="http://schemas.openxmlformats.org/officeDocument/2006/relationships/font" Target="fonts/SourceCodePro-boldItalic.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Comfortaa-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Caveat-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391e528b7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391e528b7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391e528b7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391e528b7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391e528b7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391e528b7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6391e528b7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6391e528b7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391e528b7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391e528b7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391e528b7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391e528b7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391e528b7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391e528b7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391e528b7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391e528b7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391e528b7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391e528b7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391e528b7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391e528b7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391e528b7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391e528b7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2099550" y="2717050"/>
            <a:ext cx="6567300" cy="158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latin typeface="Caveat"/>
                <a:ea typeface="Caveat"/>
                <a:cs typeface="Caveat"/>
                <a:sym typeface="Caveat"/>
              </a:rPr>
              <a:t>    Medha Bisht                                                   2017341</a:t>
            </a:r>
            <a:endParaRPr sz="1400">
              <a:latin typeface="Caveat"/>
              <a:ea typeface="Caveat"/>
              <a:cs typeface="Caveat"/>
              <a:sym typeface="Caveat"/>
            </a:endParaRPr>
          </a:p>
          <a:p>
            <a:pPr indent="0" lvl="0" marL="0" rtl="0" algn="l">
              <a:spcBef>
                <a:spcPts val="0"/>
              </a:spcBef>
              <a:spcAft>
                <a:spcPts val="0"/>
              </a:spcAft>
              <a:buNone/>
            </a:pPr>
            <a:r>
              <a:rPr lang="en" sz="1400">
                <a:latin typeface="Caveat"/>
                <a:ea typeface="Caveat"/>
                <a:cs typeface="Caveat"/>
                <a:sym typeface="Caveat"/>
              </a:rPr>
              <a:t>    Yogesh Thakur                                                2017397</a:t>
            </a:r>
            <a:endParaRPr sz="1400">
              <a:latin typeface="Caveat"/>
              <a:ea typeface="Caveat"/>
              <a:cs typeface="Caveat"/>
              <a:sym typeface="Caveat"/>
            </a:endParaRPr>
          </a:p>
          <a:p>
            <a:pPr indent="0" lvl="0" marL="0" rtl="0" algn="l">
              <a:spcBef>
                <a:spcPts val="0"/>
              </a:spcBef>
              <a:spcAft>
                <a:spcPts val="0"/>
              </a:spcAft>
              <a:buNone/>
            </a:pPr>
            <a:r>
              <a:rPr lang="en" sz="1400">
                <a:latin typeface="Caveat"/>
                <a:ea typeface="Caveat"/>
                <a:cs typeface="Caveat"/>
                <a:sym typeface="Caveat"/>
              </a:rPr>
              <a:t>    Aryamann Singh                                             2017313</a:t>
            </a:r>
            <a:endParaRPr sz="1400">
              <a:latin typeface="Caveat"/>
              <a:ea typeface="Caveat"/>
              <a:cs typeface="Caveat"/>
              <a:sym typeface="Caveat"/>
            </a:endParaRPr>
          </a:p>
          <a:p>
            <a:pPr indent="0" lvl="0" marL="0" rtl="0" algn="l">
              <a:spcBef>
                <a:spcPts val="0"/>
              </a:spcBef>
              <a:spcAft>
                <a:spcPts val="0"/>
              </a:spcAft>
              <a:buNone/>
            </a:pPr>
            <a:r>
              <a:rPr lang="en" sz="1400">
                <a:latin typeface="Caveat"/>
                <a:ea typeface="Caveat"/>
                <a:cs typeface="Caveat"/>
                <a:sym typeface="Caveat"/>
              </a:rPr>
              <a:t>    Divyam Kholia                                                 2017324</a:t>
            </a:r>
            <a:endParaRPr sz="1400">
              <a:latin typeface="Caveat"/>
              <a:ea typeface="Caveat"/>
              <a:cs typeface="Caveat"/>
              <a:sym typeface="Caveat"/>
            </a:endParaRPr>
          </a:p>
          <a:p>
            <a:pPr indent="0" lvl="0" marL="0" rtl="0" algn="l">
              <a:spcBef>
                <a:spcPts val="0"/>
              </a:spcBef>
              <a:spcAft>
                <a:spcPts val="0"/>
              </a:spcAft>
              <a:buNone/>
            </a:pPr>
            <a:r>
              <a:t/>
            </a:r>
            <a:endParaRPr sz="1400">
              <a:latin typeface="Caveat"/>
              <a:ea typeface="Caveat"/>
              <a:cs typeface="Caveat"/>
              <a:sym typeface="Caveat"/>
            </a:endParaRPr>
          </a:p>
          <a:p>
            <a:pPr indent="0" lvl="0" marL="0" rtl="0" algn="l">
              <a:spcBef>
                <a:spcPts val="0"/>
              </a:spcBef>
              <a:spcAft>
                <a:spcPts val="0"/>
              </a:spcAft>
              <a:buNone/>
            </a:pPr>
            <a:r>
              <a:rPr lang="en" sz="1400">
                <a:latin typeface="Caveat"/>
                <a:ea typeface="Caveat"/>
                <a:cs typeface="Caveat"/>
                <a:sym typeface="Caveat"/>
              </a:rPr>
              <a:t>                                   </a:t>
            </a:r>
            <a:endParaRPr sz="1400">
              <a:latin typeface="Caveat"/>
              <a:ea typeface="Caveat"/>
              <a:cs typeface="Caveat"/>
              <a:sym typeface="Caveat"/>
            </a:endParaRPr>
          </a:p>
          <a:p>
            <a:pPr indent="0" lvl="0" marL="0" rtl="0" algn="l">
              <a:spcBef>
                <a:spcPts val="0"/>
              </a:spcBef>
              <a:spcAft>
                <a:spcPts val="0"/>
              </a:spcAft>
              <a:buNone/>
            </a:pPr>
            <a:r>
              <a:t/>
            </a:r>
            <a:endParaRPr sz="1400">
              <a:latin typeface="Caveat"/>
              <a:ea typeface="Caveat"/>
              <a:cs typeface="Caveat"/>
              <a:sym typeface="Caveat"/>
            </a:endParaRPr>
          </a:p>
          <a:p>
            <a:pPr indent="0" lvl="0" marL="0" rtl="0" algn="l">
              <a:spcBef>
                <a:spcPts val="0"/>
              </a:spcBef>
              <a:spcAft>
                <a:spcPts val="0"/>
              </a:spcAft>
              <a:buNone/>
            </a:pPr>
            <a:r>
              <a:t/>
            </a:r>
            <a:endParaRPr sz="1400">
              <a:latin typeface="Caveat"/>
              <a:ea typeface="Caveat"/>
              <a:cs typeface="Caveat"/>
              <a:sym typeface="Caveat"/>
            </a:endParaRPr>
          </a:p>
          <a:p>
            <a:pPr indent="0" lvl="0" marL="0" rtl="0" algn="l">
              <a:spcBef>
                <a:spcPts val="0"/>
              </a:spcBef>
              <a:spcAft>
                <a:spcPts val="0"/>
              </a:spcAft>
              <a:buNone/>
            </a:pPr>
            <a:r>
              <a:t/>
            </a:r>
            <a:endParaRPr sz="1400">
              <a:latin typeface="Caveat"/>
              <a:ea typeface="Caveat"/>
              <a:cs typeface="Caveat"/>
              <a:sym typeface="Caveat"/>
            </a:endParaRPr>
          </a:p>
          <a:p>
            <a:pPr indent="0" lvl="0" marL="0" rtl="0" algn="l">
              <a:spcBef>
                <a:spcPts val="0"/>
              </a:spcBef>
              <a:spcAft>
                <a:spcPts val="0"/>
              </a:spcAft>
              <a:buNone/>
            </a:pPr>
            <a:r>
              <a:rPr lang="en" sz="1400">
                <a:latin typeface="Caveat"/>
                <a:ea typeface="Caveat"/>
                <a:cs typeface="Caveat"/>
                <a:sym typeface="Caveat"/>
              </a:rPr>
              <a:t>                                        </a:t>
            </a:r>
            <a:r>
              <a:rPr lang="en" sz="1400"/>
              <a:t>Under the Guidance of</a:t>
            </a:r>
            <a:endParaRPr sz="1400"/>
          </a:p>
          <a:p>
            <a:pPr indent="0" lvl="0" marL="0" rtl="0" algn="l">
              <a:spcBef>
                <a:spcPts val="0"/>
              </a:spcBef>
              <a:spcAft>
                <a:spcPts val="0"/>
              </a:spcAft>
              <a:buNone/>
            </a:pPr>
            <a:r>
              <a:rPr lang="en" sz="1400">
                <a:latin typeface="Caveat"/>
                <a:ea typeface="Caveat"/>
                <a:cs typeface="Caveat"/>
                <a:sym typeface="Caveat"/>
              </a:rPr>
              <a:t>                              </a:t>
            </a:r>
            <a:endParaRPr sz="1400">
              <a:latin typeface="Caveat"/>
              <a:ea typeface="Caveat"/>
              <a:cs typeface="Caveat"/>
              <a:sym typeface="Caveat"/>
            </a:endParaRPr>
          </a:p>
          <a:p>
            <a:pPr indent="0" lvl="0" marL="0" rtl="0" algn="l">
              <a:spcBef>
                <a:spcPts val="0"/>
              </a:spcBef>
              <a:spcAft>
                <a:spcPts val="0"/>
              </a:spcAft>
              <a:buNone/>
            </a:pPr>
            <a:r>
              <a:rPr lang="en" sz="1400">
                <a:latin typeface="Caveat"/>
                <a:ea typeface="Caveat"/>
                <a:cs typeface="Caveat"/>
                <a:sym typeface="Caveat"/>
              </a:rPr>
              <a:t>                                 Dr. </a:t>
            </a:r>
            <a:r>
              <a:rPr lang="en" sz="1400">
                <a:latin typeface="Caveat"/>
                <a:ea typeface="Caveat"/>
                <a:cs typeface="Caveat"/>
                <a:sym typeface="Caveat"/>
              </a:rPr>
              <a:t>Durga Prasad</a:t>
            </a:r>
            <a:r>
              <a:rPr lang="en" sz="1400">
                <a:latin typeface="Caveat"/>
                <a:ea typeface="Caveat"/>
                <a:cs typeface="Caveat"/>
                <a:sym typeface="Caveat"/>
              </a:rPr>
              <a:t> Gangodkar</a:t>
            </a:r>
            <a:endParaRPr sz="1400">
              <a:latin typeface="Caveat"/>
              <a:ea typeface="Caveat"/>
              <a:cs typeface="Caveat"/>
              <a:sym typeface="Caveat"/>
            </a:endParaRPr>
          </a:p>
          <a:p>
            <a:pPr indent="0" lvl="0" marL="0" rtl="0" algn="l">
              <a:spcBef>
                <a:spcPts val="0"/>
              </a:spcBef>
              <a:spcAft>
                <a:spcPts val="0"/>
              </a:spcAft>
              <a:buNone/>
            </a:pPr>
            <a:r>
              <a:rPr lang="en" sz="1400">
                <a:latin typeface="Caveat"/>
                <a:ea typeface="Caveat"/>
                <a:cs typeface="Caveat"/>
                <a:sym typeface="Caveat"/>
              </a:rPr>
              <a:t>                   Professor, Department of Computer Science &amp; Engineering</a:t>
            </a:r>
            <a:endParaRPr sz="1400">
              <a:latin typeface="Caveat"/>
              <a:ea typeface="Caveat"/>
              <a:cs typeface="Caveat"/>
              <a:sym typeface="Caveat"/>
            </a:endParaRPr>
          </a:p>
          <a:p>
            <a:pPr indent="0" lvl="0" marL="0" rtl="0" algn="l">
              <a:spcBef>
                <a:spcPts val="0"/>
              </a:spcBef>
              <a:spcAft>
                <a:spcPts val="0"/>
              </a:spcAft>
              <a:buNone/>
            </a:pPr>
            <a:r>
              <a:rPr lang="en" sz="1400">
                <a:latin typeface="Caveat"/>
                <a:ea typeface="Caveat"/>
                <a:cs typeface="Caveat"/>
                <a:sym typeface="Caveat"/>
              </a:rPr>
              <a:t>                            </a:t>
            </a:r>
            <a:endParaRPr sz="1400">
              <a:latin typeface="Caveat"/>
              <a:ea typeface="Caveat"/>
              <a:cs typeface="Caveat"/>
              <a:sym typeface="Caveat"/>
            </a:endParaRPr>
          </a:p>
          <a:p>
            <a:pPr indent="0" lvl="0" marL="0" rtl="0" algn="l">
              <a:spcBef>
                <a:spcPts val="0"/>
              </a:spcBef>
              <a:spcAft>
                <a:spcPts val="0"/>
              </a:spcAft>
              <a:buNone/>
            </a:pPr>
            <a:r>
              <a:rPr lang="en" sz="1400">
                <a:latin typeface="Caveat"/>
                <a:ea typeface="Caveat"/>
                <a:cs typeface="Caveat"/>
                <a:sym typeface="Caveat"/>
              </a:rPr>
              <a:t>                              Project Team ID: MP23CE004</a:t>
            </a:r>
            <a:endParaRPr sz="1400">
              <a:latin typeface="Caveat"/>
              <a:ea typeface="Caveat"/>
              <a:cs typeface="Caveat"/>
              <a:sym typeface="Caveat"/>
            </a:endParaRPr>
          </a:p>
          <a:p>
            <a:pPr indent="0" lvl="0" marL="0" rtl="0" algn="l">
              <a:spcBef>
                <a:spcPts val="0"/>
              </a:spcBef>
              <a:spcAft>
                <a:spcPts val="0"/>
              </a:spcAft>
              <a:buNone/>
            </a:pPr>
            <a:r>
              <a:t/>
            </a:r>
            <a:endParaRPr sz="1400">
              <a:latin typeface="Caveat"/>
              <a:ea typeface="Caveat"/>
              <a:cs typeface="Caveat"/>
              <a:sym typeface="Caveat"/>
            </a:endParaRPr>
          </a:p>
          <a:p>
            <a:pPr indent="0" lvl="0" marL="0" rtl="0" algn="l">
              <a:spcBef>
                <a:spcPts val="0"/>
              </a:spcBef>
              <a:spcAft>
                <a:spcPts val="0"/>
              </a:spcAft>
              <a:buNone/>
            </a:pPr>
            <a:r>
              <a:t/>
            </a:r>
            <a:endParaRPr sz="1400">
              <a:latin typeface="Caveat"/>
              <a:ea typeface="Caveat"/>
              <a:cs typeface="Caveat"/>
              <a:sym typeface="Caveat"/>
            </a:endParaRPr>
          </a:p>
          <a:p>
            <a:pPr indent="0" lvl="0" marL="0" rtl="0" algn="l">
              <a:spcBef>
                <a:spcPts val="0"/>
              </a:spcBef>
              <a:spcAft>
                <a:spcPts val="0"/>
              </a:spcAft>
              <a:buNone/>
            </a:pPr>
            <a:r>
              <a:t/>
            </a:r>
            <a:endParaRPr sz="1400">
              <a:latin typeface="Caveat"/>
              <a:ea typeface="Caveat"/>
              <a:cs typeface="Caveat"/>
              <a:sym typeface="Caveat"/>
            </a:endParaRPr>
          </a:p>
        </p:txBody>
      </p:sp>
      <p:sp>
        <p:nvSpPr>
          <p:cNvPr id="57" name="Google Shape;57;p13"/>
          <p:cNvSpPr txBox="1"/>
          <p:nvPr/>
        </p:nvSpPr>
        <p:spPr>
          <a:xfrm>
            <a:off x="1692725" y="196150"/>
            <a:ext cx="625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accent1"/>
                </a:solidFill>
                <a:latin typeface="Lato"/>
                <a:ea typeface="Lato"/>
                <a:cs typeface="Lato"/>
                <a:sym typeface="Lato"/>
              </a:rPr>
              <a:t>A Framework for Fall Detection Using Audio and Video Features</a:t>
            </a:r>
            <a:endParaRPr b="1" sz="2100">
              <a:solidFill>
                <a:schemeClr val="accent1"/>
              </a:solidFill>
              <a:latin typeface="Lato"/>
              <a:ea typeface="Lato"/>
              <a:cs typeface="Lato"/>
              <a:sym typeface="Lato"/>
            </a:endParaRPr>
          </a:p>
        </p:txBody>
      </p:sp>
      <p:pic>
        <p:nvPicPr>
          <p:cNvPr id="58" name="Google Shape;58;p13"/>
          <p:cNvPicPr preferRelativeResize="0"/>
          <p:nvPr/>
        </p:nvPicPr>
        <p:blipFill>
          <a:blip r:embed="rId3">
            <a:alphaModFix/>
          </a:blip>
          <a:stretch>
            <a:fillRect/>
          </a:stretch>
        </p:blipFill>
        <p:spPr>
          <a:xfrm>
            <a:off x="72500" y="97400"/>
            <a:ext cx="1219200" cy="1162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674975" y="256525"/>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380" u="sng"/>
              <a:t>Results :-</a:t>
            </a:r>
            <a:endParaRPr sz="3380" u="sng"/>
          </a:p>
        </p:txBody>
      </p:sp>
      <p:sp>
        <p:nvSpPr>
          <p:cNvPr id="124" name="Google Shape;124;p22"/>
          <p:cNvSpPr txBox="1"/>
          <p:nvPr>
            <p:ph idx="1" type="body"/>
          </p:nvPr>
        </p:nvSpPr>
        <p:spPr>
          <a:xfrm>
            <a:off x="311700" y="1228675"/>
            <a:ext cx="4260300" cy="3340200"/>
          </a:xfrm>
          <a:prstGeom prst="rect">
            <a:avLst/>
          </a:prstGeom>
          <a:solidFill>
            <a:srgbClr val="D0E0E3"/>
          </a:solidFill>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solidFill>
                  <a:schemeClr val="accent1"/>
                </a:solidFill>
              </a:rPr>
              <a:t>•Standing:</a:t>
            </a:r>
            <a:endParaRPr b="1">
              <a:solidFill>
                <a:schemeClr val="accent1"/>
              </a:solidFill>
            </a:endParaRPr>
          </a:p>
          <a:p>
            <a:pPr indent="0" lvl="0" marL="0" rtl="0" algn="l">
              <a:spcBef>
                <a:spcPts val="1200"/>
              </a:spcBef>
              <a:spcAft>
                <a:spcPts val="0"/>
              </a:spcAft>
              <a:buNone/>
            </a:pPr>
            <a:r>
              <a:t/>
            </a:r>
            <a:endParaRPr b="1">
              <a:solidFill>
                <a:schemeClr val="accent1"/>
              </a:solidFill>
            </a:endParaRPr>
          </a:p>
          <a:p>
            <a:pPr indent="0" lvl="0" marL="0" rtl="0" algn="l">
              <a:spcBef>
                <a:spcPts val="1200"/>
              </a:spcBef>
              <a:spcAft>
                <a:spcPts val="0"/>
              </a:spcAft>
              <a:buNone/>
            </a:pPr>
            <a:r>
              <a:t/>
            </a:r>
            <a:endParaRPr b="1">
              <a:solidFill>
                <a:schemeClr val="accent1"/>
              </a:solidFill>
            </a:endParaRPr>
          </a:p>
          <a:p>
            <a:pPr indent="0" lvl="0" marL="0" rtl="0" algn="l">
              <a:spcBef>
                <a:spcPts val="1200"/>
              </a:spcBef>
              <a:spcAft>
                <a:spcPts val="0"/>
              </a:spcAft>
              <a:buNone/>
            </a:pPr>
            <a:r>
              <a:t/>
            </a:r>
            <a:endParaRPr b="1">
              <a:solidFill>
                <a:schemeClr val="accent1"/>
              </a:solidFill>
            </a:endParaRPr>
          </a:p>
          <a:p>
            <a:pPr indent="0" lvl="0" marL="0" rtl="0" algn="l">
              <a:spcBef>
                <a:spcPts val="1200"/>
              </a:spcBef>
              <a:spcAft>
                <a:spcPts val="0"/>
              </a:spcAft>
              <a:buNone/>
            </a:pPr>
            <a:r>
              <a:t/>
            </a:r>
            <a:endParaRPr b="1">
              <a:solidFill>
                <a:schemeClr val="accent1"/>
              </a:solidFill>
            </a:endParaRPr>
          </a:p>
          <a:p>
            <a:pPr indent="0" lvl="0" marL="0" rtl="0" algn="l">
              <a:spcBef>
                <a:spcPts val="1200"/>
              </a:spcBef>
              <a:spcAft>
                <a:spcPts val="0"/>
              </a:spcAft>
              <a:buNone/>
            </a:pPr>
            <a:r>
              <a:t/>
            </a:r>
            <a:endParaRPr b="1">
              <a:solidFill>
                <a:schemeClr val="accent1"/>
              </a:solidFill>
            </a:endParaRPr>
          </a:p>
          <a:p>
            <a:pPr indent="0" lvl="0" marL="0" rtl="0" algn="l">
              <a:spcBef>
                <a:spcPts val="1200"/>
              </a:spcBef>
              <a:spcAft>
                <a:spcPts val="0"/>
              </a:spcAft>
              <a:buNone/>
            </a:pPr>
            <a:r>
              <a:rPr b="1" lang="en">
                <a:solidFill>
                  <a:schemeClr val="accent1"/>
                </a:solidFill>
              </a:rPr>
              <a:t>•Fallen:</a:t>
            </a:r>
            <a:endParaRPr b="1">
              <a:solidFill>
                <a:schemeClr val="accent1"/>
              </a:solidFill>
            </a:endParaRPr>
          </a:p>
          <a:p>
            <a:pPr indent="0" lvl="0" marL="0" rtl="0" algn="l">
              <a:spcBef>
                <a:spcPts val="1200"/>
              </a:spcBef>
              <a:spcAft>
                <a:spcPts val="0"/>
              </a:spcAft>
              <a:buNone/>
            </a:pPr>
            <a:r>
              <a:t/>
            </a:r>
            <a:endParaRPr b="1">
              <a:solidFill>
                <a:schemeClr val="accent1"/>
              </a:solidFill>
            </a:endParaRPr>
          </a:p>
          <a:p>
            <a:pPr indent="0" lvl="0" marL="0" rtl="0" algn="l">
              <a:spcBef>
                <a:spcPts val="1200"/>
              </a:spcBef>
              <a:spcAft>
                <a:spcPts val="1200"/>
              </a:spcAft>
              <a:buNone/>
            </a:pPr>
            <a:r>
              <a:t/>
            </a:r>
            <a:endParaRPr b="1">
              <a:solidFill>
                <a:schemeClr val="accent1"/>
              </a:solidFill>
            </a:endParaRPr>
          </a:p>
        </p:txBody>
      </p:sp>
      <p:pic>
        <p:nvPicPr>
          <p:cNvPr id="125" name="Google Shape;125;p22"/>
          <p:cNvPicPr preferRelativeResize="0"/>
          <p:nvPr/>
        </p:nvPicPr>
        <p:blipFill>
          <a:blip r:embed="rId3">
            <a:alphaModFix/>
          </a:blip>
          <a:stretch>
            <a:fillRect/>
          </a:stretch>
        </p:blipFill>
        <p:spPr>
          <a:xfrm>
            <a:off x="4802050" y="2796950"/>
            <a:ext cx="3971600" cy="1935750"/>
          </a:xfrm>
          <a:prstGeom prst="rect">
            <a:avLst/>
          </a:prstGeom>
          <a:noFill/>
          <a:ln>
            <a:noFill/>
          </a:ln>
        </p:spPr>
      </p:pic>
      <p:pic>
        <p:nvPicPr>
          <p:cNvPr id="126" name="Google Shape;126;p22"/>
          <p:cNvPicPr preferRelativeResize="0"/>
          <p:nvPr/>
        </p:nvPicPr>
        <p:blipFill>
          <a:blip r:embed="rId4">
            <a:alphaModFix/>
          </a:blip>
          <a:stretch>
            <a:fillRect/>
          </a:stretch>
        </p:blipFill>
        <p:spPr>
          <a:xfrm>
            <a:off x="4802050" y="1024325"/>
            <a:ext cx="3971601" cy="1627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021475" y="205675"/>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480" u="sng"/>
              <a:t>Future Work Plan</a:t>
            </a:r>
            <a:endParaRPr sz="3080" u="sng"/>
          </a:p>
        </p:txBody>
      </p:sp>
      <p:graphicFrame>
        <p:nvGraphicFramePr>
          <p:cNvPr id="132" name="Google Shape;132;p23"/>
          <p:cNvGraphicFramePr/>
          <p:nvPr/>
        </p:nvGraphicFramePr>
        <p:xfrm>
          <a:off x="311700" y="1177700"/>
          <a:ext cx="3000000" cy="3000000"/>
        </p:xfrm>
        <a:graphic>
          <a:graphicData uri="http://schemas.openxmlformats.org/drawingml/2006/table">
            <a:tbl>
              <a:tblPr>
                <a:noFill/>
                <a:tableStyleId>{2560E87E-58B3-4437-A530-11481C74A964}</a:tableStyleId>
              </a:tblPr>
              <a:tblGrid>
                <a:gridCol w="2840200"/>
                <a:gridCol w="2840200"/>
                <a:gridCol w="2840200"/>
              </a:tblGrid>
              <a:tr h="752425">
                <a:tc>
                  <a:txBody>
                    <a:bodyPr/>
                    <a:lstStyle/>
                    <a:p>
                      <a:pPr indent="0" lvl="0" marL="0" rtl="0" algn="l">
                        <a:spcBef>
                          <a:spcPts val="0"/>
                        </a:spcBef>
                        <a:spcAft>
                          <a:spcPts val="0"/>
                        </a:spcAft>
                        <a:buNone/>
                      </a:pPr>
                      <a:r>
                        <a:rPr b="1" lang="en"/>
                        <a:t>     </a:t>
                      </a:r>
                      <a:r>
                        <a:rPr b="1" lang="en"/>
                        <a:t>Sl. No.</a:t>
                      </a:r>
                      <a:endParaRPr b="1"/>
                    </a:p>
                  </a:txBody>
                  <a:tcPr marT="91425" marB="91425" marR="91425" marL="91425"/>
                </a:tc>
                <a:tc>
                  <a:txBody>
                    <a:bodyPr/>
                    <a:lstStyle/>
                    <a:p>
                      <a:pPr indent="0" lvl="0" marL="0" rtl="0" algn="l">
                        <a:spcBef>
                          <a:spcPts val="0"/>
                        </a:spcBef>
                        <a:spcAft>
                          <a:spcPts val="0"/>
                        </a:spcAft>
                        <a:buNone/>
                      </a:pPr>
                      <a:r>
                        <a:rPr b="1" lang="en"/>
                        <a:t>     </a:t>
                      </a:r>
                      <a:r>
                        <a:rPr b="1" lang="en"/>
                        <a:t>Work Description</a:t>
                      </a:r>
                      <a:endParaRPr b="1"/>
                    </a:p>
                  </a:txBody>
                  <a:tcPr marT="91425" marB="91425" marR="91425" marL="91425"/>
                </a:tc>
                <a:tc>
                  <a:txBody>
                    <a:bodyPr/>
                    <a:lstStyle/>
                    <a:p>
                      <a:pPr indent="0" lvl="0" marL="0" rtl="0" algn="l">
                        <a:spcBef>
                          <a:spcPts val="0"/>
                        </a:spcBef>
                        <a:spcAft>
                          <a:spcPts val="0"/>
                        </a:spcAft>
                        <a:buNone/>
                      </a:pPr>
                      <a:r>
                        <a:rPr b="1" lang="en"/>
                        <a:t>   </a:t>
                      </a:r>
                      <a:r>
                        <a:rPr b="1" lang="en"/>
                        <a:t>Duration in Days</a:t>
                      </a:r>
                      <a:endParaRPr b="1"/>
                    </a:p>
                  </a:txBody>
                  <a:tcPr marT="91425" marB="91425" marR="91425" marL="91425"/>
                </a:tc>
              </a:tr>
              <a:tr h="752425">
                <a:tc>
                  <a:txBody>
                    <a:bodyPr/>
                    <a:lstStyle/>
                    <a:p>
                      <a:pPr indent="0" lvl="0" marL="0" rtl="0" algn="l">
                        <a:spcBef>
                          <a:spcPts val="0"/>
                        </a:spcBef>
                        <a:spcAft>
                          <a:spcPts val="0"/>
                        </a:spcAft>
                        <a:buNone/>
                      </a:pPr>
                      <a:r>
                        <a:rPr b="1" lang="en"/>
                        <a:t>        1</a:t>
                      </a:r>
                      <a:endParaRPr b="1"/>
                    </a:p>
                  </a:txBody>
                  <a:tcPr marT="91425" marB="91425" marR="91425" marL="91425"/>
                </a:tc>
                <a:tc>
                  <a:txBody>
                    <a:bodyPr/>
                    <a:lstStyle/>
                    <a:p>
                      <a:pPr indent="0" lvl="0" marL="0" rtl="0" algn="l">
                        <a:spcBef>
                          <a:spcPts val="0"/>
                        </a:spcBef>
                        <a:spcAft>
                          <a:spcPts val="0"/>
                        </a:spcAft>
                        <a:buNone/>
                      </a:pPr>
                      <a:r>
                        <a:rPr lang="en" sz="1000"/>
                        <a:t>We plan to generate alerts to send a notification or any other type of alert whenever a fall is detected. It can be done by using </a:t>
                      </a:r>
                      <a:r>
                        <a:rPr lang="en" sz="1000"/>
                        <a:t>teleport</a:t>
                      </a:r>
                      <a:r>
                        <a:rPr lang="en" sz="1000"/>
                        <a:t> library of python.</a:t>
                      </a:r>
                      <a:endParaRPr sz="1000"/>
                    </a:p>
                  </a:txBody>
                  <a:tcPr marT="91425" marB="91425" marR="91425" marL="91425"/>
                </a:tc>
                <a:tc>
                  <a:txBody>
                    <a:bodyPr/>
                    <a:lstStyle/>
                    <a:p>
                      <a:pPr indent="0" lvl="0" marL="0" rtl="0" algn="l">
                        <a:spcBef>
                          <a:spcPts val="0"/>
                        </a:spcBef>
                        <a:spcAft>
                          <a:spcPts val="0"/>
                        </a:spcAft>
                        <a:buNone/>
                      </a:pPr>
                      <a:r>
                        <a:rPr b="1" lang="en"/>
                        <a:t>      </a:t>
                      </a:r>
                      <a:r>
                        <a:rPr b="1" lang="en"/>
                        <a:t>7 – 10 days</a:t>
                      </a:r>
                      <a:endParaRPr b="1"/>
                    </a:p>
                  </a:txBody>
                  <a:tcPr marT="91425" marB="91425" marR="91425" marL="91425"/>
                </a:tc>
              </a:tr>
              <a:tr h="752425">
                <a:tc>
                  <a:txBody>
                    <a:bodyPr/>
                    <a:lstStyle/>
                    <a:p>
                      <a:pPr indent="0" lvl="0" marL="0" rtl="0" algn="l">
                        <a:spcBef>
                          <a:spcPts val="0"/>
                        </a:spcBef>
                        <a:spcAft>
                          <a:spcPts val="0"/>
                        </a:spcAft>
                        <a:buNone/>
                      </a:pPr>
                      <a:r>
                        <a:rPr b="1" lang="en"/>
                        <a:t>        2</a:t>
                      </a:r>
                      <a:endParaRPr b="1"/>
                    </a:p>
                  </a:txBody>
                  <a:tcPr marT="91425" marB="91425" marR="91425" marL="91425"/>
                </a:tc>
                <a:tc>
                  <a:txBody>
                    <a:bodyPr/>
                    <a:lstStyle/>
                    <a:p>
                      <a:pPr indent="0" lvl="0" marL="0" rtl="0" algn="l">
                        <a:spcBef>
                          <a:spcPts val="0"/>
                        </a:spcBef>
                        <a:spcAft>
                          <a:spcPts val="0"/>
                        </a:spcAft>
                        <a:buNone/>
                      </a:pPr>
                      <a:r>
                        <a:rPr lang="en" sz="900"/>
                        <a:t>We plan to integrate audio features into our fall detection framework. The addition of audio-based analysis aims to provide complementary information to enhance the overall effectiveness of fall detection.</a:t>
                      </a:r>
                      <a:endParaRPr sz="900"/>
                    </a:p>
                  </a:txBody>
                  <a:tcPr marT="91425" marB="91425" marR="91425" marL="91425"/>
                </a:tc>
                <a:tc>
                  <a:txBody>
                    <a:bodyPr/>
                    <a:lstStyle/>
                    <a:p>
                      <a:pPr indent="0" lvl="0" marL="0" rtl="0" algn="l">
                        <a:spcBef>
                          <a:spcPts val="0"/>
                        </a:spcBef>
                        <a:spcAft>
                          <a:spcPts val="0"/>
                        </a:spcAft>
                        <a:buNone/>
                      </a:pPr>
                      <a:r>
                        <a:rPr b="1" lang="en"/>
                        <a:t>      </a:t>
                      </a:r>
                      <a:r>
                        <a:rPr b="1" lang="en"/>
                        <a:t>10 – 14 days</a:t>
                      </a:r>
                      <a:endParaRPr b="1"/>
                    </a:p>
                  </a:txBody>
                  <a:tcPr marT="91425" marB="91425" marR="91425" marL="91425"/>
                </a:tc>
              </a:tr>
              <a:tr h="752425">
                <a:tc>
                  <a:txBody>
                    <a:bodyPr/>
                    <a:lstStyle/>
                    <a:p>
                      <a:pPr indent="0" lvl="0" marL="0" rtl="0" algn="l">
                        <a:spcBef>
                          <a:spcPts val="0"/>
                        </a:spcBef>
                        <a:spcAft>
                          <a:spcPts val="0"/>
                        </a:spcAft>
                        <a:buNone/>
                      </a:pPr>
                      <a:r>
                        <a:rPr b="1" lang="en"/>
                        <a:t>        3</a:t>
                      </a:r>
                      <a:endParaRPr b="1"/>
                    </a:p>
                  </a:txBody>
                  <a:tcPr marT="91425" marB="91425" marR="91425" marL="91425"/>
                </a:tc>
                <a:tc>
                  <a:txBody>
                    <a:bodyPr/>
                    <a:lstStyle/>
                    <a:p>
                      <a:pPr indent="0" lvl="0" marL="0" rtl="0" algn="l">
                        <a:spcBef>
                          <a:spcPts val="0"/>
                        </a:spcBef>
                        <a:spcAft>
                          <a:spcPts val="0"/>
                        </a:spcAft>
                        <a:buNone/>
                      </a:pPr>
                      <a:r>
                        <a:rPr lang="en" sz="1000"/>
                        <a:t>We plan to reduce the false calls as much as possible for better use and making this model as convenient as possible</a:t>
                      </a:r>
                      <a:endParaRPr sz="1000"/>
                    </a:p>
                  </a:txBody>
                  <a:tcPr marT="91425" marB="91425" marR="91425" marL="91425"/>
                </a:tc>
                <a:tc>
                  <a:txBody>
                    <a:bodyPr/>
                    <a:lstStyle/>
                    <a:p>
                      <a:pPr indent="0" lvl="0" marL="0" rtl="0" algn="l">
                        <a:spcBef>
                          <a:spcPts val="0"/>
                        </a:spcBef>
                        <a:spcAft>
                          <a:spcPts val="0"/>
                        </a:spcAft>
                        <a:buNone/>
                      </a:pPr>
                      <a:r>
                        <a:rPr b="1" lang="en"/>
                        <a:t>       </a:t>
                      </a:r>
                      <a:r>
                        <a:rPr b="1" lang="en"/>
                        <a:t>5 – 7 days</a:t>
                      </a:r>
                      <a:endParaRPr b="1"/>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2818100" y="9466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180">
                <a:latin typeface="Caveat"/>
                <a:ea typeface="Caveat"/>
                <a:cs typeface="Caveat"/>
                <a:sym typeface="Caveat"/>
              </a:rPr>
              <a:t>Thank you !</a:t>
            </a:r>
            <a:endParaRPr sz="5180">
              <a:latin typeface="Caveat"/>
              <a:ea typeface="Caveat"/>
              <a:cs typeface="Caveat"/>
              <a:sym typeface="Caveat"/>
            </a:endParaRPr>
          </a:p>
        </p:txBody>
      </p:sp>
      <p:pic>
        <p:nvPicPr>
          <p:cNvPr id="138" name="Google Shape;138;p24"/>
          <p:cNvPicPr preferRelativeResize="0"/>
          <p:nvPr/>
        </p:nvPicPr>
        <p:blipFill>
          <a:blip r:embed="rId3">
            <a:alphaModFix/>
          </a:blip>
          <a:stretch>
            <a:fillRect/>
          </a:stretch>
        </p:blipFill>
        <p:spPr>
          <a:xfrm>
            <a:off x="2940150" y="2176150"/>
            <a:ext cx="3031548" cy="24660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2861675" y="1693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a:t>
            </a:r>
            <a:endParaRPr/>
          </a:p>
        </p:txBody>
      </p:sp>
      <p:sp>
        <p:nvSpPr>
          <p:cNvPr id="64" name="Google Shape;64;p14"/>
          <p:cNvSpPr txBox="1"/>
          <p:nvPr>
            <p:ph idx="1" type="body"/>
          </p:nvPr>
        </p:nvSpPr>
        <p:spPr>
          <a:xfrm>
            <a:off x="3668750" y="1228675"/>
            <a:ext cx="5163600" cy="3340200"/>
          </a:xfrm>
          <a:prstGeom prst="rect">
            <a:avLst/>
          </a:prstGeom>
          <a:solidFill>
            <a:srgbClr val="C9DAF8"/>
          </a:solidFill>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a:solidFill>
                  <a:schemeClr val="accent1"/>
                </a:solidFill>
                <a:latin typeface="Comfortaa"/>
                <a:ea typeface="Comfortaa"/>
                <a:cs typeface="Comfortaa"/>
                <a:sym typeface="Comfortaa"/>
              </a:rPr>
              <a:t>Falls can lead to severe injuries, diminished quality of life, and, in unfortunate cases, even fatal consequences. As the elderly population grows worldwide, there is a demand for better surveillance systems, specifically fall detection systems to tackle this issue. A fall detection system based on vision, that can automatically monitor and detect falls, recognize distress calls from the injured and send out help messages to local emergency numbers for timely medical care. When the system identifies a potential fall and determines distress through audio cues, it automatically triggers a call for help.</a:t>
            </a:r>
            <a:endParaRPr>
              <a:solidFill>
                <a:schemeClr val="accent1"/>
              </a:solidFill>
              <a:latin typeface="Comfortaa"/>
              <a:ea typeface="Comfortaa"/>
              <a:cs typeface="Comfortaa"/>
              <a:sym typeface="Comfortaa"/>
            </a:endParaRPr>
          </a:p>
        </p:txBody>
      </p:sp>
      <p:pic>
        <p:nvPicPr>
          <p:cNvPr id="65" name="Google Shape;65;p14"/>
          <p:cNvPicPr preferRelativeResize="0"/>
          <p:nvPr/>
        </p:nvPicPr>
        <p:blipFill>
          <a:blip r:embed="rId3">
            <a:alphaModFix/>
          </a:blip>
          <a:stretch>
            <a:fillRect/>
          </a:stretch>
        </p:blipFill>
        <p:spPr>
          <a:xfrm>
            <a:off x="123350" y="1355225"/>
            <a:ext cx="3363950" cy="2814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95825" y="21292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t>
            </a:r>
            <a:endParaRPr/>
          </a:p>
        </p:txBody>
      </p:sp>
      <p:sp>
        <p:nvSpPr>
          <p:cNvPr id="71" name="Google Shape;71;p15"/>
          <p:cNvSpPr txBox="1"/>
          <p:nvPr>
            <p:ph idx="1" type="body"/>
          </p:nvPr>
        </p:nvSpPr>
        <p:spPr>
          <a:xfrm>
            <a:off x="232450" y="1315850"/>
            <a:ext cx="4960200" cy="3340200"/>
          </a:xfrm>
          <a:prstGeom prst="rect">
            <a:avLst/>
          </a:prstGeom>
          <a:solidFill>
            <a:srgbClr val="CFE2F3"/>
          </a:solidFill>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solidFill>
                  <a:schemeClr val="accent1"/>
                </a:solidFill>
              </a:rPr>
              <a:t>We recognize the serious impact of falls, causing injuries to fatalities, especially with a growing elderly population. In response, there's a strong need for improved surveillance, particularly advanced fall detection systems. Our vision is a system using vision-based technology to automatically monitor and detect falls. It goes beyond detection, identifying distress calls from the injured.</a:t>
            </a:r>
            <a:endParaRPr>
              <a:solidFill>
                <a:schemeClr val="accent1"/>
              </a:solidFill>
            </a:endParaRPr>
          </a:p>
        </p:txBody>
      </p:sp>
      <p:pic>
        <p:nvPicPr>
          <p:cNvPr id="72" name="Google Shape;72;p15"/>
          <p:cNvPicPr preferRelativeResize="0"/>
          <p:nvPr/>
        </p:nvPicPr>
        <p:blipFill>
          <a:blip r:embed="rId3">
            <a:alphaModFix/>
          </a:blip>
          <a:stretch>
            <a:fillRect/>
          </a:stretch>
        </p:blipFill>
        <p:spPr>
          <a:xfrm>
            <a:off x="5499500" y="1693625"/>
            <a:ext cx="3465299" cy="238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2876175" y="19840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survey :-</a:t>
            </a:r>
            <a:endParaRPr/>
          </a:p>
        </p:txBody>
      </p:sp>
      <p:sp>
        <p:nvSpPr>
          <p:cNvPr id="78" name="Google Shape;78;p16"/>
          <p:cNvSpPr txBox="1"/>
          <p:nvPr>
            <p:ph idx="1" type="body"/>
          </p:nvPr>
        </p:nvSpPr>
        <p:spPr>
          <a:xfrm>
            <a:off x="4308050" y="1373975"/>
            <a:ext cx="4553400" cy="3340200"/>
          </a:xfrm>
          <a:prstGeom prst="rect">
            <a:avLst/>
          </a:prstGeom>
          <a:solidFill>
            <a:srgbClr val="9FC5E8"/>
          </a:solidFill>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solidFill>
                  <a:schemeClr val="accent1"/>
                </a:solidFill>
              </a:rPr>
              <a:t>Machine learning and deep learning techniques have played a pivotal role in the development of fall detection frameworks, with various classifiers and neural network architectures being explored. Researchers commonly employ datasets specifically curated for fall detection studies, using standard evaluation metrics to assess the performance of their models.</a:t>
            </a:r>
            <a:endParaRPr>
              <a:solidFill>
                <a:schemeClr val="accent1"/>
              </a:solidFill>
            </a:endParaRPr>
          </a:p>
          <a:p>
            <a:pPr indent="0" lvl="0" marL="0" rtl="0" algn="l">
              <a:spcBef>
                <a:spcPts val="1200"/>
              </a:spcBef>
              <a:spcAft>
                <a:spcPts val="0"/>
              </a:spcAft>
              <a:buNone/>
            </a:pPr>
            <a:r>
              <a:t/>
            </a:r>
            <a:endParaRPr>
              <a:solidFill>
                <a:schemeClr val="accent1"/>
              </a:solidFill>
            </a:endParaRPr>
          </a:p>
          <a:p>
            <a:pPr indent="0" lvl="0" marL="0" rtl="0" algn="l">
              <a:spcBef>
                <a:spcPts val="1200"/>
              </a:spcBef>
              <a:spcAft>
                <a:spcPts val="0"/>
              </a:spcAft>
              <a:buNone/>
            </a:pPr>
            <a:r>
              <a:rPr lang="en">
                <a:solidFill>
                  <a:schemeClr val="accent1"/>
                </a:solidFill>
              </a:rPr>
              <a:t>Real-world applications showcase the practical implementation of these frameworks, highlighting their potential impact in diverse settings. Challenges, including false positives/negatives, scalability, and robustness, have been acknowledged and addressed in the literature.</a:t>
            </a:r>
            <a:endParaRPr>
              <a:solidFill>
                <a:schemeClr val="accent1"/>
              </a:solidFill>
            </a:endParaRPr>
          </a:p>
          <a:p>
            <a:pPr indent="0" lvl="0" marL="0" rtl="0" algn="l">
              <a:spcBef>
                <a:spcPts val="1200"/>
              </a:spcBef>
              <a:spcAft>
                <a:spcPts val="1200"/>
              </a:spcAft>
              <a:buNone/>
            </a:pPr>
            <a:r>
              <a:t/>
            </a:r>
            <a:endParaRPr>
              <a:solidFill>
                <a:schemeClr val="accent1"/>
              </a:solidFill>
            </a:endParaRPr>
          </a:p>
        </p:txBody>
      </p:sp>
      <p:pic>
        <p:nvPicPr>
          <p:cNvPr id="79" name="Google Shape;79;p16"/>
          <p:cNvPicPr preferRelativeResize="0"/>
          <p:nvPr/>
        </p:nvPicPr>
        <p:blipFill>
          <a:blip r:embed="rId3">
            <a:alphaModFix/>
          </a:blip>
          <a:stretch>
            <a:fillRect/>
          </a:stretch>
        </p:blipFill>
        <p:spPr>
          <a:xfrm>
            <a:off x="123325" y="1699850"/>
            <a:ext cx="4003250" cy="26884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4119150" y="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 :-</a:t>
            </a:r>
            <a:endParaRPr/>
          </a:p>
        </p:txBody>
      </p:sp>
      <p:sp>
        <p:nvSpPr>
          <p:cNvPr id="85" name="Google Shape;85;p17"/>
          <p:cNvSpPr txBox="1"/>
          <p:nvPr>
            <p:ph idx="1" type="body"/>
          </p:nvPr>
        </p:nvSpPr>
        <p:spPr>
          <a:xfrm>
            <a:off x="4119150" y="879050"/>
            <a:ext cx="4713000" cy="3915000"/>
          </a:xfrm>
          <a:prstGeom prst="rect">
            <a:avLst/>
          </a:prstGeom>
          <a:solidFill>
            <a:srgbClr val="CFE2F3"/>
          </a:solidFill>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en">
                <a:solidFill>
                  <a:schemeClr val="accent1"/>
                </a:solidFill>
              </a:rPr>
              <a:t>1.Detect fall in complex situation: To accurately detect falls on the basis of the video and live time camera feed, even in challenging environments.</a:t>
            </a:r>
            <a:endParaRPr b="1">
              <a:solidFill>
                <a:schemeClr val="accent1"/>
              </a:solidFill>
            </a:endParaRPr>
          </a:p>
          <a:p>
            <a:pPr indent="0" lvl="0" marL="0" rtl="0" algn="l">
              <a:spcBef>
                <a:spcPts val="1200"/>
              </a:spcBef>
              <a:spcAft>
                <a:spcPts val="0"/>
              </a:spcAft>
              <a:buNone/>
            </a:pPr>
            <a:r>
              <a:rPr b="1" lang="en">
                <a:solidFill>
                  <a:schemeClr val="accent1"/>
                </a:solidFill>
              </a:rPr>
              <a:t>2.Distress Call: To accurately detect falls on the basis of the distress call made by the person during or after the fall for help, even in noisy environment.</a:t>
            </a:r>
            <a:endParaRPr b="1">
              <a:solidFill>
                <a:schemeClr val="accent1"/>
              </a:solidFill>
            </a:endParaRPr>
          </a:p>
          <a:p>
            <a:pPr indent="0" lvl="0" marL="0" rtl="0" algn="l">
              <a:spcBef>
                <a:spcPts val="1200"/>
              </a:spcBef>
              <a:spcAft>
                <a:spcPts val="0"/>
              </a:spcAft>
              <a:buNone/>
            </a:pPr>
            <a:r>
              <a:rPr b="1" lang="en">
                <a:solidFill>
                  <a:schemeClr val="accent1"/>
                </a:solidFill>
              </a:rPr>
              <a:t>3.Fast Response: To minimize the delay between the occurrence of a fall and the system's detection for emergency situations.</a:t>
            </a:r>
            <a:endParaRPr b="1">
              <a:solidFill>
                <a:schemeClr val="accent1"/>
              </a:solidFill>
            </a:endParaRPr>
          </a:p>
          <a:p>
            <a:pPr indent="0" lvl="0" marL="0" rtl="0" algn="l">
              <a:spcBef>
                <a:spcPts val="1200"/>
              </a:spcBef>
              <a:spcAft>
                <a:spcPts val="0"/>
              </a:spcAft>
              <a:buNone/>
            </a:pPr>
            <a:r>
              <a:rPr b="1" lang="en">
                <a:solidFill>
                  <a:schemeClr val="accent1"/>
                </a:solidFill>
              </a:rPr>
              <a:t>4.Removal of False alarm: To minimize the number of false alarms, which can be caused by other activities, such as sitting down or lying down.</a:t>
            </a:r>
            <a:endParaRPr b="1">
              <a:solidFill>
                <a:schemeClr val="accent1"/>
              </a:solidFill>
            </a:endParaRPr>
          </a:p>
          <a:p>
            <a:pPr indent="0" lvl="0" marL="0" rtl="0" algn="l">
              <a:spcBef>
                <a:spcPts val="1200"/>
              </a:spcBef>
              <a:spcAft>
                <a:spcPts val="0"/>
              </a:spcAft>
              <a:buNone/>
            </a:pPr>
            <a:r>
              <a:rPr b="1" lang="en">
                <a:solidFill>
                  <a:schemeClr val="accent1"/>
                </a:solidFill>
              </a:rPr>
              <a:t>5.Real-Time Assistance: To provide alerts quickly so that help can be provided to the person who has fallen as soon as possible.</a:t>
            </a:r>
            <a:endParaRPr b="1">
              <a:solidFill>
                <a:schemeClr val="accent1"/>
              </a:solidFill>
            </a:endParaRPr>
          </a:p>
          <a:p>
            <a:pPr indent="0" lvl="0" marL="0" rtl="0" algn="l">
              <a:spcBef>
                <a:spcPts val="1200"/>
              </a:spcBef>
              <a:spcAft>
                <a:spcPts val="0"/>
              </a:spcAft>
              <a:buNone/>
            </a:pPr>
            <a:r>
              <a:rPr b="1" lang="en">
                <a:solidFill>
                  <a:schemeClr val="accent1"/>
                </a:solidFill>
              </a:rPr>
              <a:t>6.User Assistance: To Provide additional information about the fall, such as potential injuries, to assist caregivers and medical professionals.</a:t>
            </a:r>
            <a:endParaRPr b="1">
              <a:solidFill>
                <a:schemeClr val="accent1"/>
              </a:solidFill>
            </a:endParaRPr>
          </a:p>
          <a:p>
            <a:pPr indent="0" lvl="0" marL="0" rtl="0" algn="l">
              <a:spcBef>
                <a:spcPts val="1200"/>
              </a:spcBef>
              <a:spcAft>
                <a:spcPts val="1200"/>
              </a:spcAft>
              <a:buNone/>
            </a:pPr>
            <a:r>
              <a:t/>
            </a:r>
            <a:endParaRPr b="1">
              <a:solidFill>
                <a:schemeClr val="accent1"/>
              </a:solidFill>
            </a:endParaRPr>
          </a:p>
        </p:txBody>
      </p:sp>
      <p:pic>
        <p:nvPicPr>
          <p:cNvPr id="86" name="Google Shape;86;p17"/>
          <p:cNvPicPr preferRelativeResize="0"/>
          <p:nvPr/>
        </p:nvPicPr>
        <p:blipFill>
          <a:blip r:embed="rId3">
            <a:alphaModFix/>
          </a:blip>
          <a:stretch>
            <a:fillRect/>
          </a:stretch>
        </p:blipFill>
        <p:spPr>
          <a:xfrm>
            <a:off x="152400" y="152400"/>
            <a:ext cx="2468894" cy="48387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44975" y="154825"/>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480" u="sng"/>
              <a:t>Project work carried out</a:t>
            </a:r>
            <a:endParaRPr sz="3480" u="sng"/>
          </a:p>
        </p:txBody>
      </p:sp>
      <p:sp>
        <p:nvSpPr>
          <p:cNvPr id="92" name="Google Shape;92;p18"/>
          <p:cNvSpPr txBox="1"/>
          <p:nvPr>
            <p:ph idx="1" type="body"/>
          </p:nvPr>
        </p:nvSpPr>
        <p:spPr>
          <a:xfrm>
            <a:off x="311700" y="1228675"/>
            <a:ext cx="4260300" cy="3340200"/>
          </a:xfrm>
          <a:prstGeom prst="rect">
            <a:avLst/>
          </a:prstGeom>
          <a:solidFill>
            <a:srgbClr val="C9DAF8"/>
          </a:solidFill>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358"/>
              <a:buNone/>
            </a:pPr>
            <a:r>
              <a:rPr b="1" lang="en" sz="885">
                <a:solidFill>
                  <a:schemeClr val="accent1"/>
                </a:solidFill>
              </a:rPr>
              <a:t>1. Initialization:</a:t>
            </a:r>
            <a:endParaRPr b="1" sz="885">
              <a:solidFill>
                <a:schemeClr val="accent1"/>
              </a:solidFill>
            </a:endParaRPr>
          </a:p>
          <a:p>
            <a:pPr indent="0" lvl="0" marL="0" rtl="0" algn="l">
              <a:lnSpc>
                <a:spcPct val="105000"/>
              </a:lnSpc>
              <a:spcBef>
                <a:spcPts val="1200"/>
              </a:spcBef>
              <a:spcAft>
                <a:spcPts val="0"/>
              </a:spcAft>
              <a:buSzPts val="358"/>
              <a:buNone/>
            </a:pPr>
            <a:r>
              <a:rPr b="1" lang="en" sz="885">
                <a:solidFill>
                  <a:schemeClr val="accent1"/>
                </a:solidFill>
              </a:rPr>
              <a:t>•Capture video stream: OpenCV captures video from a camera.</a:t>
            </a:r>
            <a:endParaRPr b="1" sz="885">
              <a:solidFill>
                <a:schemeClr val="accent1"/>
              </a:solidFill>
            </a:endParaRPr>
          </a:p>
          <a:p>
            <a:pPr indent="0" lvl="0" marL="0" rtl="0" algn="l">
              <a:lnSpc>
                <a:spcPct val="105000"/>
              </a:lnSpc>
              <a:spcBef>
                <a:spcPts val="1200"/>
              </a:spcBef>
              <a:spcAft>
                <a:spcPts val="0"/>
              </a:spcAft>
              <a:buSzPts val="358"/>
              <a:buNone/>
            </a:pPr>
            <a:r>
              <a:rPr b="1" lang="en" sz="885">
                <a:solidFill>
                  <a:schemeClr val="accent1"/>
                </a:solidFill>
              </a:rPr>
              <a:t>•Media Pipe setup: Media Pipe's Holistic model is loaded for pose estimation.</a:t>
            </a:r>
            <a:endParaRPr b="1" sz="885">
              <a:solidFill>
                <a:schemeClr val="accent1"/>
              </a:solidFill>
            </a:endParaRPr>
          </a:p>
          <a:p>
            <a:pPr indent="0" lvl="0" marL="0" rtl="0" algn="l">
              <a:lnSpc>
                <a:spcPct val="105000"/>
              </a:lnSpc>
              <a:spcBef>
                <a:spcPts val="1200"/>
              </a:spcBef>
              <a:spcAft>
                <a:spcPts val="0"/>
              </a:spcAft>
              <a:buSzPts val="358"/>
              <a:buNone/>
            </a:pPr>
            <a:r>
              <a:rPr b="1" lang="en" sz="885">
                <a:solidFill>
                  <a:schemeClr val="accent1"/>
                </a:solidFill>
              </a:rPr>
              <a:t>2. Frame Processing:</a:t>
            </a:r>
            <a:endParaRPr b="1" sz="885">
              <a:solidFill>
                <a:schemeClr val="accent1"/>
              </a:solidFill>
            </a:endParaRPr>
          </a:p>
          <a:p>
            <a:pPr indent="0" lvl="0" marL="0" rtl="0" algn="l">
              <a:lnSpc>
                <a:spcPct val="105000"/>
              </a:lnSpc>
              <a:spcBef>
                <a:spcPts val="1200"/>
              </a:spcBef>
              <a:spcAft>
                <a:spcPts val="0"/>
              </a:spcAft>
              <a:buSzPts val="358"/>
              <a:buNone/>
            </a:pPr>
            <a:r>
              <a:rPr b="1" lang="en" sz="885">
                <a:solidFill>
                  <a:schemeClr val="accent1"/>
                </a:solidFill>
              </a:rPr>
              <a:t>•Frame reading: Each frame is read from the video stream.</a:t>
            </a:r>
            <a:endParaRPr b="1" sz="885">
              <a:solidFill>
                <a:schemeClr val="accent1"/>
              </a:solidFill>
            </a:endParaRPr>
          </a:p>
          <a:p>
            <a:pPr indent="0" lvl="0" marL="0" rtl="0" algn="l">
              <a:lnSpc>
                <a:spcPct val="105000"/>
              </a:lnSpc>
              <a:spcBef>
                <a:spcPts val="1200"/>
              </a:spcBef>
              <a:spcAft>
                <a:spcPts val="0"/>
              </a:spcAft>
              <a:buSzPts val="358"/>
              <a:buNone/>
            </a:pPr>
            <a:r>
              <a:rPr b="1" lang="en" sz="885">
                <a:solidFill>
                  <a:schemeClr val="accent1"/>
                </a:solidFill>
              </a:rPr>
              <a:t>•Pose estimation: Media Pipe analyses the frame and generates 3D key points representing the body's pose.</a:t>
            </a:r>
            <a:endParaRPr b="1" sz="885">
              <a:solidFill>
                <a:schemeClr val="accent1"/>
              </a:solidFill>
            </a:endParaRPr>
          </a:p>
          <a:p>
            <a:pPr indent="0" lvl="0" marL="0" rtl="0" algn="l">
              <a:lnSpc>
                <a:spcPct val="105000"/>
              </a:lnSpc>
              <a:spcBef>
                <a:spcPts val="1200"/>
              </a:spcBef>
              <a:spcAft>
                <a:spcPts val="0"/>
              </a:spcAft>
              <a:buSzPts val="358"/>
              <a:buNone/>
            </a:pPr>
            <a:r>
              <a:rPr b="1" lang="en" sz="885">
                <a:solidFill>
                  <a:schemeClr val="accent1"/>
                </a:solidFill>
              </a:rPr>
              <a:t>3. Fall Detection Logic:</a:t>
            </a:r>
            <a:endParaRPr b="1" sz="885">
              <a:solidFill>
                <a:schemeClr val="accent1"/>
              </a:solidFill>
            </a:endParaRPr>
          </a:p>
          <a:p>
            <a:pPr indent="0" lvl="0" marL="0" rtl="0" algn="l">
              <a:lnSpc>
                <a:spcPct val="105000"/>
              </a:lnSpc>
              <a:spcBef>
                <a:spcPts val="1200"/>
              </a:spcBef>
              <a:spcAft>
                <a:spcPts val="0"/>
              </a:spcAft>
              <a:buSzPts val="358"/>
              <a:buNone/>
            </a:pPr>
            <a:r>
              <a:rPr b="1" lang="en" sz="885">
                <a:solidFill>
                  <a:schemeClr val="accent1"/>
                </a:solidFill>
              </a:rPr>
              <a:t>•Feature analysis: The extracted features are compared to predefined thresholds for fall detection.</a:t>
            </a:r>
            <a:endParaRPr b="1" sz="885">
              <a:solidFill>
                <a:schemeClr val="accent1"/>
              </a:solidFill>
            </a:endParaRPr>
          </a:p>
          <a:p>
            <a:pPr indent="0" lvl="0" marL="0" rtl="0" algn="l">
              <a:lnSpc>
                <a:spcPct val="105000"/>
              </a:lnSpc>
              <a:spcBef>
                <a:spcPts val="1200"/>
              </a:spcBef>
              <a:spcAft>
                <a:spcPts val="0"/>
              </a:spcAft>
              <a:buSzPts val="358"/>
              <a:buNone/>
            </a:pPr>
            <a:r>
              <a:rPr b="1" lang="en" sz="885">
                <a:solidFill>
                  <a:schemeClr val="accent1"/>
                </a:solidFill>
              </a:rPr>
              <a:t>•Temporal analysis: Features are analysed over multiple frames to differentiate sudden changes from regular movements.</a:t>
            </a:r>
            <a:endParaRPr b="1" sz="885">
              <a:solidFill>
                <a:schemeClr val="accent1"/>
              </a:solidFill>
            </a:endParaRPr>
          </a:p>
          <a:p>
            <a:pPr indent="0" lvl="0" marL="0" rtl="0" algn="l">
              <a:lnSpc>
                <a:spcPct val="105000"/>
              </a:lnSpc>
              <a:spcBef>
                <a:spcPts val="1200"/>
              </a:spcBef>
              <a:spcAft>
                <a:spcPts val="0"/>
              </a:spcAft>
              <a:buSzPts val="358"/>
              <a:buNone/>
            </a:pPr>
            <a:r>
              <a:t/>
            </a:r>
            <a:endParaRPr b="1" sz="885">
              <a:solidFill>
                <a:schemeClr val="accent1"/>
              </a:solidFill>
            </a:endParaRPr>
          </a:p>
          <a:p>
            <a:pPr indent="0" lvl="0" marL="0" rtl="0" algn="l">
              <a:lnSpc>
                <a:spcPct val="105000"/>
              </a:lnSpc>
              <a:spcBef>
                <a:spcPts val="1200"/>
              </a:spcBef>
              <a:spcAft>
                <a:spcPts val="0"/>
              </a:spcAft>
              <a:buSzPts val="358"/>
              <a:buNone/>
            </a:pPr>
            <a:r>
              <a:t/>
            </a:r>
            <a:endParaRPr b="1" sz="885">
              <a:solidFill>
                <a:schemeClr val="accent1"/>
              </a:solidFill>
            </a:endParaRPr>
          </a:p>
          <a:p>
            <a:pPr indent="0" lvl="0" marL="0" rtl="0" algn="l">
              <a:lnSpc>
                <a:spcPct val="105000"/>
              </a:lnSpc>
              <a:spcBef>
                <a:spcPts val="1200"/>
              </a:spcBef>
              <a:spcAft>
                <a:spcPts val="1200"/>
              </a:spcAft>
              <a:buSzPts val="358"/>
              <a:buNone/>
            </a:pPr>
            <a:r>
              <a:t/>
            </a:r>
            <a:endParaRPr b="1" sz="885">
              <a:solidFill>
                <a:schemeClr val="accent1"/>
              </a:solidFill>
            </a:endParaRPr>
          </a:p>
        </p:txBody>
      </p:sp>
      <p:pic>
        <p:nvPicPr>
          <p:cNvPr id="93" name="Google Shape;93;p18"/>
          <p:cNvPicPr preferRelativeResize="0"/>
          <p:nvPr/>
        </p:nvPicPr>
        <p:blipFill>
          <a:blip r:embed="rId3">
            <a:alphaModFix/>
          </a:blip>
          <a:stretch>
            <a:fillRect/>
          </a:stretch>
        </p:blipFill>
        <p:spPr>
          <a:xfrm>
            <a:off x="4826100" y="919325"/>
            <a:ext cx="3941618" cy="38828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210375" y="25652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28448"/>
              <a:buFont typeface="Arial"/>
              <a:buNone/>
            </a:pPr>
            <a:r>
              <a:rPr lang="en" sz="3480" u="sng"/>
              <a:t>Project work carried out</a:t>
            </a:r>
            <a:endParaRPr sz="3480" u="sng"/>
          </a:p>
          <a:p>
            <a:pPr indent="0" lvl="0" marL="0" rtl="0" algn="l">
              <a:spcBef>
                <a:spcPts val="0"/>
              </a:spcBef>
              <a:spcAft>
                <a:spcPts val="0"/>
              </a:spcAft>
              <a:buNone/>
            </a:pPr>
            <a:r>
              <a:t/>
            </a:r>
            <a:endParaRPr/>
          </a:p>
        </p:txBody>
      </p:sp>
      <p:sp>
        <p:nvSpPr>
          <p:cNvPr id="99" name="Google Shape;99;p19"/>
          <p:cNvSpPr txBox="1"/>
          <p:nvPr>
            <p:ph idx="1" type="body"/>
          </p:nvPr>
        </p:nvSpPr>
        <p:spPr>
          <a:xfrm>
            <a:off x="311700" y="1228675"/>
            <a:ext cx="4260300" cy="3595200"/>
          </a:xfrm>
          <a:prstGeom prst="rect">
            <a:avLst/>
          </a:prstGeom>
          <a:solidFill>
            <a:srgbClr val="CFE2F3"/>
          </a:solidFill>
        </p:spPr>
        <p:txBody>
          <a:bodyPr anchorCtr="0" anchor="t" bIns="91425" lIns="91425" spcFirstLastPara="1" rIns="91425" wrap="square" tIns="91425">
            <a:noAutofit/>
          </a:bodyPr>
          <a:lstStyle/>
          <a:p>
            <a:pPr indent="0" lvl="0" marL="0" rtl="0" algn="l">
              <a:spcBef>
                <a:spcPts val="0"/>
              </a:spcBef>
              <a:spcAft>
                <a:spcPts val="0"/>
              </a:spcAft>
              <a:buSzPts val="275"/>
              <a:buNone/>
            </a:pPr>
            <a:r>
              <a:rPr b="1" lang="en" sz="750">
                <a:solidFill>
                  <a:schemeClr val="accent1"/>
                </a:solidFill>
              </a:rPr>
              <a:t>Here's a simplified breakdown of the workflow:</a:t>
            </a:r>
            <a:endParaRPr b="1" sz="750">
              <a:solidFill>
                <a:schemeClr val="accent1"/>
              </a:solidFill>
            </a:endParaRPr>
          </a:p>
          <a:p>
            <a:pPr indent="0" lvl="0" marL="0" rtl="0" algn="l">
              <a:spcBef>
                <a:spcPts val="1200"/>
              </a:spcBef>
              <a:spcAft>
                <a:spcPts val="0"/>
              </a:spcAft>
              <a:buSzPts val="275"/>
              <a:buNone/>
            </a:pPr>
            <a:r>
              <a:rPr b="1" lang="en" sz="750">
                <a:solidFill>
                  <a:schemeClr val="accent1"/>
                </a:solidFill>
              </a:rPr>
              <a:t>1. Video frame captured.</a:t>
            </a:r>
            <a:endParaRPr b="1" sz="750">
              <a:solidFill>
                <a:schemeClr val="accent1"/>
              </a:solidFill>
            </a:endParaRPr>
          </a:p>
          <a:p>
            <a:pPr indent="0" lvl="0" marL="0" rtl="0" algn="l">
              <a:spcBef>
                <a:spcPts val="1200"/>
              </a:spcBef>
              <a:spcAft>
                <a:spcPts val="0"/>
              </a:spcAft>
              <a:buSzPts val="275"/>
              <a:buNone/>
            </a:pPr>
            <a:r>
              <a:rPr b="1" lang="en" sz="750">
                <a:solidFill>
                  <a:schemeClr val="accent1"/>
                </a:solidFill>
              </a:rPr>
              <a:t>2. Pose estimated with Media Pipe.</a:t>
            </a:r>
            <a:endParaRPr b="1" sz="750">
              <a:solidFill>
                <a:schemeClr val="accent1"/>
              </a:solidFill>
            </a:endParaRPr>
          </a:p>
          <a:p>
            <a:pPr indent="0" lvl="0" marL="0" rtl="0" algn="l">
              <a:spcBef>
                <a:spcPts val="1200"/>
              </a:spcBef>
              <a:spcAft>
                <a:spcPts val="0"/>
              </a:spcAft>
              <a:buSzPts val="275"/>
              <a:buNone/>
            </a:pPr>
            <a:r>
              <a:rPr b="1" lang="en" sz="750">
                <a:solidFill>
                  <a:schemeClr val="accent1"/>
                </a:solidFill>
              </a:rPr>
              <a:t>3. Key point data extracted.</a:t>
            </a:r>
            <a:endParaRPr b="1" sz="750">
              <a:solidFill>
                <a:schemeClr val="accent1"/>
              </a:solidFill>
            </a:endParaRPr>
          </a:p>
          <a:p>
            <a:pPr indent="0" lvl="0" marL="0" rtl="0" algn="l">
              <a:spcBef>
                <a:spcPts val="1200"/>
              </a:spcBef>
              <a:spcAft>
                <a:spcPts val="0"/>
              </a:spcAft>
              <a:buSzPts val="275"/>
              <a:buNone/>
            </a:pPr>
            <a:r>
              <a:rPr b="1" lang="en" sz="750">
                <a:solidFill>
                  <a:schemeClr val="accent1"/>
                </a:solidFill>
              </a:rPr>
              <a:t>4. Relevant features calculated.</a:t>
            </a:r>
            <a:endParaRPr b="1" sz="750">
              <a:solidFill>
                <a:schemeClr val="accent1"/>
              </a:solidFill>
            </a:endParaRPr>
          </a:p>
          <a:p>
            <a:pPr indent="0" lvl="0" marL="0" rtl="0" algn="l">
              <a:spcBef>
                <a:spcPts val="1200"/>
              </a:spcBef>
              <a:spcAft>
                <a:spcPts val="0"/>
              </a:spcAft>
              <a:buSzPts val="275"/>
              <a:buNone/>
            </a:pPr>
            <a:r>
              <a:rPr b="1" lang="en" sz="750">
                <a:solidFill>
                  <a:schemeClr val="accent1"/>
                </a:solidFill>
              </a:rPr>
              <a:t>5. Features compared to fall detection thresholds.</a:t>
            </a:r>
            <a:endParaRPr b="1" sz="750">
              <a:solidFill>
                <a:schemeClr val="accent1"/>
              </a:solidFill>
            </a:endParaRPr>
          </a:p>
          <a:p>
            <a:pPr indent="0" lvl="0" marL="0" rtl="0" algn="l">
              <a:spcBef>
                <a:spcPts val="1200"/>
              </a:spcBef>
              <a:spcAft>
                <a:spcPts val="0"/>
              </a:spcAft>
              <a:buSzPts val="275"/>
              <a:buNone/>
            </a:pPr>
            <a:r>
              <a:rPr b="1" lang="en" sz="750">
                <a:solidFill>
                  <a:schemeClr val="accent1"/>
                </a:solidFill>
              </a:rPr>
              <a:t>6. Temporal analysis performed.</a:t>
            </a:r>
            <a:endParaRPr b="1" sz="750">
              <a:solidFill>
                <a:schemeClr val="accent1"/>
              </a:solidFill>
            </a:endParaRPr>
          </a:p>
          <a:p>
            <a:pPr indent="0" lvl="0" marL="0" rtl="0" algn="l">
              <a:spcBef>
                <a:spcPts val="1200"/>
              </a:spcBef>
              <a:spcAft>
                <a:spcPts val="0"/>
              </a:spcAft>
              <a:buSzPts val="275"/>
              <a:buNone/>
            </a:pPr>
            <a:r>
              <a:rPr b="1" lang="en" sz="750">
                <a:solidFill>
                  <a:schemeClr val="accent1"/>
                </a:solidFill>
              </a:rPr>
              <a:t>7. Fall confirmed based on features and sequence.</a:t>
            </a:r>
            <a:endParaRPr b="1" sz="750">
              <a:solidFill>
                <a:schemeClr val="accent1"/>
              </a:solidFill>
            </a:endParaRPr>
          </a:p>
          <a:p>
            <a:pPr indent="0" lvl="0" marL="0" rtl="0" algn="l">
              <a:spcBef>
                <a:spcPts val="1200"/>
              </a:spcBef>
              <a:spcAft>
                <a:spcPts val="0"/>
              </a:spcAft>
              <a:buSzPts val="275"/>
              <a:buNone/>
            </a:pPr>
            <a:r>
              <a:rPr b="1" lang="en" sz="750">
                <a:solidFill>
                  <a:schemeClr val="accent1"/>
                </a:solidFill>
              </a:rPr>
              <a:t>8. Alert triggered, and appropriate action taken.</a:t>
            </a:r>
            <a:endParaRPr b="1" sz="750">
              <a:solidFill>
                <a:schemeClr val="accent1"/>
              </a:solidFill>
            </a:endParaRPr>
          </a:p>
          <a:p>
            <a:pPr indent="0" lvl="0" marL="0" rtl="0" algn="l">
              <a:spcBef>
                <a:spcPts val="1200"/>
              </a:spcBef>
              <a:spcAft>
                <a:spcPts val="0"/>
              </a:spcAft>
              <a:buSzPts val="275"/>
              <a:buNone/>
            </a:pPr>
            <a:r>
              <a:rPr b="1" lang="en" sz="750">
                <a:solidFill>
                  <a:schemeClr val="accent1"/>
                </a:solidFill>
              </a:rPr>
              <a:t> Tools used:</a:t>
            </a:r>
            <a:endParaRPr b="1" sz="750">
              <a:solidFill>
                <a:schemeClr val="accent1"/>
              </a:solidFill>
            </a:endParaRPr>
          </a:p>
          <a:p>
            <a:pPr indent="0" lvl="0" marL="0" rtl="0" algn="l">
              <a:spcBef>
                <a:spcPts val="1200"/>
              </a:spcBef>
              <a:spcAft>
                <a:spcPts val="0"/>
              </a:spcAft>
              <a:buSzPts val="275"/>
              <a:buNone/>
            </a:pPr>
            <a:r>
              <a:rPr b="1" lang="en" sz="750">
                <a:solidFill>
                  <a:schemeClr val="accent1"/>
                </a:solidFill>
              </a:rPr>
              <a:t>•Media Pipe – For pose estimation</a:t>
            </a:r>
            <a:endParaRPr b="1" sz="750">
              <a:solidFill>
                <a:schemeClr val="accent1"/>
              </a:solidFill>
            </a:endParaRPr>
          </a:p>
          <a:p>
            <a:pPr indent="0" lvl="0" marL="0" rtl="0" algn="l">
              <a:spcBef>
                <a:spcPts val="1200"/>
              </a:spcBef>
              <a:spcAft>
                <a:spcPts val="0"/>
              </a:spcAft>
              <a:buSzPts val="275"/>
              <a:buNone/>
            </a:pPr>
            <a:r>
              <a:rPr b="1" lang="en" sz="750">
                <a:solidFill>
                  <a:schemeClr val="accent1"/>
                </a:solidFill>
              </a:rPr>
              <a:t>•</a:t>
            </a:r>
            <a:r>
              <a:rPr b="1" lang="en" sz="750">
                <a:solidFill>
                  <a:schemeClr val="accent1"/>
                </a:solidFill>
              </a:rPr>
              <a:t>Opencv</a:t>
            </a:r>
            <a:r>
              <a:rPr b="1" lang="en" sz="750">
                <a:solidFill>
                  <a:schemeClr val="accent1"/>
                </a:solidFill>
              </a:rPr>
              <a:t> – For using videos/images as input</a:t>
            </a:r>
            <a:endParaRPr b="1" sz="750">
              <a:solidFill>
                <a:schemeClr val="accent1"/>
              </a:solidFill>
            </a:endParaRPr>
          </a:p>
          <a:p>
            <a:pPr indent="0" lvl="0" marL="0" rtl="0" algn="l">
              <a:spcBef>
                <a:spcPts val="1200"/>
              </a:spcBef>
              <a:spcAft>
                <a:spcPts val="0"/>
              </a:spcAft>
              <a:buSzPts val="275"/>
              <a:buNone/>
            </a:pPr>
            <a:r>
              <a:t/>
            </a:r>
            <a:endParaRPr b="1" sz="750">
              <a:solidFill>
                <a:schemeClr val="accent1"/>
              </a:solidFill>
            </a:endParaRPr>
          </a:p>
          <a:p>
            <a:pPr indent="0" lvl="0" marL="0" rtl="0" algn="l">
              <a:spcBef>
                <a:spcPts val="1200"/>
              </a:spcBef>
              <a:spcAft>
                <a:spcPts val="1200"/>
              </a:spcAft>
              <a:buSzPts val="275"/>
              <a:buNone/>
            </a:pPr>
            <a:r>
              <a:t/>
            </a:r>
            <a:endParaRPr b="1" sz="750">
              <a:solidFill>
                <a:schemeClr val="accent1"/>
              </a:solidFill>
            </a:endParaRPr>
          </a:p>
        </p:txBody>
      </p:sp>
      <p:pic>
        <p:nvPicPr>
          <p:cNvPr id="100" name="Google Shape;100;p19"/>
          <p:cNvPicPr preferRelativeResize="0"/>
          <p:nvPr/>
        </p:nvPicPr>
        <p:blipFill>
          <a:blip r:embed="rId3">
            <a:alphaModFix/>
          </a:blip>
          <a:stretch>
            <a:fillRect/>
          </a:stretch>
        </p:blipFill>
        <p:spPr>
          <a:xfrm>
            <a:off x="4845650" y="1488475"/>
            <a:ext cx="4075575" cy="2762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4572000" y="11120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480" u="sng"/>
              <a:t>Project work carried out</a:t>
            </a:r>
            <a:endParaRPr sz="3480" u="sng"/>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6" name="Google Shape;106;p20"/>
          <p:cNvSpPr txBox="1"/>
          <p:nvPr>
            <p:ph idx="1" type="body"/>
          </p:nvPr>
        </p:nvSpPr>
        <p:spPr>
          <a:xfrm>
            <a:off x="4572000" y="1006650"/>
            <a:ext cx="4260300" cy="3562200"/>
          </a:xfrm>
          <a:prstGeom prst="rect">
            <a:avLst/>
          </a:prstGeom>
          <a:solidFill>
            <a:srgbClr val="D0E0E3"/>
          </a:solidFill>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b="1" lang="en">
                <a:solidFill>
                  <a:schemeClr val="accent1"/>
                </a:solidFill>
              </a:rPr>
              <a:t>Extracting Landmarks</a:t>
            </a:r>
            <a:endParaRPr b="1">
              <a:solidFill>
                <a:schemeClr val="accent1"/>
              </a:solidFill>
            </a:endParaRPr>
          </a:p>
          <a:p>
            <a:pPr indent="0" lvl="0" marL="0" rtl="0" algn="l">
              <a:spcBef>
                <a:spcPts val="1200"/>
              </a:spcBef>
              <a:spcAft>
                <a:spcPts val="0"/>
              </a:spcAft>
              <a:buNone/>
            </a:pPr>
            <a:r>
              <a:rPr b="1" lang="en">
                <a:solidFill>
                  <a:schemeClr val="accent1"/>
                </a:solidFill>
              </a:rPr>
              <a:t>Using the media pipe landmark function, we extracted the landmarks for different body parts of a human in the feed. The coordinates for different joints are calculated in different manner the different manners are displayed in the images below.</a:t>
            </a:r>
            <a:endParaRPr b="1">
              <a:solidFill>
                <a:schemeClr val="accent1"/>
              </a:solidFill>
            </a:endParaRPr>
          </a:p>
          <a:p>
            <a:pPr indent="0" lvl="0" marL="0" rtl="0" algn="l">
              <a:spcBef>
                <a:spcPts val="1200"/>
              </a:spcBef>
              <a:spcAft>
                <a:spcPts val="0"/>
              </a:spcAft>
              <a:buNone/>
            </a:pPr>
            <a:r>
              <a:rPr b="1" lang="en">
                <a:solidFill>
                  <a:schemeClr val="accent1"/>
                </a:solidFill>
              </a:rPr>
              <a:t>Calculating Angles</a:t>
            </a:r>
            <a:endParaRPr b="1">
              <a:solidFill>
                <a:schemeClr val="accent1"/>
              </a:solidFill>
            </a:endParaRPr>
          </a:p>
          <a:p>
            <a:pPr indent="0" lvl="0" marL="0" rtl="0" algn="l">
              <a:spcBef>
                <a:spcPts val="1200"/>
              </a:spcBef>
              <a:spcAft>
                <a:spcPts val="0"/>
              </a:spcAft>
              <a:buNone/>
            </a:pPr>
            <a:r>
              <a:rPr b="1" lang="en">
                <a:solidFill>
                  <a:schemeClr val="accent1"/>
                </a:solidFill>
              </a:rPr>
              <a:t>Using the landmarks extracted from the last step we calculate the angles between different joints of human body. The method is displayed in images below.</a:t>
            </a:r>
            <a:endParaRPr b="1">
              <a:solidFill>
                <a:schemeClr val="accent1"/>
              </a:solidFill>
            </a:endParaRPr>
          </a:p>
          <a:p>
            <a:pPr indent="0" lvl="0" marL="0" rtl="0" algn="l">
              <a:spcBef>
                <a:spcPts val="1200"/>
              </a:spcBef>
              <a:spcAft>
                <a:spcPts val="0"/>
              </a:spcAft>
              <a:buNone/>
            </a:pPr>
            <a:r>
              <a:rPr b="1" lang="en">
                <a:solidFill>
                  <a:schemeClr val="accent1"/>
                </a:solidFill>
              </a:rPr>
              <a:t>Detecting Fall</a:t>
            </a:r>
            <a:endParaRPr b="1">
              <a:solidFill>
                <a:schemeClr val="accent1"/>
              </a:solidFill>
            </a:endParaRPr>
          </a:p>
          <a:p>
            <a:pPr indent="0" lvl="0" marL="0" rtl="0" algn="l">
              <a:spcBef>
                <a:spcPts val="1200"/>
              </a:spcBef>
              <a:spcAft>
                <a:spcPts val="0"/>
              </a:spcAft>
              <a:buNone/>
            </a:pPr>
            <a:r>
              <a:rPr b="1" lang="en">
                <a:solidFill>
                  <a:schemeClr val="accent1"/>
                </a:solidFill>
              </a:rPr>
              <a:t>To detect the fall, we subtract the value of x coordinate of base (point of action) with the x coordinate of the center of mass/gravity of the body and then if it meets certain conditions then it is considered as a fall else the person is considered as standing. The conditions are in the image below.</a:t>
            </a:r>
            <a:endParaRPr b="1">
              <a:solidFill>
                <a:schemeClr val="accent1"/>
              </a:solidFill>
            </a:endParaRPr>
          </a:p>
          <a:p>
            <a:pPr indent="0" lvl="0" marL="0" rtl="0" algn="l">
              <a:spcBef>
                <a:spcPts val="1200"/>
              </a:spcBef>
              <a:spcAft>
                <a:spcPts val="1200"/>
              </a:spcAft>
              <a:buNone/>
            </a:pPr>
            <a:r>
              <a:t/>
            </a:r>
            <a:endParaRPr b="1">
              <a:solidFill>
                <a:schemeClr val="accent1"/>
              </a:solidFill>
            </a:endParaRPr>
          </a:p>
        </p:txBody>
      </p:sp>
      <p:pic>
        <p:nvPicPr>
          <p:cNvPr id="107" name="Google Shape;107;p20"/>
          <p:cNvPicPr preferRelativeResize="0"/>
          <p:nvPr/>
        </p:nvPicPr>
        <p:blipFill>
          <a:blip r:embed="rId3">
            <a:alphaModFix/>
          </a:blip>
          <a:stretch>
            <a:fillRect/>
          </a:stretch>
        </p:blipFill>
        <p:spPr>
          <a:xfrm>
            <a:off x="199775" y="607075"/>
            <a:ext cx="4122824" cy="1448875"/>
          </a:xfrm>
          <a:prstGeom prst="rect">
            <a:avLst/>
          </a:prstGeom>
          <a:noFill/>
          <a:ln>
            <a:noFill/>
          </a:ln>
        </p:spPr>
      </p:pic>
      <p:pic>
        <p:nvPicPr>
          <p:cNvPr id="108" name="Google Shape;108;p20"/>
          <p:cNvPicPr preferRelativeResize="0"/>
          <p:nvPr/>
        </p:nvPicPr>
        <p:blipFill>
          <a:blip r:embed="rId4">
            <a:alphaModFix/>
          </a:blip>
          <a:stretch>
            <a:fillRect/>
          </a:stretch>
        </p:blipFill>
        <p:spPr>
          <a:xfrm>
            <a:off x="199775" y="2221775"/>
            <a:ext cx="4122825" cy="1323500"/>
          </a:xfrm>
          <a:prstGeom prst="rect">
            <a:avLst/>
          </a:prstGeom>
          <a:noFill/>
          <a:ln>
            <a:noFill/>
          </a:ln>
        </p:spPr>
      </p:pic>
      <p:pic>
        <p:nvPicPr>
          <p:cNvPr id="109" name="Google Shape;109;p20"/>
          <p:cNvPicPr preferRelativeResize="0"/>
          <p:nvPr/>
        </p:nvPicPr>
        <p:blipFill>
          <a:blip r:embed="rId5">
            <a:alphaModFix/>
          </a:blip>
          <a:stretch>
            <a:fillRect/>
          </a:stretch>
        </p:blipFill>
        <p:spPr>
          <a:xfrm>
            <a:off x="199775" y="3711100"/>
            <a:ext cx="4122825" cy="1216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572000" y="1693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480" u="sng"/>
              <a:t>Project work carried out</a:t>
            </a:r>
            <a:endParaRPr sz="3480" u="sng"/>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5" name="Google Shape;115;p21"/>
          <p:cNvSpPr txBox="1"/>
          <p:nvPr>
            <p:ph idx="1" type="body"/>
          </p:nvPr>
        </p:nvSpPr>
        <p:spPr>
          <a:xfrm>
            <a:off x="4572000" y="970350"/>
            <a:ext cx="4260300" cy="3700200"/>
          </a:xfrm>
          <a:prstGeom prst="rect">
            <a:avLst/>
          </a:prstGeom>
          <a:solidFill>
            <a:srgbClr val="CFE2F3"/>
          </a:solidFill>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en">
                <a:solidFill>
                  <a:schemeClr val="accent1"/>
                </a:solidFill>
              </a:rPr>
              <a:t>Algorithm Used:</a:t>
            </a:r>
            <a:endParaRPr b="1">
              <a:solidFill>
                <a:schemeClr val="accent1"/>
              </a:solidFill>
            </a:endParaRPr>
          </a:p>
          <a:p>
            <a:pPr indent="0" lvl="0" marL="0" rtl="0" algn="l">
              <a:spcBef>
                <a:spcPts val="1200"/>
              </a:spcBef>
              <a:spcAft>
                <a:spcPts val="0"/>
              </a:spcAft>
              <a:buNone/>
            </a:pPr>
            <a:r>
              <a:rPr b="1" lang="en">
                <a:solidFill>
                  <a:schemeClr val="accent1"/>
                </a:solidFill>
              </a:rPr>
              <a:t>The model uses media pipe by google to detect and find all the landmarks for all the major parts of the body and later using these coordinates finds the base of the human in the feed and the center of mass of that human for upper, lower and full body and then if the center of mass of the body goes out from the base of the human body, then it considers it as a fall.</a:t>
            </a:r>
            <a:endParaRPr b="1">
              <a:solidFill>
                <a:schemeClr val="accent1"/>
              </a:solidFill>
            </a:endParaRPr>
          </a:p>
          <a:p>
            <a:pPr indent="0" lvl="0" marL="0" rtl="0" algn="l">
              <a:spcBef>
                <a:spcPts val="1200"/>
              </a:spcBef>
              <a:spcAft>
                <a:spcPts val="0"/>
              </a:spcAft>
              <a:buNone/>
            </a:pPr>
            <a:r>
              <a:rPr b="1" lang="en">
                <a:solidFill>
                  <a:schemeClr val="accent1"/>
                </a:solidFill>
              </a:rPr>
              <a:t>So, measuring the fall for human body will work like as follow:</a:t>
            </a:r>
            <a:endParaRPr b="1">
              <a:solidFill>
                <a:schemeClr val="accent1"/>
              </a:solidFill>
            </a:endParaRPr>
          </a:p>
          <a:p>
            <a:pPr indent="0" lvl="0" marL="0" rtl="0" algn="l">
              <a:spcBef>
                <a:spcPts val="1200"/>
              </a:spcBef>
              <a:spcAft>
                <a:spcPts val="0"/>
              </a:spcAft>
              <a:buNone/>
            </a:pPr>
            <a:r>
              <a:rPr b="1" lang="en">
                <a:solidFill>
                  <a:schemeClr val="accent1"/>
                </a:solidFill>
              </a:rPr>
              <a:t>Human’s Body center of mass * 0.75 &gt; | x-axis center of feet – x-axis center of mass of body|</a:t>
            </a:r>
            <a:endParaRPr b="1">
              <a:solidFill>
                <a:schemeClr val="accent1"/>
              </a:solidFill>
            </a:endParaRPr>
          </a:p>
          <a:p>
            <a:pPr indent="0" lvl="0" marL="0" rtl="0" algn="l">
              <a:spcBef>
                <a:spcPts val="1200"/>
              </a:spcBef>
              <a:spcAft>
                <a:spcPts val="1200"/>
              </a:spcAft>
              <a:buNone/>
            </a:pPr>
            <a:r>
              <a:t/>
            </a:r>
            <a:endParaRPr b="1">
              <a:solidFill>
                <a:schemeClr val="accent1"/>
              </a:solidFill>
            </a:endParaRPr>
          </a:p>
        </p:txBody>
      </p:sp>
      <p:pic>
        <p:nvPicPr>
          <p:cNvPr id="116" name="Google Shape;116;p21"/>
          <p:cNvPicPr preferRelativeResize="0"/>
          <p:nvPr/>
        </p:nvPicPr>
        <p:blipFill>
          <a:blip r:embed="rId3">
            <a:alphaModFix/>
          </a:blip>
          <a:stretch>
            <a:fillRect/>
          </a:stretch>
        </p:blipFill>
        <p:spPr>
          <a:xfrm>
            <a:off x="355800" y="970350"/>
            <a:ext cx="3530875" cy="619125"/>
          </a:xfrm>
          <a:prstGeom prst="rect">
            <a:avLst/>
          </a:prstGeom>
          <a:noFill/>
          <a:ln>
            <a:noFill/>
          </a:ln>
        </p:spPr>
      </p:pic>
      <p:sp>
        <p:nvSpPr>
          <p:cNvPr id="117" name="Google Shape;117;p21"/>
          <p:cNvSpPr txBox="1"/>
          <p:nvPr/>
        </p:nvSpPr>
        <p:spPr>
          <a:xfrm>
            <a:off x="951700" y="1589475"/>
            <a:ext cx="34869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t>Formula to calculate rectangle’s center of gravity</a:t>
            </a:r>
            <a:endParaRPr b="1" sz="700"/>
          </a:p>
        </p:txBody>
      </p:sp>
      <p:pic>
        <p:nvPicPr>
          <p:cNvPr id="118" name="Google Shape;118;p21"/>
          <p:cNvPicPr preferRelativeResize="0"/>
          <p:nvPr/>
        </p:nvPicPr>
        <p:blipFill>
          <a:blip r:embed="rId4">
            <a:alphaModFix/>
          </a:blip>
          <a:stretch>
            <a:fillRect/>
          </a:stretch>
        </p:blipFill>
        <p:spPr>
          <a:xfrm>
            <a:off x="171400" y="2070725"/>
            <a:ext cx="4267201" cy="236436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