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71" r:id="rId9"/>
    <p:sldId id="264" r:id="rId10"/>
    <p:sldId id="265" r:id="rId11"/>
    <p:sldId id="266" r:id="rId12"/>
    <p:sldId id="267" r:id="rId13"/>
    <p:sldId id="268" r:id="rId14"/>
    <p:sldId id="269" r:id="rId15"/>
    <p:sldId id="270" r:id="rId16"/>
  </p:sldIdLst>
  <p:sldSz cx="18288000" cy="10287000"/>
  <p:notesSz cx="6858000" cy="9144000"/>
  <p:embeddedFontLst>
    <p:embeddedFont>
      <p:font typeface="Open Sans Light" panose="020B0604020202020204" charset="0"/>
      <p:regular r:id="rId17"/>
    </p:embeddedFont>
    <p:embeddedFont>
      <p:font typeface="Open Sans Extra Bold" panose="020B0604020202020204" charset="0"/>
      <p:regular r:id="rId18"/>
    </p:embeddedFont>
    <p:embeddedFont>
      <p:font typeface="Century Gothic" panose="020B0502020202020204" pitchFamily="34" charset="0"/>
      <p:regular r:id="rId19"/>
      <p:bold r:id="rId20"/>
      <p:italic r:id="rId21"/>
      <p:boldItalic r:id="rId22"/>
    </p:embeddedFont>
    <p:embeddedFont>
      <p:font typeface="Times Neue Roman" panose="020B0604020202020204" charset="0"/>
      <p:regular r:id="rId23"/>
    </p:embeddedFont>
    <p:embeddedFont>
      <p:font typeface="Calibri" panose="020F0502020204030204"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946" y="-28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esh Koti" userId="299464d548455a9e" providerId="LiveId" clId="{3289B99D-D7C5-44A0-89A7-FB62D8D9F0F4}"/>
    <pc:docChg chg="undo custSel modSld">
      <pc:chgData name="Akhilesh Koti" userId="299464d548455a9e" providerId="LiveId" clId="{3289B99D-D7C5-44A0-89A7-FB62D8D9F0F4}" dt="2020-08-21T11:51:02.953" v="5491" actId="1076"/>
      <pc:docMkLst>
        <pc:docMk/>
      </pc:docMkLst>
      <pc:sldChg chg="addSp modSp">
        <pc:chgData name="Akhilesh Koti" userId="299464d548455a9e" providerId="LiveId" clId="{3289B99D-D7C5-44A0-89A7-FB62D8D9F0F4}" dt="2020-08-21T07:18:59.363" v="0"/>
        <pc:sldMkLst>
          <pc:docMk/>
          <pc:sldMk cId="0" sldId="257"/>
        </pc:sldMkLst>
        <pc:spChg chg="add mod">
          <ac:chgData name="Akhilesh Koti" userId="299464d548455a9e" providerId="LiveId" clId="{3289B99D-D7C5-44A0-89A7-FB62D8D9F0F4}" dt="2020-08-21T07:18:59.363" v="0"/>
          <ac:spMkLst>
            <pc:docMk/>
            <pc:sldMk cId="0" sldId="257"/>
            <ac:spMk id="5" creationId="{2FEAD5B7-76A2-4F30-9804-E79B9DB60817}"/>
          </ac:spMkLst>
        </pc:spChg>
      </pc:sldChg>
      <pc:sldChg chg="addSp modSp mod">
        <pc:chgData name="Akhilesh Koti" userId="299464d548455a9e" providerId="LiveId" clId="{3289B99D-D7C5-44A0-89A7-FB62D8D9F0F4}" dt="2020-08-21T11:33:14.696" v="4144" actId="20577"/>
        <pc:sldMkLst>
          <pc:docMk/>
          <pc:sldMk cId="0" sldId="258"/>
        </pc:sldMkLst>
        <pc:spChg chg="add mod">
          <ac:chgData name="Akhilesh Koti" userId="299464d548455a9e" providerId="LiveId" clId="{3289B99D-D7C5-44A0-89A7-FB62D8D9F0F4}" dt="2020-08-21T11:33:14.696" v="4144" actId="20577"/>
          <ac:spMkLst>
            <pc:docMk/>
            <pc:sldMk cId="0" sldId="258"/>
            <ac:spMk id="6" creationId="{64D21006-BBD7-4CB6-9F1F-ADE114F96DB5}"/>
          </ac:spMkLst>
        </pc:spChg>
      </pc:sldChg>
      <pc:sldChg chg="addSp modSp mod">
        <pc:chgData name="Akhilesh Koti" userId="299464d548455a9e" providerId="LiveId" clId="{3289B99D-D7C5-44A0-89A7-FB62D8D9F0F4}" dt="2020-08-21T11:06:31.861" v="877" actId="5793"/>
        <pc:sldMkLst>
          <pc:docMk/>
          <pc:sldMk cId="0" sldId="259"/>
        </pc:sldMkLst>
        <pc:spChg chg="add mod">
          <ac:chgData name="Akhilesh Koti" userId="299464d548455a9e" providerId="LiveId" clId="{3289B99D-D7C5-44A0-89A7-FB62D8D9F0F4}" dt="2020-08-21T11:06:31.861" v="877" actId="5793"/>
          <ac:spMkLst>
            <pc:docMk/>
            <pc:sldMk cId="0" sldId="259"/>
            <ac:spMk id="5" creationId="{ABB35097-60EF-4215-98A5-55190E7B29A9}"/>
          </ac:spMkLst>
        </pc:spChg>
      </pc:sldChg>
      <pc:sldChg chg="addSp delSp modSp mod">
        <pc:chgData name="Akhilesh Koti" userId="299464d548455a9e" providerId="LiveId" clId="{3289B99D-D7C5-44A0-89A7-FB62D8D9F0F4}" dt="2020-08-21T11:13:22.806" v="1758" actId="1076"/>
        <pc:sldMkLst>
          <pc:docMk/>
          <pc:sldMk cId="0" sldId="260"/>
        </pc:sldMkLst>
        <pc:spChg chg="add del mod">
          <ac:chgData name="Akhilesh Koti" userId="299464d548455a9e" providerId="LiveId" clId="{3289B99D-D7C5-44A0-89A7-FB62D8D9F0F4}" dt="2020-08-21T11:13:22.806" v="1758" actId="1076"/>
          <ac:spMkLst>
            <pc:docMk/>
            <pc:sldMk cId="0" sldId="260"/>
            <ac:spMk id="5" creationId="{EF76ABCF-0A53-4167-BD75-81F7B50DDD61}"/>
          </ac:spMkLst>
        </pc:spChg>
      </pc:sldChg>
      <pc:sldChg chg="addSp modSp">
        <pc:chgData name="Akhilesh Koti" userId="299464d548455a9e" providerId="LiveId" clId="{3289B99D-D7C5-44A0-89A7-FB62D8D9F0F4}" dt="2020-08-21T11:16:08.642" v="1777" actId="14100"/>
        <pc:sldMkLst>
          <pc:docMk/>
          <pc:sldMk cId="0" sldId="261"/>
        </pc:sldMkLst>
        <pc:picChg chg="add mod">
          <ac:chgData name="Akhilesh Koti" userId="299464d548455a9e" providerId="LiveId" clId="{3289B99D-D7C5-44A0-89A7-FB62D8D9F0F4}" dt="2020-08-21T11:16:08.642" v="1777" actId="14100"/>
          <ac:picMkLst>
            <pc:docMk/>
            <pc:sldMk cId="0" sldId="261"/>
            <ac:picMk id="1026" creationId="{D1925481-D5EA-4585-8408-8F9F4F58595D}"/>
          </ac:picMkLst>
        </pc:picChg>
      </pc:sldChg>
      <pc:sldChg chg="addSp modSp mod">
        <pc:chgData name="Akhilesh Koti" userId="299464d548455a9e" providerId="LiveId" clId="{3289B99D-D7C5-44A0-89A7-FB62D8D9F0F4}" dt="2020-08-21T11:29:09.391" v="4139" actId="20577"/>
        <pc:sldMkLst>
          <pc:docMk/>
          <pc:sldMk cId="0" sldId="262"/>
        </pc:sldMkLst>
        <pc:spChg chg="add mod">
          <ac:chgData name="Akhilesh Koti" userId="299464d548455a9e" providerId="LiveId" clId="{3289B99D-D7C5-44A0-89A7-FB62D8D9F0F4}" dt="2020-08-21T11:29:09.391" v="4139" actId="20577"/>
          <ac:spMkLst>
            <pc:docMk/>
            <pc:sldMk cId="0" sldId="262"/>
            <ac:spMk id="5" creationId="{4973473E-602B-4F49-8F31-D336F28FD08B}"/>
          </ac:spMkLst>
        </pc:spChg>
      </pc:sldChg>
      <pc:sldChg chg="addSp modSp mod">
        <pc:chgData name="Akhilesh Koti" userId="299464d548455a9e" providerId="LiveId" clId="{3289B99D-D7C5-44A0-89A7-FB62D8D9F0F4}" dt="2020-08-21T11:40:06.555" v="4991" actId="1076"/>
        <pc:sldMkLst>
          <pc:docMk/>
          <pc:sldMk cId="0" sldId="264"/>
        </pc:sldMkLst>
        <pc:spChg chg="add mod">
          <ac:chgData name="Akhilesh Koti" userId="299464d548455a9e" providerId="LiveId" clId="{3289B99D-D7C5-44A0-89A7-FB62D8D9F0F4}" dt="2020-08-21T11:30:30.599" v="4140" actId="767"/>
          <ac:spMkLst>
            <pc:docMk/>
            <pc:sldMk cId="0" sldId="264"/>
            <ac:spMk id="5" creationId="{6DE5A8BF-69A5-4003-8E25-4795A7542E94}"/>
          </ac:spMkLst>
        </pc:spChg>
        <pc:spChg chg="add mod">
          <ac:chgData name="Akhilesh Koti" userId="299464d548455a9e" providerId="LiveId" clId="{3289B99D-D7C5-44A0-89A7-FB62D8D9F0F4}" dt="2020-08-21T11:40:06.555" v="4991" actId="1076"/>
          <ac:spMkLst>
            <pc:docMk/>
            <pc:sldMk cId="0" sldId="264"/>
            <ac:spMk id="6" creationId="{CD46D973-F92D-42B2-863B-B6624F25C29B}"/>
          </ac:spMkLst>
        </pc:spChg>
      </pc:sldChg>
      <pc:sldChg chg="addSp modSp mod">
        <pc:chgData name="Akhilesh Koti" userId="299464d548455a9e" providerId="LiveId" clId="{3289B99D-D7C5-44A0-89A7-FB62D8D9F0F4}" dt="2020-08-21T11:41:34.467" v="5014" actId="20577"/>
        <pc:sldMkLst>
          <pc:docMk/>
          <pc:sldMk cId="0" sldId="265"/>
        </pc:sldMkLst>
        <pc:spChg chg="add mod">
          <ac:chgData name="Akhilesh Koti" userId="299464d548455a9e" providerId="LiveId" clId="{3289B99D-D7C5-44A0-89A7-FB62D8D9F0F4}" dt="2020-08-21T11:41:34.467" v="5014" actId="20577"/>
          <ac:spMkLst>
            <pc:docMk/>
            <pc:sldMk cId="0" sldId="265"/>
            <ac:spMk id="6" creationId="{E731E576-5840-4633-B39E-856210712570}"/>
          </ac:spMkLst>
        </pc:spChg>
      </pc:sldChg>
      <pc:sldChg chg="addSp modSp mod">
        <pc:chgData name="Akhilesh Koti" userId="299464d548455a9e" providerId="LiveId" clId="{3289B99D-D7C5-44A0-89A7-FB62D8D9F0F4}" dt="2020-08-21T11:42:58.663" v="5030" actId="1076"/>
        <pc:sldMkLst>
          <pc:docMk/>
          <pc:sldMk cId="0" sldId="266"/>
        </pc:sldMkLst>
        <pc:spChg chg="add mod">
          <ac:chgData name="Akhilesh Koti" userId="299464d548455a9e" providerId="LiveId" clId="{3289B99D-D7C5-44A0-89A7-FB62D8D9F0F4}" dt="2020-08-21T11:42:58.663" v="5030" actId="1076"/>
          <ac:spMkLst>
            <pc:docMk/>
            <pc:sldMk cId="0" sldId="266"/>
            <ac:spMk id="6" creationId="{6D4C0365-0696-4D19-8F06-7AC632393879}"/>
          </ac:spMkLst>
        </pc:spChg>
      </pc:sldChg>
      <pc:sldChg chg="addSp mod">
        <pc:chgData name="Akhilesh Koti" userId="299464d548455a9e" providerId="LiveId" clId="{3289B99D-D7C5-44A0-89A7-FB62D8D9F0F4}" dt="2020-08-21T11:43:42.293" v="5031" actId="22"/>
        <pc:sldMkLst>
          <pc:docMk/>
          <pc:sldMk cId="0" sldId="267"/>
        </pc:sldMkLst>
        <pc:spChg chg="add">
          <ac:chgData name="Akhilesh Koti" userId="299464d548455a9e" providerId="LiveId" clId="{3289B99D-D7C5-44A0-89A7-FB62D8D9F0F4}" dt="2020-08-21T11:43:42.293" v="5031" actId="22"/>
          <ac:spMkLst>
            <pc:docMk/>
            <pc:sldMk cId="0" sldId="267"/>
            <ac:spMk id="6" creationId="{A3C0A157-1F87-4155-B74C-686CC38FF77E}"/>
          </ac:spMkLst>
        </pc:spChg>
      </pc:sldChg>
      <pc:sldChg chg="addSp modSp mod">
        <pc:chgData name="Akhilesh Koti" userId="299464d548455a9e" providerId="LiveId" clId="{3289B99D-D7C5-44A0-89A7-FB62D8D9F0F4}" dt="2020-08-21T11:46:34.549" v="5332" actId="403"/>
        <pc:sldMkLst>
          <pc:docMk/>
          <pc:sldMk cId="0" sldId="268"/>
        </pc:sldMkLst>
        <pc:spChg chg="add mod">
          <ac:chgData name="Akhilesh Koti" userId="299464d548455a9e" providerId="LiveId" clId="{3289B99D-D7C5-44A0-89A7-FB62D8D9F0F4}" dt="2020-08-21T11:46:34.549" v="5332" actId="403"/>
          <ac:spMkLst>
            <pc:docMk/>
            <pc:sldMk cId="0" sldId="268"/>
            <ac:spMk id="5" creationId="{F90B027A-8723-4CF5-A483-E629CF5C5F7D}"/>
          </ac:spMkLst>
        </pc:spChg>
      </pc:sldChg>
      <pc:sldChg chg="addSp modSp mod">
        <pc:chgData name="Akhilesh Koti" userId="299464d548455a9e" providerId="LiveId" clId="{3289B99D-D7C5-44A0-89A7-FB62D8D9F0F4}" dt="2020-08-21T11:50:17.218" v="5483" actId="20577"/>
        <pc:sldMkLst>
          <pc:docMk/>
          <pc:sldMk cId="0" sldId="269"/>
        </pc:sldMkLst>
        <pc:spChg chg="add mod">
          <ac:chgData name="Akhilesh Koti" userId="299464d548455a9e" providerId="LiveId" clId="{3289B99D-D7C5-44A0-89A7-FB62D8D9F0F4}" dt="2020-08-21T11:50:17.218" v="5483" actId="20577"/>
          <ac:spMkLst>
            <pc:docMk/>
            <pc:sldMk cId="0" sldId="269"/>
            <ac:spMk id="6" creationId="{B154180B-A981-47C9-9E38-981DFAEAA39C}"/>
          </ac:spMkLst>
        </pc:spChg>
      </pc:sldChg>
      <pc:sldChg chg="addSp modSp mod">
        <pc:chgData name="Akhilesh Koti" userId="299464d548455a9e" providerId="LiveId" clId="{3289B99D-D7C5-44A0-89A7-FB62D8D9F0F4}" dt="2020-08-21T11:51:02.953" v="5491" actId="1076"/>
        <pc:sldMkLst>
          <pc:docMk/>
          <pc:sldMk cId="0" sldId="270"/>
        </pc:sldMkLst>
        <pc:spChg chg="add mod">
          <ac:chgData name="Akhilesh Koti" userId="299464d548455a9e" providerId="LiveId" clId="{3289B99D-D7C5-44A0-89A7-FB62D8D9F0F4}" dt="2020-08-21T11:51:02.953" v="5491" actId="1076"/>
          <ac:spMkLst>
            <pc:docMk/>
            <pc:sldMk cId="0" sldId="270"/>
            <ac:spMk id="6" creationId="{0F41904A-13CD-4A68-AC85-A3930D7146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graphical-password-authentication/"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flask.palletsprojects.com/en/1.1.x/patterns/flashing/" TargetMode="External"/><Relationship Id="rId4" Type="http://schemas.openxmlformats.org/officeDocument/2006/relationships/hyperlink" Target="https://stackoverflow.com/questions/17541614/use-images-instead-of-radio-button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4204561" y="0"/>
            <a:ext cx="4083439" cy="2720591"/>
          </a:xfrm>
          <a:prstGeom prst="rect">
            <a:avLst/>
          </a:prstGeom>
        </p:spPr>
      </p:pic>
      <p:sp>
        <p:nvSpPr>
          <p:cNvPr id="3" name="TextBox 3"/>
          <p:cNvSpPr txBox="1"/>
          <p:nvPr/>
        </p:nvSpPr>
        <p:spPr>
          <a:xfrm>
            <a:off x="914400" y="1373881"/>
            <a:ext cx="12325530" cy="3231654"/>
          </a:xfrm>
          <a:prstGeom prst="rect">
            <a:avLst/>
          </a:prstGeom>
        </p:spPr>
        <p:txBody>
          <a:bodyPr wrap="square" lIns="0" tIns="0" rIns="0" bIns="0" rtlCol="0" anchor="t">
            <a:spAutoFit/>
          </a:bodyPr>
          <a:lstStyle/>
          <a:p>
            <a:pPr algn="ctr">
              <a:lnSpc>
                <a:spcPts val="12599"/>
              </a:lnSpc>
            </a:pPr>
            <a:r>
              <a:rPr lang="en-US" sz="6000" dirty="0">
                <a:solidFill>
                  <a:srgbClr val="000000"/>
                </a:solidFill>
                <a:latin typeface="Open Sans Extra Bold"/>
              </a:rPr>
              <a:t>Graphical passwords </a:t>
            </a:r>
            <a:r>
              <a:rPr lang="en-US" sz="6000" dirty="0" smtClean="0">
                <a:solidFill>
                  <a:srgbClr val="000000"/>
                </a:solidFill>
                <a:latin typeface="Open Sans Extra Bold"/>
              </a:rPr>
              <a:t>to </a:t>
            </a:r>
            <a:r>
              <a:rPr lang="en-US" sz="6000" dirty="0">
                <a:solidFill>
                  <a:srgbClr val="000000"/>
                </a:solidFill>
                <a:latin typeface="Open Sans Extra Bold"/>
              </a:rPr>
              <a:t>avoiding shoulder surfing</a:t>
            </a:r>
          </a:p>
        </p:txBody>
      </p:sp>
      <p:sp>
        <p:nvSpPr>
          <p:cNvPr id="4" name="TextBox 4"/>
          <p:cNvSpPr txBox="1"/>
          <p:nvPr/>
        </p:nvSpPr>
        <p:spPr>
          <a:xfrm>
            <a:off x="1066799" y="5346383"/>
            <a:ext cx="6010365" cy="936154"/>
          </a:xfrm>
          <a:prstGeom prst="rect">
            <a:avLst/>
          </a:prstGeom>
        </p:spPr>
        <p:txBody>
          <a:bodyPr wrap="square" lIns="0" tIns="0" rIns="0" bIns="0" rtlCol="0" anchor="t">
            <a:spAutoFit/>
          </a:bodyPr>
          <a:lstStyle/>
          <a:p>
            <a:pPr algn="ctr">
              <a:lnSpc>
                <a:spcPts val="7280"/>
              </a:lnSpc>
            </a:pPr>
            <a:r>
              <a:rPr lang="en-US" sz="4400" dirty="0"/>
              <a:t>Batch No:CSI-12</a:t>
            </a:r>
          </a:p>
        </p:txBody>
      </p:sp>
      <p:sp>
        <p:nvSpPr>
          <p:cNvPr id="5" name="TextBox 5"/>
          <p:cNvSpPr txBox="1"/>
          <p:nvPr/>
        </p:nvSpPr>
        <p:spPr>
          <a:xfrm>
            <a:off x="1390470" y="6515100"/>
            <a:ext cx="6610530" cy="3077766"/>
          </a:xfrm>
          <a:prstGeom prst="rect">
            <a:avLst/>
          </a:prstGeom>
        </p:spPr>
        <p:txBody>
          <a:bodyPr wrap="square" lIns="0" tIns="0" rIns="0" bIns="0" rtlCol="0" anchor="t">
            <a:spAutoFit/>
          </a:bodyPr>
          <a:lstStyle/>
          <a:p>
            <a:pPr algn="ctr">
              <a:lnSpc>
                <a:spcPts val="4759"/>
              </a:lnSpc>
            </a:pPr>
            <a:r>
              <a:rPr lang="en-US" sz="3400" dirty="0" smtClean="0">
                <a:solidFill>
                  <a:srgbClr val="000000"/>
                </a:solidFill>
                <a:latin typeface="Open Sans Light"/>
              </a:rPr>
              <a:t>Project members</a:t>
            </a:r>
          </a:p>
          <a:p>
            <a:pPr algn="ctr">
              <a:lnSpc>
                <a:spcPts val="4759"/>
              </a:lnSpc>
            </a:pPr>
            <a:endParaRPr lang="en-US" sz="3400" dirty="0">
              <a:solidFill>
                <a:srgbClr val="000000"/>
              </a:solidFill>
              <a:latin typeface="Open Sans Light"/>
            </a:endParaRPr>
          </a:p>
          <a:p>
            <a:pPr algn="ctr">
              <a:lnSpc>
                <a:spcPts val="4759"/>
              </a:lnSpc>
            </a:pPr>
            <a:r>
              <a:rPr lang="en-US" sz="3400" dirty="0" err="1">
                <a:solidFill>
                  <a:srgbClr val="000000"/>
                </a:solidFill>
                <a:latin typeface="Open Sans Light"/>
              </a:rPr>
              <a:t>Shanmuk</a:t>
            </a:r>
            <a:r>
              <a:rPr lang="en-US" sz="3400" dirty="0">
                <a:solidFill>
                  <a:srgbClr val="000000"/>
                </a:solidFill>
                <a:latin typeface="Open Sans Light"/>
              </a:rPr>
              <a:t> </a:t>
            </a:r>
            <a:r>
              <a:rPr lang="en-US" sz="3400" dirty="0" err="1" smtClean="0">
                <a:solidFill>
                  <a:srgbClr val="000000"/>
                </a:solidFill>
                <a:latin typeface="Open Sans Light"/>
              </a:rPr>
              <a:t>Pandranki</a:t>
            </a:r>
            <a:r>
              <a:rPr lang="en-US" sz="3400" dirty="0" smtClean="0">
                <a:solidFill>
                  <a:srgbClr val="000000"/>
                </a:solidFill>
                <a:latin typeface="Open Sans Light"/>
              </a:rPr>
              <a:t>(Lead</a:t>
            </a:r>
            <a:r>
              <a:rPr lang="en-US" sz="3400" dirty="0">
                <a:solidFill>
                  <a:srgbClr val="000000"/>
                </a:solidFill>
                <a:latin typeface="Open Sans Light"/>
              </a:rPr>
              <a:t>) </a:t>
            </a:r>
            <a:endParaRPr lang="en-US" sz="3400" dirty="0" smtClean="0">
              <a:solidFill>
                <a:srgbClr val="000000"/>
              </a:solidFill>
              <a:latin typeface="Open Sans Light"/>
            </a:endParaRPr>
          </a:p>
          <a:p>
            <a:pPr algn="ctr">
              <a:lnSpc>
                <a:spcPts val="4759"/>
              </a:lnSpc>
            </a:pPr>
            <a:r>
              <a:rPr lang="en-US" sz="3400" dirty="0" smtClean="0">
                <a:solidFill>
                  <a:srgbClr val="000000"/>
                </a:solidFill>
                <a:latin typeface="Open Sans Light"/>
              </a:rPr>
              <a:t>K.V.S.P </a:t>
            </a:r>
            <a:r>
              <a:rPr lang="en-US" sz="3400" dirty="0" err="1" smtClean="0">
                <a:solidFill>
                  <a:srgbClr val="000000"/>
                </a:solidFill>
                <a:latin typeface="Open Sans Light"/>
              </a:rPr>
              <a:t>Akhilesh</a:t>
            </a:r>
            <a:endParaRPr lang="en-US" sz="3400" dirty="0" smtClean="0">
              <a:solidFill>
                <a:srgbClr val="000000"/>
              </a:solidFill>
              <a:latin typeface="Open Sans Light"/>
            </a:endParaRPr>
          </a:p>
          <a:p>
            <a:pPr algn="ctr">
              <a:lnSpc>
                <a:spcPts val="4759"/>
              </a:lnSpc>
            </a:pPr>
            <a:r>
              <a:rPr lang="en-US" sz="3400" dirty="0" err="1" smtClean="0">
                <a:solidFill>
                  <a:srgbClr val="000000"/>
                </a:solidFill>
                <a:latin typeface="Open Sans Light"/>
              </a:rPr>
              <a:t>Jahnavi</a:t>
            </a:r>
            <a:endParaRPr lang="en-US" sz="3400" dirty="0">
              <a:solidFill>
                <a:srgbClr val="000000"/>
              </a:solidFill>
              <a:latin typeface="Open Sans Light"/>
            </a:endParaRPr>
          </a:p>
        </p:txBody>
      </p:sp>
      <p:sp>
        <p:nvSpPr>
          <p:cNvPr id="6" name="TextBox 6"/>
          <p:cNvSpPr txBox="1"/>
          <p:nvPr/>
        </p:nvSpPr>
        <p:spPr>
          <a:xfrm>
            <a:off x="14249840" y="5814460"/>
            <a:ext cx="1996440" cy="3693319"/>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Guided </a:t>
            </a:r>
            <a:r>
              <a:rPr lang="en-US" sz="3400" dirty="0" smtClean="0">
                <a:solidFill>
                  <a:srgbClr val="000000"/>
                </a:solidFill>
                <a:latin typeface="Open Sans Light"/>
              </a:rPr>
              <a:t>By</a:t>
            </a:r>
          </a:p>
          <a:p>
            <a:pPr algn="ctr">
              <a:lnSpc>
                <a:spcPts val="4759"/>
              </a:lnSpc>
            </a:pPr>
            <a:endParaRPr lang="en-US" sz="3400" dirty="0">
              <a:solidFill>
                <a:srgbClr val="000000"/>
              </a:solidFill>
              <a:latin typeface="Open Sans Light"/>
            </a:endParaRPr>
          </a:p>
          <a:p>
            <a:pPr algn="ctr">
              <a:lnSpc>
                <a:spcPts val="4759"/>
              </a:lnSpc>
            </a:pPr>
            <a:endParaRPr lang="en-US" sz="3400" dirty="0" smtClean="0">
              <a:solidFill>
                <a:srgbClr val="000000"/>
              </a:solidFill>
              <a:latin typeface="Open Sans Light"/>
            </a:endParaRPr>
          </a:p>
          <a:p>
            <a:pPr algn="ctr">
              <a:lnSpc>
                <a:spcPts val="4759"/>
              </a:lnSpc>
            </a:pPr>
            <a:r>
              <a:rPr lang="en-US" sz="3400" dirty="0" smtClean="0">
                <a:solidFill>
                  <a:srgbClr val="000000"/>
                </a:solidFill>
                <a:latin typeface="Open Sans Light"/>
              </a:rPr>
              <a:t>Rajesh Sir</a:t>
            </a:r>
          </a:p>
          <a:p>
            <a:pPr algn="ctr">
              <a:lnSpc>
                <a:spcPts val="4759"/>
              </a:lnSpc>
            </a:pPr>
            <a:r>
              <a:rPr lang="en-US" sz="3400" dirty="0" err="1" smtClean="0">
                <a:solidFill>
                  <a:srgbClr val="000000"/>
                </a:solidFill>
                <a:latin typeface="Open Sans Light"/>
              </a:rPr>
              <a:t>Rupak</a:t>
            </a:r>
            <a:r>
              <a:rPr lang="en-US" sz="3400" dirty="0">
                <a:solidFill>
                  <a:srgbClr val="000000"/>
                </a:solidFill>
                <a:latin typeface="Open Sans Light"/>
              </a:rPr>
              <a:t> </a:t>
            </a:r>
            <a:r>
              <a:rPr lang="en-US" sz="3400" dirty="0" smtClean="0">
                <a:solidFill>
                  <a:srgbClr val="000000"/>
                </a:solidFill>
                <a:latin typeface="Open Sans Light"/>
              </a:rPr>
              <a:t>Sir</a:t>
            </a:r>
            <a:endParaRPr lang="en-US" sz="3400" dirty="0">
              <a:solidFill>
                <a:srgbClr val="000000"/>
              </a:solidFill>
              <a:latin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5780280" y="219075"/>
            <a:ext cx="7111603"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System Requirements</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6" name="TextBox 5">
            <a:extLst>
              <a:ext uri="{FF2B5EF4-FFF2-40B4-BE49-F238E27FC236}">
                <a16:creationId xmlns="" xmlns:a16="http://schemas.microsoft.com/office/drawing/2014/main" id="{E731E576-5840-4633-B39E-856210712570}"/>
              </a:ext>
            </a:extLst>
          </p:cNvPr>
          <p:cNvSpPr txBox="1"/>
          <p:nvPr/>
        </p:nvSpPr>
        <p:spPr>
          <a:xfrm>
            <a:off x="2362200" y="2720592"/>
            <a:ext cx="11353800" cy="3352456"/>
          </a:xfrm>
          <a:prstGeom prst="rect">
            <a:avLst/>
          </a:prstGeom>
          <a:noFill/>
        </p:spPr>
        <p:txBody>
          <a:bodyPr wrap="square">
            <a:spAutoFit/>
          </a:bodyPr>
          <a:lstStyle/>
          <a:p>
            <a:pPr>
              <a:lnSpc>
                <a:spcPct val="107000"/>
              </a:lnSpc>
              <a:spcAft>
                <a:spcPts val="800"/>
              </a:spcAft>
            </a:pPr>
            <a:r>
              <a:rPr lang="en-US" sz="2400" dirty="0">
                <a:effectLst/>
                <a:latin typeface="Arial" panose="020B0604020202020204" pitchFamily="34" charset="0"/>
                <a:ea typeface="Calibri" panose="020F0502020204030204" pitchFamily="34" charset="0"/>
                <a:cs typeface="Arial" panose="020B0604020202020204" pitchFamily="34" charset="0"/>
              </a:rPr>
              <a:t>Python3.x to be installed.</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2400" dirty="0">
                <a:effectLst/>
                <a:latin typeface="Arial" panose="020B0604020202020204" pitchFamily="34" charset="0"/>
                <a:ea typeface="Calibri" panose="020F0502020204030204" pitchFamily="34" charset="0"/>
                <a:cs typeface="Arial" panose="020B0604020202020204" pitchFamily="34" charset="0"/>
              </a:rPr>
              <a:t>The following modules are to be installed:</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Arial" panose="020B0604020202020204" pitchFamily="34" charset="0"/>
              <a:buChar char="•"/>
            </a:pPr>
            <a:r>
              <a:rPr lang="en-US" sz="2400" dirty="0">
                <a:effectLst/>
                <a:latin typeface="Arial" panose="020B0604020202020204" pitchFamily="34" charset="0"/>
                <a:ea typeface="Calibri" panose="020F0502020204030204" pitchFamily="34" charset="0"/>
                <a:cs typeface="Arial" panose="020B0604020202020204" pitchFamily="34" charset="0"/>
              </a:rPr>
              <a:t> Flask</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Arial" panose="020B0604020202020204" pitchFamily="34" charset="0"/>
              <a:buChar char="•"/>
            </a:pP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SQLAlchemy</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Arial" panose="020B0604020202020204" pitchFamily="34" charset="0"/>
              <a:buChar char="•"/>
            </a:pPr>
            <a:r>
              <a:rPr lang="en-US" sz="2400" dirty="0" err="1">
                <a:effectLst/>
                <a:latin typeface="Arial" panose="020B0604020202020204" pitchFamily="34" charset="0"/>
                <a:ea typeface="Calibri" panose="020F0502020204030204" pitchFamily="34" charset="0"/>
                <a:cs typeface="Arial" panose="020B0604020202020204" pitchFamily="34" charset="0"/>
              </a:rPr>
              <a:t>Flask_login</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Arial" panose="020B0604020202020204" pitchFamily="34" charset="0"/>
              <a:buChar char="•"/>
            </a:pP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Werkzeug.Security</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entury Gothic" panose="020B0502020202020204" pitchFamily="34" charset="0"/>
                <a:ea typeface="Calibri" panose="020F0502020204030204" pitchFamily="34" charset="0"/>
                <a:cs typeface="Gautami" panose="020B0502040204020203" pitchFamily="34" charset="0"/>
              </a:rPr>
              <a:t> </a:t>
            </a:r>
            <a:endParaRPr lang="en-IN" sz="1200" dirty="0">
              <a:effectLst/>
              <a:latin typeface="Century Gothic" panose="020B0502020202020204" pitchFamily="34" charset="0"/>
              <a:ea typeface="Calibri" panose="020F0502020204030204" pitchFamily="34" charset="0"/>
              <a:cs typeface="Gautami" panose="020B050204020402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7417568" y="219075"/>
            <a:ext cx="3837027"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Advantages</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6" name="TextBox 5">
            <a:extLst>
              <a:ext uri="{FF2B5EF4-FFF2-40B4-BE49-F238E27FC236}">
                <a16:creationId xmlns="" xmlns:a16="http://schemas.microsoft.com/office/drawing/2014/main" id="{6D4C0365-0696-4D19-8F06-7AC632393879}"/>
              </a:ext>
            </a:extLst>
          </p:cNvPr>
          <p:cNvSpPr txBox="1"/>
          <p:nvPr/>
        </p:nvSpPr>
        <p:spPr>
          <a:xfrm>
            <a:off x="2590800" y="4451002"/>
            <a:ext cx="13106400" cy="1384995"/>
          </a:xfrm>
          <a:prstGeom prst="rect">
            <a:avLst/>
          </a:prstGeom>
          <a:noFill/>
        </p:spPr>
        <p:txBody>
          <a:bodyPr wrap="square">
            <a:spAutoFit/>
          </a:bodyPr>
          <a:lstStyle/>
          <a:p>
            <a:pPr marL="457200" indent="-457200" algn="l" fontAlgn="base">
              <a:buFont typeface="Arial" panose="020B0604020202020204" pitchFamily="34" charset="0"/>
              <a:buChar char="•"/>
            </a:pPr>
            <a:r>
              <a:rPr lang="en-US" sz="2800" b="0" i="0" dirty="0">
                <a:effectLst/>
                <a:latin typeface="Arial" panose="020B0604020202020204" pitchFamily="34" charset="0"/>
                <a:cs typeface="Arial" panose="020B0604020202020204" pitchFamily="34" charset="0"/>
              </a:rPr>
              <a:t>It is user-friendly.</a:t>
            </a:r>
          </a:p>
          <a:p>
            <a:pPr marL="457200" indent="-457200" algn="l" fontAlgn="base">
              <a:buFont typeface="Arial" panose="020B0604020202020204" pitchFamily="34" charset="0"/>
              <a:buChar char="•"/>
            </a:pPr>
            <a:r>
              <a:rPr lang="en-US" sz="2800" b="0" i="0" dirty="0">
                <a:effectLst/>
                <a:latin typeface="Arial" panose="020B0604020202020204" pitchFamily="34" charset="0"/>
                <a:cs typeface="Arial" panose="020B0604020202020204" pitchFamily="34" charset="0"/>
              </a:rPr>
              <a:t>It provides higher security than other traditional password schemes.</a:t>
            </a:r>
          </a:p>
          <a:p>
            <a:pPr marL="457200" indent="-457200" algn="l" fontAlgn="base">
              <a:buFont typeface="Arial" panose="020B0604020202020204" pitchFamily="34" charset="0"/>
              <a:buChar char="•"/>
            </a:pPr>
            <a:r>
              <a:rPr lang="en-US" sz="2800" b="0" i="0" dirty="0">
                <a:effectLst/>
                <a:latin typeface="Arial" panose="020B0604020202020204" pitchFamily="34" charset="0"/>
                <a:cs typeface="Arial" panose="020B0604020202020204" pitchFamily="34" charset="0"/>
              </a:rPr>
              <a:t>Dictionary attacks are infeasible.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6762486" y="219075"/>
            <a:ext cx="5147191"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Implementation</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6" name="TextBox 5">
            <a:extLst>
              <a:ext uri="{FF2B5EF4-FFF2-40B4-BE49-F238E27FC236}">
                <a16:creationId xmlns="" xmlns:a16="http://schemas.microsoft.com/office/drawing/2014/main" id="{A3C0A157-1F87-4155-B74C-686CC38FF77E}"/>
              </a:ext>
            </a:extLst>
          </p:cNvPr>
          <p:cNvSpPr txBox="1"/>
          <p:nvPr/>
        </p:nvSpPr>
        <p:spPr>
          <a:xfrm>
            <a:off x="1447800" y="1866900"/>
            <a:ext cx="15011400" cy="6863417"/>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Method-1</a:t>
            </a:r>
          </a:p>
          <a:p>
            <a:pPr marL="457200" indent="-457200">
              <a:buFont typeface="Arial" panose="020B0604020202020204" pitchFamily="34" charset="0"/>
              <a:buChar char="•"/>
            </a:pPr>
            <a:r>
              <a:rPr lang="en-IN" sz="2000" dirty="0">
                <a:latin typeface="Arial" panose="020B0604020202020204" pitchFamily="34" charset="0"/>
                <a:cs typeface="Arial" panose="020B0604020202020204" pitchFamily="34" charset="0"/>
              </a:rPr>
              <a:t>In this method, a user have to signup first using his mail-id username.</a:t>
            </a:r>
          </a:p>
          <a:p>
            <a:pPr marL="457200" indent="-457200">
              <a:buFont typeface="Arial" panose="020B0604020202020204" pitchFamily="34" charset="0"/>
              <a:buChar char="•"/>
            </a:pPr>
            <a:r>
              <a:rPr lang="en-IN" sz="2000" dirty="0">
                <a:latin typeface="Arial" panose="020B0604020202020204" pitchFamily="34" charset="0"/>
                <a:cs typeface="Arial" panose="020B0604020202020204" pitchFamily="34" charset="0"/>
              </a:rPr>
              <a:t>Then he will be shown a table of pictures where he has to select a minimum of 4.</a:t>
            </a:r>
          </a:p>
          <a:p>
            <a:pPr marL="457200" indent="-457200">
              <a:buFont typeface="Arial" panose="020B0604020202020204" pitchFamily="34" charset="0"/>
              <a:buChar char="•"/>
            </a:pPr>
            <a:r>
              <a:rPr lang="en-IN" sz="2000" dirty="0">
                <a:latin typeface="Arial" panose="020B0604020202020204" pitchFamily="34" charset="0"/>
                <a:cs typeface="Arial" panose="020B0604020202020204" pitchFamily="34" charset="0"/>
              </a:rPr>
              <a:t>Now he has to signup for his account.</a:t>
            </a:r>
          </a:p>
          <a:p>
            <a:pPr marL="457200" indent="-457200">
              <a:buFont typeface="Arial" panose="020B0604020202020204" pitchFamily="34" charset="0"/>
              <a:buChar char="•"/>
            </a:pPr>
            <a:r>
              <a:rPr lang="en-IN" sz="2000" dirty="0">
                <a:latin typeface="Arial" panose="020B0604020202020204" pitchFamily="34" charset="0"/>
                <a:cs typeface="Arial" panose="020B0604020202020204" pitchFamily="34" charset="0"/>
              </a:rPr>
              <a:t>During his login, he has to enter his mail-id or username.</a:t>
            </a:r>
          </a:p>
          <a:p>
            <a:pPr marL="457200" indent="-457200">
              <a:buFont typeface="Arial" panose="020B0604020202020204" pitchFamily="34" charset="0"/>
              <a:buChar char="•"/>
            </a:pPr>
            <a:r>
              <a:rPr lang="en-IN" sz="2000" dirty="0">
                <a:latin typeface="Arial" panose="020B0604020202020204" pitchFamily="34" charset="0"/>
                <a:cs typeface="Arial" panose="020B0604020202020204" pitchFamily="34" charset="0"/>
              </a:rPr>
              <a:t>Again he will be shown the same set of images as of signup page and he has to select the same images which he previously selected to signup his account.</a:t>
            </a:r>
          </a:p>
          <a:p>
            <a:pPr marL="457200" indent="-457200">
              <a:buFont typeface="Arial" panose="020B0604020202020204" pitchFamily="34" charset="0"/>
              <a:buChar char="•"/>
            </a:pPr>
            <a:r>
              <a:rPr lang="en-IN" sz="2000" dirty="0">
                <a:latin typeface="Arial" panose="020B0604020202020204" pitchFamily="34" charset="0"/>
                <a:cs typeface="Arial" panose="020B0604020202020204" pitchFamily="34" charset="0"/>
              </a:rPr>
              <a:t>The images changes their positions randomly and he has a privilege to select images in any order but should select all the images.</a:t>
            </a:r>
          </a:p>
          <a:p>
            <a:pPr marL="457200" indent="-457200">
              <a:buFont typeface="Arial" panose="020B0604020202020204" pitchFamily="34" charset="0"/>
              <a:buChar char="•"/>
            </a:pPr>
            <a:r>
              <a:rPr lang="en-IN" sz="2000" dirty="0">
                <a:latin typeface="Arial" panose="020B0604020202020204" pitchFamily="34" charset="0"/>
                <a:cs typeface="Arial" panose="020B0604020202020204" pitchFamily="34" charset="0"/>
              </a:rPr>
              <a:t>If the selected images matches with the images in the </a:t>
            </a:r>
            <a:r>
              <a:rPr lang="en-IN" sz="2000" dirty="0" err="1">
                <a:latin typeface="Arial" panose="020B0604020202020204" pitchFamily="34" charset="0"/>
                <a:cs typeface="Arial" panose="020B0604020202020204" pitchFamily="34" charset="0"/>
              </a:rPr>
              <a:t>database,he</a:t>
            </a:r>
            <a:r>
              <a:rPr lang="en-IN" sz="2000" dirty="0">
                <a:latin typeface="Arial" panose="020B0604020202020204" pitchFamily="34" charset="0"/>
                <a:cs typeface="Arial" panose="020B0604020202020204" pitchFamily="34" charset="0"/>
              </a:rPr>
              <a:t> will be allowed to login.</a:t>
            </a:r>
          </a:p>
          <a:p>
            <a:pPr marL="457200" indent="-4572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Method-2</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In this method, during the signup the user first has to enter his mail-id and username.</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Then he will be shown 2sets of images and he has to select one from each.</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Now he is allowed to signup for his account.</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During his login, he has to enter his mail-id or username.</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Then he will be shown a table of images.</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Here, the first row and first column images appears to be the same images as in the signup page.</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Remaining images are gathered from the internet dynamically.</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In order to </a:t>
            </a:r>
            <a:r>
              <a:rPr lang="en-IN" sz="2000" dirty="0" err="1">
                <a:latin typeface="Arial" panose="020B0604020202020204" pitchFamily="34" charset="0"/>
                <a:cs typeface="Arial" panose="020B0604020202020204" pitchFamily="34" charset="0"/>
              </a:rPr>
              <a:t>login,the</a:t>
            </a:r>
            <a:r>
              <a:rPr lang="en-IN" sz="2000" dirty="0">
                <a:latin typeface="Arial" panose="020B0604020202020204" pitchFamily="34" charset="0"/>
                <a:cs typeface="Arial" panose="020B0604020202020204" pitchFamily="34" charset="0"/>
              </a:rPr>
              <a:t> user has should remember his selected images one from first row and one from first column .</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Now he has to select an image which lies corresponding to those images inside the table.</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If he selects the correct position, he will be logged in else he will not.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8037645" y="219075"/>
            <a:ext cx="2596872"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Results </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5" name="TextBox 4">
            <a:extLst>
              <a:ext uri="{FF2B5EF4-FFF2-40B4-BE49-F238E27FC236}">
                <a16:creationId xmlns="" xmlns:a16="http://schemas.microsoft.com/office/drawing/2014/main" id="{F90B027A-8723-4CF5-A483-E629CF5C5F7D}"/>
              </a:ext>
            </a:extLst>
          </p:cNvPr>
          <p:cNvSpPr txBox="1"/>
          <p:nvPr/>
        </p:nvSpPr>
        <p:spPr>
          <a:xfrm>
            <a:off x="3185160" y="4537535"/>
            <a:ext cx="11658600" cy="954107"/>
          </a:xfrm>
          <a:prstGeom prst="rect">
            <a:avLst/>
          </a:prstGeom>
          <a:noFill/>
        </p:spPr>
        <p:txBody>
          <a:bodyPr wrap="square" rtlCol="0">
            <a:spAutoFit/>
          </a:bodyPr>
          <a:lstStyle/>
          <a:p>
            <a:r>
              <a:rPr lang="en-IN" sz="2800" dirty="0">
                <a:latin typeface="Arial" panose="020B0604020202020204" pitchFamily="34" charset="0"/>
                <a:cs typeface="Arial" panose="020B0604020202020204" pitchFamily="34" charset="0"/>
              </a:rPr>
              <a:t>Our project aim is to reduce shoulder surfing. So, we figured out these to ways which reduces shoulder surfing to a greater extent.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7484600" y="219075"/>
            <a:ext cx="3702963"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Conclusion</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6" name="TextBox 5">
            <a:extLst>
              <a:ext uri="{FF2B5EF4-FFF2-40B4-BE49-F238E27FC236}">
                <a16:creationId xmlns="" xmlns:a16="http://schemas.microsoft.com/office/drawing/2014/main" id="{B154180B-A981-47C9-9E38-981DFAEAA39C}"/>
              </a:ext>
            </a:extLst>
          </p:cNvPr>
          <p:cNvSpPr txBox="1"/>
          <p:nvPr/>
        </p:nvSpPr>
        <p:spPr>
          <a:xfrm>
            <a:off x="2209800" y="3484741"/>
            <a:ext cx="11506200" cy="1815882"/>
          </a:xfrm>
          <a:prstGeom prst="rect">
            <a:avLst/>
          </a:prstGeom>
          <a:noFill/>
        </p:spPr>
        <p:txBody>
          <a:bodyPr wrap="square">
            <a:spAutoFit/>
          </a:bodyPr>
          <a:lstStyle/>
          <a:p>
            <a:r>
              <a:rPr lang="en-US" sz="2800" b="0" i="0" dirty="0">
                <a:effectLst/>
                <a:latin typeface="Arial" panose="020B0604020202020204" pitchFamily="34" charset="0"/>
                <a:cs typeface="Arial" panose="020B0604020202020204" pitchFamily="34" charset="0"/>
              </a:rPr>
              <a:t>In a </a:t>
            </a:r>
            <a:r>
              <a:rPr lang="en-US" sz="2800" b="1" i="0" dirty="0">
                <a:effectLst/>
                <a:latin typeface="Arial" panose="020B0604020202020204" pitchFamily="34" charset="0"/>
                <a:cs typeface="Arial" panose="020B0604020202020204" pitchFamily="34" charset="0"/>
              </a:rPr>
              <a:t>graphical password authentication</a:t>
            </a:r>
            <a:r>
              <a:rPr lang="en-US" sz="2800" b="0" i="0" dirty="0">
                <a:effectLst/>
                <a:latin typeface="Arial" panose="020B0604020202020204" pitchFamily="34" charset="0"/>
                <a:cs typeface="Arial" panose="020B0604020202020204" pitchFamily="34" charset="0"/>
              </a:rPr>
              <a:t> system, the user has to select from images, in a specific order, presented to them in a graphical user interface (GUI).Using this graphical password authentication we can prevent shoulder surfing to a maximum extent.</a:t>
            </a:r>
            <a:endParaRPr lang="en-IN" sz="2800"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7530915" y="219075"/>
            <a:ext cx="3610332"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References</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6" name="TextBox 5">
            <a:extLst>
              <a:ext uri="{FF2B5EF4-FFF2-40B4-BE49-F238E27FC236}">
                <a16:creationId xmlns="" xmlns:a16="http://schemas.microsoft.com/office/drawing/2014/main" id="{0F41904A-13CD-4A68-AC85-A3930D7146D8}"/>
              </a:ext>
            </a:extLst>
          </p:cNvPr>
          <p:cNvSpPr txBox="1"/>
          <p:nvPr/>
        </p:nvSpPr>
        <p:spPr>
          <a:xfrm>
            <a:off x="3619500" y="4225300"/>
            <a:ext cx="11049000" cy="1836400"/>
          </a:xfrm>
          <a:prstGeom prst="rect">
            <a:avLst/>
          </a:prstGeom>
          <a:noFill/>
        </p:spPr>
        <p:txBody>
          <a:bodyPr wrap="square">
            <a:spAutoFit/>
          </a:bodyPr>
          <a:lstStyle/>
          <a:p>
            <a:pPr algn="ctr">
              <a:spcAft>
                <a:spcPts val="800"/>
              </a:spcAft>
            </a:pPr>
            <a:r>
              <a:rPr lang="en-US" sz="2800" u="sng" dirty="0">
                <a:solidFill>
                  <a:srgbClr val="1155CC"/>
                </a:solidFill>
                <a:effectLst/>
                <a:latin typeface="Arial" panose="020B0604020202020204" pitchFamily="34" charset="0"/>
                <a:ea typeface="Times New Roman" panose="02020603050405020304" pitchFamily="18" charset="0"/>
                <a:cs typeface="Arial" panose="020B0604020202020204" pitchFamily="34" charset="0"/>
                <a:hlinkClick r:id="rId3"/>
              </a:rPr>
              <a:t>https://www.geeksforgeeks.org/graphical-password-authentication/</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algn="ctr">
              <a:spcAft>
                <a:spcPts val="800"/>
              </a:spcAft>
            </a:pPr>
            <a:r>
              <a:rPr lang="en-US" sz="2400" u="sng" dirty="0">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4"/>
              </a:rPr>
              <a:t>https://stackoverflow.com/questions/17541614/use-images-instead-of-radio-buttons</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algn="ctr">
              <a:spcAft>
                <a:spcPts val="800"/>
              </a:spcAft>
            </a:pPr>
            <a:r>
              <a:rPr lang="en-US" sz="2400" u="sng" dirty="0">
                <a:solidFill>
                  <a:srgbClr val="0563C1"/>
                </a:solidFill>
                <a:effectLst/>
                <a:latin typeface="Arial" panose="020B0604020202020204" pitchFamily="34" charset="0"/>
                <a:ea typeface="Times New Roman" panose="02020603050405020304" pitchFamily="18" charset="0"/>
                <a:cs typeface="Arial" panose="020B0604020202020204" pitchFamily="34" charset="0"/>
                <a:hlinkClick r:id="rId5"/>
              </a:rPr>
              <a:t>https://flask.palletsprojects.com/en/1.1.x/patterns/flashing/</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7654085" y="550671"/>
            <a:ext cx="3363992"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Slide Map</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5" name="Content Placeholder 5">
            <a:extLst>
              <a:ext uri="{FF2B5EF4-FFF2-40B4-BE49-F238E27FC236}">
                <a16:creationId xmlns="" xmlns:a16="http://schemas.microsoft.com/office/drawing/2014/main" id="{2FEAD5B7-76A2-4F30-9804-E79B9DB60817}"/>
              </a:ext>
            </a:extLst>
          </p:cNvPr>
          <p:cNvSpPr txBox="1">
            <a:spLocks/>
          </p:cNvSpPr>
          <p:nvPr/>
        </p:nvSpPr>
        <p:spPr>
          <a:xfrm>
            <a:off x="914400" y="2019300"/>
            <a:ext cx="16764000" cy="75438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800">
              <a:latin typeface="Times New Roman" pitchFamily="18" charset="0"/>
              <a:cs typeface="Times New Roman" pitchFamily="18" charset="0"/>
            </a:endParaRPr>
          </a:p>
          <a:p>
            <a:r>
              <a:rPr lang="en-US" sz="2800">
                <a:latin typeface="Times New Roman" pitchFamily="18" charset="0"/>
                <a:cs typeface="Times New Roman" pitchFamily="18" charset="0"/>
              </a:rPr>
              <a:t>ABSTRACT</a:t>
            </a:r>
          </a:p>
          <a:p>
            <a:r>
              <a:rPr lang="en-US" sz="2800">
                <a:latin typeface="Times New Roman" pitchFamily="18" charset="0"/>
                <a:cs typeface="Times New Roman" pitchFamily="18" charset="0"/>
              </a:rPr>
              <a:t>TERMINOLOGY USED</a:t>
            </a:r>
          </a:p>
          <a:p>
            <a:r>
              <a:rPr lang="en-US" sz="2800">
                <a:latin typeface="Times New Roman" pitchFamily="18" charset="0"/>
                <a:cs typeface="Times New Roman" pitchFamily="18" charset="0"/>
              </a:rPr>
              <a:t>EXISTING SYSTEM</a:t>
            </a:r>
          </a:p>
          <a:p>
            <a:r>
              <a:rPr lang="en-US" sz="2800">
                <a:latin typeface="Times New Roman" pitchFamily="18" charset="0"/>
                <a:cs typeface="Times New Roman" pitchFamily="18" charset="0"/>
              </a:rPr>
              <a:t>BLOCK DIAGRAM</a:t>
            </a:r>
          </a:p>
          <a:p>
            <a:r>
              <a:rPr lang="en-US" sz="2800">
                <a:latin typeface="Times New Roman" pitchFamily="18" charset="0"/>
                <a:cs typeface="Times New Roman" pitchFamily="18" charset="0"/>
              </a:rPr>
              <a:t>PROPOSED SYSTEM</a:t>
            </a:r>
          </a:p>
          <a:p>
            <a:r>
              <a:rPr lang="en-US" sz="2800">
                <a:latin typeface="Times New Roman" pitchFamily="18" charset="0"/>
                <a:cs typeface="Times New Roman" pitchFamily="18" charset="0"/>
              </a:rPr>
              <a:t>SYSTEM ARCHITECTURE</a:t>
            </a:r>
          </a:p>
          <a:p>
            <a:r>
              <a:rPr lang="en-US" sz="2800">
                <a:latin typeface="Times New Roman" pitchFamily="18" charset="0"/>
                <a:cs typeface="Times New Roman" pitchFamily="18" charset="0"/>
              </a:rPr>
              <a:t>PROJECT DESCRIPTION</a:t>
            </a:r>
          </a:p>
          <a:p>
            <a:r>
              <a:rPr lang="en-US" sz="2800">
                <a:latin typeface="Times New Roman" pitchFamily="18" charset="0"/>
                <a:cs typeface="Times New Roman" pitchFamily="18" charset="0"/>
              </a:rPr>
              <a:t>SYSTEM REQUIREMENTS</a:t>
            </a:r>
          </a:p>
          <a:p>
            <a:r>
              <a:rPr lang="en-US" sz="2800">
                <a:latin typeface="Times New Roman" pitchFamily="18" charset="0"/>
                <a:cs typeface="Times New Roman" pitchFamily="18" charset="0"/>
              </a:rPr>
              <a:t>ADVANTAGES</a:t>
            </a:r>
          </a:p>
          <a:p>
            <a:r>
              <a:rPr lang="en-US" sz="2800">
                <a:latin typeface="Times New Roman" pitchFamily="18" charset="0"/>
                <a:cs typeface="Times New Roman" pitchFamily="18" charset="0"/>
              </a:rPr>
              <a:t>IMPLEMENTATION</a:t>
            </a:r>
          </a:p>
          <a:p>
            <a:r>
              <a:rPr lang="en-US" sz="2800">
                <a:latin typeface="Times New Roman" pitchFamily="18" charset="0"/>
                <a:cs typeface="Times New Roman" pitchFamily="18" charset="0"/>
              </a:rPr>
              <a:t>RESULTS</a:t>
            </a:r>
          </a:p>
          <a:p>
            <a:r>
              <a:rPr lang="en-US" sz="2800">
                <a:latin typeface="Times New Roman" pitchFamily="18" charset="0"/>
                <a:cs typeface="Times New Roman" pitchFamily="18" charset="0"/>
              </a:rPr>
              <a:t>CONCLUSION</a:t>
            </a:r>
          </a:p>
          <a:p>
            <a:r>
              <a:rPr lang="en-US" sz="2800">
                <a:latin typeface="Times New Roman" pitchFamily="18" charset="0"/>
                <a:cs typeface="Times New Roman" pitchFamily="18" charset="0"/>
              </a:rPr>
              <a:t>REFERENCES</a:t>
            </a:r>
          </a:p>
          <a:p>
            <a:pPr marL="0" indent="0">
              <a:buFont typeface="Arial" pitchFamily="34" charset="0"/>
              <a:buNone/>
            </a:pPr>
            <a:endParaRPr lang="en-IN"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7959242" y="550671"/>
            <a:ext cx="2753678"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Abstract</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6" name="TextBox 5">
            <a:extLst>
              <a:ext uri="{FF2B5EF4-FFF2-40B4-BE49-F238E27FC236}">
                <a16:creationId xmlns="" xmlns:a16="http://schemas.microsoft.com/office/drawing/2014/main" id="{64D21006-BBD7-4CB6-9F1F-ADE114F96DB5}"/>
              </a:ext>
            </a:extLst>
          </p:cNvPr>
          <p:cNvSpPr txBox="1"/>
          <p:nvPr/>
        </p:nvSpPr>
        <p:spPr>
          <a:xfrm>
            <a:off x="762000" y="2324100"/>
            <a:ext cx="17122106" cy="6001643"/>
          </a:xfrm>
          <a:prstGeom prst="rect">
            <a:avLst/>
          </a:prstGeom>
          <a:noFill/>
        </p:spPr>
        <p:txBody>
          <a:bodyPr wrap="square">
            <a:spAutoFit/>
          </a:bodyPr>
          <a:lstStyle/>
          <a:p>
            <a:r>
              <a:rPr lang="en-US" sz="3200" dirty="0">
                <a:solidFill>
                  <a:srgbClr val="16161D"/>
                </a:solidFill>
                <a:effectLst/>
                <a:latin typeface="Arial" panose="020B0604020202020204" pitchFamily="34" charset="0"/>
                <a:ea typeface="Times New Roman" panose="02020603050405020304" pitchFamily="18" charset="0"/>
              </a:rPr>
              <a:t>Almost everyone of us faced an issue like we have been watched when we type our credentials. This is called Shoulder Surfing. Though it looks normal, it leads to serious issues like password theft and leads to hacked user </a:t>
            </a:r>
            <a:r>
              <a:rPr lang="en-US" sz="3200" dirty="0" err="1">
                <a:solidFill>
                  <a:srgbClr val="16161D"/>
                </a:solidFill>
                <a:effectLst/>
                <a:latin typeface="Arial" panose="020B0604020202020204" pitchFamily="34" charset="0"/>
                <a:ea typeface="Times New Roman" panose="02020603050405020304" pitchFamily="18" charset="0"/>
              </a:rPr>
              <a:t>accounts.So</a:t>
            </a:r>
            <a:r>
              <a:rPr lang="en-US" sz="3200" dirty="0">
                <a:solidFill>
                  <a:srgbClr val="16161D"/>
                </a:solidFill>
                <a:effectLst/>
                <a:latin typeface="Arial" panose="020B0604020202020204" pitchFamily="34" charset="0"/>
                <a:ea typeface="Times New Roman" panose="02020603050405020304" pitchFamily="18" charset="0"/>
              </a:rPr>
              <a:t>, </a:t>
            </a:r>
            <a:r>
              <a:rPr lang="en-US" sz="3200" dirty="0">
                <a:solidFill>
                  <a:srgbClr val="16161D"/>
                </a:solidFill>
                <a:latin typeface="Arial" panose="020B0604020202020204" pitchFamily="34" charset="0"/>
                <a:ea typeface="Times New Roman" panose="02020603050405020304" pitchFamily="18" charset="0"/>
              </a:rPr>
              <a:t>it</a:t>
            </a:r>
            <a:r>
              <a:rPr lang="en-US" sz="3200" dirty="0">
                <a:solidFill>
                  <a:srgbClr val="16161D"/>
                </a:solidFill>
                <a:effectLst/>
                <a:latin typeface="Arial" panose="020B0604020202020204" pitchFamily="34" charset="0"/>
                <a:ea typeface="Times New Roman" panose="02020603050405020304" pitchFamily="18" charset="0"/>
              </a:rPr>
              <a:t> prevent these type of Shoulder surfing attacks taking place we have to implement a new type of authenticating system like using  graphical passwords instead of </a:t>
            </a:r>
            <a:r>
              <a:rPr lang="en-US" sz="3200" dirty="0" err="1">
                <a:solidFill>
                  <a:srgbClr val="16161D"/>
                </a:solidFill>
                <a:effectLst/>
                <a:latin typeface="Arial" panose="020B0604020202020204" pitchFamily="34" charset="0"/>
                <a:ea typeface="Times New Roman" panose="02020603050405020304" pitchFamily="18" charset="0"/>
              </a:rPr>
              <a:t>convetional</a:t>
            </a:r>
            <a:r>
              <a:rPr lang="en-US" sz="3200" dirty="0">
                <a:solidFill>
                  <a:srgbClr val="16161D"/>
                </a:solidFill>
                <a:effectLst/>
                <a:latin typeface="Arial" panose="020B0604020202020204" pitchFamily="34" charset="0"/>
                <a:ea typeface="Times New Roman" panose="02020603050405020304" pitchFamily="18" charset="0"/>
              </a:rPr>
              <a:t> passwords.</a:t>
            </a:r>
          </a:p>
          <a:p>
            <a:endParaRPr lang="en-US" sz="3200" dirty="0">
              <a:solidFill>
                <a:srgbClr val="16161D"/>
              </a:solidFill>
              <a:latin typeface="Arial" panose="020B0604020202020204" pitchFamily="34" charset="0"/>
              <a:ea typeface="Times New Roman" panose="02020603050405020304" pitchFamily="18" charset="0"/>
            </a:endParaRPr>
          </a:p>
          <a:p>
            <a:r>
              <a:rPr lang="en-US" sz="3200" dirty="0">
                <a:solidFill>
                  <a:srgbClr val="16161D"/>
                </a:solidFill>
                <a:effectLst/>
                <a:latin typeface="Arial" panose="020B0604020202020204" pitchFamily="34" charset="0"/>
                <a:ea typeface="Times New Roman" panose="02020603050405020304" pitchFamily="18" charset="0"/>
              </a:rPr>
              <a:t>In this project, we have made two ways of implementing graphica</a:t>
            </a:r>
            <a:r>
              <a:rPr lang="en-US" sz="3200" dirty="0">
                <a:solidFill>
                  <a:srgbClr val="16161D"/>
                </a:solidFill>
                <a:latin typeface="Arial" panose="020B0604020202020204" pitchFamily="34" charset="0"/>
                <a:ea typeface="Times New Roman" panose="02020603050405020304" pitchFamily="18" charset="0"/>
              </a:rPr>
              <a:t>l </a:t>
            </a:r>
            <a:r>
              <a:rPr lang="en-US" sz="3200" dirty="0" err="1">
                <a:solidFill>
                  <a:srgbClr val="16161D"/>
                </a:solidFill>
                <a:latin typeface="Arial" panose="020B0604020202020204" pitchFamily="34" charset="0"/>
                <a:ea typeface="Times New Roman" panose="02020603050405020304" pitchFamily="18" charset="0"/>
              </a:rPr>
              <a:t>passwords.Using</a:t>
            </a:r>
            <a:r>
              <a:rPr lang="en-US" sz="3200" dirty="0">
                <a:solidFill>
                  <a:srgbClr val="16161D"/>
                </a:solidFill>
                <a:latin typeface="Arial" panose="020B0604020202020204" pitchFamily="34" charset="0"/>
                <a:ea typeface="Times New Roman" panose="02020603050405020304" pitchFamily="18" charset="0"/>
              </a:rPr>
              <a:t> these two ways we can easily prevent someone from Shoulder Surfing.</a:t>
            </a:r>
          </a:p>
          <a:p>
            <a:endParaRPr lang="en-US" sz="3200" dirty="0">
              <a:solidFill>
                <a:srgbClr val="16161D"/>
              </a:solidFill>
              <a:effectLst/>
              <a:latin typeface="Arial" panose="020B0604020202020204" pitchFamily="34" charset="0"/>
              <a:ea typeface="Times New Roman" panose="02020603050405020304" pitchFamily="18" charset="0"/>
            </a:endParaRPr>
          </a:p>
          <a:p>
            <a:r>
              <a:rPr lang="en-US" sz="3200" dirty="0">
                <a:solidFill>
                  <a:srgbClr val="16161D"/>
                </a:solidFill>
                <a:latin typeface="Arial" panose="020B0604020202020204" pitchFamily="34" charset="0"/>
                <a:ea typeface="Times New Roman" panose="02020603050405020304" pitchFamily="18" charset="0"/>
              </a:rPr>
              <a:t>In future, there is a plan for dynamically taking every picture using in the project from the internet so that the shoulder surfer could not even guess what the pattern used in the authentication process.</a:t>
            </a:r>
            <a:endParaRPr lang="en-IN" sz="2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6277246" y="219075"/>
            <a:ext cx="6117670"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Terminology Used</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5" name="TextBox 4">
            <a:extLst>
              <a:ext uri="{FF2B5EF4-FFF2-40B4-BE49-F238E27FC236}">
                <a16:creationId xmlns="" xmlns:a16="http://schemas.microsoft.com/office/drawing/2014/main" id="{ABB35097-60EF-4215-98A5-55190E7B29A9}"/>
              </a:ext>
            </a:extLst>
          </p:cNvPr>
          <p:cNvSpPr txBox="1"/>
          <p:nvPr/>
        </p:nvSpPr>
        <p:spPr>
          <a:xfrm>
            <a:off x="3201981" y="2400300"/>
            <a:ext cx="12268200" cy="4401205"/>
          </a:xfrm>
          <a:prstGeom prst="rect">
            <a:avLst/>
          </a:prstGeom>
          <a:noFill/>
        </p:spPr>
        <p:txBody>
          <a:bodyPr wrap="square" rtlCol="0">
            <a:spAutoFit/>
          </a:bodyPr>
          <a:lstStyle/>
          <a:p>
            <a:pPr marL="285750" indent="-285750">
              <a:buFont typeface="Arial" panose="020B0604020202020204" pitchFamily="34" charset="0"/>
              <a:buChar char="•"/>
            </a:pPr>
            <a:r>
              <a:rPr lang="en-IN" sz="2800" dirty="0">
                <a:latin typeface="Arial" panose="020B0604020202020204" pitchFamily="34" charset="0"/>
                <a:cs typeface="Arial" panose="020B0604020202020204" pitchFamily="34" charset="0"/>
              </a:rPr>
              <a:t>Python3.8</a:t>
            </a:r>
          </a:p>
          <a:p>
            <a:pPr marL="285750" indent="-285750">
              <a:buFont typeface="Arial" panose="020B0604020202020204" pitchFamily="34" charset="0"/>
              <a:buChar char="•"/>
            </a:pPr>
            <a:r>
              <a:rPr lang="en-IN" sz="2800" dirty="0">
                <a:latin typeface="Arial" panose="020B0604020202020204" pitchFamily="34" charset="0"/>
                <a:cs typeface="Arial" panose="020B0604020202020204" pitchFamily="34" charset="0"/>
              </a:rPr>
              <a:t>Hypertext </a:t>
            </a:r>
            <a:r>
              <a:rPr lang="en-IN" sz="2800" dirty="0" err="1">
                <a:latin typeface="Arial" panose="020B0604020202020204" pitchFamily="34" charset="0"/>
                <a:cs typeface="Arial" panose="020B0604020202020204" pitchFamily="34" charset="0"/>
              </a:rPr>
              <a:t>Markup</a:t>
            </a:r>
            <a:r>
              <a:rPr lang="en-IN" sz="2800" dirty="0">
                <a:latin typeface="Arial" panose="020B0604020202020204" pitchFamily="34" charset="0"/>
                <a:cs typeface="Arial" panose="020B0604020202020204" pitchFamily="34" charset="0"/>
              </a:rPr>
              <a:t> Language(HTML)</a:t>
            </a:r>
          </a:p>
          <a:p>
            <a:pPr marL="285750" indent="-285750">
              <a:buFont typeface="Arial" panose="020B0604020202020204" pitchFamily="34" charset="0"/>
              <a:buChar char="•"/>
            </a:pPr>
            <a:r>
              <a:rPr lang="en-IN" sz="2800" dirty="0">
                <a:latin typeface="Arial" panose="020B0604020202020204" pitchFamily="34" charset="0"/>
                <a:cs typeface="Arial" panose="020B0604020202020204" pitchFamily="34" charset="0"/>
              </a:rPr>
              <a:t>Cascading Stylesheets(CSS)</a:t>
            </a:r>
          </a:p>
          <a:p>
            <a:pPr marL="285750" indent="-285750">
              <a:buFont typeface="Arial" panose="020B0604020202020204" pitchFamily="34" charset="0"/>
              <a:buChar char="•"/>
            </a:pPr>
            <a:r>
              <a:rPr lang="en-IN" sz="2800" dirty="0" err="1">
                <a:latin typeface="Arial" panose="020B0604020202020204" pitchFamily="34" charset="0"/>
                <a:cs typeface="Arial" panose="020B0604020202020204" pitchFamily="34" charset="0"/>
              </a:rPr>
              <a:t>Javascript</a:t>
            </a:r>
            <a:r>
              <a:rPr lang="en-IN" sz="2800" dirty="0">
                <a:latin typeface="Arial" panose="020B0604020202020204" pitchFamily="34" charset="0"/>
                <a:cs typeface="Arial" panose="020B0604020202020204" pitchFamily="34" charset="0"/>
              </a:rPr>
              <a:t>(</a:t>
            </a:r>
            <a:r>
              <a:rPr lang="en-IN" sz="2800" dirty="0" err="1">
                <a:latin typeface="Arial" panose="020B0604020202020204" pitchFamily="34" charset="0"/>
                <a:cs typeface="Arial" panose="020B0604020202020204" pitchFamily="34" charset="0"/>
              </a:rPr>
              <a:t>Js</a:t>
            </a:r>
            <a:r>
              <a:rPr lang="en-IN" sz="28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sz="2800" dirty="0">
                <a:latin typeface="Arial" panose="020B0604020202020204" pitchFamily="34" charset="0"/>
                <a:cs typeface="Arial" panose="020B0604020202020204" pitchFamily="34" charset="0"/>
              </a:rPr>
              <a:t>Bootstrap</a:t>
            </a:r>
          </a:p>
          <a:p>
            <a:pPr marL="285750" indent="-285750">
              <a:buFont typeface="Arial" panose="020B0604020202020204" pitchFamily="34" charset="0"/>
              <a:buChar char="•"/>
            </a:pPr>
            <a:r>
              <a:rPr lang="en-IN" sz="2800" dirty="0">
                <a:latin typeface="Arial" panose="020B0604020202020204" pitchFamily="34" charset="0"/>
                <a:cs typeface="Arial" panose="020B0604020202020204" pitchFamily="34" charset="0"/>
              </a:rPr>
              <a:t>Flask</a:t>
            </a:r>
          </a:p>
          <a:p>
            <a:pPr marL="285750" indent="-285750">
              <a:buFont typeface="Arial" panose="020B0604020202020204" pitchFamily="34" charset="0"/>
              <a:buChar char="•"/>
            </a:pPr>
            <a:r>
              <a:rPr lang="en-IN" sz="2800" dirty="0" err="1">
                <a:latin typeface="Arial" panose="020B0604020202020204" pitchFamily="34" charset="0"/>
                <a:cs typeface="Arial" panose="020B0604020202020204" pitchFamily="34" charset="0"/>
              </a:rPr>
              <a:t>SQLAlchemy</a:t>
            </a:r>
            <a:endParaRPr lang="en-IN"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800" dirty="0" err="1">
                <a:latin typeface="Arial" panose="020B0604020202020204" pitchFamily="34" charset="0"/>
                <a:cs typeface="Arial" panose="020B0604020202020204" pitchFamily="34" charset="0"/>
              </a:rPr>
              <a:t>Flask_login</a:t>
            </a:r>
            <a:endParaRPr lang="en-IN"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800" dirty="0" err="1">
                <a:latin typeface="Arial" panose="020B0604020202020204" pitchFamily="34" charset="0"/>
                <a:cs typeface="Arial" panose="020B0604020202020204" pitchFamily="34" charset="0"/>
              </a:rPr>
              <a:t>Werkzeug</a:t>
            </a:r>
            <a:r>
              <a:rPr lang="en-IN" sz="2800" dirty="0">
                <a:latin typeface="Arial" panose="020B0604020202020204" pitchFamily="34" charset="0"/>
                <a:cs typeface="Arial" panose="020B0604020202020204" pitchFamily="34" charset="0"/>
              </a:rPr>
              <a:t>. Security(Sha-256)</a:t>
            </a:r>
          </a:p>
          <a:p>
            <a:endParaRPr lang="en-IN" sz="28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6682833" y="219075"/>
            <a:ext cx="5306496"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Existing System</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5" name="TextBox 4">
            <a:extLst>
              <a:ext uri="{FF2B5EF4-FFF2-40B4-BE49-F238E27FC236}">
                <a16:creationId xmlns="" xmlns:a16="http://schemas.microsoft.com/office/drawing/2014/main" id="{EF76ABCF-0A53-4167-BD75-81F7B50DDD61}"/>
              </a:ext>
            </a:extLst>
          </p:cNvPr>
          <p:cNvSpPr txBox="1"/>
          <p:nvPr/>
        </p:nvSpPr>
        <p:spPr>
          <a:xfrm>
            <a:off x="2027864" y="2552700"/>
            <a:ext cx="13182600" cy="3970318"/>
          </a:xfrm>
          <a:prstGeom prst="rect">
            <a:avLst/>
          </a:prstGeom>
          <a:noFill/>
        </p:spPr>
        <p:txBody>
          <a:bodyPr wrap="square" rtlCol="0">
            <a:spAutoFit/>
          </a:bodyPr>
          <a:lstStyle/>
          <a:p>
            <a:pPr marL="514350" indent="-514350">
              <a:buFont typeface="+mj-lt"/>
              <a:buAutoNum type="arabicPeriod"/>
            </a:pPr>
            <a:r>
              <a:rPr lang="en-IN" sz="2800" dirty="0">
                <a:latin typeface="Arial" panose="020B0604020202020204" pitchFamily="34" charset="0"/>
                <a:cs typeface="Arial" panose="020B0604020202020204" pitchFamily="34" charset="0"/>
              </a:rPr>
              <a:t>In the login page the user enters his username or mail-id</a:t>
            </a:r>
          </a:p>
          <a:p>
            <a:pPr marL="514350" indent="-514350">
              <a:buFont typeface="+mj-lt"/>
              <a:buAutoNum type="arabicPeriod"/>
            </a:pPr>
            <a:r>
              <a:rPr lang="en-IN" sz="2800" dirty="0">
                <a:latin typeface="Arial" panose="020B0604020202020204" pitchFamily="34" charset="0"/>
                <a:cs typeface="Arial" panose="020B0604020202020204" pitchFamily="34" charset="0"/>
              </a:rPr>
              <a:t>Then they enter password using keyboard which contains alphanumeric characters and special symbols(least care about these symbols)</a:t>
            </a:r>
          </a:p>
          <a:p>
            <a:pPr marL="514350" indent="-514350">
              <a:buFont typeface="+mj-lt"/>
              <a:buAutoNum type="arabicPeriod"/>
            </a:pPr>
            <a:r>
              <a:rPr lang="en-IN" sz="2800" dirty="0">
                <a:latin typeface="Arial" panose="020B0604020202020204" pitchFamily="34" charset="0"/>
                <a:cs typeface="Arial" panose="020B0604020202020204" pitchFamily="34" charset="0"/>
              </a:rPr>
              <a:t>Then they click Login</a:t>
            </a:r>
          </a:p>
          <a:p>
            <a:pPr marL="514350" indent="-514350">
              <a:buFont typeface="+mj-lt"/>
              <a:buAutoNum type="arabicPeriod"/>
            </a:pPr>
            <a:r>
              <a:rPr lang="en-IN" sz="2800" dirty="0">
                <a:latin typeface="Arial" panose="020B0604020202020204" pitchFamily="34" charset="0"/>
                <a:cs typeface="Arial" panose="020B0604020202020204" pitchFamily="34" charset="0"/>
              </a:rPr>
              <a:t>The server validates the username and password with the existing data from the database.</a:t>
            </a:r>
          </a:p>
          <a:p>
            <a:pPr marL="514350" indent="-514350">
              <a:buFont typeface="+mj-lt"/>
              <a:buAutoNum type="arabicPeriod"/>
            </a:pPr>
            <a:r>
              <a:rPr lang="en-IN" sz="2800" dirty="0">
                <a:latin typeface="Arial" panose="020B0604020202020204" pitchFamily="34" charset="0"/>
                <a:cs typeface="Arial" panose="020B0604020202020204" pitchFamily="34" charset="0"/>
              </a:rPr>
              <a:t>If the validation is successful then they will be directed forward to their accounts.</a:t>
            </a:r>
          </a:p>
          <a:p>
            <a:pPr marL="514350" indent="-514350">
              <a:buFont typeface="+mj-lt"/>
              <a:buAutoNum type="arabicPeriod"/>
            </a:pPr>
            <a:r>
              <a:rPr lang="en-IN" sz="2800" dirty="0">
                <a:latin typeface="Arial" panose="020B0604020202020204" pitchFamily="34" charset="0"/>
                <a:cs typeface="Arial" panose="020B0604020202020204" pitchFamily="34" charset="0"/>
              </a:rPr>
              <a:t>If it fails they will be warned that “Username and password is wrong”.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6841722" y="219075"/>
            <a:ext cx="4988719"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Block Diagram</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pic>
        <p:nvPicPr>
          <p:cNvPr id="1026" name="Picture 2" descr="Log in Process Flowchart to plan on any system. You can use this ...">
            <a:extLst>
              <a:ext uri="{FF2B5EF4-FFF2-40B4-BE49-F238E27FC236}">
                <a16:creationId xmlns="" xmlns:a16="http://schemas.microsoft.com/office/drawing/2014/main" id="{D1925481-D5EA-4585-8408-8F9F4F5859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2" t="11020" r="5319" b="7232"/>
          <a:stretch/>
        </p:blipFill>
        <p:spPr bwMode="auto">
          <a:xfrm>
            <a:off x="5486400" y="1793606"/>
            <a:ext cx="7315200" cy="8118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6525134" y="219075"/>
            <a:ext cx="5621893"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Proposed System</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5" name="TextBox 4">
            <a:extLst>
              <a:ext uri="{FF2B5EF4-FFF2-40B4-BE49-F238E27FC236}">
                <a16:creationId xmlns="" xmlns:a16="http://schemas.microsoft.com/office/drawing/2014/main" id="{4973473E-602B-4F49-8F31-D336F28FD08B}"/>
              </a:ext>
            </a:extLst>
          </p:cNvPr>
          <p:cNvSpPr txBox="1"/>
          <p:nvPr/>
        </p:nvSpPr>
        <p:spPr>
          <a:xfrm>
            <a:off x="1447800" y="1866900"/>
            <a:ext cx="15011400" cy="6863417"/>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Method-1</a:t>
            </a:r>
          </a:p>
          <a:p>
            <a:pPr marL="457200" indent="-457200">
              <a:buFont typeface="Arial" panose="020B0604020202020204" pitchFamily="34" charset="0"/>
              <a:buChar char="•"/>
            </a:pPr>
            <a:r>
              <a:rPr lang="en-IN" sz="2000" dirty="0">
                <a:latin typeface="Arial" panose="020B0604020202020204" pitchFamily="34" charset="0"/>
                <a:cs typeface="Arial" panose="020B0604020202020204" pitchFamily="34" charset="0"/>
              </a:rPr>
              <a:t>In this method, a user have to signup first using his mail-id username.</a:t>
            </a:r>
          </a:p>
          <a:p>
            <a:pPr marL="457200" indent="-457200">
              <a:buFont typeface="Arial" panose="020B0604020202020204" pitchFamily="34" charset="0"/>
              <a:buChar char="•"/>
            </a:pPr>
            <a:r>
              <a:rPr lang="en-IN" sz="2000" dirty="0">
                <a:latin typeface="Arial" panose="020B0604020202020204" pitchFamily="34" charset="0"/>
                <a:cs typeface="Arial" panose="020B0604020202020204" pitchFamily="34" charset="0"/>
              </a:rPr>
              <a:t>Then he will be shown a table of pictures where he has to select a minimum of 4.</a:t>
            </a:r>
          </a:p>
          <a:p>
            <a:pPr marL="457200" indent="-457200">
              <a:buFont typeface="Arial" panose="020B0604020202020204" pitchFamily="34" charset="0"/>
              <a:buChar char="•"/>
            </a:pPr>
            <a:r>
              <a:rPr lang="en-IN" sz="2000" dirty="0">
                <a:latin typeface="Arial" panose="020B0604020202020204" pitchFamily="34" charset="0"/>
                <a:cs typeface="Arial" panose="020B0604020202020204" pitchFamily="34" charset="0"/>
              </a:rPr>
              <a:t>Now he has to signup for his account.</a:t>
            </a:r>
          </a:p>
          <a:p>
            <a:pPr marL="457200" indent="-457200">
              <a:buFont typeface="Arial" panose="020B0604020202020204" pitchFamily="34" charset="0"/>
              <a:buChar char="•"/>
            </a:pPr>
            <a:r>
              <a:rPr lang="en-IN" sz="2000" dirty="0">
                <a:latin typeface="Arial" panose="020B0604020202020204" pitchFamily="34" charset="0"/>
                <a:cs typeface="Arial" panose="020B0604020202020204" pitchFamily="34" charset="0"/>
              </a:rPr>
              <a:t>During his login, he has to enter his mail-id or username.</a:t>
            </a:r>
          </a:p>
          <a:p>
            <a:pPr marL="457200" indent="-457200">
              <a:buFont typeface="Arial" panose="020B0604020202020204" pitchFamily="34" charset="0"/>
              <a:buChar char="•"/>
            </a:pPr>
            <a:r>
              <a:rPr lang="en-IN" sz="2000" dirty="0">
                <a:latin typeface="Arial" panose="020B0604020202020204" pitchFamily="34" charset="0"/>
                <a:cs typeface="Arial" panose="020B0604020202020204" pitchFamily="34" charset="0"/>
              </a:rPr>
              <a:t>Again he will be shown the same set of images as of signup page and he has to select the same images which he previously selected to signup his account.</a:t>
            </a:r>
          </a:p>
          <a:p>
            <a:pPr marL="457200" indent="-457200">
              <a:buFont typeface="Arial" panose="020B0604020202020204" pitchFamily="34" charset="0"/>
              <a:buChar char="•"/>
            </a:pPr>
            <a:r>
              <a:rPr lang="en-IN" sz="2000" dirty="0">
                <a:latin typeface="Arial" panose="020B0604020202020204" pitchFamily="34" charset="0"/>
                <a:cs typeface="Arial" panose="020B0604020202020204" pitchFamily="34" charset="0"/>
              </a:rPr>
              <a:t>The images changes their positions randomly and he has a privilege to select images in any order but should select all the images.</a:t>
            </a:r>
          </a:p>
          <a:p>
            <a:pPr marL="457200" indent="-457200">
              <a:buFont typeface="Arial" panose="020B0604020202020204" pitchFamily="34" charset="0"/>
              <a:buChar char="•"/>
            </a:pPr>
            <a:r>
              <a:rPr lang="en-IN" sz="2000" dirty="0">
                <a:latin typeface="Arial" panose="020B0604020202020204" pitchFamily="34" charset="0"/>
                <a:cs typeface="Arial" panose="020B0604020202020204" pitchFamily="34" charset="0"/>
              </a:rPr>
              <a:t>If the selected images matches with the images in the </a:t>
            </a:r>
            <a:r>
              <a:rPr lang="en-IN" sz="2000" dirty="0" err="1">
                <a:latin typeface="Arial" panose="020B0604020202020204" pitchFamily="34" charset="0"/>
                <a:cs typeface="Arial" panose="020B0604020202020204" pitchFamily="34" charset="0"/>
              </a:rPr>
              <a:t>database,he</a:t>
            </a:r>
            <a:r>
              <a:rPr lang="en-IN" sz="2000" dirty="0">
                <a:latin typeface="Arial" panose="020B0604020202020204" pitchFamily="34" charset="0"/>
                <a:cs typeface="Arial" panose="020B0604020202020204" pitchFamily="34" charset="0"/>
              </a:rPr>
              <a:t> will be allowed to login.</a:t>
            </a:r>
          </a:p>
          <a:p>
            <a:pPr marL="457200" indent="-4572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Method-2</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In this method, during the signup the user first has to enter his mail-id and username.</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Then he will be shown 2sets of images and he has to select one from each.</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Now he is allowed to signup for his account.</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During his login, he has to enter his mail-id or username.</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Then he will be shown a table of images.</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Here, the first row and first column images appears to be the same images as in the signup page.</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Remaining images are gathered from the internet dynamically.</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In order to </a:t>
            </a:r>
            <a:r>
              <a:rPr lang="en-IN" sz="2000" dirty="0" err="1">
                <a:latin typeface="Arial" panose="020B0604020202020204" pitchFamily="34" charset="0"/>
                <a:cs typeface="Arial" panose="020B0604020202020204" pitchFamily="34" charset="0"/>
              </a:rPr>
              <a:t>login,the</a:t>
            </a:r>
            <a:r>
              <a:rPr lang="en-IN" sz="2000" dirty="0">
                <a:latin typeface="Arial" panose="020B0604020202020204" pitchFamily="34" charset="0"/>
                <a:cs typeface="Arial" panose="020B0604020202020204" pitchFamily="34" charset="0"/>
              </a:rPr>
              <a:t> user has should remember his selected images one from first row and one from first column .</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Now he has to select an image which lies corresponding to those images inside the table.</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If he selects the correct position, he will be logged in else he will not.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6081110" y="235716"/>
            <a:ext cx="7661758" cy="1072794"/>
          </a:xfrm>
          <a:prstGeom prst="rect">
            <a:avLst/>
          </a:prstGeom>
        </p:spPr>
        <p:txBody>
          <a:bodyPr wrap="square" lIns="0" tIns="0" rIns="0" bIns="0" rtlCol="0" anchor="t">
            <a:spAutoFit/>
          </a:bodyPr>
          <a:lstStyle/>
          <a:p>
            <a:pPr algn="ctr">
              <a:lnSpc>
                <a:spcPts val="8960"/>
              </a:lnSpc>
            </a:pPr>
            <a:r>
              <a:rPr lang="en-US" sz="6400" dirty="0" smtClean="0">
                <a:solidFill>
                  <a:srgbClr val="000000"/>
                </a:solidFill>
                <a:latin typeface="Times Neue Roman"/>
              </a:rPr>
              <a:t>System Architecture</a:t>
            </a:r>
            <a:endParaRPr lang="en-US" sz="6400" dirty="0">
              <a:solidFill>
                <a:srgbClr val="000000"/>
              </a:solidFill>
              <a:latin typeface="Times Neue Roman"/>
            </a:endParaRPr>
          </a:p>
        </p:txBody>
      </p:sp>
      <p:pic>
        <p:nvPicPr>
          <p:cNvPr id="1026" name="Picture 2" descr="C:\Users\shanmukmichael\Desktop\Flow Cha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300890"/>
            <a:ext cx="12087670" cy="88956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Tree>
    <p:extLst>
      <p:ext uri="{BB962C8B-B14F-4D97-AF65-F5344CB8AC3E}">
        <p14:creationId xmlns:p14="http://schemas.microsoft.com/office/powerpoint/2010/main" val="1248908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6187057" y="219075"/>
            <a:ext cx="6298049"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Project Description</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5" name="TextBox 4">
            <a:extLst>
              <a:ext uri="{FF2B5EF4-FFF2-40B4-BE49-F238E27FC236}">
                <a16:creationId xmlns="" xmlns:a16="http://schemas.microsoft.com/office/drawing/2014/main" id="{6DE5A8BF-69A5-4003-8E25-4795A7542E94}"/>
              </a:ext>
            </a:extLst>
          </p:cNvPr>
          <p:cNvSpPr txBox="1"/>
          <p:nvPr/>
        </p:nvSpPr>
        <p:spPr>
          <a:xfrm>
            <a:off x="2209800" y="2171700"/>
            <a:ext cx="13487400" cy="6172200"/>
          </a:xfrm>
          <a:prstGeom prst="rect">
            <a:avLst/>
          </a:prstGeom>
          <a:noFill/>
        </p:spPr>
        <p:txBody>
          <a:bodyPr wrap="square" rtlCol="0">
            <a:spAutoFit/>
          </a:bodyPr>
          <a:lstStyle/>
          <a:p>
            <a:endParaRPr lang="en-IN" dirty="0"/>
          </a:p>
        </p:txBody>
      </p:sp>
      <p:sp>
        <p:nvSpPr>
          <p:cNvPr id="6" name="TextBox 5">
            <a:extLst>
              <a:ext uri="{FF2B5EF4-FFF2-40B4-BE49-F238E27FC236}">
                <a16:creationId xmlns="" xmlns:a16="http://schemas.microsoft.com/office/drawing/2014/main" id="{CD46D973-F92D-42B2-863B-B6624F25C29B}"/>
              </a:ext>
            </a:extLst>
          </p:cNvPr>
          <p:cNvSpPr txBox="1"/>
          <p:nvPr/>
        </p:nvSpPr>
        <p:spPr>
          <a:xfrm>
            <a:off x="2324100" y="3272641"/>
            <a:ext cx="13639800" cy="3970318"/>
          </a:xfrm>
          <a:prstGeom prst="rect">
            <a:avLst/>
          </a:prstGeom>
          <a:noFill/>
        </p:spPr>
        <p:txBody>
          <a:bodyPr wrap="square" rtlCol="0">
            <a:spAutoFit/>
          </a:bodyPr>
          <a:lstStyle/>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There are more risk of shoulder surfing in the conventional method of authenticating.</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Shoulder surfing is a serious issue which leads to stealing of user credentials which leads to serious issues.</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So, there is a major need to change our style of authenticating to reduce these type of attacks.</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Using graphical passwords we can reduce shoulder surfing attacks to some extent.</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Though some type of graphical passwords are easy to remember it the style of implementation that makes it difficult for shoulder surfing.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1035</Words>
  <Application>Microsoft Office PowerPoint</Application>
  <PresentationFormat>Custom</PresentationFormat>
  <Paragraphs>134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Open Sans Light</vt:lpstr>
      <vt:lpstr>Open Sans Extra Bold</vt:lpstr>
      <vt:lpstr>Century Gothic</vt:lpstr>
      <vt:lpstr>Times Neue Roman</vt:lpstr>
      <vt:lpstr>Times New Roman</vt:lpstr>
      <vt:lpstr>Calibri</vt:lpstr>
      <vt:lpstr>Gautami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heading</dc:title>
  <dc:creator>Shanmuk Michael</dc:creator>
  <cp:lastModifiedBy>shanmukmichael</cp:lastModifiedBy>
  <cp:revision>9</cp:revision>
  <dcterms:created xsi:type="dcterms:W3CDTF">2006-08-16T00:00:00Z</dcterms:created>
  <dcterms:modified xsi:type="dcterms:W3CDTF">2020-08-23T16:44:49Z</dcterms:modified>
  <dc:identifier>DAEBjGuKF9o</dc:identifier>
</cp:coreProperties>
</file>