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0"/>
  </p:notesMasterIdLst>
  <p:sldIdLst>
    <p:sldId id="256" r:id="rId3"/>
    <p:sldId id="16140622" r:id="rId4"/>
    <p:sldId id="262" r:id="rId5"/>
    <p:sldId id="263" r:id="rId6"/>
    <p:sldId id="16140633" r:id="rId7"/>
    <p:sldId id="16140634" r:id="rId8"/>
    <p:sldId id="265" r:id="rId9"/>
    <p:sldId id="16140647" r:id="rId10"/>
    <p:sldId id="266" r:id="rId11"/>
    <p:sldId id="16140642" r:id="rId12"/>
    <p:sldId id="16140643" r:id="rId13"/>
    <p:sldId id="267" r:id="rId14"/>
    <p:sldId id="268" r:id="rId15"/>
    <p:sldId id="16140623" r:id="rId16"/>
    <p:sldId id="16140648" r:id="rId17"/>
    <p:sldId id="269" r:id="rId18"/>
    <p:sldId id="259"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6" Type="http://schemas.openxmlformats.org/officeDocument/2006/relationships/customXml" Target="../customXml/item3.xml"/><Relationship Id="rId25" Type="http://schemas.openxmlformats.org/officeDocument/2006/relationships/customXml" Target="../customXml/item2.xml"/><Relationship Id="rId24" Type="http://schemas.openxmlformats.org/officeDocument/2006/relationships/customXml" Target="../customXml/item1.xml"/><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notesMaster" Target="notesMasters/notesMaster1.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a:p>
        </p:txBody>
      </p:sp>
      <p:sp>
        <p:nvSpPr>
          <p:cNvPr id="8" name="Date Placeholder 7"/>
          <p:cNvSpPr>
            <a:spLocks noGrp="1"/>
          </p:cNvSpPr>
          <p:nvPr>
            <p:ph type="dt" sz="half" idx="10"/>
          </p:nvPr>
        </p:nvSpPr>
        <p:spPr/>
        <p:txBody>
          <a:bodyPr/>
          <a:lstStyle/>
          <a:p>
            <a:fld id="{ED291B17-9318-49DB-B28B-6E5994AE9581}" type="datetime1">
              <a:rPr lang="en-US" smtClean="0"/>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2CED4963-E985-44C4-B8C4-FDD613B7C2F8}" type="datetime1">
              <a:rPr lang="en-US" smtClean="0"/>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8" name="Rectangle 7"/>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p:cNvSpPr>
            <a:spLocks noGrp="1"/>
          </p:cNvSpPr>
          <p:nvPr>
            <p:ph type="dt" sz="half" idx="10"/>
          </p:nvPr>
        </p:nvSpPr>
        <p:spPr/>
        <p:txBody>
          <a:bodyPr/>
          <a:lstStyle/>
          <a:p>
            <a:fld id="{ED291B17-9318-49DB-B28B-6E5994AE9581}" type="datetime1">
              <a:rPr lang="en-US" smtClean="0"/>
            </a:fld>
            <a:endParaRPr lang="en-US"/>
          </a:p>
        </p:txBody>
      </p:sp>
      <p:sp>
        <p:nvSpPr>
          <p:cNvPr id="12" name="Footer Placeholder 11"/>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ED291B17-9318-49DB-B28B-6E5994AE9581}" type="datetime1">
              <a:rPr lang="en-US" smtClean="0"/>
            </a:fld>
            <a:endParaRPr lang="en-US"/>
          </a:p>
        </p:txBody>
      </p:sp>
      <p:sp>
        <p:nvSpPr>
          <p:cNvPr id="5" name="Footer Placeholder 4"/>
          <p:cNvSpPr>
            <a:spLocks noGrp="1"/>
          </p:cNvSpPr>
          <p:nvPr>
            <p:ph type="ftr" sz="quarter" idx="11"/>
          </p:nvPr>
        </p:nvSpPr>
        <p:spPr>
          <a:xfrm>
            <a:off x="4038600" y="6356350"/>
            <a:ext cx="4114800" cy="365125"/>
          </a:xfr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endParaRPr lang="en-US"/>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8" name="Date Placeholder 7"/>
          <p:cNvSpPr>
            <a:spLocks noGrp="1"/>
          </p:cNvSpPr>
          <p:nvPr>
            <p:ph type="dt" sz="half" idx="10"/>
          </p:nvPr>
        </p:nvSpPr>
        <p:spPr/>
        <p:txBody>
          <a:bodyPr/>
          <a:lstStyle/>
          <a:p>
            <a:fld id="{78DD82B9-B8EE-4375-B6FF-88FA6ABB15D9}" type="datetime1">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7" name="Date Placeholder 6"/>
          <p:cNvSpPr>
            <a:spLocks noGrp="1"/>
          </p:cNvSpPr>
          <p:nvPr>
            <p:ph type="dt" sz="half" idx="10"/>
          </p:nvPr>
        </p:nvSpPr>
        <p:spPr/>
        <p:txBody>
          <a:bodyPr/>
          <a:lstStyle/>
          <a:p>
            <a:fld id="{B2497495-0637-405E-AE64-5CC7506D51F5}" type="datetime1">
              <a:rPr lang="en-US" smtClean="0"/>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endParaRPr lang="en-US"/>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7BFFD690-9426-415D-8B65-26881E07B2D4}" type="datetime1">
              <a:rPr lang="en-US" smtClean="0"/>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a:pPr>
            <a:r>
              <a:rPr lang="en-US"/>
              <a:t>Click to edit Master text styles</a:t>
            </a:r>
            <a:endParaRPr lang="en-US"/>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04C4989A-474C-40DE-95B9-011C28B71673}" type="datetime1">
              <a:rPr lang="en-US" smtClean="0"/>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5DB4ED54-5B5E-4A04-93D3-5772E3CE3818}" type="datetime1">
              <a:rPr lang="en-US" smtClean="0"/>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8" name="Date Placeholder 7"/>
          <p:cNvSpPr>
            <a:spLocks noGrp="1"/>
          </p:cNvSpPr>
          <p:nvPr>
            <p:ph type="dt" sz="half" idx="10"/>
          </p:nvPr>
        </p:nvSpPr>
        <p:spPr>
          <a:xfrm>
            <a:off x="7605951" y="6456916"/>
            <a:ext cx="2844799" cy="365125"/>
          </a:xfrm>
        </p:spPr>
        <p:txBody>
          <a:bodyPr/>
          <a:lstStyle/>
          <a:p>
            <a:fld id="{D82884F1-FFEA-405F-9602-3DCA865EDA4E}" type="datetime1">
              <a:rPr lang="en-US" smtClean="0"/>
            </a:fld>
            <a:endParaRPr lang="en-US"/>
          </a:p>
        </p:txBody>
      </p:sp>
      <p:sp>
        <p:nvSpPr>
          <p:cNvPr id="10" name="Footer Placeholder 9"/>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p:cNvSpPr>
            <a:spLocks noGrp="1"/>
          </p:cNvSpPr>
          <p:nvPr>
            <p:ph type="sldNum" sz="quarter" idx="12"/>
          </p:nvPr>
        </p:nvSpPr>
        <p:spPr>
          <a:xfrm>
            <a:off x="10558300" y="6456916"/>
            <a:ext cx="1052510" cy="365125"/>
          </a:xfrm>
        </p:spPr>
        <p:txBody>
          <a:bodyPr/>
          <a:lstStyle/>
          <a:p>
            <a:fld id="{3A98EE3D-8CD1-4C3F-BD1C-C98C9596463C}"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7E18DB4A-8810-4A10-AD5C-D5E2C667F5B3}" type="datetime1">
              <a:rPr lang="en-US" smtClean="0"/>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1.pn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endParaRPr lang="en-US"/>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p:cNvPicPr>
            <a:picLocks noChangeAspect="1"/>
          </p:cNvPicPr>
          <p:nvPr userDrawn="1"/>
        </p:nvPicPr>
        <p:blipFill>
          <a:blip r:embed="rId13"/>
          <a:stretch>
            <a:fillRect/>
          </a:stretch>
        </p:blipFill>
        <p:spPr>
          <a:xfrm>
            <a:off x="10485003" y="6437910"/>
            <a:ext cx="1125805" cy="365126"/>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70" indent="-30607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29920" indent="-30607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899795" indent="-26987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60"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105"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89992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27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99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71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59108" y="1821635"/>
            <a:ext cx="9144000" cy="977778"/>
          </a:xfrm>
        </p:spPr>
        <p:txBody>
          <a:bodyPr/>
          <a:lstStyle/>
          <a:p>
            <a:pPr algn="ctr"/>
            <a:r>
              <a:rPr lang="en-IN" altLang="en-US" b="1" dirty="0">
                <a:solidFill>
                  <a:schemeClr val="accent1"/>
                </a:solidFill>
                <a:latin typeface="Arial" panose="020B0604020202020204" pitchFamily="34" charset="0"/>
                <a:cs typeface="Arial" panose="020B0604020202020204" pitchFamily="34" charset="0"/>
              </a:rPr>
              <a:t>IMDB Movie Reviews</a:t>
            </a:r>
            <a:endParaRPr lang="en-IN" alt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panose="020B0604020202020204"/>
                <a:cs typeface="Arial" panose="020B0604020202020204"/>
              </a:rPr>
              <a:t>CAPSTONE PROJECT</a:t>
            </a:r>
            <a:endParaRPr lang="en-US" sz="3200" b="1">
              <a:solidFill>
                <a:schemeClr val="accent1">
                  <a:lumMod val="75000"/>
                </a:schemeClr>
              </a:solidFill>
              <a:latin typeface="Arial" panose="020B0604020202020204"/>
              <a:cs typeface="Arial" panose="020B0604020202020204"/>
            </a:endParaRPr>
          </a:p>
        </p:txBody>
      </p:sp>
      <p:sp>
        <p:nvSpPr>
          <p:cNvPr id="4" name="TextBox 3"/>
          <p:cNvSpPr txBox="1"/>
          <p:nvPr/>
        </p:nvSpPr>
        <p:spPr>
          <a:xfrm>
            <a:off x="3117529" y="4586365"/>
            <a:ext cx="7980183" cy="1322070"/>
          </a:xfrm>
          <a:prstGeom prst="rect">
            <a:avLst/>
          </a:prstGeom>
          <a:noFill/>
        </p:spPr>
        <p:txBody>
          <a:bodyPr wrap="square" lIns="91440" tIns="45720" rIns="91440" bIns="45720" rtlCol="0" anchor="t">
            <a:spAutoFit/>
          </a:bodyPr>
          <a:lstStyle/>
          <a:p>
            <a:r>
              <a:rPr lang="en-US" sz="2000" b="1">
                <a:solidFill>
                  <a:schemeClr val="accent1">
                    <a:lumMod val="75000"/>
                  </a:schemeClr>
                </a:solidFill>
                <a:latin typeface="Arial" panose="020B0604020202020204" pitchFamily="34" charset="0"/>
                <a:cs typeface="Arial" panose="020B0604020202020204" pitchFamily="34" charset="0"/>
              </a:rPr>
              <a:t>Presented By:</a:t>
            </a:r>
            <a:endParaRPr lang="en-US" sz="2000" b="1">
              <a:solidFill>
                <a:schemeClr val="accent1">
                  <a:lumMod val="75000"/>
                </a:schemeClr>
              </a:solidFill>
              <a:latin typeface="Arial" panose="020B0604020202020204" pitchFamily="34" charset="0"/>
              <a:cs typeface="Arial" panose="020B0604020202020204" pitchFamily="34" charset="0"/>
            </a:endParaRPr>
          </a:p>
          <a:p>
            <a:r>
              <a:rPr lang="en-US" sz="2000" b="1">
                <a:solidFill>
                  <a:schemeClr val="accent1">
                    <a:lumMod val="75000"/>
                  </a:schemeClr>
                </a:solidFill>
                <a:latin typeface="Arial" panose="020B0604020202020204"/>
                <a:cs typeface="Arial" panose="020B0604020202020204"/>
              </a:rPr>
              <a:t>1. Student Name : C.Yogesh</a:t>
            </a:r>
            <a:endParaRPr lang="en-US" sz="2000" b="1">
              <a:solidFill>
                <a:schemeClr val="accent1">
                  <a:lumMod val="75000"/>
                </a:schemeClr>
              </a:solidFill>
              <a:latin typeface="Arial" panose="020B0604020202020204"/>
              <a:cs typeface="Arial" panose="020B0604020202020204"/>
            </a:endParaRPr>
          </a:p>
          <a:p>
            <a:r>
              <a:rPr lang="en-US" sz="2000" b="1">
                <a:solidFill>
                  <a:schemeClr val="accent1">
                    <a:lumMod val="75000"/>
                  </a:schemeClr>
                </a:solidFill>
                <a:latin typeface="Arial" panose="020B0604020202020204"/>
                <a:cs typeface="Arial" panose="020B0604020202020204"/>
              </a:rPr>
              <a:t>2. College Name : Kings college of engineering</a:t>
            </a:r>
            <a:endParaRPr lang="en-US" sz="2000" b="1">
              <a:solidFill>
                <a:schemeClr val="accent1">
                  <a:lumMod val="75000"/>
                </a:schemeClr>
              </a:solidFill>
              <a:latin typeface="Arial" panose="020B0604020202020204"/>
              <a:cs typeface="Arial" panose="020B0604020202020204"/>
            </a:endParaRPr>
          </a:p>
          <a:p>
            <a:r>
              <a:rPr lang="en-US" sz="2000" b="1">
                <a:solidFill>
                  <a:schemeClr val="accent1">
                    <a:lumMod val="75000"/>
                  </a:schemeClr>
                </a:solidFill>
                <a:latin typeface="Arial" panose="020B0604020202020204"/>
                <a:cs typeface="Arial" panose="020B0604020202020204"/>
              </a:rPr>
              <a:t>3. Department : Electrical and electronics Engineering</a:t>
            </a:r>
            <a:endParaRPr lang="en-US" sz="2000" b="1">
              <a:solidFill>
                <a:schemeClr val="accent1">
                  <a:lumMod val="75000"/>
                </a:schemeClr>
              </a:solidFill>
              <a:latin typeface="Arial" panose="020B0604020202020204"/>
              <a:cs typeface="Arial" panose="020B060402020202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1226820" y="1194435"/>
            <a:ext cx="6536055" cy="4707890"/>
          </a:xfrm>
          <a:prstGeom prst="rect">
            <a:avLst/>
          </a:prstGeom>
          <a:noFill/>
        </p:spPr>
        <p:txBody>
          <a:bodyPr wrap="square" rtlCol="0">
            <a:spAutoFit/>
          </a:bodyPr>
          <a:p>
            <a:r>
              <a:rPr lang="en-US" sz="2000"/>
              <a:t># Feature extraction</a:t>
            </a:r>
            <a:endParaRPr lang="en-US" sz="2000"/>
          </a:p>
          <a:p>
            <a:r>
              <a:rPr lang="en-US" sz="2000"/>
              <a:t>vectorizer = TfidfVectorizer(stop_words='english')</a:t>
            </a:r>
            <a:endParaRPr lang="en-US" sz="2000"/>
          </a:p>
          <a:p>
            <a:r>
              <a:rPr lang="en-US" sz="2000"/>
              <a:t>X_train_vec = vectorizer.fit_transform(X_train)</a:t>
            </a:r>
            <a:endParaRPr lang="en-US" sz="2000"/>
          </a:p>
          <a:p>
            <a:r>
              <a:rPr lang="en-US" sz="2000"/>
              <a:t>X_test_vec = vectorizer.transform(X_test)</a:t>
            </a:r>
            <a:endParaRPr lang="en-US" sz="2000"/>
          </a:p>
          <a:p>
            <a:endParaRPr lang="en-US" sz="2000"/>
          </a:p>
          <a:p>
            <a:r>
              <a:rPr lang="en-US" sz="2000"/>
              <a:t># Model training</a:t>
            </a:r>
            <a:endParaRPr lang="en-US" sz="2000"/>
          </a:p>
          <a:p>
            <a:r>
              <a:rPr lang="en-US" sz="2000"/>
              <a:t>model = LogisticRegression()</a:t>
            </a:r>
            <a:endParaRPr lang="en-US" sz="2000"/>
          </a:p>
          <a:p>
            <a:r>
              <a:rPr lang="en-US" sz="2000"/>
              <a:t>model.fit(X_train_vec, y_train)</a:t>
            </a:r>
            <a:endParaRPr lang="en-US" sz="2000"/>
          </a:p>
          <a:p>
            <a:endParaRPr lang="en-US" sz="2000"/>
          </a:p>
          <a:p>
            <a:r>
              <a:rPr lang="en-US" sz="2000"/>
              <a:t># Model evaluation</a:t>
            </a:r>
            <a:endParaRPr lang="en-US" sz="2000"/>
          </a:p>
          <a:p>
            <a:r>
              <a:rPr lang="en-US" sz="2000"/>
              <a:t>y_pred = model.predict(X_test_vec)</a:t>
            </a:r>
            <a:endParaRPr lang="en-US" sz="2000"/>
          </a:p>
          <a:p>
            <a:r>
              <a:rPr lang="en-US" sz="2000"/>
              <a:t>accuracy = accuracy_score(y_test, y_pred)</a:t>
            </a:r>
            <a:endParaRPr lang="en-US" sz="2000"/>
          </a:p>
          <a:p>
            <a:r>
              <a:rPr lang="en-US" sz="2000"/>
              <a:t>print("Accuracy:", accuracy)</a:t>
            </a:r>
            <a:endParaRPr lang="en-US" sz="2000"/>
          </a:p>
          <a:p>
            <a:r>
              <a:rPr lang="en-US" sz="2000"/>
              <a:t>print("Classification Report:")</a:t>
            </a:r>
            <a:endParaRPr lang="en-US" sz="2000"/>
          </a:p>
          <a:p>
            <a:r>
              <a:rPr lang="en-US" sz="2000"/>
              <a:t>print(classification_report(y_test, y_pred))</a:t>
            </a:r>
            <a:endParaRPr lang="en-US" sz="20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1482725" y="1092200"/>
            <a:ext cx="7985125" cy="2306955"/>
          </a:xfrm>
          <a:prstGeom prst="rect">
            <a:avLst/>
          </a:prstGeom>
          <a:noFill/>
        </p:spPr>
        <p:txBody>
          <a:bodyPr wrap="square" rtlCol="0">
            <a:spAutoFit/>
          </a:bodyPr>
          <a:p>
            <a:r>
              <a:rPr lang="en-US" sz="2400"/>
              <a:t># Prediction</a:t>
            </a:r>
            <a:endParaRPr lang="en-US" sz="2400"/>
          </a:p>
          <a:p>
            <a:r>
              <a:rPr lang="en-US" sz="2400"/>
              <a:t>new_reviews = ["The cinematography was breathtaking.", "The dialogue felt forced."]</a:t>
            </a:r>
            <a:endParaRPr lang="en-US" sz="2400"/>
          </a:p>
          <a:p>
            <a:r>
              <a:rPr lang="en-US" sz="2400"/>
              <a:t>new_reviews_vec = vectorizer.transform(new_reviews)</a:t>
            </a:r>
            <a:endParaRPr lang="en-US" sz="2400"/>
          </a:p>
          <a:p>
            <a:r>
              <a:rPr lang="en-US" sz="2400"/>
              <a:t>predictions = model.predict(new_reviews_vec)</a:t>
            </a:r>
            <a:endParaRPr lang="en-US" sz="2400"/>
          </a:p>
          <a:p>
            <a:r>
              <a:rPr lang="en-US" sz="2400"/>
              <a:t>print("Predictions for new reviews:", predictions)</a:t>
            </a:r>
            <a:endParaRPr lang="en-US" sz="24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Result</a:t>
            </a:r>
            <a:endParaRPr lang="en-US"/>
          </a:p>
        </p:txBody>
      </p:sp>
      <p:pic>
        <p:nvPicPr>
          <p:cNvPr id="3" name="Content Placeholder 2"/>
          <p:cNvPicPr>
            <a:picLocks noChangeAspect="1"/>
          </p:cNvPicPr>
          <p:nvPr>
            <p:ph idx="1"/>
          </p:nvPr>
        </p:nvPicPr>
        <p:blipFill>
          <a:blip r:embed="rId1"/>
          <a:stretch>
            <a:fillRect/>
          </a:stretch>
        </p:blipFill>
        <p:spPr>
          <a:xfrm>
            <a:off x="1924050" y="1872615"/>
            <a:ext cx="4171950" cy="1438275"/>
          </a:xfrm>
          <a:prstGeom prst="rect">
            <a:avLst/>
          </a:prstGeom>
        </p:spPr>
      </p:pic>
      <p:sp>
        <p:nvSpPr>
          <p:cNvPr id="4" name="Text Box 3"/>
          <p:cNvSpPr txBox="1"/>
          <p:nvPr/>
        </p:nvSpPr>
        <p:spPr>
          <a:xfrm>
            <a:off x="749935" y="1368425"/>
            <a:ext cx="4064000" cy="368300"/>
          </a:xfrm>
          <a:prstGeom prst="rect">
            <a:avLst/>
          </a:prstGeom>
          <a:noFill/>
        </p:spPr>
        <p:txBody>
          <a:bodyPr wrap="square" rtlCol="0">
            <a:spAutoFit/>
          </a:bodyPr>
          <a:p>
            <a:r>
              <a:rPr lang="en-US">
                <a:latin typeface="+mj-lt"/>
                <a:cs typeface="+mj-lt"/>
                <a:sym typeface="+mn-ea"/>
              </a:rPr>
              <a:t>output </a:t>
            </a:r>
            <a:r>
              <a:rPr lang="en-US">
                <a:latin typeface="+mj-lt"/>
                <a:cs typeface="+mj-lt"/>
              </a:rPr>
              <a:t>:</a:t>
            </a:r>
            <a:endParaRPr lang="en-US">
              <a:latin typeface="+mj-lt"/>
              <a:cs typeface="+mj-lt"/>
              <a:sym typeface="+mn-ea"/>
            </a:endParaRPr>
          </a:p>
        </p:txBody>
      </p:sp>
      <p:sp>
        <p:nvSpPr>
          <p:cNvPr id="9" name="Text Box 8"/>
          <p:cNvSpPr txBox="1"/>
          <p:nvPr/>
        </p:nvSpPr>
        <p:spPr>
          <a:xfrm>
            <a:off x="1039495" y="3854450"/>
            <a:ext cx="6144895" cy="2279650"/>
          </a:xfrm>
          <a:prstGeom prst="rect">
            <a:avLst/>
          </a:prstGeom>
          <a:noFill/>
        </p:spPr>
        <p:txBody>
          <a:bodyPr wrap="square" rtlCol="0">
            <a:noAutofit/>
          </a:bodyPr>
          <a:p>
            <a:r>
              <a:rPr lang="en-US" sz="2000">
                <a:cs typeface="+mn-lt"/>
              </a:rPr>
              <a:t>macro avg 1.00 1.00 1.00 2</a:t>
            </a:r>
            <a:endParaRPr lang="en-US" sz="2000">
              <a:cs typeface="+mn-lt"/>
            </a:endParaRPr>
          </a:p>
          <a:p>
            <a:r>
              <a:rPr lang="en-US" sz="2000">
                <a:cs typeface="+mn-lt"/>
              </a:rPr>
              <a:t>weighted avg 1.00 1.00 1.00 2</a:t>
            </a:r>
            <a:endParaRPr lang="en-US" sz="2000">
              <a:cs typeface="+mn-lt"/>
            </a:endParaRPr>
          </a:p>
          <a:p>
            <a:endParaRPr lang="en-US" sz="2000">
              <a:cs typeface="+mn-lt"/>
            </a:endParaRPr>
          </a:p>
          <a:p>
            <a:r>
              <a:rPr lang="en-US" sz="2000">
                <a:cs typeface="+mn-lt"/>
              </a:rPr>
              <a:t>Predictions for new reviews: [10]</a:t>
            </a:r>
            <a:endParaRPr lang="en-US" sz="2000">
              <a:cs typeface="+mn-lt"/>
            </a:endParaRPr>
          </a:p>
          <a:p>
            <a:r>
              <a:rPr lang="en-US" sz="2000">
                <a:cs typeface="+mn-lt"/>
              </a:rPr>
              <a:t>The model predicts the sentiment of the new reviews as positive for "The cinematography was breathtaking." and negative for "The dialogue felt forced."</a:t>
            </a:r>
            <a:endParaRPr lang="en-US" sz="2000">
              <a:cs typeface="+mn-lt"/>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idx="4294967295"/>
          </p:nvPr>
        </p:nvSpPr>
        <p:spPr>
          <a:xfrm>
            <a:off x="0" y="702310"/>
            <a:ext cx="11029950" cy="530225"/>
          </a:xfrm>
        </p:spPr>
        <p:txBody>
          <a:bodyPr>
            <a:normAutofit fontScale="90000"/>
          </a:bodyPr>
          <a:lstStyle/>
          <a:p>
            <a:r>
              <a:rPr lang="en-US" sz="4400" b="1">
                <a:solidFill>
                  <a:schemeClr val="accent1"/>
                </a:solidFill>
                <a:latin typeface="Arial" panose="020B0604020202020204"/>
                <a:ea typeface="+mj-lt"/>
                <a:cs typeface="Arial" panose="020B0604020202020204"/>
              </a:rPr>
              <a:t>Conclusion</a:t>
            </a:r>
            <a:endParaRPr lang="en-US"/>
          </a:p>
        </p:txBody>
      </p:sp>
      <p:sp>
        <p:nvSpPr>
          <p:cNvPr id="3" name="Text Box 2"/>
          <p:cNvSpPr txBox="1"/>
          <p:nvPr/>
        </p:nvSpPr>
        <p:spPr>
          <a:xfrm>
            <a:off x="1626870" y="1587500"/>
            <a:ext cx="8457565" cy="3046095"/>
          </a:xfrm>
          <a:prstGeom prst="rect">
            <a:avLst/>
          </a:prstGeom>
          <a:noFill/>
        </p:spPr>
        <p:txBody>
          <a:bodyPr wrap="square" rtlCol="0">
            <a:spAutoFit/>
          </a:bodyPr>
          <a:p>
            <a:r>
              <a:rPr lang="en-US" sz="2400">
                <a:latin typeface="Cambria" panose="02040503050406030204" charset="0"/>
                <a:cs typeface="Cambria" panose="02040503050406030204" charset="0"/>
              </a:rPr>
              <a:t>The task described involves utilizing a movie dataset with 25,000 highly polar movie reviews for training and 25,000 for testing to predict the sentiment (positive or negative) of the reviews using classification or deep learning algorithms. Therefore, the conclusion is to employ classification or deep learning techniques to analyze the sentiment of the movie reviews and predict the number of positive and negative reviews based on the provided dataset.</a:t>
            </a:r>
            <a:endParaRPr lang="en-US" sz="2400">
              <a:latin typeface="Cambria" panose="02040503050406030204" charset="0"/>
              <a:cs typeface="Cambria" panose="0204050305040603020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txBox="1"/>
          <p:nvPr/>
        </p:nvSpPr>
        <p:spPr>
          <a:xfrm>
            <a:off x="535670" y="844659"/>
            <a:ext cx="11029616" cy="530296"/>
          </a:xfrm>
          <a:prstGeom prst="rect">
            <a:avLst/>
          </a:prstGeom>
        </p:spPr>
        <p:txBody>
          <a:bodyPr vert="horz" lIns="91440" tIns="45720" rIns="91440" bIns="45720" rtlCol="0" anchor="b">
            <a:normAutofit fontScale="6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panose="020B0604020202020204"/>
                <a:cs typeface="Arial" panose="020B0604020202020204"/>
              </a:rPr>
              <a:t>Future scope</a:t>
            </a:r>
            <a:endParaRPr lang="en-US" sz="4400" b="1" dirty="0">
              <a:solidFill>
                <a:schemeClr val="accent1"/>
              </a:solidFill>
              <a:latin typeface="Arial" panose="020B0604020202020204"/>
              <a:cs typeface="Arial" panose="020B0604020202020204"/>
            </a:endParaRPr>
          </a:p>
        </p:txBody>
      </p:sp>
      <p:sp>
        <p:nvSpPr>
          <p:cNvPr id="2" name="Text Box 1"/>
          <p:cNvSpPr txBox="1"/>
          <p:nvPr/>
        </p:nvSpPr>
        <p:spPr>
          <a:xfrm>
            <a:off x="855345" y="1468755"/>
            <a:ext cx="10135235" cy="4799965"/>
          </a:xfrm>
          <a:prstGeom prst="rect">
            <a:avLst/>
          </a:prstGeom>
          <a:noFill/>
        </p:spPr>
        <p:txBody>
          <a:bodyPr wrap="square" rtlCol="0">
            <a:spAutoFit/>
          </a:bodyPr>
          <a:p>
            <a:r>
              <a:rPr lang="en-US">
                <a:latin typeface="Franklin Gothic Demi" panose="020B0703020102020204" charset="0"/>
                <a:cs typeface="Franklin Gothic Demi" panose="020B0703020102020204" charset="0"/>
              </a:rPr>
              <a:t>Model Development and Evaluation:</a:t>
            </a:r>
            <a:endParaRPr lang="en-US">
              <a:latin typeface="Franklin Gothic Demi" panose="020B0703020102020204" charset="0"/>
              <a:cs typeface="Franklin Gothic Demi" panose="020B0703020102020204" charset="0"/>
            </a:endParaRPr>
          </a:p>
          <a:p>
            <a:r>
              <a:rPr lang="en-US"/>
              <a:t>    Experimenting with different classification algorithms to find the one that best suits the dataset. This involves training models on the training data and evaluating their performance on the testing data using metrics such as accuracy, precision, recall, and F1-score.</a:t>
            </a:r>
            <a:endParaRPr lang="en-US"/>
          </a:p>
          <a:p>
            <a:endParaRPr lang="en-US"/>
          </a:p>
          <a:p>
            <a:r>
              <a:rPr lang="en-US">
                <a:latin typeface="Franklin Gothic Demi" panose="020B0703020102020204" charset="0"/>
                <a:cs typeface="Franklin Gothic Demi" panose="020B0703020102020204" charset="0"/>
              </a:rPr>
              <a:t>Feature Engineering:</a:t>
            </a:r>
            <a:endParaRPr lang="en-US">
              <a:latin typeface="Franklin Gothic Demi" panose="020B0703020102020204" charset="0"/>
              <a:cs typeface="Franklin Gothic Demi" panose="020B0703020102020204" charset="0"/>
            </a:endParaRPr>
          </a:p>
          <a:p>
            <a:r>
              <a:rPr lang="en-US"/>
              <a:t> Exploring different features extracted from the text data, such as bag-of-words, TF-IDF, word embeddings (e.g., Word2Vec, GloVe), or contextual embeddings (e.g., BERT, GPT). Fine-tuning these features or combining them could potentially improve classification performance.</a:t>
            </a:r>
            <a:endParaRPr lang="en-US"/>
          </a:p>
          <a:p>
            <a:endParaRPr lang="en-US"/>
          </a:p>
          <a:p>
            <a:r>
              <a:rPr lang="en-US">
                <a:latin typeface="Franklin Gothic Demi" panose="020B0703020102020204" charset="0"/>
                <a:cs typeface="Franklin Gothic Demi" panose="020B0703020102020204" charset="0"/>
              </a:rPr>
              <a:t>Hyperparameter Tuning:</a:t>
            </a:r>
            <a:endParaRPr lang="en-US">
              <a:latin typeface="Franklin Gothic Demi" panose="020B0703020102020204" charset="0"/>
              <a:cs typeface="Franklin Gothic Demi" panose="020B0703020102020204" charset="0"/>
            </a:endParaRPr>
          </a:p>
          <a:p>
            <a:r>
              <a:rPr lang="en-US"/>
              <a:t>ing the hyperparameters of the chosen models to improve their performance further. Techniques like grid search, random search, or Bayesian optimization can be employed for this purpose.</a:t>
            </a:r>
            <a:endParaRPr lang="en-US"/>
          </a:p>
          <a:p>
            <a:endParaRPr lang="en-US"/>
          </a:p>
          <a:p>
            <a:r>
              <a:rPr lang="en-US">
                <a:latin typeface="Franklin Gothic Demi" panose="020B0703020102020204" charset="0"/>
                <a:cs typeface="Franklin Gothic Demi" panose="020B0703020102020204" charset="0"/>
              </a:rPr>
              <a:t>Ensemble Methods</a:t>
            </a:r>
            <a:r>
              <a:rPr lang="en-US"/>
              <a:t>:</a:t>
            </a:r>
            <a:endParaRPr lang="en-US"/>
          </a:p>
          <a:p>
            <a:r>
              <a:rPr lang="en-US"/>
              <a:t> Exploring ensemble methods such as bagging, boosting, or stacking to combine the predictions of multiple models, potentially improving overall performance.</a:t>
            </a:r>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1167130" y="751840"/>
            <a:ext cx="9511665" cy="5354320"/>
          </a:xfrm>
          <a:prstGeom prst="rect">
            <a:avLst/>
          </a:prstGeom>
          <a:noFill/>
        </p:spPr>
        <p:txBody>
          <a:bodyPr wrap="square" rtlCol="0">
            <a:spAutoFit/>
          </a:bodyPr>
          <a:p>
            <a:r>
              <a:rPr lang="en-US">
                <a:latin typeface="Franklin Gothic Demi" panose="020B0703020102020204" charset="0"/>
                <a:cs typeface="Franklin Gothic Demi" panose="020B0703020102020204" charset="0"/>
              </a:rPr>
              <a:t>Model Interpretability: </a:t>
            </a:r>
            <a:endParaRPr lang="en-US">
              <a:latin typeface="Franklin Gothic Demi" panose="020B0703020102020204" charset="0"/>
              <a:cs typeface="Franklin Gothic Demi" panose="020B0703020102020204" charset="0"/>
            </a:endParaRPr>
          </a:p>
          <a:p>
            <a:r>
              <a:rPr lang="en-US"/>
              <a:t>   Investigating methods for interpreting and understanding the models' decisions, especially important in sensitive domains like sentiment analysis. Techniques like feature importance analysis or attention mechanisms in deep learning models can provide insights into which aspects of the reviews contribute most to the sentiment prediction.</a:t>
            </a:r>
            <a:endParaRPr lang="en-US"/>
          </a:p>
          <a:p>
            <a:endParaRPr lang="en-US"/>
          </a:p>
          <a:p>
            <a:r>
              <a:rPr lang="en-US">
                <a:latin typeface="Franklin Gothic Demi" panose="020B0703020102020204" charset="0"/>
                <a:cs typeface="Franklin Gothic Demi" panose="020B0703020102020204" charset="0"/>
              </a:rPr>
              <a:t>Transfer Learning:</a:t>
            </a:r>
            <a:endParaRPr lang="en-US">
              <a:latin typeface="Franklin Gothic Demi" panose="020B0703020102020204" charset="0"/>
              <a:cs typeface="Franklin Gothic Demi" panose="020B0703020102020204" charset="0"/>
            </a:endParaRPr>
          </a:p>
          <a:p>
            <a:r>
              <a:rPr lang="en-US"/>
              <a:t>    Leveraging pre-trained language models (e.g., BERT, GPT) and fine-tuning them on the movie review dataset. Transfer learning can help improve performance, especially when dealing with limited training data.</a:t>
            </a:r>
            <a:endParaRPr lang="en-US"/>
          </a:p>
          <a:p>
            <a:endParaRPr lang="en-US"/>
          </a:p>
          <a:p>
            <a:r>
              <a:rPr lang="en-US">
                <a:latin typeface="Franklin Gothic Demi" panose="020B0703020102020204" charset="0"/>
                <a:cs typeface="Franklin Gothic Demi" panose="020B0703020102020204" charset="0"/>
              </a:rPr>
              <a:t>Scalability and Efficiency: </a:t>
            </a:r>
            <a:endParaRPr lang="en-US">
              <a:latin typeface="Franklin Gothic Demi" panose="020B0703020102020204" charset="0"/>
              <a:cs typeface="Franklin Gothic Demi" panose="020B0703020102020204" charset="0"/>
            </a:endParaRPr>
          </a:p>
          <a:p>
            <a:r>
              <a:rPr lang="en-US"/>
              <a:t>   Exploring methods to scale the classification process efficiently, especially if the dataset size grows in the future. This could involve distributed computing frameworks or optimizations tailored to the specific algorithms used.</a:t>
            </a:r>
            <a:endParaRPr lang="en-US"/>
          </a:p>
          <a:p>
            <a:endParaRPr lang="en-US"/>
          </a:p>
          <a:p>
            <a:r>
              <a:rPr lang="en-US">
                <a:latin typeface="Franklin Gothic Demi" panose="020B0703020102020204" charset="0"/>
                <a:cs typeface="Franklin Gothic Demi" panose="020B0703020102020204" charset="0"/>
              </a:rPr>
              <a:t>Domain Adaptation:</a:t>
            </a:r>
            <a:endParaRPr lang="en-US">
              <a:latin typeface="Franklin Gothic Demi" panose="020B0703020102020204" charset="0"/>
              <a:cs typeface="Franklin Gothic Demi" panose="020B0703020102020204" charset="0"/>
            </a:endParaRPr>
          </a:p>
          <a:p>
            <a:r>
              <a:rPr lang="en-US"/>
              <a:t>    Investigating techniques to adapt the classification models to different genres or languages of movie reviews, ensuring robustness and generalization across various scenarios.</a:t>
            </a:r>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idx="4294967295"/>
          </p:nvPr>
        </p:nvSpPr>
        <p:spPr>
          <a:xfrm>
            <a:off x="0" y="702310"/>
            <a:ext cx="11029950" cy="530225"/>
          </a:xfrm>
        </p:spPr>
        <p:txBody>
          <a:bodyPr>
            <a:normAutofit fontScale="90000"/>
          </a:bodyPr>
          <a:lstStyle/>
          <a:p>
            <a:r>
              <a:rPr lang="en-US" sz="4400" b="1">
                <a:solidFill>
                  <a:schemeClr val="accent1"/>
                </a:solidFill>
                <a:latin typeface="Arial" panose="020B0604020202020204"/>
                <a:ea typeface="+mj-lt"/>
                <a:cs typeface="Arial" panose="020B0604020202020204"/>
              </a:rPr>
              <a:t>   References</a:t>
            </a:r>
            <a:endParaRPr lang="en-US"/>
          </a:p>
        </p:txBody>
      </p:sp>
      <p:sp>
        <p:nvSpPr>
          <p:cNvPr id="3" name="Text Box 2"/>
          <p:cNvSpPr txBox="1"/>
          <p:nvPr/>
        </p:nvSpPr>
        <p:spPr>
          <a:xfrm>
            <a:off x="1300480" y="1691005"/>
            <a:ext cx="9290050" cy="2676525"/>
          </a:xfrm>
          <a:prstGeom prst="rect">
            <a:avLst/>
          </a:prstGeom>
          <a:noFill/>
        </p:spPr>
        <p:txBody>
          <a:bodyPr wrap="square" rtlCol="0">
            <a:spAutoFit/>
          </a:bodyPr>
          <a:p>
            <a:r>
              <a:rPr lang="en-US" sz="2400">
                <a:latin typeface="Franklin Gothic Book" panose="020B0503020102020204" charset="0"/>
                <a:cs typeface="Franklin Gothic Book" panose="020B0503020102020204" charset="0"/>
              </a:rPr>
              <a:t>The statement you provided outlines a task involving sentiment analysis of movie reviews using classification or deep learning algorithms. It specifies the dataset size, the nature of the reviews (positive or negative), and the goal of predicting sentiment. This statement does not directly reference any specific source or study but rather describes a common approach to sentiment analysis tasks using machine learning techniques.</a:t>
            </a:r>
            <a:endParaRPr lang="en-US" sz="2400">
              <a:latin typeface="Franklin Gothic Book" panose="020B0503020102020204" charset="0"/>
              <a:cs typeface="Franklin Gothic Book" panose="020B050302010202020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endParaRPr lang="en-US" b="1">
              <a:solidFill>
                <a:srgbClr val="002060"/>
              </a:solidFill>
              <a:latin typeface="Arial" panose="020B0604020202020204" pitchFamily="34" charset="0"/>
              <a:cs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endParaRPr lang="en-US" b="1">
              <a:solidFill>
                <a:srgbClr val="002060"/>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panose="020B0604020202020204"/>
                <a:ea typeface="+mn-lt"/>
                <a:cs typeface="Arial" panose="020B0604020202020204"/>
              </a:rPr>
              <a:t>  </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Problem Statement </a:t>
            </a:r>
            <a:endParaRPr lang="en-US" sz="2000" b="1" dirty="0">
              <a:latin typeface="Arial" panose="020B0604020202020204"/>
              <a:ea typeface="+mn-lt"/>
              <a:cs typeface="Arial" panose="020B0604020202020204"/>
            </a:endParaRPr>
          </a:p>
          <a:p>
            <a:pPr marL="305435" indent="-305435"/>
            <a:r>
              <a:rPr lang="en-US" sz="2000" b="1" dirty="0">
                <a:latin typeface="Arial" panose="020B0604020202020204"/>
                <a:ea typeface="+mn-lt"/>
                <a:cs typeface="Arial" panose="020B0604020202020204"/>
              </a:rPr>
              <a:t>Proposed System/Solution</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Calibri" panose="020F0502020204030204"/>
              </a:rPr>
              <a:t>System </a:t>
            </a:r>
            <a:r>
              <a:rPr lang="en-US" sz="2000" b="1" dirty="0">
                <a:latin typeface="Arial" panose="020B0604020202020204"/>
                <a:ea typeface="+mn-lt"/>
                <a:cs typeface="+mn-lt"/>
              </a:rPr>
              <a:t>Development Approach</a:t>
            </a:r>
            <a:endParaRPr lang="en-US" dirty="0">
              <a:latin typeface="Arial" panose="020B0604020202020204"/>
              <a:ea typeface="+mn-lt"/>
              <a:cs typeface="+mn-lt"/>
            </a:endParaRPr>
          </a:p>
          <a:p>
            <a:pPr marL="305435" indent="-305435"/>
            <a:r>
              <a:rPr lang="en-US" sz="2000" b="1" dirty="0">
                <a:latin typeface="Arial" panose="020B0604020202020204"/>
                <a:ea typeface="+mn-lt"/>
                <a:cs typeface="+mn-lt"/>
              </a:rPr>
              <a:t>Algorithm &amp; Deployment  </a:t>
            </a:r>
            <a:endParaRPr lang="en-US" dirty="0">
              <a:latin typeface="Arial" panose="020B0604020202020204"/>
              <a:cs typeface="Calibri" panose="020F0502020204030204"/>
            </a:endParaRPr>
          </a:p>
          <a:p>
            <a:pPr marL="305435" indent="-305435"/>
            <a:r>
              <a:rPr lang="en-US" sz="2000" b="1" dirty="0">
                <a:latin typeface="Arial" panose="020B0604020202020204"/>
                <a:ea typeface="+mn-lt"/>
                <a:cs typeface="Arial" panose="020B0604020202020204"/>
              </a:rPr>
              <a:t>Result </a:t>
            </a:r>
            <a:endParaRPr lang="en-US" sz="2000" b="1" dirty="0">
              <a:latin typeface="Arial" panose="020B0604020202020204"/>
              <a:ea typeface="+mn-lt"/>
              <a:cs typeface="Arial" panose="020B0604020202020204"/>
            </a:endParaRPr>
          </a:p>
          <a:p>
            <a:pPr marL="305435" indent="-305435"/>
            <a:r>
              <a:rPr lang="en-US" sz="2000" b="1" dirty="0">
                <a:latin typeface="Arial" panose="020B0604020202020204"/>
                <a:ea typeface="+mn-lt"/>
                <a:cs typeface="Arial" panose="020B0604020202020204"/>
              </a:rPr>
              <a:t>Conclusion</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Future Scope</a:t>
            </a:r>
            <a:endParaRPr lang="en-US" sz="2000" b="1" dirty="0">
              <a:latin typeface="Arial" panose="020B0604020202020204"/>
              <a:ea typeface="+mn-lt"/>
              <a:cs typeface="Arial" panose="020B0604020202020204"/>
            </a:endParaRPr>
          </a:p>
          <a:p>
            <a:pPr marL="305435" indent="-305435"/>
            <a:r>
              <a:rPr lang="en-US" sz="2000" b="1" dirty="0">
                <a:latin typeface="Arial" panose="020B0604020202020204"/>
                <a:ea typeface="+mn-lt"/>
                <a:cs typeface="Arial" panose="020B0604020202020204"/>
              </a:rPr>
              <a:t>References</a:t>
            </a:r>
            <a:endParaRPr lang="en-US" dirty="0">
              <a:latin typeface="Arial" panose="020B0604020202020204"/>
              <a:cs typeface="Arial" panose="020B0604020202020204"/>
            </a:endParaRPr>
          </a:p>
          <a:p>
            <a:pPr marL="305435" indent="-305435"/>
            <a:endParaRPr lang="en-US" dirty="0">
              <a:latin typeface="Arial" panose="020B0604020202020204"/>
              <a:cs typeface="Arial" panose="020B060402020202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graphicFrame>
        <p:nvGraphicFramePr>
          <p:cNvPr id="3" name="Content Placeholder 2"/>
          <p:cNvGraphicFramePr/>
          <p:nvPr>
            <p:ph idx="1"/>
          </p:nvPr>
        </p:nvGraphicFramePr>
        <p:xfrm>
          <a:off x="495935" y="1698625"/>
          <a:ext cx="10995025" cy="2496820"/>
        </p:xfrm>
        <a:graphic>
          <a:graphicData uri="http://schemas.openxmlformats.org/drawingml/2006/table">
            <a:tbl>
              <a:tblPr/>
              <a:tblGrid>
                <a:gridCol w="10995025"/>
              </a:tblGrid>
              <a:tr h="225425">
                <a:tc>
                  <a:txBody>
                    <a:bodyPr/>
                    <a:p>
                      <a:pPr indent="0">
                        <a:buNone/>
                      </a:pPr>
                      <a:r>
                        <a:rPr lang="en-US" sz="3200" b="0">
                          <a:solidFill>
                            <a:srgbClr val="000000"/>
                          </a:solidFill>
                          <a:latin typeface="Calibri" panose="020F0502020204030204" charset="-122"/>
                        </a:rPr>
                        <a:t>Movie dataset for binary sentiment classification containing substantially more data than previous benchmark datasets. We provide a set of 25,000 highly polar movie reviews for training and 25,000 for testing. So, predict the number of positive and negative reviews using either classification or deep learning algorithms.</a:t>
                      </a:r>
                      <a:endParaRPr lang="en-US" sz="3200" b="0">
                        <a:solidFill>
                          <a:srgbClr val="000000"/>
                        </a:solidFill>
                        <a:latin typeface="Calibri" panose="020F0502020204030204" charset="-122"/>
                      </a:endParaRPr>
                    </a:p>
                  </a:txBody>
                  <a:tcPr marL="12700" marR="12700" marT="12700" vert="horz" anchor="b" anchorCtr="0">
                    <a:lnL>
                      <a:noFill/>
                    </a:lnL>
                    <a:lnR cap="flat">
                      <a:noFill/>
                    </a:lnR>
                    <a:lnT cap="flat">
                      <a:noFill/>
                    </a:lnT>
                    <a:lnB cap="flat">
                      <a:noFill/>
                    </a:lnB>
                    <a:lnTlToBr>
                      <a:noFill/>
                    </a:lnTlToBr>
                    <a:lnBlToTr>
                      <a:noFill/>
                    </a:lnBlToTr>
                    <a:noFill/>
                  </a:tcPr>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a:t>
            </a:r>
            <a:r>
              <a:rPr lang="en-IN" altLang="en-US" sz="4400" b="1">
                <a:solidFill>
                  <a:schemeClr val="accent1"/>
                </a:solidFill>
                <a:latin typeface="Arial" panose="020B0604020202020204" pitchFamily="34" charset="0"/>
                <a:cs typeface="Arial" panose="020B0604020202020204" pitchFamily="34" charset="0"/>
              </a:rPr>
              <a:t> solution</a:t>
            </a:r>
            <a:endParaRPr lang="en-IN" altLang="en-US" sz="4400" b="1">
              <a:solidFill>
                <a:schemeClr val="accent1"/>
              </a:solidFill>
              <a:latin typeface="Arial" panose="020B0604020202020204" pitchFamily="34" charset="0"/>
              <a:cs typeface="Arial" panose="020B0604020202020204" pitchFamily="34" charset="0"/>
            </a:endParaRPr>
          </a:p>
        </p:txBody>
      </p:sp>
      <p:sp>
        <p:nvSpPr>
          <p:cNvPr id="2" name="Content Placeholder 1"/>
          <p:cNvSpPr>
            <a:spLocks noGrp="1"/>
          </p:cNvSpPr>
          <p:nvPr>
            <p:ph idx="1"/>
          </p:nvPr>
        </p:nvSpPr>
        <p:spPr>
          <a:xfrm>
            <a:off x="271780" y="1087120"/>
            <a:ext cx="11783695" cy="5563870"/>
          </a:xfrm>
        </p:spPr>
        <p:txBody>
          <a:bodyPr vert="horz" lIns="91440" tIns="45720" rIns="91440" bIns="45720" rtlCol="0" anchor="ctr">
            <a:noAutofit/>
          </a:bodyPr>
          <a:lstStyle/>
          <a:p>
            <a:pPr marL="305435" indent="-305435"/>
            <a:r>
              <a:rPr lang="en-IN" sz="2000" b="1" dirty="0">
                <a:latin typeface="Arial Black" panose="020B0A04020102020204" charset="0"/>
                <a:cs typeface="Arial Black" panose="020B0A04020102020204" charset="0"/>
              </a:rPr>
              <a:t>Data Preparation:</a:t>
            </a:r>
            <a:endParaRPr lang="en-IN" sz="2000" b="1" dirty="0">
              <a:latin typeface="Arial Black" panose="020B0A04020102020204" charset="0"/>
              <a:cs typeface="Arial Black" panose="020B0A04020102020204" charset="0"/>
            </a:endParaRPr>
          </a:p>
          <a:p>
            <a:pPr marL="0" indent="0">
              <a:buNone/>
            </a:pPr>
            <a:r>
              <a:rPr lang="en-IN" sz="2000" b="1" dirty="0">
                <a:latin typeface="Georgia" panose="02040502050405020303" charset="0"/>
                <a:cs typeface="Georgia" panose="02040502050405020303" charset="0"/>
              </a:rPr>
              <a:t>           First, you need to load the dataset, preprocess it, and split it into training and testing sets. Since you already have separate sets for training and testing, you can skip this step.</a:t>
            </a:r>
            <a:endParaRPr lang="en-IN" sz="2000" b="1" dirty="0">
              <a:latin typeface="Georgia" panose="02040502050405020303" charset="0"/>
              <a:cs typeface="Georgia" panose="02040502050405020303" charset="0"/>
            </a:endParaRPr>
          </a:p>
          <a:p>
            <a:pPr marL="305435" indent="-305435"/>
            <a:endParaRPr lang="en-IN" sz="2000" b="1" dirty="0">
              <a:latin typeface="Georgia" panose="02040502050405020303" charset="0"/>
              <a:cs typeface="Georgia" panose="02040502050405020303" charset="0"/>
            </a:endParaRPr>
          </a:p>
          <a:p>
            <a:pPr marL="0" indent="0">
              <a:buNone/>
            </a:pPr>
            <a:r>
              <a:rPr lang="en-IN" sz="2000" b="1" dirty="0">
                <a:latin typeface="Arial Black" panose="020B0A04020102020204" charset="0"/>
                <a:cs typeface="Arial Black" panose="020B0A04020102020204" charset="0"/>
              </a:rPr>
              <a:t>Text Vectorization:</a:t>
            </a:r>
            <a:endParaRPr lang="en-IN" sz="2000" b="1" dirty="0">
              <a:latin typeface="Arial Black" panose="020B0A04020102020204" charset="0"/>
              <a:cs typeface="Arial Black" panose="020B0A04020102020204" charset="0"/>
            </a:endParaRPr>
          </a:p>
          <a:p>
            <a:pPr marL="0" indent="0">
              <a:buNone/>
            </a:pPr>
            <a:r>
              <a:rPr lang="en-IN" sz="2000" b="1" dirty="0">
                <a:latin typeface="Georgia" panose="02040502050405020303" charset="0"/>
                <a:cs typeface="Georgia" panose="02040502050405020303" charset="0"/>
              </a:rPr>
              <a:t>          Convert the text data into numerical vectors. You can use techniques like Bag-of-Words (BoW), TF-IDF, or word embeddings (like Word2Vec or GloVe).</a:t>
            </a:r>
            <a:endParaRPr lang="en-IN" sz="2000" b="1" dirty="0">
              <a:latin typeface="Georgia" panose="02040502050405020303" charset="0"/>
              <a:cs typeface="Georgia" panose="02040502050405020303" charset="0"/>
            </a:endParaRPr>
          </a:p>
          <a:p>
            <a:pPr marL="0" indent="0">
              <a:buNone/>
            </a:pPr>
            <a:endParaRPr lang="en-IN" sz="2000" dirty="0">
              <a:latin typeface="Georgia" panose="02040502050405020303" charset="0"/>
              <a:cs typeface="Georgia" panose="02040502050405020303"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ext Box 4"/>
          <p:cNvSpPr txBox="1"/>
          <p:nvPr/>
        </p:nvSpPr>
        <p:spPr>
          <a:xfrm>
            <a:off x="1227455" y="956310"/>
            <a:ext cx="8190230" cy="3039110"/>
          </a:xfrm>
          <a:prstGeom prst="rect">
            <a:avLst/>
          </a:prstGeom>
          <a:noFill/>
        </p:spPr>
        <p:txBody>
          <a:bodyPr wrap="square" rtlCol="0">
            <a:noAutofit/>
          </a:bodyPr>
          <a:p>
            <a:r>
              <a:rPr lang="en-US" sz="2400">
                <a:latin typeface="Arial Black" panose="020B0A04020102020204" charset="0"/>
                <a:cs typeface="Arial Black" panose="020B0A04020102020204" charset="0"/>
              </a:rPr>
              <a:t>Feature Extraction:</a:t>
            </a:r>
            <a:endParaRPr lang="en-US" sz="2400">
              <a:latin typeface="Arial Black" panose="020B0A04020102020204" charset="0"/>
              <a:cs typeface="Arial Black" panose="020B0A04020102020204" charset="0"/>
            </a:endParaRPr>
          </a:p>
          <a:p>
            <a:r>
              <a:rPr lang="en-US" sz="2400"/>
              <a:t> </a:t>
            </a:r>
            <a:r>
              <a:rPr lang="en-IN" altLang="en-US" sz="2400"/>
              <a:t>  </a:t>
            </a:r>
            <a:r>
              <a:rPr lang="en-US" sz="2400"/>
              <a:t> Use techniques like Bag-of-Words, TF-IDF, or word embeddings to represent the textual data as numerical features.</a:t>
            </a:r>
            <a:endParaRPr lang="en-US" sz="2400"/>
          </a:p>
          <a:p>
            <a:endParaRPr lang="en-US" sz="2400"/>
          </a:p>
          <a:p>
            <a:r>
              <a:rPr lang="en-US" sz="2400">
                <a:latin typeface="Arial Black" panose="020B0A04020102020204" charset="0"/>
                <a:cs typeface="Arial Black" panose="020B0A04020102020204" charset="0"/>
              </a:rPr>
              <a:t>Model Selection:</a:t>
            </a:r>
            <a:r>
              <a:rPr lang="en-US" sz="2400"/>
              <a:t> </a:t>
            </a:r>
            <a:endParaRPr lang="en-US" sz="2400"/>
          </a:p>
          <a:p>
            <a:r>
              <a:rPr lang="en-US" sz="2400"/>
              <a:t> </a:t>
            </a:r>
            <a:r>
              <a:rPr lang="en-IN" altLang="en-US" sz="2400"/>
              <a:t>     </a:t>
            </a:r>
            <a:r>
              <a:rPr lang="en-US" sz="2400"/>
              <a:t>Choose a classification algorithm such as Logistic Regression, Naive Bayes, Support</a:t>
            </a:r>
            <a:endParaRPr lang="en-US" sz="2400"/>
          </a:p>
        </p:txBody>
      </p:sp>
      <p:sp>
        <p:nvSpPr>
          <p:cNvPr id="6" name="Text Box 5"/>
          <p:cNvSpPr txBox="1"/>
          <p:nvPr/>
        </p:nvSpPr>
        <p:spPr>
          <a:xfrm>
            <a:off x="1227455" y="4315460"/>
            <a:ext cx="9131300" cy="1740535"/>
          </a:xfrm>
          <a:prstGeom prst="rect">
            <a:avLst/>
          </a:prstGeom>
          <a:noFill/>
        </p:spPr>
        <p:txBody>
          <a:bodyPr wrap="square" rtlCol="0" anchor="t">
            <a:noAutofit/>
          </a:bodyPr>
          <a:p>
            <a:r>
              <a:rPr lang="en-US" sz="2400">
                <a:latin typeface="Arial Black" panose="020B0A04020102020204" charset="0"/>
                <a:cs typeface="Arial Black" panose="020B0A04020102020204" charset="0"/>
              </a:rPr>
              <a:t>Model Training:</a:t>
            </a:r>
            <a:r>
              <a:rPr lang="en-US" sz="2400"/>
              <a:t> </a:t>
            </a:r>
            <a:endParaRPr lang="en-US" sz="2400"/>
          </a:p>
          <a:p>
            <a:r>
              <a:rPr lang="en-IN" altLang="en-US" sz="2400"/>
              <a:t> </a:t>
            </a:r>
            <a:r>
              <a:rPr lang="en-US" sz="2400"/>
              <a:t>Train the selected model using the training dataset. Tune hyperparameters if necessary using techniques like cross-validation.</a:t>
            </a:r>
            <a:endParaRPr lang="en-US" sz="24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1035685" y="1305560"/>
            <a:ext cx="9113520" cy="4246245"/>
          </a:xfrm>
          <a:prstGeom prst="rect">
            <a:avLst/>
          </a:prstGeom>
          <a:noFill/>
        </p:spPr>
        <p:txBody>
          <a:bodyPr wrap="square" rtlCol="0" anchor="t">
            <a:spAutoFit/>
          </a:bodyPr>
          <a:p>
            <a:endParaRPr lang="en-US"/>
          </a:p>
          <a:p>
            <a:r>
              <a:rPr lang="en-US" sz="2800">
                <a:latin typeface="Arial Black" panose="020B0A04020102020204" charset="0"/>
                <a:cs typeface="Arial Black" panose="020B0A04020102020204" charset="0"/>
              </a:rPr>
              <a:t>Model Evaluation:</a:t>
            </a:r>
            <a:endParaRPr lang="en-US" sz="2800"/>
          </a:p>
          <a:p>
            <a:r>
              <a:rPr lang="en-US" sz="2800"/>
              <a:t> </a:t>
            </a:r>
            <a:r>
              <a:rPr lang="en-IN" altLang="en-US" sz="2800"/>
              <a:t>   </a:t>
            </a:r>
            <a:r>
              <a:rPr lang="en-US" sz="2800"/>
              <a:t> Evaluate the trained model's performance on the testing dataset using metrics such as accuracy, precision, recall, and F1-score.</a:t>
            </a:r>
            <a:endParaRPr lang="en-US" sz="2800"/>
          </a:p>
          <a:p>
            <a:endParaRPr lang="en-US" sz="2800"/>
          </a:p>
          <a:p>
            <a:r>
              <a:rPr lang="en-US" sz="2800">
                <a:latin typeface="Arial Black" panose="020B0A04020102020204" charset="0"/>
                <a:cs typeface="Arial Black" panose="020B0A04020102020204" charset="0"/>
              </a:rPr>
              <a:t>Prediction:</a:t>
            </a:r>
            <a:endParaRPr lang="en-US" sz="2800">
              <a:latin typeface="Arial Black" panose="020B0A04020102020204" charset="0"/>
              <a:cs typeface="Arial Black" panose="020B0A04020102020204" charset="0"/>
            </a:endParaRPr>
          </a:p>
          <a:p>
            <a:r>
              <a:rPr lang="en-US" sz="2800"/>
              <a:t> </a:t>
            </a:r>
            <a:r>
              <a:rPr lang="en-IN" altLang="en-US" sz="2800"/>
              <a:t>  </a:t>
            </a:r>
            <a:r>
              <a:rPr lang="en-US" sz="2800"/>
              <a:t> Finally, make predictions on new data or the provided dataset to determine the number of positive and negative reviews.</a:t>
            </a:r>
            <a:endParaRPr lang="en-US" sz="28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idx="4294967295"/>
          </p:nvPr>
        </p:nvSpPr>
        <p:spPr>
          <a:xfrm>
            <a:off x="0" y="662305"/>
            <a:ext cx="11029950" cy="530860"/>
          </a:xfrm>
        </p:spPr>
        <p:txBody>
          <a:bodyPr>
            <a:normAutofit fontScale="90000"/>
          </a:bodyPr>
          <a:lstStyle/>
          <a:p>
            <a:r>
              <a:rPr lang="en-US" sz="4400" b="1">
                <a:solidFill>
                  <a:schemeClr val="accent1"/>
                </a:solidFill>
                <a:latin typeface="Arial" panose="020B0604020202020204"/>
                <a:ea typeface="+mj-lt"/>
                <a:cs typeface="Arial" panose="020B0604020202020204"/>
              </a:rPr>
              <a:t>System  Approach</a:t>
            </a:r>
            <a:endParaRPr lang="en-US" sz="4400">
              <a:solidFill>
                <a:schemeClr val="accent1"/>
              </a:solidFill>
              <a:latin typeface="Calibri Light" panose="020F0302020204030204"/>
              <a:cs typeface="Calibri Light" panose="020F0302020204030204"/>
            </a:endParaRPr>
          </a:p>
        </p:txBody>
      </p:sp>
      <p:sp>
        <p:nvSpPr>
          <p:cNvPr id="3" name="Text Box 2"/>
          <p:cNvSpPr txBox="1"/>
          <p:nvPr/>
        </p:nvSpPr>
        <p:spPr>
          <a:xfrm>
            <a:off x="737235" y="1519555"/>
            <a:ext cx="9822815" cy="2905125"/>
          </a:xfrm>
          <a:prstGeom prst="rect">
            <a:avLst/>
          </a:prstGeom>
          <a:noFill/>
        </p:spPr>
        <p:txBody>
          <a:bodyPr wrap="square" rtlCol="0">
            <a:noAutofit/>
          </a:bodyPr>
          <a:p>
            <a:r>
              <a:rPr lang="en-US">
                <a:latin typeface="Franklin Gothic Demi" panose="020B0703020102020204" charset="0"/>
                <a:cs typeface="Franklin Gothic Demi" panose="020B0703020102020204" charset="0"/>
              </a:rPr>
              <a:t>Traditional Machine Learning Algorithms:</a:t>
            </a:r>
            <a:endParaRPr lang="en-US">
              <a:latin typeface="Franklin Gothic Demi" panose="020B0703020102020204" charset="0"/>
              <a:cs typeface="Franklin Gothic Demi" panose="020B0703020102020204" charset="0"/>
            </a:endParaRPr>
          </a:p>
          <a:p>
            <a:endParaRPr lang="en-US"/>
          </a:p>
          <a:p>
            <a:r>
              <a:rPr lang="en-US">
                <a:latin typeface="Franklin Gothic Demi" panose="020B0703020102020204" charset="0"/>
                <a:cs typeface="Franklin Gothic Demi" panose="020B0703020102020204" charset="0"/>
              </a:rPr>
              <a:t>Logistic Regression:</a:t>
            </a:r>
            <a:endParaRPr lang="en-US">
              <a:latin typeface="Franklin Gothic Demi" panose="020B0703020102020204" charset="0"/>
              <a:cs typeface="Franklin Gothic Demi" panose="020B0703020102020204" charset="0"/>
            </a:endParaRPr>
          </a:p>
          <a:p>
            <a:r>
              <a:rPr lang="en-US"/>
              <a:t>      A simple and efficient algorithm often used for binary classification tasks.</a:t>
            </a:r>
            <a:endParaRPr lang="en-US"/>
          </a:p>
          <a:p>
            <a:r>
              <a:rPr lang="en-US"/>
              <a:t>Support Vector Machines (SVM): Effective for high-dimensional spaces and widely used in text classification tasks.</a:t>
            </a:r>
            <a:endParaRPr lang="en-US"/>
          </a:p>
          <a:p>
            <a:r>
              <a:rPr lang="en-US">
                <a:latin typeface="Franklin Gothic Demi" panose="020B0703020102020204" charset="0"/>
                <a:cs typeface="Franklin Gothic Demi" panose="020B0703020102020204" charset="0"/>
              </a:rPr>
              <a:t>Naive Bayes:</a:t>
            </a:r>
            <a:endParaRPr lang="en-US">
              <a:latin typeface="Franklin Gothic Demi" panose="020B0703020102020204" charset="0"/>
              <a:cs typeface="Franklin Gothic Demi" panose="020B0703020102020204" charset="0"/>
            </a:endParaRPr>
          </a:p>
          <a:p>
            <a:r>
              <a:rPr lang="en-US"/>
              <a:t>      Particularly suitable for text classification due to its simplicity and efficiency.</a:t>
            </a:r>
            <a:endParaRPr lang="en-US"/>
          </a:p>
          <a:p>
            <a:r>
              <a:rPr lang="en-US"/>
              <a:t>Random Forests or Gradient Boosting Machines: Ensemble methods that can capture complex patterns in the data.</a:t>
            </a:r>
            <a:endParaRPr lang="en-US"/>
          </a:p>
        </p:txBody>
      </p:sp>
      <p:sp>
        <p:nvSpPr>
          <p:cNvPr id="4" name="Text Box 3"/>
          <p:cNvSpPr txBox="1"/>
          <p:nvPr/>
        </p:nvSpPr>
        <p:spPr>
          <a:xfrm>
            <a:off x="737235" y="4424680"/>
            <a:ext cx="10773410" cy="2306955"/>
          </a:xfrm>
          <a:prstGeom prst="rect">
            <a:avLst/>
          </a:prstGeom>
          <a:noFill/>
        </p:spPr>
        <p:txBody>
          <a:bodyPr wrap="square" rtlCol="0">
            <a:spAutoFit/>
          </a:bodyPr>
          <a:p>
            <a:r>
              <a:rPr lang="en-US">
                <a:ln/>
                <a:solidFill>
                  <a:schemeClr val="tx1"/>
                </a:solidFill>
                <a:effectLst>
                  <a:outerShdw blurRad="38100" dist="19050" dir="2700000" algn="tl" rotWithShape="0">
                    <a:schemeClr val="dk1">
                      <a:alpha val="40000"/>
                    </a:schemeClr>
                  </a:outerShdw>
                </a:effectLst>
                <a:latin typeface="Franklin Gothic Demi" panose="020B0703020102020204" charset="0"/>
                <a:cs typeface="Franklin Gothic Demi" panose="020B0703020102020204" charset="0"/>
              </a:rPr>
              <a:t>Deep Learning Algorithms:</a:t>
            </a:r>
            <a:endParaRPr lang="en-US">
              <a:ln/>
              <a:solidFill>
                <a:schemeClr val="tx1"/>
              </a:solidFill>
              <a:effectLst>
                <a:outerShdw blurRad="38100" dist="19050" dir="2700000" algn="tl" rotWithShape="0">
                  <a:schemeClr val="dk1">
                    <a:alpha val="40000"/>
                  </a:schemeClr>
                </a:outerShdw>
              </a:effectLst>
              <a:latin typeface="Franklin Gothic Demi" panose="020B0703020102020204" charset="0"/>
              <a:cs typeface="Franklin Gothic Demi" panose="020B0703020102020204" charset="0"/>
            </a:endParaRPr>
          </a:p>
          <a:p>
            <a:endParaRPr lang="en-US"/>
          </a:p>
          <a:p>
            <a:r>
              <a:rPr lang="en-US">
                <a:latin typeface="Franklin Gothic Demi" panose="020B0703020102020204" charset="0"/>
                <a:cs typeface="Franklin Gothic Demi" panose="020B0703020102020204" charset="0"/>
              </a:rPr>
              <a:t>Convolutional Neural Networks (CNNs):</a:t>
            </a:r>
            <a:endParaRPr lang="en-US">
              <a:latin typeface="Franklin Gothic Demi" panose="020B0703020102020204" charset="0"/>
              <a:cs typeface="Franklin Gothic Demi" panose="020B0703020102020204" charset="0"/>
            </a:endParaRPr>
          </a:p>
          <a:p>
            <a:r>
              <a:rPr lang="en-US"/>
              <a:t>      Particularly effective for tasks involving spatial structure, such as image classification. However, they can also be adapted to sequential data like text.</a:t>
            </a:r>
            <a:endParaRPr lang="en-US"/>
          </a:p>
          <a:p>
            <a:r>
              <a:rPr lang="en-US">
                <a:latin typeface="Franklin Gothic Demi" panose="020B0703020102020204" charset="0"/>
                <a:cs typeface="Franklin Gothic Demi" panose="020B0703020102020204" charset="0"/>
              </a:rPr>
              <a:t>Recurrent Neural Networks (RNNs):</a:t>
            </a:r>
            <a:endParaRPr lang="en-US">
              <a:latin typeface="Franklin Gothic Demi" panose="020B0703020102020204" charset="0"/>
              <a:cs typeface="Franklin Gothic Demi" panose="020B0703020102020204" charset="0"/>
            </a:endParaRPr>
          </a:p>
          <a:p>
            <a:r>
              <a:rPr lang="en-US"/>
              <a:t> Suitable for sequential data, like text, due to their ability to retain contextual information over sequences.</a:t>
            </a:r>
            <a:endParaRPr lang="en-US"/>
          </a:p>
          <a:p>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1226820" y="1497965"/>
            <a:ext cx="8591550" cy="3138170"/>
          </a:xfrm>
          <a:prstGeom prst="rect">
            <a:avLst/>
          </a:prstGeom>
          <a:noFill/>
        </p:spPr>
        <p:txBody>
          <a:bodyPr wrap="square" rtlCol="0">
            <a:spAutoFit/>
          </a:bodyPr>
          <a:p>
            <a:r>
              <a:rPr lang="en-US">
                <a:latin typeface="Franklin Gothic Demi" panose="020B0703020102020204" charset="0"/>
                <a:cs typeface="Franklin Gothic Demi" panose="020B0703020102020204" charset="0"/>
              </a:rPr>
              <a:t>Long Short-Term Memory Networks (LSTMs): </a:t>
            </a:r>
            <a:endParaRPr lang="en-US">
              <a:latin typeface="Franklin Gothic Demi" panose="020B0703020102020204" charset="0"/>
              <a:cs typeface="Franklin Gothic Demi" panose="020B0703020102020204" charset="0"/>
            </a:endParaRPr>
          </a:p>
          <a:p>
            <a:r>
              <a:rPr lang="en-US"/>
              <a:t>          A type of RNN that can effectively model long-range dependencies in sequential data.</a:t>
            </a:r>
            <a:endParaRPr lang="en-US"/>
          </a:p>
          <a:p>
            <a:endParaRPr lang="en-US"/>
          </a:p>
          <a:p>
            <a:r>
              <a:rPr lang="en-US">
                <a:latin typeface="Franklin Gothic Demi" panose="020B0703020102020204" charset="0"/>
                <a:cs typeface="Franklin Gothic Demi" panose="020B0703020102020204" charset="0"/>
              </a:rPr>
              <a:t>Transformer Models:</a:t>
            </a:r>
            <a:endParaRPr lang="en-US">
              <a:latin typeface="Franklin Gothic Demi" panose="020B0703020102020204" charset="0"/>
              <a:cs typeface="Franklin Gothic Demi" panose="020B0703020102020204" charset="0"/>
            </a:endParaRPr>
          </a:p>
          <a:p>
            <a:r>
              <a:rPr lang="en-US"/>
              <a:t>            State-of-the-art models for natural language processing tasks, like BERT, GPT, etc.</a:t>
            </a:r>
            <a:endParaRPr lang="en-US"/>
          </a:p>
          <a:p>
            <a:endParaRPr lang="en-US"/>
          </a:p>
          <a:p>
            <a:r>
              <a:rPr lang="en-US"/>
              <a:t>Given that you have a dataset with 25,000 reviews for training and testing, and you want to predict the number of positive and negative reviews, you can experiment with both traditional machine learning algorithms and deep learning algorithms.</a:t>
            </a: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Algorithm &amp; Deployment</a:t>
            </a:r>
            <a:endParaRPr lang="en-US"/>
          </a:p>
        </p:txBody>
      </p:sp>
      <p:sp>
        <p:nvSpPr>
          <p:cNvPr id="2" name="Content Placeholder 1"/>
          <p:cNvSpPr>
            <a:spLocks noGrp="1"/>
          </p:cNvSpPr>
          <p:nvPr>
            <p:ph idx="1"/>
          </p:nvPr>
        </p:nvSpPr>
        <p:spPr/>
        <p:txBody>
          <a:bodyPr>
            <a:normAutofit fontScale="30000"/>
          </a:bodyPr>
          <a:lstStyle/>
          <a:p>
            <a:pPr marL="0" indent="0">
              <a:buNone/>
            </a:pPr>
            <a:r>
              <a:rPr lang="en-IN" sz="5600" dirty="0"/>
              <a:t>import numpy as np</a:t>
            </a:r>
            <a:endParaRPr lang="en-IN" sz="5600" dirty="0"/>
          </a:p>
          <a:p>
            <a:pPr marL="0" indent="0">
              <a:buNone/>
            </a:pPr>
            <a:r>
              <a:rPr lang="en-IN" sz="5600" dirty="0"/>
              <a:t>from sklearn.feature_extraction.text import TfidfVectorizer</a:t>
            </a:r>
            <a:endParaRPr lang="en-IN" sz="5600" dirty="0"/>
          </a:p>
          <a:p>
            <a:pPr marL="0" indent="0">
              <a:buNone/>
            </a:pPr>
            <a:r>
              <a:rPr lang="en-IN" sz="5600" dirty="0"/>
              <a:t>from sklearn.linear_model import LogisticRegression</a:t>
            </a:r>
            <a:endParaRPr lang="en-IN" sz="5600" dirty="0"/>
          </a:p>
          <a:p>
            <a:pPr marL="0" indent="0">
              <a:buNone/>
            </a:pPr>
            <a:r>
              <a:rPr lang="en-IN" sz="5600" dirty="0"/>
              <a:t>from sklearn.metrics import accuracy_score, classification_report</a:t>
            </a:r>
            <a:endParaRPr lang="en-IN" sz="5600" dirty="0"/>
          </a:p>
          <a:p>
            <a:pPr marL="305435" indent="-305435"/>
            <a:endParaRPr lang="en-IN" sz="5600" dirty="0"/>
          </a:p>
          <a:p>
            <a:pPr marL="0" indent="0">
              <a:buNone/>
            </a:pPr>
            <a:r>
              <a:rPr lang="en-IN" sz="5600" dirty="0"/>
              <a:t># Sample data (replace with your movie dataset)</a:t>
            </a:r>
            <a:endParaRPr lang="en-IN" sz="5600" dirty="0"/>
          </a:p>
          <a:p>
            <a:pPr marL="0" indent="0">
              <a:buNone/>
            </a:pPr>
            <a:r>
              <a:rPr lang="en-IN" sz="5600" dirty="0"/>
              <a:t>X_train = ["This movie is amazing!", "I hated every moment of this film."]</a:t>
            </a:r>
            <a:endParaRPr lang="en-IN" sz="5600" dirty="0"/>
          </a:p>
          <a:p>
            <a:pPr marL="0" indent="0">
              <a:buNone/>
            </a:pPr>
            <a:r>
              <a:rPr lang="en-IN" sz="5600" dirty="0"/>
              <a:t>y_train = [1, 0]  # 1 for positive, 0 for negative</a:t>
            </a:r>
            <a:endParaRPr lang="en-IN" sz="5600" dirty="0"/>
          </a:p>
          <a:p>
            <a:pPr marL="0" indent="0">
              <a:buNone/>
            </a:pPr>
            <a:r>
              <a:rPr lang="en-IN" sz="5600" dirty="0"/>
              <a:t>X_test = ["The plot was captivating.", "I couldn't stand the acting."]</a:t>
            </a:r>
            <a:endParaRPr lang="en-IN" sz="5600" dirty="0"/>
          </a:p>
          <a:p>
            <a:pPr marL="0" indent="0">
              <a:buNone/>
            </a:pPr>
            <a:r>
              <a:rPr lang="en-IN" sz="5600" dirty="0"/>
              <a:t>y_test = [1, 0]  # Ground truth labels</a:t>
            </a:r>
            <a:endParaRPr lang="en-IN" sz="5600" dirty="0"/>
          </a:p>
        </p:txBody>
      </p:sp>
    </p:spTree>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p : p r o p e r t i e s   x m l n s : p = " h t t p : / / s c h e m a s . m i c r o s o f t . c o m / o f f i c e / 2 0 0 6 / m e t a d a t a / p r o p e r t i e s "   x m l n s : x s i = " h t t p : / / w w w . w 3 . o r g / 2 0 0 1 / X M L S c h e m a - i n s t a n c e "   x m l n s : p c = " h t t p : / / s c h e m a s . m i c r o s o f t . c o m / o f f i c e / i n f o p a t h / 2 0 0 7 / P a r t n e r C o n t r o l s " > < d o c u m e n t M a n a g e m e n t > < M e d i a S e r v i c e K e y P o i n t s   x m l n s = " 9 1 6 2 b d 5 b - 4 e d 9 - 4 d a 3 - b 3 7 6 - 0 5 2 0 4 5 8 0 b a 3 f "   x s i : n i l = " t r u e " / > < _ a c t i v i t y   x m l n s = " 9 1 6 2 b d 5 b - 4 e d 9 - 4 d a 3 - b 3 7 6 - 0 5 2 0 4 5 8 0 b a 3 f "   x s i : n i l = " t r u e " / > < / d o c u m e n t M a n a g e m e n t > < / p : p r o p e r t i e s > 
</file>

<file path=customXml/item2.xml>��< ? m s o - c o n t e n t T y p e ? > < F o r m T e m p l a t e s   x m l n s = " h t t p : / / s c h e m a s . m i c r o s o f t . c o m / s h a r e p o i n t / v 3 / c o n t e n t t y p e / f o r m s " > < D i s p l a y > D o c u m e n t L i b r a r y F o r m < / D i s p l a y > < E d i t > D o c u m e n t L i b r a r y F o r m < / E d i t > < N e w > D o c u m e n t L i b r a r y F o r m < / N e w > < / F o r m T e m p l a t e s > 
</file>

<file path=customXml/item3.xml>��< ? x m l   v e r s i o n = " 1 . 0 " ? > < c t : c o n t e n t T y p e S c h e m a   c t : _ = " "   m a : _ = " "   m a : c o n t e n t T y p e N a m e = " D o c u m e n t "   m a : c o n t e n t T y p e I D = " 0 x 0 1 0 1 0 0 0 F 1 8 7 2 1 8 8 A B C F C 4 8 B E C A 6 C 8 7 E 8 A C 3 2 8 5 "   m a : c o n t e n t T y p e V e r s i o n = " 1 7 "   m a : c o n t e n t T y p e D e s c r i p t i o n = " C r e a t e   a   n e w   d o c u m e n t . "   m a : c o n t e n t T y p e S c o p e = " "   m a : v e r s i o n I D = " 5 5 a 1 5 8 6 7 5 e 0 8 9 c 6 a 8 5 a b 0 f 8 3 b 8 9 e 1 a 1 5 "   x m l n s : c t = " h t t p : / / s c h e m a s . m i c r o s o f t . c o m / o f f i c e / 2 0 0 6 / m e t a d a t a / c o n t e n t T y p e "   x m l n s : m a = " h t t p : / / s c h e m a s . m i c r o s o f t . c o m / o f f i c e / 2 0 0 6 / m e t a d a t a / p r o p e r t i e s / m e t a A t t r i b u t e s " >  
 < x s d : s c h e m a   t a r g e t N a m e s p a c e = " h t t p : / / s c h e m a s . m i c r o s o f t . c o m / o f f i c e / 2 0 0 6 / m e t a d a t a / p r o p e r t i e s "   m a : r o o t = " t r u e "   m a : f i e l d s I D = " b 3 5 f 0 8 2 3 0 8 8 6 4 f a 1 6 1 c 4 a 0 a 9 e c a 3 5 e f f "   n s 3 : _ = " "   n s 4 : _ = " "   x m l n s : x s d = " h t t p : / / w w w . w 3 . o r g / 2 0 0 1 / X M L S c h e m a "   x m l n s : x s = " h t t p : / / w w w . w 3 . o r g / 2 0 0 1 / X M L S c h e m a "   x m l n s : p = " h t t p : / / s c h e m a s . m i c r o s o f t . c o m / o f f i c e / 2 0 0 6 / m e t a d a t a / p r o p e r t i e s "   x m l n s : n s 3 = " 9 1 6 2 b d 5 b - 4 e d 9 - 4 d a 3 - b 3 7 6 - 0 5 2 0 4 5 8 0 b a 3 f "   x m l n s : n s 4 = " c 0 f a 2 6 1 7 - 9 6 b d - 4 2 5 d - 8 5 7 8 - e 9 3 5 6 3 f e 3 7 c 5 " >  
 < x s d : i m p o r t   n a m e s p a c e = " 9 1 6 2 b d 5 b - 4 e d 9 - 4 d a 3 - b 3 7 6 - 0 5 2 0 4 5 8 0 b a 3 f " / >  
 < x s d : i m p o r t   n a m e s p a c e = " c 0 f a 2 6 1 7 - 9 6 b d - 4 2 5 d - 8 5 7 8 - e 9 3 5 6 3 f e 3 7 c 5 " / >  
 < x s d : e l e m e n t   n a m e = " p r o p e r t i e s " >  
 < x s d : c o m p l e x T y p e >  
 < x s d : s e q u e n c e >  
 < x s d : e l e m e n t   n a m e = " d o c u m e n t M a n a g e m e n t " >  
 < x s d : c o m p l e x T y p e >  
 < x s d : a l l >  
 < x s d : e l e m e n t   r e f = " n s 3 : M e d i a S e r v i c e M e t a d a t a "   m i n O c c u r s = " 0 " / >  
 < x s d : e l e m e n t   r e f = " n s 3 : M e d i a S e r v i c e F a s t M e t a d a t a "   m i n O c c u r s = " 0 " / >  
 < x s d : e l e m e n t   r e f = " n s 4 : S h a r e d W i t h U s e r s "   m i n O c c u r s = " 0 " / >  
 < x s d : e l e m e n t   r e f = " n s 4 : S h a r e d W i t h D e t a i l s "   m i n O c c u r s = " 0 " / >  
 < x s d : e l e m e n t   r e f = " n s 4 : S h a r i n g H i n t H a s h "   m i n O c c u r s = " 0 " / >  
 < x s d : e l e m e n t   r e f = " n s 3 : M e d i a S e r v i c e A u t o T a g s "   m i n O c c u r s = " 0 " / >  
 < x s d : e l e m e n t   r e f = " n s 3 : M e d i a S e r v i c e O C R "   m i n O c c u r s = " 0 " / >  
 < x s d : e l e m e n t   r e f = " n s 3 : M e d i a S e r v i c e G e n e r a t i o n T i m e "   m i n O c c u r s = " 0 " / >  
 < x s d : e l e m e n t   r e f = " n s 3 : M e d i a S e r v i c e E v e n t H a s h C o d e "   m i n O c c u r s = " 0 " / >  
 < x s d : e l e m e n t   r e f = " n s 3 : M e d i a S e r v i c e A u t o K e y P o i n t s "   m i n O c c u r s = " 0 " / >  
 < x s d : e l e m e n t   r e f = " n s 3 : M e d i a S e r v i c e K e y P o i n t s "   m i n O c c u r s = " 0 " / >  
 < x s d : e l e m e n t   r e f = " n s 3 : M e d i a S e r v i c e D a t e T a k e n "   m i n O c c u r s = " 0 " / >  
 < x s d : e l e m e n t   r e f = " n s 3 : M e d i a L e n g t h I n S e c o n d s "   m i n O c c u r s = " 0 " / >  
 < x s d : e l e m e n t   r e f = " n s 3 : M e d i a S e r v i c e L o c a t i o n "   m i n O c c u r s = " 0 " / >  
 < x s d : e l e m e n t   r e f = " n s 3 : _ a c t i v i t y "   m i n O c c u r s = " 0 " / >  
 < x s d : e l e m e n t   r e f = " n s 3 : M e d i a S e r v i c e O b j e c t D e t e c t o r V e r s i o n s "   m i n O c c u r s = " 0 " / >  
 < x s d : e l e m e n t   r e f = " n s 3 : M e d i a S e r v i c e S y s t e m T a g s "   m i n O c c u r s = " 0 " / >  
 < / x s d : a l l >  
 < / x s d : c o m p l e x T y p e >  
 < / x s d : e l e m e n t >  
 < / x s d : s e q u e n c e >  
 < / x s d : c o m p l e x T y p e >  
 < / x s d : e l e m e n t >  
 < / x s d : s c h e m a >  
 < x s d : s c h e m a   t a r g e t N a m e s p a c e = " 9 1 6 2 b d 5 b - 4 e d 9 - 4 d a 3 - b 3 7 6 - 0 5 2 0 4 5 8 0 b a 3 f "   e l e m e n t F o r m D e f a u l t = " q u a l i f i e d "   x m l n s : x s d = " h t t p : / / w w w . w 3 . o r g / 2 0 0 1 / X M L S c h e m a "   x m l n s : x s = " h t t p : / / w w w . w 3 . o r g / 2 0 0 1 / X M L S c h e m a "   x m l n s : d m s = " h t t p : / / s c h e m a s . m i c r o s o f t . c o m / o f f i c e / 2 0 0 6 / d o c u m e n t M a n a g e m e n t / t y p e s "   x m l n s : p c = " h t t p : / / s c h e m a s . m i c r o s o f t . c o m / o f f i c e / i n f o p a t h / 2 0 0 7 / P a r t n e r C o n t r o l s " >  
 < x s d : i m p o r t   n a m e s p a c e = " h t t p : / / s c h e m a s . m i c r o s o f t . c o m / o f f i c e / 2 0 0 6 / d o c u m e n t M a n a g e m e n t / t y p e s " / >  
 < x s d : i m p o r t   n a m e s p a c e = " h t t p : / / s c h e m a s . m i c r o s o f t . c o m / o f f i c e / i n f o p a t h / 2 0 0 7 / P a r t n e r C o n t r o l s " / >  
 < x s d : e l e m e n t   n a m e = " M e d i a S e r v i c e M e t a d a t a "   m a : i n d e x = " 8 "   n i l l a b l e = " t r u e "   m a : d i s p l a y N a m e = " M e d i a S e r v i c e M e t a d a t a "   m a : h i d d e n = " t r u e "   m a : i n t e r n a l N a m e = " M e d i a S e r v i c e M e t a d a t a "   m a : r e a d O n l y = " t r u e " >  
 < x s d : s i m p l e T y p e >  
 < x s d : r e s t r i c t i o n   b a s e = " d m s : N o t e " / >  
 < / x s d : s i m p l e T y p e >  
 < / x s d : e l e m e n t >  
 < x s d : e l e m e n t   n a m e = " M e d i a S e r v i c e F a s t M e t a d a t a "   m a : i n d e x = " 9 "   n i l l a b l e = " t r u e "   m a : d i s p l a y N a m e = " M e d i a S e r v i c e F a s t M e t a d a t a "   m a : h i d d e n = " t r u e "   m a : i n t e r n a l N a m e = " M e d i a S e r v i c e F a s t M e t a d a t a "   m a : r e a d O n l y = " t r u e " >  
 < x s d : s i m p l e T y p e >  
 < x s d : r e s t r i c t i o n   b a s e = " d m s : N o t e " / >  
 < / x s d : s i m p l e T y p e >  
 < / x s d : e l e m e n t >  
 < x s d : e l e m e n t   n a m e = " M e d i a S e r v i c e A u t o T a g s "   m a : i n d e x = " 1 3 "   n i l l a b l e = " t r u e "   m a : d i s p l a y N a m e = " T a g s "   m a : i n t e r n a l N a m e = " M e d i a S e r v i c e A u t o T a g s "   m a : r e a d O n l y = " t r u e " >  
 < x s d : s i m p l e T y p e >  
 < x s d : r e s t r i c t i o n   b a s e = " d m s : T e x t " / >  
 < / x s d : s i m p l e T y p e >  
 < / x s d : e l e m e n t >  
 < x s d : e l e m e n t   n a m e = " M e d i a S e r v i c e O C R "   m a : i n d e x = " 1 4 "   n i l l a b l e = " t r u e "   m a : d i s p l a y N a m e = " E x t r a c t e d   T e x t "   m a : i n t e r n a l N a m e = " M e d i a S e r v i c e O C R "   m a : r e a d O n l y = " t r u e " >  
 < x s d : s i m p l e T y p e >  
 < x s d : r e s t r i c t i o n   b a s e = " d m s : N o t e " >  
 < x s d : m a x L e n g t h   v a l u e = " 2 5 5 " / >  
 < / x s d : r e s t r i c t i o n >  
 < / x s d : s i m p l e T y p e >  
 < / x s d : e l e m e n t >  
 < x s d : e l e m e n t   n a m e = " M e d i a S e r v i c e G e n e r a t i o n T i m e "   m a : i n d e x = " 1 5 "   n i l l a b l e = " t r u e "   m a : d i s p l a y N a m e = " M e d i a S e r v i c e G e n e r a t i o n T i m e "   m a : h i d d e n = " t r u e "   m a : i n t e r n a l N a m e = " M e d i a S e r v i c e G e n e r a t i o n T i m e "   m a : r e a d O n l y = " t r u e " >  
 < x s d : s i m p l e T y p e >  
 < x s d : r e s t r i c t i o n   b a s e = " d m s : T e x t " / >  
 < / x s d : s i m p l e T y p e >  
 < / x s d : e l e m e n t >  
 < x s d : e l e m e n t   n a m e = " M e d i a S e r v i c e E v e n t H a s h C o d e "   m a : i n d e x = " 1 6 "   n i l l a b l e = " t r u e "   m a : d i s p l a y N a m e = " M e d i a S e r v i c e E v e n t H a s h C o d e "   m a : h i d d e n = " t r u e "   m a : i n t e r n a l N a m e = " M e d i a S e r v i c e E v e n t H a s h C o d e "   m a : r e a d O n l y = " t r u e " >  
 < x s d : s i m p l e T y p e >  
 < x s d : r e s t r i c t i o n   b a s e = " d m s : T e x t " / >  
 < / x s d : s i m p l e T y p e >  
 < / x s d : e l e m e n t >  
 < x s d : e l e m e n t   n a m e = " M e d i a S e r v i c e A u t o K e y P o i n t s "   m a : i n d e x = " 1 7 "   n i l l a b l e = " t r u e "   m a : d i s p l a y N a m e = " M e d i a S e r v i c e A u t o K e y P o i n t s "   m a : h i d d e n = " t r u e "   m a : i n t e r n a l N a m e = " M e d i a S e r v i c e A u t o K e y P o i n t s "   m a : r e a d O n l y = " t r u e " >  
 < x s d : s i m p l e T y p e >  
 < x s d : r e s t r i c t i o n   b a s e = " d m s : N o t e " / >  
 < / x s d : s i m p l e T y p e >  
 < / x s d : e l e m e n t >  
 < x s d : e l e m e n t   n a m e = " M e d i a S e r v i c e K e y P o i n t s "   m a : i n d e x = " 1 8 "   n i l l a b l e = " t r u e "   m a : d i s p l a y N a m e = " K e y P o i n t s "   m a : i n t e r n a l N a m e = " M e d i a S e r v i c e K e y P o i n t s "   m a : r e a d O n l y = " t r u e " >  
 < x s d : s i m p l e T y p e >  
 < x s d : r e s t r i c t i o n   b a s e = " d m s : N o t e " >  
 < x s d : m a x L e n g t h   v a l u e = " 2 5 5 " / >  
 < / x s d : r e s t r i c t i o n >  
 < / x s d : s i m p l e T y p e >  
 < / x s d : e l e m e n t >  
 < x s d : e l e m e n t   n a m e = " M e d i a S e r v i c e D a t e T a k e n "   m a : i n d e x = " 1 9 "   n i l l a b l e = " t r u e "   m a : d i s p l a y N a m e = " M e d i a S e r v i c e D a t e T a k e n "   m a : h i d d e n = " t r u e "   m a : i n t e r n a l N a m e = " M e d i a S e r v i c e D a t e T a k e n "   m a : r e a d O n l y = " t r u e " >  
 < x s d : s i m p l e T y p e >  
 < x s d : r e s t r i c t i o n   b a s e = " d m s : T e x t " / >  
 < / x s d : s i m p l e T y p e >  
 < / x s d : e l e m e n t >  
 < x s d : e l e m e n t   n a m e = " M e d i a L e n g t h I n S e c o n d s "   m a : i n d e x = " 2 0 "   n i l l a b l e = " t r u e "   m a : d i s p l a y N a m e = " L e n g t h   ( s e c o n d s ) "   m a : i n t e r n a l N a m e = " M e d i a L e n g t h I n S e c o n d s "   m a : r e a d O n l y = " t r u e " >  
 < x s d : s i m p l e T y p e >  
 < x s d : r e s t r i c t i o n   b a s e = " d m s : U n k n o w n " / >  
 < / x s d : s i m p l e T y p e >  
 < / x s d : e l e m e n t >  
 < x s d : e l e m e n t   n a m e = " M e d i a S e r v i c e L o c a t i o n "   m a : i n d e x = " 2 1 "   n i l l a b l e = " t r u e "   m a : d i s p l a y N a m e = " L o c a t i o n "   m a : i n t e r n a l N a m e = " M e d i a S e r v i c e L o c a t i o n "   m a : r e a d O n l y = " t r u e " >  
 < x s d : s i m p l e T y p e >  
 < x s d : r e s t r i c t i o n   b a s e = " d m s : T e x t " / >  
 < / x s d : s i m p l e T y p e >  
 < / x s d : e l e m e n t >  
 < x s d : e l e m e n t   n a m e = " _ a c t i v i t y "   m a : i n d e x = " 2 2 "   n i l l a b l e = " t r u e "   m a : d i s p l a y N a m e = " _ a c t i v i t y "   m a : h i d d e n = " t r u e "   m a : i n t e r n a l N a m e = " _ a c t i v i t y " >  
 < x s d : s i m p l e T y p e >  
 < x s d : r e s t r i c t i o n   b a s e = " d m s : N o t e " / >  
 < / x s d : s i m p l e T y p e >  
 < / x s d : e l e m e n t >  
 < x s d : e l e m e n t   n a m e = " M e d i a S e r v i c e O b j e c t D e t e c t o r V e r s i o n s "   m a : i n d e x = " 2 3 "   n i l l a b l e = " t r u e "   m a : d i s p l a y N a m e = " M e d i a S e r v i c e O b j e c t D e t e c t o r V e r s i o n s "   m a : d e s c r i p t i o n = " "   m a : h i d d e n = " t r u e "   m a : i n d e x e d = " t r u e "   m a : i n t e r n a l N a m e = " M e d i a S e r v i c e O b j e c t D e t e c t o r V e r s i o n s "   m a : r e a d O n l y = " t r u e " >  
 < x s d : s i m p l e T y p e >  
 < x s d : r e s t r i c t i o n   b a s e = " d m s : T e x t " / >  
 < / x s d : s i m p l e T y p e >  
 < / x s d : e l e m e n t >  
 < x s d : e l e m e n t   n a m e = " M e d i a S e r v i c e S y s t e m T a g s "   m a : i n d e x = " 2 4 "   n i l l a b l e = " t r u e "   m a : d i s p l a y N a m e = " M e d i a S e r v i c e S y s t e m T a g s "   m a : h i d d e n = " t r u e "   m a : i n t e r n a l N a m e = " M e d i a S e r v i c e S y s t e m T a g s "   m a : r e a d O n l y = " t r u e " >  
 < x s d : s i m p l e T y p e >  
 < x s d : r e s t r i c t i o n   b a s e = " d m s : N o t e " / >  
 < / x s d : s i m p l e T y p e >  
 < / x s d : e l e m e n t >  
 < / x s d : s c h e m a >  
 < x s d : s c h e m a   t a r g e t N a m e s p a c e = " c 0 f a 2 6 1 7 - 9 6 b d - 4 2 5 d - 8 5 7 8 - e 9 3 5 6 3 f e 3 7 c 5 "   e l e m e n t F o r m D e f a u l t = " q u a l i f i e d "   x m l n s : x s d = " h t t p : / / w w w . w 3 . o r g / 2 0 0 1 / X M L S c h e m a "   x m l n s : x s = " h t t p : / / w w w . w 3 . o r g / 2 0 0 1 / X M L S c h e m a "   x m l n s : d m s = " h t t p : / / s c h e m a s . m i c r o s o f t . c o m / o f f i c e / 2 0 0 6 / d o c u m e n t M a n a g e m e n t / t y p e s "   x m l n s : p c = " h t t p : / / s c h e m a s . m i c r o s o f t . c o m / o f f i c e / i n f o p a t h / 2 0 0 7 / P a r t n e r C o n t r o l s " >  
 < x s d : i m p o r t   n a m e s p a c e = " h t t p : / / s c h e m a s . m i c r o s o f t . c o m / o f f i c e / 2 0 0 6 / d o c u m e n t M a n a g e m e n t / t y p e s " / >  
 < x s d : i m p o r t   n a m e s p a c e = " h t t p : / / s c h e m a s . m i c r o s o f t . c o m / o f f i c e / i n f o p a t h / 2 0 0 7 / P a r t n e r C o n t r o l s " / >  
 < x s d : e l e m e n t   n a m e = " S h a r e d W i t h U s e r s "   m a : i n d e x = " 1 0 "   n i l l a b l e = " t r u e "   m a : d i s p l a y N a m e = " S h a r e d   W i t h "   m a : i n t e r n a l N a m e = " S h a r e d W i t h U s e r s "   m a : r e a d O n l y = " t r u e " >  
 < x s d : c o m p l e x T y p e >  
 < x s d : c o m p l e x C o n t e n t >  
 < x s d : e x t e n s i o n   b a s e = " d m s : U s e r M u l t i " >  
 < x s d : s e q u e n c e >  
 < x s d : e l e m e n t   n a m e = " U s e r I n f o "   m i n O c c u r s = " 0 "   m a x O c c u r s = " u n b o u n d e d " >  
 < x s d : c o m p l e x T y p e >  
 < x s d : s e q u e n c e >  
 < x s d : e l e m e n t   n a m e = " D i s p l a y N a m e "   t y p e = " x s d : s t r i n g "   m i n O c c u r s = " 0 " / >  
 < x s d : e l e m e n t   n a m e = " A c c o u n t I d "   t y p e = " d m s : U s e r I d "   m i n O c c u r s = " 0 "   n i l l a b l e = " t r u e " / >  
 < x s d : e l e m e n t   n a m e = " A c c o u n t T y p e "   t y p e = " x s d : s t r i n g "   m i n O c c u r s = " 0 " / >  
 < / x s d : s e q u e n c e >  
 < / x s d : c o m p l e x T y p e >  
 < / x s d : e l e m e n t >  
 < / x s d : s e q u e n c e >  
 < / x s d : e x t e n s i o n >  
 < / x s d : c o m p l e x C o n t e n t >  
 < / x s d : c o m p l e x T y p e >  
 < / x s d : e l e m e n t >  
 < x s d : e l e m e n t   n a m e = " S h a r e d W i t h D e t a i l s "   m a : i n d e x = " 1 1 "   n i l l a b l e = " t r u e "   m a : d i s p l a y N a m e = " S h a r e d   W i t h   D e t a i l s "   m a : i n t e r n a l N a m e = " S h a r e d W i t h D e t a i l s "   m a : r e a d O n l y = " t r u e " >  
 < x s d : s i m p l e T y p e >  
 < x s d : r e s t r i c t i o n   b a s e = " d m s : N o t e " >  
 < x s d : m a x L e n g t h   v a l u e = " 2 5 5 " / >  
 < / x s d : r e s t r i c t i o n >  
 < / x s d : s i m p l e T y p e >  
 < / x s d : e l e m e n t >  
 < x s d : e l e m e n t   n a m e = " S h a r i n g H i n t H a s h "   m a : i n d e x = " 1 2 "   n i l l a b l e = " t r u e "   m a : d i s p l a y N a m e = " S h a r i n g   H i n t   H a s h "   m a : h i d d e n = " t r u e "   m a : i n t e r n a l N a m e = " S h a r i n g H i n t H a s h "   m a : r e a d O n l y = " t r u e " >  
 < x s d : s i m p l e T y p e >  
 < x s d : r e s t r i c t i o n   b a s e = " d m s : T e x t " / >  
 < / x s d : s i m p l e T y p e >  
 < / x s d : e l e m e n t >  
 < / x s d : s c h e m a >  
 < x s d : s c h e m a   t a r g e t N a m e s p a c e = " h t t p : / / s c h e m a s . o p e n x m l f o r m a t s . o r g / p a c k a g e / 2 0 0 6 / m e t a d a t a / c o r e - p r o p e r t i e s "   e l e m e n t F o r m D e f a u l t = " q u a l i f i e d "   a t t r i b u t e F o r m D e f a u l t = " u n q u a l i f i e d "   b l o c k D e f a u l t = " # a l l "   x m l n s = " h t t p : / / s c h e m a s . o p e n x m l f o r m a t s . o r g / p a c k a g e / 2 0 0 6 / m e t a d a t a / c o r e - p r o p e r t i e s "   x m l n s : x s d = " h t t p : / / w w w . w 3 . o r g / 2 0 0 1 / X M L S c h e m a "   x m l n s : x s i = " h t t p : / / w w w . w 3 . o r g / 2 0 0 1 / X M L S c h e m a - i n s t a n c e "   x m l n s : d c = " h t t p : / / p u r l . o r g / d c / e l e m e n t s / 1 . 1 / "   x m l n s : d c t e r m s = " h t t p : / / p u r l . o r g / d c / t e r m s / "   x m l n s : o d o c = " h t t p : / / s c h e m a s . m i c r o s o f t . c o m / i n t e r n a l / o b d " >  
 < x s d : i m p o r t   n a m e s p a c e = " h t t p : / / p u r l . o r g / d c / e l e m e n t s / 1 . 1 / "   s c h e m a L o c a t i o n = " h t t p : / / d u b l i n c o r e . o r g / s c h e m a s / x m l s / q d c / 2 0 0 3 / 0 4 / 0 2 / d c . x s d " / >  
 < x s d : i m p o r t   n a m e s p a c e = " h t t p : / / p u r l . o r g / d c / t e r m s / "   s c h e m a L o c a t i o n = " h t t p : / / d u b l i n c o r e . o r g / s c h e m a s / x m l s / q d c / 2 0 0 3 / 0 4 / 0 2 / d c t e r m s . x s d " / >  
 < x s d : e l e m e n t   n a m e = " c o r e P r o p e r t i e s "   t y p e = " C T _ c o r e P r o p e r t i e s " / >  
 < x s d : c o m p l e x T y p e   n a m e = " C T _ c o r e P r o p e r t i e s " >  
 < x s d : a l l >  
 < x s d : e l e m e n t   r e f = " d c : c r e a t o r "   m i n O c c u r s = " 0 "   m a x O c c u r s = " 1 " / >  
 < x s d : e l e m e n t   r e f = " d c t e r m s : c r e a t e d "   m i n O c c u r s = " 0 "   m a x O c c u r s = " 1 " / >  
 < x s d : e l e m e n t   r e f = " d c : i d e n t i f i e r "   m i n O c c u r s = " 0 "   m a x O c c u r s = " 1 " / >  
 < x s d : e l e m e n t   n a m e = " c o n t e n t T y p e "   m i n O c c u r s = " 0 "   m a x O c c u r s = " 1 "   t y p e = " x s d : s t r i n g "   m a : i n d e x = " 0 "   m a : d i s p l a y N a m e = " C o n t e n t   T y p e " / >  
 < x s d : e l e m e n t   r e f = " d c : t i t l e "   m i n O c c u r s = " 0 "   m a x O c c u r s = " 1 "   m a : i n d e x = " 4 "   m a : d i s p l a y N a m e = " T i t l e " / >  
 < x s d : e l e m e n t   r e f = " d c : s u b j e c t "   m i n O c c u r s = " 0 "   m a x O c c u r s = " 1 " / >  
 < x s d : e l e m e n t   r e f = " d c : d e s c r i p t i o n "   m i n O c c u r s = " 0 "   m a x O c c u r s = " 1 " / >  
 < x s d : e l e m e n t   n a m e = " k e y w o r d s "   m i n O c c u r s = " 0 "   m a x O c c u r s = " 1 "   t y p e = " x s d : s t r i n g " / >  
 < x s d : e l e m e n t   r e f = " d c : l a n g u a g e "   m i n O c c u r s = " 0 "   m a x O c c u r s = " 1 " / >  
 < x s d : e l e m e n t   n a m e = " c a t e g o r y "   m i n O c c u r s = " 0 "   m a x O c c u r s = " 1 "   t y p e = " x s d : s t r i n g " / >  
 < x s d : e l e m e n t   n a m e = " v e r s i o n "   m i n O c c u r s = " 0 "   m a x O c c u r s = " 1 "   t y p e = " x s d : s t r i n g " / >  
 < x s d : e l e m e n t   n a m e = " r e v i s i o n "   m i n O c c u r s = " 0 "   m a x O c c u r s = " 1 "   t y p e = " x s d : s t r i n g " >  
 < x s d : a n n o t a t i o n >  
 < x s d : d o c u m e n t a t i o n >  
                                                 T h i s   v a l u e   i n d i c a t e s   t h e   n u m b e r   o f   s a v e s   o r   r e v i s i o n s .   T h e   a p p l i c a t i o n   i s   r e s p o n s i b l e   f o r   u p d a t i n g   t h i s   v a l u e   a f t e r   e a c h   r e v i s i o n .  
                                         < / x s d : d o c u m e n t a t i o n >  
 < / x s d : a n n o t a t i o n >  
 < / x s d : e l e m e n t >  
 < x s d : e l e m e n t   n a m e = " l a s t M o d i f i e d B y "   m i n O c c u r s = " 0 "   m a x O c c u r s = " 1 "   t y p e = " x s d : s t r i n g " / >  
 < x s d : e l e m e n t   r e f = " d c t e r m s : m o d i f i e d "   m i n O c c u r s = " 0 "   m a x O c c u r s = " 1 " / >  
 < x s d : e l e m e n t   n a m e = " c o n t e n t S t a t u s "   m i n O c c u r s = " 0 "   m a x O c c u r s = " 1 "   t y p e = " x s d : s t r i n g " / >  
 < / x s d : a l l >  
 < / x s d : c o m p l e x T y p e >  
 < / x s d : s c h e m a >  
 < x s : s c h e m a   t a r g e t N a m e s p a c e = " h t t p : / / s c h e m a s . m i c r o s o f t . c o m / o f f i c e / i n f o p a t h / 2 0 0 7 / P a r t n e r C o n t r o l s "   e l e m e n t F o r m D e f a u l t = " q u a l i f i e d "   a t t r i b u t e F o r m D e f a u l t = " u n q u a l i f i e d "   x m l n s : p c = " h t t p : / / s c h e m a s . m i c r o s o f t . c o m / o f f i c e / i n f o p a t h / 2 0 0 7 / P a r t n e r C o n t r o l s "   x m l n s : x s = " h t t p : / / w w w . w 3 . o r g / 2 0 0 1 / X M L S c h e m a " >  
 < x s : e l e m e n t   n a m e = " P e r s o n " >  
 < x s : c o m p l e x T y p e >  
 < x s : s e q u e n c e >  
 < x s : e l e m e n t   r e f = " p c : D i s p l a y N a m e "   m i n O c c u r s = " 0 " > < / x s : e l e m e n t >  
 < x s : e l e m e n t   r e f = " p c : A c c o u n t I d "   m i n O c c u r s = " 0 " > < / x s : e l e m e n t >  
 < x s : e l e m e n t   r e f = " p c : A c c o u n t T y p e "   m i n O c c u r s = " 0 " > < / x s : e l e m e n t >  
 < / x s : s e q u e n c e >  
 < / x s : c o m p l e x T y p e >  
 < / x s : e l e m e n t >  
 < x s : e l e m e n t   n a m e = " D i s p l a y N a m e "   t y p e = " x s : s t r i n g " > < / x s : e l e m e n t >  
 < x s : e l e m e n t   n a m e = " A c c o u n t I d "   t y p e = " x s : s t r i n g " > < / x s : e l e m e n t >  
 < x s : e l e m e n t   n a m e = " A c c o u n t T y p e "   t y p e = " x s : s t r i n g " > < / x s : e l e m e n t >  
 < x s : e l e m e n t   n a m e = " B D C A s s o c i a t e d E n t i t y " >  
 < x s : c o m p l e x T y p e >  
 < x s : s e q u e n c e >  
 < x s : e l e m e n t   r e f = " p c : B D C E n t i t y "   m i n O c c u r s = " 0 "   m a x O c c u r s = " u n b o u n d e d " > < / x s : e l e m e n t >  
 < / x s : s e q u e n c e >  
 < x s : a t t r i b u t e   r e f = " p c : E n t i t y N a m e s p a c e " > < / x s : a t t r i b u t e >  
 < x s : a t t r i b u t e   r e f = " p c : E n t i t y N a m e " > < / x s : a t t r i b u t e >  
 < x s : a t t r i b u t e   r e f = " p c : S y s t e m I n s t a n c e N a m e " > < / x s : a t t r i b u t e >  
 < x s : a t t r i b u t e   r e f = " p c : A s s o c i a t i o n N a m e " > < / x s : a t t r i b u t e >  
 < / x s : c o m p l e x T y p e >  
 < / x s : e l e m e n t >  
 < x s : a t t r i b u t e   n a m e = " E n t i t y N a m e s p a c e "   t y p e = " x s : s t r i n g " > < / x s : a t t r i b u t e >  
 < x s : a t t r i b u t e   n a m e = " E n t i t y N a m e "   t y p e = " x s : s t r i n g " > < / x s : a t t r i b u t e >  
 < x s : a t t r i b u t e   n a m e = " S y s t e m I n s t a n c e N a m e "   t y p e = " x s : s t r i n g " > < / x s : a t t r i b u t e >  
 < x s : a t t r i b u t e   n a m e = " A s s o c i a t i o n N a m e "   t y p e = " x s : s t r i n g " > < / x s : a t t r i b u t e >  
 < x s : e l e m e n t   n a m e = " B D C E n t i t y " >  
 < x s : c o m p l e x T y p e >  
 < x s : s e q u e n c e >  
 < x s : e l e m e n t   r e f = " p c : E n t i t y D i s p l a y N a m e "   m i n O c c u r s = " 0 " > < / x s : e l e m e n t >  
 < x s : e l e m e n t   r e f = " p c : E n t i t y I n s t a n c e R e f e r e n c e "   m i n O c c u r s = " 0 " > < / x s : e l e m e n t >  
 < x s : e l e m e n t   r e f = " p c : E n t i t y I d 1 "   m i n O c c u r s = " 0 " > < / x s : e l e m e n t >  
 < x s : e l e m e n t   r e f = " p c : E n t i t y I d 2 "   m i n O c c u r s = " 0 " > < / x s : e l e m e n t >  
 < x s : e l e m e n t   r e f = " p c : E n t i t y I d 3 "   m i n O c c u r s = " 0 " > < / x s : e l e m e n t >  
 < x s : e l e m e n t   r e f = " p c : E n t i t y I d 4 "   m i n O c c u r s = " 0 " > < / x s : e l e m e n t >  
 < x s : e l e m e n t   r e f = " p c : E n t i t y I d 5 "   m i n O c c u r s = " 0 " > < / x s : e l e m e n t >  
 < / x s : s e q u e n c e >  
 < / x s : c o m p l e x T y p e >  
 < / x s : e l e m e n t >  
 < x s : e l e m e n t   n a m e = " E n t i t y D i s p l a y N a m e "   t y p e = " x s : s t r i n g " > < / x s : e l e m e n t >  
 < x s : e l e m e n t   n a m e = " E n t i t y I n s t a n c e R e f e r e n c e "   t y p e = " x s : s t r i n g " > < / x s : e l e m e n t >  
 < x s : e l e m e n t   n a m e = " E n t i t y I d 1 "   t y p e = " x s : s t r i n g " > < / x s : e l e m e n t >  
 < x s : e l e m e n t   n a m e = " E n t i t y I d 2 "   t y p e = " x s : s t r i n g " > < / x s : e l e m e n t >  
 < x s : e l e m e n t   n a m e = " E n t i t y I d 3 "   t y p e = " x s : s t r i n g " > < / x s : e l e m e n t >  
 < x s : e l e m e n t   n a m e = " E n t i t y I d 4 "   t y p e = " x s : s t r i n g " > < / x s : e l e m e n t >  
 < x s : e l e m e n t   n a m e = " E n t i t y I d 5 "   t y p e = " x s : s t r i n g " > < / x s : e l e m e n t >  
 < x s : e l e m e n t   n a m e = " T e r m s " >  
 < x s : c o m p l e x T y p e >  
 < x s : s e q u e n c e >  
 < x s : e l e m e n t   r e f = " p c : T e r m I n f o "   m i n O c c u r s = " 0 "   m a x O c c u r s = " u n b o u n d e d " > < / x s : e l e m e n t >  
 < / x s : s e q u e n c e >  
 < / x s : c o m p l e x T y p e >  
 < / x s : e l e m e n t >  
 < x s : e l e m e n t   n a m e = " T e r m I n f o " >  
 < x s : c o m p l e x T y p e >  
 < x s : s e q u e n c e >  
 < x s : e l e m e n t   r e f = " p c : T e r m N a m e "   m i n O c c u r s = " 0 " > < / x s : e l e m e n t >  
 < x s : e l e m e n t   r e f = " p c : T e r m I d "   m i n O c c u r s = " 0 " > < / x s : e l e m e n t >  
 < / x s : s e q u e n c e >  
 < / x s : c o m p l e x T y p e >  
 < / x s : e l e m e n t >  
 < x s : e l e m e n t   n a m e = " T e r m N a m e "   t y p e = " x s : s t r i n g " > < / x s : e l e m e n t >  
 < x s : e l e m e n t   n a m e = " T e r m I d "   t y p e = " x s : s t r i n g " > < / x s : e l e m e n t >  
 < / x s : s c h e m a >  
 < / c t : c o n t e n t T y p e S c h e m a > 
</file>

<file path=customXml/itemProps1.xml><?xml version="1.0" encoding="utf-8"?>
<ds:datastoreItem xmlns:ds="http://schemas.openxmlformats.org/officeDocument/2006/customXml" ds:itemID="{8D289AE2-D2AE-49D1-AFAC-3A79F6794255}">
  <ds:schemaRefs/>
</ds:datastoreItem>
</file>

<file path=customXml/itemProps2.xml><?xml version="1.0" encoding="utf-8"?>
<ds:datastoreItem xmlns:ds="http://schemas.openxmlformats.org/officeDocument/2006/customXml" ds:itemID="{927BD4C1-B6B1-4715-ABF9-E660A51A4EA0}">
  <ds:schemaRefs/>
</ds:datastoreItem>
</file>

<file path=customXml/itemProps3.xml><?xml version="1.0" encoding="utf-8"?>
<ds:datastoreItem xmlns:ds="http://schemas.openxmlformats.org/officeDocument/2006/customXml" ds:itemID="{6E816721-11E4-4989-8472-AB5A7EC20404}">
  <ds:schemaRefs/>
</ds:datastoreItem>
</file>

<file path=docProps/app.xml><?xml version="1.0" encoding="utf-8"?>
<Properties xmlns="http://schemas.openxmlformats.org/officeDocument/2006/extended-properties" xmlns:vt="http://schemas.openxmlformats.org/officeDocument/2006/docPropsVTypes">
  <Template>Future forward</Template>
  <TotalTime>0</TotalTime>
  <Words>7442</Words>
  <Application>WPS Presentation</Application>
  <PresentationFormat>Widescreen</PresentationFormat>
  <Paragraphs>158</Paragraphs>
  <Slides>17</Slides>
  <Notes>0</Notes>
  <HiddenSlides>0</HiddenSlides>
  <MMClips>0</MMClips>
  <ScaleCrop>false</ScaleCrop>
  <HeadingPairs>
    <vt:vector size="6" baseType="variant">
      <vt:variant>
        <vt:lpstr>已用的字体</vt:lpstr>
      </vt:variant>
      <vt:variant>
        <vt:i4>18</vt:i4>
      </vt:variant>
      <vt:variant>
        <vt:lpstr>主题</vt:lpstr>
      </vt:variant>
      <vt:variant>
        <vt:i4>1</vt:i4>
      </vt:variant>
      <vt:variant>
        <vt:lpstr>幻灯片标题</vt:lpstr>
      </vt:variant>
      <vt:variant>
        <vt:i4>17</vt:i4>
      </vt:variant>
    </vt:vector>
  </HeadingPairs>
  <TitlesOfParts>
    <vt:vector size="36" baseType="lpstr">
      <vt:lpstr>Arial</vt:lpstr>
      <vt:lpstr>SimSun</vt:lpstr>
      <vt:lpstr>Wingdings</vt:lpstr>
      <vt:lpstr>Wingdings 2</vt:lpstr>
      <vt:lpstr>Arial</vt:lpstr>
      <vt:lpstr>Calibri</vt:lpstr>
      <vt:lpstr>Calibri</vt:lpstr>
      <vt:lpstr>Arial Black</vt:lpstr>
      <vt:lpstr>Georgia</vt:lpstr>
      <vt:lpstr>Calibri Light</vt:lpstr>
      <vt:lpstr>Microsoft YaHei</vt:lpstr>
      <vt:lpstr>Arial Unicode MS</vt:lpstr>
      <vt:lpstr>Franklin Gothic Demi</vt:lpstr>
      <vt:lpstr>Franklin Gothic Book</vt:lpstr>
      <vt:lpstr>Blackadder ITC</vt:lpstr>
      <vt:lpstr>Times New Roman</vt:lpstr>
      <vt:lpstr>Cambria</vt:lpstr>
      <vt:lpstr>Edwardian Script ITC</vt:lpstr>
      <vt:lpstr>DividendVTI</vt:lpstr>
      <vt:lpstr>IMDB Movie Reviews</vt:lpstr>
      <vt:lpstr>OUTLINE</vt:lpstr>
      <vt:lpstr>Problem Statement</vt:lpstr>
      <vt:lpstr>Proposed solution</vt:lpstr>
      <vt:lpstr>PowerPoint 演示文稿</vt:lpstr>
      <vt:lpstr>PowerPoint 演示文稿</vt:lpstr>
      <vt:lpstr>System  Approach</vt:lpstr>
      <vt:lpstr>PowerPoint 演示文稿</vt:lpstr>
      <vt:lpstr>Algorithm &amp; Deployment</vt:lpstr>
      <vt:lpstr>PowerPoint 演示文稿</vt:lpstr>
      <vt:lpstr>PowerPoint 演示文稿</vt:lpstr>
      <vt:lpstr>Result</vt:lpstr>
      <vt:lpstr>Conclusion</vt:lpstr>
      <vt:lpstr>PowerPoint 演示文稿</vt:lpstr>
      <vt:lpstr>PowerPoint 演示文稿</vt:lpstr>
      <vt:lpstr>References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EEE</cp:lastModifiedBy>
  <cp:revision>31</cp:revision>
  <dcterms:created xsi:type="dcterms:W3CDTF">2021-05-26T16:50:00Z</dcterms:created>
  <dcterms:modified xsi:type="dcterms:W3CDTF">2024-04-04T09:01:32Z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E4E15EF6DE48427FAF7AE676EFF5346B_13</vt:lpwstr>
  </property>
  <property fmtid="{D5CDD505-2E9C-101B-9397-08002B2CF9AE}" pid="4" name="KSOProductBuildVer">
    <vt:lpwstr>1033-12.2.0.13489</vt:lpwstr>
  </property>
</Properties>
</file>