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57" r:id="rId4"/>
    <p:sldId id="260" r:id="rId5"/>
    <p:sldId id="293" r:id="rId6"/>
    <p:sldId id="286" r:id="rId7"/>
    <p:sldId id="267" r:id="rId8"/>
    <p:sldId id="272" r:id="rId9"/>
    <p:sldId id="273" r:id="rId10"/>
    <p:sldId id="274" r:id="rId11"/>
    <p:sldId id="276" r:id="rId12"/>
    <p:sldId id="275" r:id="rId13"/>
    <p:sldId id="277" r:id="rId14"/>
    <p:sldId id="278" r:id="rId15"/>
    <p:sldId id="279" r:id="rId16"/>
    <p:sldId id="294" r:id="rId17"/>
    <p:sldId id="296" r:id="rId18"/>
    <p:sldId id="280" r:id="rId19"/>
    <p:sldId id="281" r:id="rId20"/>
    <p:sldId id="295" r:id="rId21"/>
    <p:sldId id="289" r:id="rId22"/>
    <p:sldId id="298" r:id="rId23"/>
    <p:sldId id="297"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C4FF"/>
    <a:srgbClr val="FFCC00"/>
    <a:srgbClr val="A50021"/>
    <a:srgbClr val="FF0066"/>
    <a:srgbClr val="A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434" autoAdjust="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089074-4C45-4C30-8E2B-D7AAC3C7C741}"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306168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089074-4C45-4C30-8E2B-D7AAC3C7C741}"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139970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089074-4C45-4C30-8E2B-D7AAC3C7C741}"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369233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089074-4C45-4C30-8E2B-D7AAC3C7C741}"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8799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089074-4C45-4C30-8E2B-D7AAC3C7C741}"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95003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089074-4C45-4C30-8E2B-D7AAC3C7C741}"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68644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089074-4C45-4C30-8E2B-D7AAC3C7C741}"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305951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089074-4C45-4C30-8E2B-D7AAC3C7C741}"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03472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89074-4C45-4C30-8E2B-D7AAC3C7C741}"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3845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89074-4C45-4C30-8E2B-D7AAC3C7C741}"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175728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89074-4C45-4C30-8E2B-D7AAC3C7C741}"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144284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89074-4C45-4C30-8E2B-D7AAC3C7C741}" type="datetimeFigureOut">
              <a:rPr lang="en-IN" smtClean="0"/>
              <a:t>17-01-2023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0550F-A1EA-4A4E-A6DE-EC6E4ED8C3B4}" type="slidenum">
              <a:rPr lang="en-IN" smtClean="0"/>
              <a:t>‹#›</a:t>
            </a:fld>
            <a:endParaRPr lang="en-IN"/>
          </a:p>
        </p:txBody>
      </p:sp>
    </p:spTree>
    <p:extLst>
      <p:ext uri="{BB962C8B-B14F-4D97-AF65-F5344CB8AC3E}">
        <p14:creationId xmlns:p14="http://schemas.microsoft.com/office/powerpoint/2010/main" val="37379845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1880315"/>
          </a:xfrm>
        </p:spPr>
        <p:txBody>
          <a:bodyPr>
            <a:normAutofit/>
          </a:bodyPr>
          <a:lstStyle/>
          <a:p>
            <a:r>
              <a:rPr lang="en-US" dirty="0" smtClean="0">
                <a:solidFill>
                  <a:srgbClr val="92D050"/>
                </a:solidFill>
                <a:latin typeface="Algerian" panose="04020705040A02060702" pitchFamily="82" charset="0"/>
              </a:rPr>
              <a:t>GOLD PRICE FORECASTING</a:t>
            </a:r>
            <a:r>
              <a:rPr lang="en-US" dirty="0" smtClean="0">
                <a:solidFill>
                  <a:srgbClr val="92D050"/>
                </a:solidFill>
                <a:latin typeface="Algerian" panose="04020705040A02060702" pitchFamily="82" charset="0"/>
              </a:rPr>
              <a:t/>
            </a:r>
            <a:br>
              <a:rPr lang="en-US" dirty="0" smtClean="0">
                <a:solidFill>
                  <a:srgbClr val="92D050"/>
                </a:solidFill>
                <a:latin typeface="Algerian" panose="04020705040A02060702" pitchFamily="82" charset="0"/>
              </a:rPr>
            </a:br>
            <a:endParaRPr lang="en-IN" dirty="0">
              <a:solidFill>
                <a:srgbClr val="92D050"/>
              </a:solidFill>
              <a:latin typeface="Algerian" panose="04020705040A02060702" pitchFamily="82"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8542" y="2052636"/>
            <a:ext cx="6433457" cy="4805364"/>
          </a:xfrm>
          <a:prstGeom prst="rect">
            <a:avLst/>
          </a:prstGeom>
        </p:spPr>
      </p:pic>
      <p:sp>
        <p:nvSpPr>
          <p:cNvPr id="10" name="Rectangle 9"/>
          <p:cNvSpPr/>
          <p:nvPr/>
        </p:nvSpPr>
        <p:spPr>
          <a:xfrm>
            <a:off x="261256" y="2340427"/>
            <a:ext cx="5497286" cy="3600986"/>
          </a:xfrm>
          <a:prstGeom prst="rect">
            <a:avLst/>
          </a:prstGeom>
        </p:spPr>
        <p:txBody>
          <a:bodyPr wrap="square">
            <a:spAutoFit/>
          </a:bodyPr>
          <a:lstStyle/>
          <a:p>
            <a:r>
              <a:rPr lang="en-US" sz="2800" dirty="0" smtClean="0">
                <a:solidFill>
                  <a:srgbClr val="92D050"/>
                </a:solidFill>
              </a:rPr>
              <a:t>*  </a:t>
            </a:r>
            <a:r>
              <a:rPr lang="en-US" sz="2800" dirty="0" smtClean="0">
                <a:solidFill>
                  <a:srgbClr val="92D050"/>
                </a:solidFill>
              </a:rPr>
              <a:t>ABHISHEK KUSHWAHA</a:t>
            </a:r>
          </a:p>
          <a:p>
            <a:r>
              <a:rPr lang="en-US" sz="2800" dirty="0" smtClean="0">
                <a:solidFill>
                  <a:srgbClr val="92D050"/>
                </a:solidFill>
              </a:rPr>
              <a:t>*  SHUBHAM GEETE</a:t>
            </a:r>
          </a:p>
          <a:p>
            <a:r>
              <a:rPr lang="en-US" sz="2800" dirty="0" smtClean="0">
                <a:solidFill>
                  <a:srgbClr val="92D050"/>
                </a:solidFill>
              </a:rPr>
              <a:t>*  </a:t>
            </a:r>
            <a:r>
              <a:rPr lang="en-US" sz="2800" dirty="0" smtClean="0">
                <a:solidFill>
                  <a:srgbClr val="92D050"/>
                </a:solidFill>
              </a:rPr>
              <a:t>LAXMIKANTA </a:t>
            </a:r>
            <a:r>
              <a:rPr lang="en-IN" sz="2800" dirty="0" smtClean="0">
                <a:solidFill>
                  <a:srgbClr val="92D050"/>
                </a:solidFill>
              </a:rPr>
              <a:t>MOHAPATRA</a:t>
            </a:r>
            <a:r>
              <a:rPr lang="en-US" sz="2800" dirty="0" smtClean="0">
                <a:solidFill>
                  <a:srgbClr val="92D050"/>
                </a:solidFill>
              </a:rPr>
              <a:t> </a:t>
            </a:r>
            <a:endParaRPr lang="en-US" sz="2800" dirty="0">
              <a:solidFill>
                <a:srgbClr val="92D050"/>
              </a:solidFill>
            </a:endParaRPr>
          </a:p>
          <a:p>
            <a:r>
              <a:rPr lang="en-US" sz="2800" dirty="0">
                <a:solidFill>
                  <a:srgbClr val="92D050"/>
                </a:solidFill>
              </a:rPr>
              <a:t>*</a:t>
            </a:r>
            <a:r>
              <a:rPr lang="en-US" sz="2800" dirty="0" smtClean="0">
                <a:solidFill>
                  <a:srgbClr val="92D050"/>
                </a:solidFill>
              </a:rPr>
              <a:t>  </a:t>
            </a:r>
            <a:r>
              <a:rPr lang="en-IN" sz="2800" dirty="0" smtClean="0">
                <a:solidFill>
                  <a:srgbClr val="92D050"/>
                </a:solidFill>
              </a:rPr>
              <a:t>JYOTI GUPTA</a:t>
            </a:r>
          </a:p>
          <a:p>
            <a:r>
              <a:rPr lang="en-US" sz="2800" dirty="0" smtClean="0">
                <a:solidFill>
                  <a:srgbClr val="92D050"/>
                </a:solidFill>
              </a:rPr>
              <a:t>*  </a:t>
            </a:r>
            <a:r>
              <a:rPr lang="en-IN" sz="2800" dirty="0" smtClean="0">
                <a:solidFill>
                  <a:srgbClr val="92D050"/>
                </a:solidFill>
              </a:rPr>
              <a:t>THOTE HARSHAL</a:t>
            </a:r>
          </a:p>
          <a:p>
            <a:r>
              <a:rPr lang="en-IN" sz="2800" dirty="0" smtClean="0">
                <a:solidFill>
                  <a:srgbClr val="92D050"/>
                </a:solidFill>
              </a:rPr>
              <a:t>*  MADIGA POORNA CHANDRA</a:t>
            </a:r>
          </a:p>
          <a:p>
            <a:r>
              <a:rPr lang="en-US" sz="2800" dirty="0" smtClean="0">
                <a:solidFill>
                  <a:srgbClr val="92D050"/>
                </a:solidFill>
              </a:rPr>
              <a:t>*  YOGESH FULARI</a:t>
            </a:r>
          </a:p>
          <a:p>
            <a:endParaRPr lang="en-IN" sz="3200" dirty="0"/>
          </a:p>
        </p:txBody>
      </p:sp>
      <p:sp>
        <p:nvSpPr>
          <p:cNvPr id="3" name="TextBox 2"/>
          <p:cNvSpPr txBox="1"/>
          <p:nvPr/>
        </p:nvSpPr>
        <p:spPr>
          <a:xfrm>
            <a:off x="261256" y="1791026"/>
            <a:ext cx="3734873" cy="523220"/>
          </a:xfrm>
          <a:prstGeom prst="rect">
            <a:avLst/>
          </a:prstGeom>
          <a:noFill/>
        </p:spPr>
        <p:txBody>
          <a:bodyPr wrap="square" rtlCol="0">
            <a:spAutoFit/>
          </a:bodyPr>
          <a:lstStyle/>
          <a:p>
            <a:r>
              <a:rPr lang="en-IN" sz="2800" dirty="0" smtClean="0">
                <a:solidFill>
                  <a:srgbClr val="FFC000"/>
                </a:solidFill>
              </a:rPr>
              <a:t>Group 06</a:t>
            </a:r>
            <a:endParaRPr lang="en-IN" sz="2800" dirty="0">
              <a:solidFill>
                <a:srgbClr val="FFC000"/>
              </a:solidFill>
            </a:endParaRPr>
          </a:p>
        </p:txBody>
      </p:sp>
    </p:spTree>
    <p:extLst>
      <p:ext uri="{BB962C8B-B14F-4D97-AF65-F5344CB8AC3E}">
        <p14:creationId xmlns:p14="http://schemas.microsoft.com/office/powerpoint/2010/main" val="1241979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3" y="114753"/>
            <a:ext cx="10515600" cy="1325563"/>
          </a:xfrm>
        </p:spPr>
        <p:txBody>
          <a:bodyPr>
            <a:normAutofit/>
          </a:bodyPr>
          <a:lstStyle/>
          <a:p>
            <a:pPr marL="571500" indent="-571500">
              <a:buFont typeface="Wingdings" panose="05000000000000000000" pitchFamily="2" charset="2"/>
              <a:buChar char="Ø"/>
            </a:pPr>
            <a:r>
              <a:rPr lang="en-US" dirty="0" smtClean="0">
                <a:solidFill>
                  <a:srgbClr val="FFC000"/>
                </a:solidFill>
              </a:rPr>
              <a:t>Double Exponential Smoothing :</a:t>
            </a:r>
            <a:br>
              <a:rPr lang="en-US" dirty="0" smtClean="0">
                <a:solidFill>
                  <a:srgbClr val="FFC000"/>
                </a:solidFill>
              </a:rPr>
            </a:br>
            <a:endParaRPr lang="en-IN" dirty="0">
              <a:solidFill>
                <a:srgbClr val="FFC000"/>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213" y="864620"/>
            <a:ext cx="6715174" cy="233364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91" y="3304038"/>
            <a:ext cx="9191692" cy="3496452"/>
          </a:xfrm>
          <a:prstGeom prst="rect">
            <a:avLst/>
          </a:prstGeom>
        </p:spPr>
      </p:pic>
    </p:spTree>
    <p:extLst>
      <p:ext uri="{BB962C8B-B14F-4D97-AF65-F5344CB8AC3E}">
        <p14:creationId xmlns:p14="http://schemas.microsoft.com/office/powerpoint/2010/main" val="358093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4" y="555120"/>
            <a:ext cx="8463776" cy="1159727"/>
          </a:xfrm>
        </p:spPr>
        <p:txBody>
          <a:bodyPr>
            <a:normAutofit fontScale="90000"/>
          </a:bodyPr>
          <a:lstStyle/>
          <a:p>
            <a:pPr marL="571500" indent="-571500">
              <a:buFont typeface="Wingdings" panose="05000000000000000000" pitchFamily="2" charset="2"/>
              <a:buChar char="Ø"/>
            </a:pPr>
            <a:r>
              <a:rPr lang="en-IN" b="1" dirty="0" smtClean="0">
                <a:solidFill>
                  <a:srgbClr val="FFC000"/>
                </a:solidFill>
              </a:rPr>
              <a:t>Triple </a:t>
            </a:r>
            <a:r>
              <a:rPr lang="en-IN" b="1" dirty="0" smtClean="0">
                <a:solidFill>
                  <a:srgbClr val="FFC000"/>
                </a:solidFill>
              </a:rPr>
              <a:t>Exponential </a:t>
            </a:r>
            <a:br>
              <a:rPr lang="en-IN" b="1" dirty="0" smtClean="0">
                <a:solidFill>
                  <a:srgbClr val="FFC000"/>
                </a:solidFill>
              </a:rPr>
            </a:br>
            <a:r>
              <a:rPr lang="en-IN" b="1" dirty="0" smtClean="0">
                <a:solidFill>
                  <a:srgbClr val="FFC000"/>
                </a:solidFill>
              </a:rPr>
              <a:t>Smoothing</a:t>
            </a:r>
            <a:r>
              <a:rPr lang="en-IN" b="1" dirty="0" smtClean="0"/>
              <a:t/>
            </a:r>
            <a:br>
              <a:rPr lang="en-IN" b="1" dirty="0" smtClean="0"/>
            </a:br>
            <a:endParaRPr lang="en-IN" b="1" dirty="0">
              <a:ln w="9525">
                <a:solidFill>
                  <a:schemeClr val="bg1"/>
                </a:solidFill>
                <a:prstDash val="solid"/>
              </a:ln>
              <a:effectLst>
                <a:outerShdw blurRad="12700" dist="38100" dir="2700000" algn="tl" rotWithShape="0">
                  <a:schemeClr val="bg1">
                    <a:lumMod val="50000"/>
                  </a:schemeClr>
                </a:outerShdw>
              </a:effectLst>
            </a:endParaRPr>
          </a:p>
        </p:txBody>
      </p:sp>
      <p:sp>
        <p:nvSpPr>
          <p:cNvPr id="5" name="TextBox 4"/>
          <p:cNvSpPr txBox="1"/>
          <p:nvPr/>
        </p:nvSpPr>
        <p:spPr>
          <a:xfrm>
            <a:off x="5486764" y="6575"/>
            <a:ext cx="4103650" cy="466086"/>
          </a:xfrm>
          <a:prstGeom prst="rect">
            <a:avLst/>
          </a:prstGeom>
          <a:noFill/>
        </p:spPr>
        <p:txBody>
          <a:bodyPr wrap="square" rtlCol="0">
            <a:spAutoFit/>
          </a:bodyPr>
          <a:lstStyle/>
          <a:p>
            <a:endParaRPr lang="en-IN" sz="24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509" y="150044"/>
            <a:ext cx="6661426" cy="226696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42" y="2634981"/>
            <a:ext cx="7791507" cy="3981479"/>
          </a:xfrm>
          <a:prstGeom prst="rect">
            <a:avLst/>
          </a:prstGeom>
        </p:spPr>
      </p:pic>
    </p:spTree>
    <p:extLst>
      <p:ext uri="{BB962C8B-B14F-4D97-AF65-F5344CB8AC3E}">
        <p14:creationId xmlns:p14="http://schemas.microsoft.com/office/powerpoint/2010/main" val="203246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1122"/>
            <a:ext cx="6096000" cy="707886"/>
          </a:xfrm>
          <a:prstGeom prst="rect">
            <a:avLst/>
          </a:prstGeom>
        </p:spPr>
        <p:txBody>
          <a:bodyPr>
            <a:spAutoFit/>
          </a:bodyPr>
          <a:lstStyle/>
          <a:p>
            <a:r>
              <a:rPr lang="en-US" sz="4000" b="1" u="sng" dirty="0" err="1" smtClean="0">
                <a:solidFill>
                  <a:srgbClr val="FFC000"/>
                </a:solidFill>
              </a:rPr>
              <a:t>Holts’s</a:t>
            </a:r>
            <a:r>
              <a:rPr lang="en-US" sz="4000" b="1" u="sng" dirty="0" smtClean="0">
                <a:solidFill>
                  <a:srgbClr val="FFC000"/>
                </a:solidFill>
              </a:rPr>
              <a:t> Method :</a:t>
            </a:r>
            <a:endParaRPr lang="en-IN" sz="4000" u="sng"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300" y="781127"/>
            <a:ext cx="7267628" cy="183833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767346"/>
            <a:ext cx="7658156" cy="3981479"/>
          </a:xfrm>
          <a:prstGeom prst="rect">
            <a:avLst/>
          </a:prstGeom>
        </p:spPr>
      </p:pic>
    </p:spTree>
    <p:extLst>
      <p:ext uri="{BB962C8B-B14F-4D97-AF65-F5344CB8AC3E}">
        <p14:creationId xmlns:p14="http://schemas.microsoft.com/office/powerpoint/2010/main" val="2105636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114" y="189243"/>
            <a:ext cx="11538843" cy="707886"/>
          </a:xfrm>
          <a:prstGeom prst="rect">
            <a:avLst/>
          </a:prstGeom>
        </p:spPr>
        <p:txBody>
          <a:bodyPr wrap="square">
            <a:spAutoFit/>
          </a:bodyPr>
          <a:lstStyle/>
          <a:p>
            <a:pPr algn="ctr"/>
            <a:r>
              <a:rPr lang="en-US" sz="4000" b="1" u="sng" dirty="0" smtClean="0">
                <a:solidFill>
                  <a:srgbClr val="FFC000"/>
                </a:solidFill>
              </a:rPr>
              <a:t>Model </a:t>
            </a:r>
            <a:r>
              <a:rPr lang="en-US" sz="4000" b="1" u="sng" dirty="0" smtClean="0">
                <a:solidFill>
                  <a:srgbClr val="FFC000"/>
                </a:solidFill>
              </a:rPr>
              <a:t>Evaluation </a:t>
            </a:r>
            <a:r>
              <a:rPr lang="en-US" sz="4000" b="1" u="sng" dirty="0">
                <a:solidFill>
                  <a:srgbClr val="FFC000"/>
                </a:solidFill>
              </a:rPr>
              <a:t>:</a:t>
            </a:r>
            <a:endParaRPr lang="en-IN" sz="4000" u="sng" dirty="0"/>
          </a:p>
        </p:txBody>
      </p:sp>
      <p:sp>
        <p:nvSpPr>
          <p:cNvPr id="2" name="TextBox 1"/>
          <p:cNvSpPr txBox="1"/>
          <p:nvPr/>
        </p:nvSpPr>
        <p:spPr>
          <a:xfrm>
            <a:off x="483270" y="831989"/>
            <a:ext cx="1132053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in the Model Evaluation part we have used the RMSE method as well as MAPE method.</a:t>
            </a:r>
          </a:p>
          <a:p>
            <a:pPr marL="285750" indent="-285750">
              <a:buFont typeface="Arial" panose="020B0604020202020204" pitchFamily="34" charset="0"/>
              <a:buChar char="•"/>
            </a:pPr>
            <a:r>
              <a:rPr lang="en-US" dirty="0" smtClean="0"/>
              <a:t>RMSE</a:t>
            </a:r>
            <a:r>
              <a:rPr lang="en-US" dirty="0"/>
              <a:t> measures the average difference between values predicted by a model and the actual values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MAPE defines </a:t>
            </a:r>
            <a:r>
              <a:rPr lang="en-US" dirty="0"/>
              <a:t>the accuracy of </a:t>
            </a:r>
            <a:r>
              <a:rPr lang="en-US" dirty="0" smtClean="0"/>
              <a:t> </a:t>
            </a:r>
            <a:r>
              <a:rPr lang="en-US" dirty="0"/>
              <a:t>forecasting method. It represents the average of the absolute percentage errors of each entry in a dataset to calculate, how accurate the forecasted quantities were in comparison with the actual </a:t>
            </a:r>
            <a:r>
              <a:rPr lang="en-US" dirty="0" smtClean="0"/>
              <a:t>quantities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28" y="2555718"/>
            <a:ext cx="3658228" cy="3354327"/>
          </a:xfrm>
          <a:prstGeom prst="rect">
            <a:avLst/>
          </a:prstGeom>
        </p:spPr>
      </p:pic>
      <p:sp>
        <p:nvSpPr>
          <p:cNvPr id="4" name="TextBox 3"/>
          <p:cNvSpPr txBox="1"/>
          <p:nvPr/>
        </p:nvSpPr>
        <p:spPr>
          <a:xfrm>
            <a:off x="374115" y="5910046"/>
            <a:ext cx="3876541" cy="923330"/>
          </a:xfrm>
          <a:prstGeom prst="rect">
            <a:avLst/>
          </a:prstGeom>
          <a:noFill/>
        </p:spPr>
        <p:txBody>
          <a:bodyPr wrap="square" rtlCol="0">
            <a:spAutoFit/>
          </a:bodyPr>
          <a:lstStyle/>
          <a:p>
            <a:r>
              <a:rPr lang="en-US" dirty="0"/>
              <a:t>Here we can see the </a:t>
            </a:r>
            <a:r>
              <a:rPr lang="en-US" dirty="0" err="1"/>
              <a:t>TESadd</a:t>
            </a:r>
            <a:r>
              <a:rPr lang="en-US" dirty="0"/>
              <a:t> gives the lowest RMSE value for both train and test data.</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262" y="2555717"/>
            <a:ext cx="3742507" cy="3354327"/>
          </a:xfrm>
          <a:prstGeom prst="rect">
            <a:avLst/>
          </a:prstGeom>
        </p:spPr>
      </p:pic>
      <p:sp>
        <p:nvSpPr>
          <p:cNvPr id="8" name="TextBox 7"/>
          <p:cNvSpPr txBox="1"/>
          <p:nvPr/>
        </p:nvSpPr>
        <p:spPr>
          <a:xfrm>
            <a:off x="7127262" y="5910046"/>
            <a:ext cx="3575082" cy="923330"/>
          </a:xfrm>
          <a:prstGeom prst="rect">
            <a:avLst/>
          </a:prstGeom>
          <a:noFill/>
        </p:spPr>
        <p:txBody>
          <a:bodyPr wrap="square" rtlCol="0">
            <a:spAutoFit/>
          </a:bodyPr>
          <a:lstStyle/>
          <a:p>
            <a:r>
              <a:rPr lang="en-US" dirty="0"/>
              <a:t>Here we can see that the lowest MAPE for Test and Train data comes up for the </a:t>
            </a:r>
            <a:r>
              <a:rPr lang="en-US" dirty="0" err="1"/>
              <a:t>TESadd</a:t>
            </a:r>
            <a:r>
              <a:rPr lang="en-US" dirty="0"/>
              <a:t>.</a:t>
            </a:r>
            <a:endParaRPr lang="en-IN" dirty="0"/>
          </a:p>
        </p:txBody>
      </p:sp>
    </p:spTree>
    <p:extLst>
      <p:ext uri="{BB962C8B-B14F-4D97-AF65-F5344CB8AC3E}">
        <p14:creationId xmlns:p14="http://schemas.microsoft.com/office/powerpoint/2010/main" val="1127736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IN" b="1" u="sng" dirty="0" smtClean="0">
                <a:ln w="9525">
                  <a:solidFill>
                    <a:schemeClr val="bg1"/>
                  </a:solidFill>
                  <a:prstDash val="solid"/>
                </a:ln>
                <a:solidFill>
                  <a:srgbClr val="FFC000"/>
                </a:solidFill>
                <a:effectLst>
                  <a:outerShdw blurRad="12700" dist="38100" dir="2700000" algn="tl" rotWithShape="0">
                    <a:schemeClr val="bg1">
                      <a:lumMod val="50000"/>
                    </a:schemeClr>
                  </a:outerShdw>
                </a:effectLst>
              </a:rPr>
              <a:t>Auto Regression </a:t>
            </a:r>
            <a:r>
              <a:rPr lang="en-IN" b="1" u="sng" dirty="0" smtClean="0">
                <a:ln w="9525">
                  <a:solidFill>
                    <a:schemeClr val="bg1"/>
                  </a:solidFill>
                  <a:prstDash val="solid"/>
                </a:ln>
                <a:solidFill>
                  <a:srgbClr val="FFC000"/>
                </a:solidFill>
                <a:effectLst>
                  <a:outerShdw blurRad="12700" dist="38100" dir="2700000" algn="tl" rotWithShape="0">
                    <a:schemeClr val="bg1">
                      <a:lumMod val="50000"/>
                    </a:schemeClr>
                  </a:outerShdw>
                </a:effectLst>
              </a:rPr>
              <a:t>Models </a:t>
            </a:r>
            <a:r>
              <a:rPr lang="en-IN" b="1" u="sng" dirty="0" smtClean="0">
                <a:ln w="9525">
                  <a:solidFill>
                    <a:schemeClr val="bg1"/>
                  </a:solidFill>
                  <a:prstDash val="solid"/>
                </a:ln>
                <a:solidFill>
                  <a:srgbClr val="FFC000"/>
                </a:solidFill>
                <a:effectLst>
                  <a:outerShdw blurRad="12700" dist="38100" dir="2700000" algn="tl" rotWithShape="0">
                    <a:schemeClr val="bg1">
                      <a:lumMod val="50000"/>
                    </a:schemeClr>
                  </a:outerShdw>
                </a:effectLst>
              </a:rPr>
              <a:t>:</a:t>
            </a:r>
            <a:r>
              <a:rPr lang="en-IN" b="1" dirty="0"/>
              <a:t/>
            </a:r>
            <a:br>
              <a:rPr lang="en-IN" b="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726" y="3337010"/>
            <a:ext cx="5488548" cy="2922124"/>
          </a:xfrm>
          <a:prstGeom prst="rect">
            <a:avLst/>
          </a:prstGeom>
        </p:spPr>
      </p:pic>
      <p:sp>
        <p:nvSpPr>
          <p:cNvPr id="3" name="TextBox 2"/>
          <p:cNvSpPr txBox="1"/>
          <p:nvPr/>
        </p:nvSpPr>
        <p:spPr>
          <a:xfrm>
            <a:off x="4765183" y="1504548"/>
            <a:ext cx="2356834"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ARIMA</a:t>
            </a:r>
          </a:p>
          <a:p>
            <a:pPr marL="285750" indent="-285750">
              <a:buFont typeface="Arial" panose="020B0604020202020204" pitchFamily="34" charset="0"/>
              <a:buChar char="•"/>
            </a:pPr>
            <a:r>
              <a:rPr lang="en-IN" sz="2800" dirty="0" smtClean="0"/>
              <a:t>Auto ARIMA</a:t>
            </a:r>
          </a:p>
          <a:p>
            <a:pPr marL="285750" indent="-285750">
              <a:buFont typeface="Arial" panose="020B0604020202020204" pitchFamily="34" charset="0"/>
              <a:buChar char="•"/>
            </a:pPr>
            <a:r>
              <a:rPr lang="en-IN" sz="2800" dirty="0" smtClean="0"/>
              <a:t>SARIMAX</a:t>
            </a:r>
            <a:endParaRPr lang="en-IN" sz="2800" dirty="0"/>
          </a:p>
        </p:txBody>
      </p:sp>
    </p:spTree>
    <p:extLst>
      <p:ext uri="{BB962C8B-B14F-4D97-AF65-F5344CB8AC3E}">
        <p14:creationId xmlns:p14="http://schemas.microsoft.com/office/powerpoint/2010/main" val="3176783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9093"/>
            <a:ext cx="10515600" cy="746976"/>
          </a:xfrm>
        </p:spPr>
        <p:txBody>
          <a:bodyPr>
            <a:normAutofit fontScale="90000"/>
          </a:bodyPr>
          <a:lstStyle/>
          <a:p>
            <a:pPr marL="571500" indent="-571500">
              <a:buFont typeface="Wingdings" panose="05000000000000000000" pitchFamily="2" charset="2"/>
              <a:buChar char="Ø"/>
            </a:pPr>
            <a:r>
              <a:rPr lang="en-IN" b="1" u="sng" dirty="0" smtClean="0">
                <a:solidFill>
                  <a:srgbClr val="FFC000"/>
                </a:solidFill>
              </a:rPr>
              <a:t>ARIMA Model :</a:t>
            </a:r>
            <a:r>
              <a:rPr lang="en-IN" b="1" dirty="0"/>
              <a:t/>
            </a:r>
            <a:br>
              <a:rPr lang="en-IN" b="1" dirty="0"/>
            </a:b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4" y="2704563"/>
            <a:ext cx="4217857" cy="41534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7301" y="2704562"/>
            <a:ext cx="4134427" cy="415343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9439" y="2704561"/>
            <a:ext cx="3372321" cy="208626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44" y="656824"/>
            <a:ext cx="3491413" cy="20477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0857" y="656823"/>
            <a:ext cx="4217857" cy="2047738"/>
          </a:xfrm>
          <a:prstGeom prst="rect">
            <a:avLst/>
          </a:prstGeom>
        </p:spPr>
      </p:pic>
      <p:sp>
        <p:nvSpPr>
          <p:cNvPr id="7" name="TextBox 6"/>
          <p:cNvSpPr txBox="1"/>
          <p:nvPr/>
        </p:nvSpPr>
        <p:spPr>
          <a:xfrm>
            <a:off x="8499438" y="708340"/>
            <a:ext cx="3372321" cy="1754326"/>
          </a:xfrm>
          <a:prstGeom prst="rect">
            <a:avLst/>
          </a:prstGeom>
          <a:noFill/>
        </p:spPr>
        <p:txBody>
          <a:bodyPr wrap="square" rtlCol="0">
            <a:spAutoFit/>
          </a:bodyPr>
          <a:lstStyle/>
          <a:p>
            <a:r>
              <a:rPr lang="en-IN" dirty="0" smtClean="0"/>
              <a:t>From ACF &amp; PACF we have taken the value of p as 1 and tried to build model for the order of (1,0,5) &amp; (1,0,6) and compared the two by performing the LLR test.</a:t>
            </a:r>
            <a:endParaRPr lang="en-IN" dirty="0"/>
          </a:p>
        </p:txBody>
      </p:sp>
      <p:sp>
        <p:nvSpPr>
          <p:cNvPr id="10" name="Down Arrow 9"/>
          <p:cNvSpPr/>
          <p:nvPr/>
        </p:nvSpPr>
        <p:spPr>
          <a:xfrm>
            <a:off x="9981604" y="2202288"/>
            <a:ext cx="407988" cy="3813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8671617" y="5032722"/>
            <a:ext cx="3200142" cy="1477328"/>
          </a:xfrm>
          <a:prstGeom prst="rect">
            <a:avLst/>
          </a:prstGeom>
          <a:noFill/>
        </p:spPr>
        <p:txBody>
          <a:bodyPr wrap="square" rtlCol="0">
            <a:spAutoFit/>
          </a:bodyPr>
          <a:lstStyle/>
          <a:p>
            <a:r>
              <a:rPr lang="en-IN" dirty="0" smtClean="0"/>
              <a:t>In LLR test if the value comes to 0 or near to o then there is improvement in model. Here as the result is 0.532 , there is no improvement.</a:t>
            </a:r>
            <a:endParaRPr lang="en-IN" dirty="0"/>
          </a:p>
        </p:txBody>
      </p:sp>
    </p:spTree>
    <p:extLst>
      <p:ext uri="{BB962C8B-B14F-4D97-AF65-F5344CB8AC3E}">
        <p14:creationId xmlns:p14="http://schemas.microsoft.com/office/powerpoint/2010/main" val="4030479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62165"/>
          </a:xfrm>
        </p:spPr>
        <p:txBody>
          <a:bodyPr>
            <a:noAutofit/>
          </a:bodyPr>
          <a:lstStyle/>
          <a:p>
            <a:r>
              <a:rPr lang="en-US" sz="2000" dirty="0" smtClean="0"/>
              <a:t>As there is no improvement in the 2</a:t>
            </a:r>
            <a:r>
              <a:rPr lang="en-US" sz="2000" baseline="30000" dirty="0" smtClean="0"/>
              <a:t>nd</a:t>
            </a:r>
            <a:r>
              <a:rPr lang="en-US" sz="2000" dirty="0" smtClean="0"/>
              <a:t> ARIMA model, to </a:t>
            </a:r>
            <a:r>
              <a:rPr lang="en-US" sz="2000" dirty="0"/>
              <a:t>tackle that we have taken all the possible ranges for the </a:t>
            </a:r>
            <a:r>
              <a:rPr lang="en-US" sz="2000" dirty="0" err="1"/>
              <a:t>p,q</a:t>
            </a:r>
            <a:r>
              <a:rPr lang="en-US" sz="2000" dirty="0"/>
              <a:t> and d AND tried to calculate the MSE </a:t>
            </a:r>
            <a:r>
              <a:rPr lang="en-US" sz="2000" dirty="0" smtClean="0"/>
              <a:t>values and found out that </a:t>
            </a:r>
            <a:r>
              <a:rPr lang="en-US" sz="2000" dirty="0"/>
              <a:t>value for MSE with the order of p=1,d=0,q=13 is least</a:t>
            </a:r>
            <a:r>
              <a:rPr lang="en-US" sz="2000" dirty="0" smtClean="0"/>
              <a:t>.</a:t>
            </a:r>
            <a:br>
              <a:rPr lang="en-US" sz="2000" dirty="0" smtClean="0"/>
            </a:br>
            <a:r>
              <a:rPr lang="en-US" sz="2000" dirty="0" smtClean="0"/>
              <a:t/>
            </a:r>
            <a:br>
              <a:rPr lang="en-US" sz="2000" dirty="0" smtClean="0"/>
            </a:br>
            <a:r>
              <a:rPr lang="en-US" sz="2000" dirty="0" smtClean="0"/>
              <a:t>Now </a:t>
            </a:r>
            <a:r>
              <a:rPr lang="en-US" sz="2000" dirty="0"/>
              <a:t>we have tried the same in our ARIMA model and calculated the RMSE value of the model.</a:t>
            </a:r>
            <a:r>
              <a:rPr lang="en-US" sz="2000" dirty="0" smtClean="0"/>
              <a:t/>
            </a:r>
            <a:br>
              <a:rPr lang="en-US" sz="2000" dirty="0" smtClean="0"/>
            </a:br>
            <a:r>
              <a:rPr lang="en-US" sz="2000" dirty="0" smtClean="0"/>
              <a:t/>
            </a:r>
            <a:br>
              <a:rPr lang="en-US" sz="2000" dirty="0" smtClean="0"/>
            </a:br>
            <a:r>
              <a:rPr lang="en-US" sz="2000" b="1" dirty="0"/>
              <a:t/>
            </a:r>
            <a:br>
              <a:rPr lang="en-US" sz="2000" b="1" dirty="0"/>
            </a:br>
            <a:r>
              <a:rPr lang="en-US" sz="2000" dirty="0"/>
              <a:t/>
            </a:r>
            <a:br>
              <a:rPr lang="en-US" sz="2000" dirty="0"/>
            </a:b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71961"/>
            <a:ext cx="4039164" cy="498227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161" y="3017810"/>
            <a:ext cx="5639587" cy="1981477"/>
          </a:xfrm>
          <a:prstGeom prst="rect">
            <a:avLst/>
          </a:prstGeom>
        </p:spPr>
      </p:pic>
      <p:sp>
        <p:nvSpPr>
          <p:cNvPr id="5" name="TextBox 4"/>
          <p:cNvSpPr txBox="1"/>
          <p:nvPr/>
        </p:nvSpPr>
        <p:spPr>
          <a:xfrm>
            <a:off x="5620161" y="5389807"/>
            <a:ext cx="5975797" cy="923330"/>
          </a:xfrm>
          <a:prstGeom prst="rect">
            <a:avLst/>
          </a:prstGeom>
          <a:noFill/>
        </p:spPr>
        <p:txBody>
          <a:bodyPr wrap="square" rtlCol="0">
            <a:spAutoFit/>
          </a:bodyPr>
          <a:lstStyle/>
          <a:p>
            <a:r>
              <a:rPr lang="en-US" b="1" dirty="0"/>
              <a:t>Comparing with </a:t>
            </a:r>
            <a:r>
              <a:rPr lang="en-US" b="1" dirty="0" smtClean="0"/>
              <a:t>Triple </a:t>
            </a:r>
            <a:r>
              <a:rPr lang="en-US" b="1" dirty="0"/>
              <a:t>Exponential Model with Additive trend , RMSE of ARIMA model is higher</a:t>
            </a:r>
          </a:p>
          <a:p>
            <a:endParaRPr lang="en-IN" dirty="0"/>
          </a:p>
        </p:txBody>
      </p:sp>
    </p:spTree>
    <p:extLst>
      <p:ext uri="{BB962C8B-B14F-4D97-AF65-F5344CB8AC3E}">
        <p14:creationId xmlns:p14="http://schemas.microsoft.com/office/powerpoint/2010/main" val="3989989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399247"/>
          </a:xfrm>
        </p:spPr>
        <p:txBody>
          <a:bodyPr>
            <a:normAutofit fontScale="90000"/>
          </a:bodyPr>
          <a:lstStyle/>
          <a:p>
            <a:pPr algn="ctr"/>
            <a:r>
              <a:rPr lang="en-IN" dirty="0" smtClean="0">
                <a:solidFill>
                  <a:srgbClr val="FFC000"/>
                </a:solidFill>
              </a:rPr>
              <a:t>Auto ARIMA</a:t>
            </a:r>
            <a:endParaRPr lang="en-IN" dirty="0">
              <a:solidFill>
                <a:srgbClr val="FFC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13" y="708339"/>
            <a:ext cx="11636208" cy="3142445"/>
          </a:xfrm>
          <a:prstGeom prst="rect">
            <a:avLst/>
          </a:prstGeom>
        </p:spPr>
      </p:pic>
      <p:sp>
        <p:nvSpPr>
          <p:cNvPr id="4" name="TextBox 3"/>
          <p:cNvSpPr txBox="1"/>
          <p:nvPr/>
        </p:nvSpPr>
        <p:spPr>
          <a:xfrm>
            <a:off x="7424817" y="4340181"/>
            <a:ext cx="2970727" cy="2031325"/>
          </a:xfrm>
          <a:prstGeom prst="rect">
            <a:avLst/>
          </a:prstGeom>
          <a:noFill/>
        </p:spPr>
        <p:txBody>
          <a:bodyPr wrap="square" rtlCol="0">
            <a:spAutoFit/>
          </a:bodyPr>
          <a:lstStyle/>
          <a:p>
            <a:r>
              <a:rPr lang="en-US" b="1" dirty="0"/>
              <a:t>In the basis of AIC value we have found out the order for </a:t>
            </a:r>
            <a:r>
              <a:rPr lang="en-US" b="1" dirty="0" err="1"/>
              <a:t>p,d,q</a:t>
            </a:r>
            <a:r>
              <a:rPr lang="en-US" b="1" dirty="0"/>
              <a:t> would be (0,1,0 ) and we have tried that in the model and calculated the RMSE </a:t>
            </a:r>
            <a:r>
              <a:rPr lang="en-US" b="1" dirty="0" smtClean="0"/>
              <a:t>value which comes as 312.19 which is quite high.</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13" y="3850784"/>
            <a:ext cx="5583138" cy="2910624"/>
          </a:xfrm>
          <a:prstGeom prst="rect">
            <a:avLst/>
          </a:prstGeom>
        </p:spPr>
      </p:pic>
    </p:spTree>
    <p:extLst>
      <p:ext uri="{BB962C8B-B14F-4D97-AF65-F5344CB8AC3E}">
        <p14:creationId xmlns:p14="http://schemas.microsoft.com/office/powerpoint/2010/main" val="3631198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7711" y="132528"/>
            <a:ext cx="11407821" cy="984885"/>
          </a:xfrm>
          <a:prstGeom prst="rect">
            <a:avLst/>
          </a:prstGeom>
          <a:noFill/>
        </p:spPr>
        <p:txBody>
          <a:bodyPr wrap="square" rtlCol="0">
            <a:spAutoFit/>
          </a:bodyPr>
          <a:lstStyle/>
          <a:p>
            <a:pPr algn="ctr"/>
            <a:r>
              <a:rPr lang="en-US" sz="4000" dirty="0" smtClean="0">
                <a:ln w="9525">
                  <a:solidFill>
                    <a:schemeClr val="bg1"/>
                  </a:solidFill>
                  <a:prstDash val="solid"/>
                </a:ln>
                <a:solidFill>
                  <a:srgbClr val="FFC000"/>
                </a:solidFill>
              </a:rPr>
              <a:t>SARIMAX </a:t>
            </a:r>
            <a:r>
              <a:rPr lang="en-US" sz="4000" dirty="0" smtClean="0">
                <a:ln w="9525">
                  <a:solidFill>
                    <a:schemeClr val="bg1"/>
                  </a:solidFill>
                  <a:prstDash val="solid"/>
                </a:ln>
                <a:solidFill>
                  <a:srgbClr val="FFC000"/>
                </a:solidFill>
              </a:rPr>
              <a:t>Model :</a:t>
            </a:r>
            <a:endParaRPr lang="en-IN" sz="4000" dirty="0">
              <a:ln w="9525">
                <a:solidFill>
                  <a:schemeClr val="bg1"/>
                </a:solidFill>
                <a:prstDash val="solid"/>
              </a:ln>
              <a:solidFill>
                <a:srgbClr val="FFC000"/>
              </a:solidFill>
            </a:endParaRPr>
          </a:p>
          <a:p>
            <a:pPr algn="ct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11" y="3992452"/>
            <a:ext cx="6189633" cy="267880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11" y="975745"/>
            <a:ext cx="6189633" cy="28483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1862" y="4035650"/>
            <a:ext cx="1886213" cy="103862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3391" y="5486400"/>
            <a:ext cx="1962424" cy="98738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7940" y="1899798"/>
            <a:ext cx="5458587" cy="1000265"/>
          </a:xfrm>
          <a:prstGeom prst="rect">
            <a:avLst/>
          </a:prstGeom>
        </p:spPr>
      </p:pic>
    </p:spTree>
    <p:extLst>
      <p:ext uri="{BB962C8B-B14F-4D97-AF65-F5344CB8AC3E}">
        <p14:creationId xmlns:p14="http://schemas.microsoft.com/office/powerpoint/2010/main" val="3298435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524" y="1313645"/>
            <a:ext cx="10891234" cy="923330"/>
          </a:xfrm>
          <a:prstGeom prst="rect">
            <a:avLst/>
          </a:prstGeom>
          <a:noFill/>
        </p:spPr>
        <p:txBody>
          <a:bodyPr wrap="square" rtlCol="0">
            <a:spAutoFit/>
          </a:bodyPr>
          <a:lstStyle/>
          <a:p>
            <a:pPr algn="ctr"/>
            <a:r>
              <a:rPr lang="en-US" b="1" dirty="0"/>
              <a:t>After comparing all the models we have found out that the Triple exponential smoothing model with trend and seasonality as additive is the best model as it gives the lowest RMSE VALUE.</a:t>
            </a:r>
          </a:p>
          <a:p>
            <a:endParaRPr lang="en-IN" dirty="0"/>
          </a:p>
        </p:txBody>
      </p:sp>
      <p:sp>
        <p:nvSpPr>
          <p:cNvPr id="3" name="TextBox 2"/>
          <p:cNvSpPr txBox="1"/>
          <p:nvPr/>
        </p:nvSpPr>
        <p:spPr>
          <a:xfrm>
            <a:off x="1622739" y="321972"/>
            <a:ext cx="8409904" cy="707886"/>
          </a:xfrm>
          <a:prstGeom prst="rect">
            <a:avLst/>
          </a:prstGeom>
          <a:noFill/>
        </p:spPr>
        <p:txBody>
          <a:bodyPr wrap="square" rtlCol="0">
            <a:spAutoFit/>
          </a:bodyPr>
          <a:lstStyle/>
          <a:p>
            <a:pPr algn="ctr"/>
            <a:r>
              <a:rPr lang="en-IN" sz="4000" dirty="0" smtClean="0">
                <a:solidFill>
                  <a:srgbClr val="FFC000"/>
                </a:solidFill>
              </a:rPr>
              <a:t>Best Model</a:t>
            </a:r>
            <a:endParaRPr lang="en-IN" sz="4000" dirty="0">
              <a:solidFill>
                <a:srgbClr val="FFC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160" y="2236975"/>
            <a:ext cx="6535062" cy="3715268"/>
          </a:xfrm>
          <a:prstGeom prst="rect">
            <a:avLst/>
          </a:prstGeom>
        </p:spPr>
      </p:pic>
    </p:spTree>
    <p:extLst>
      <p:ext uri="{BB962C8B-B14F-4D97-AF65-F5344CB8AC3E}">
        <p14:creationId xmlns:p14="http://schemas.microsoft.com/office/powerpoint/2010/main" val="286929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C000"/>
                </a:solidFill>
              </a:rPr>
              <a:t>Business Objective</a:t>
            </a:r>
            <a:endParaRPr lang="en-IN" dirty="0">
              <a:solidFill>
                <a:srgbClr val="FFC000"/>
              </a:solidFill>
            </a:endParaRPr>
          </a:p>
        </p:txBody>
      </p:sp>
      <p:sp>
        <p:nvSpPr>
          <p:cNvPr id="3" name="Content Placeholder 2"/>
          <p:cNvSpPr>
            <a:spLocks noGrp="1"/>
          </p:cNvSpPr>
          <p:nvPr>
            <p:ph idx="1"/>
          </p:nvPr>
        </p:nvSpPr>
        <p:spPr/>
        <p:txBody>
          <a:bodyPr>
            <a:normAutofit/>
          </a:bodyPr>
          <a:lstStyle/>
          <a:p>
            <a:r>
              <a:rPr lang="en-US" dirty="0"/>
              <a:t>Data provided is related to gold prices. The objective is to understand </a:t>
            </a:r>
            <a:r>
              <a:rPr lang="en-US" dirty="0" smtClean="0"/>
              <a:t>the underlying </a:t>
            </a:r>
            <a:r>
              <a:rPr lang="en-US" dirty="0"/>
              <a:t>structure in </a:t>
            </a:r>
            <a:r>
              <a:rPr lang="en-US" dirty="0" smtClean="0"/>
              <a:t>the </a:t>
            </a:r>
            <a:r>
              <a:rPr lang="en-US" dirty="0"/>
              <a:t>dataset and come up with a suitable </a:t>
            </a:r>
            <a:r>
              <a:rPr lang="en-US" dirty="0" smtClean="0"/>
              <a:t>forecasting model </a:t>
            </a:r>
            <a:r>
              <a:rPr lang="en-US" dirty="0"/>
              <a:t>which can effectively forecast gold prices for next 30 days.</a:t>
            </a:r>
          </a:p>
          <a:p>
            <a:r>
              <a:rPr lang="en-US" dirty="0"/>
              <a:t>This forecast model will be used by gold exporting and gold importing </a:t>
            </a:r>
            <a:r>
              <a:rPr lang="en-US" dirty="0" smtClean="0"/>
              <a:t>companies to </a:t>
            </a:r>
            <a:r>
              <a:rPr lang="en-US" dirty="0"/>
              <a:t>understand the metal price movements and accordingly set their </a:t>
            </a:r>
            <a:r>
              <a:rPr lang="en-US" dirty="0" smtClean="0"/>
              <a:t>revenue expectations</a:t>
            </a:r>
            <a:r>
              <a:rPr lang="en-US" dirty="0"/>
              <a:t>.</a:t>
            </a:r>
            <a:endParaRPr lang="en-IN" dirty="0"/>
          </a:p>
        </p:txBody>
      </p:sp>
    </p:spTree>
    <p:extLst>
      <p:ext uri="{BB962C8B-B14F-4D97-AF65-F5344CB8AC3E}">
        <p14:creationId xmlns:p14="http://schemas.microsoft.com/office/powerpoint/2010/main" val="233565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0564"/>
          </a:xfrm>
        </p:spPr>
        <p:txBody>
          <a:bodyPr/>
          <a:lstStyle/>
          <a:p>
            <a:pPr algn="ctr"/>
            <a:r>
              <a:rPr lang="en-IN" dirty="0" smtClean="0">
                <a:solidFill>
                  <a:srgbClr val="FFC000"/>
                </a:solidFill>
              </a:rPr>
              <a:t>Residual Analysis</a:t>
            </a:r>
            <a:endParaRPr lang="en-IN" dirty="0">
              <a:solidFill>
                <a:srgbClr val="FFC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386" y="1874632"/>
            <a:ext cx="5512158" cy="3572374"/>
          </a:xfrm>
          <a:prstGeom prst="rect">
            <a:avLst/>
          </a:prstGeom>
        </p:spPr>
      </p:pic>
      <p:sp>
        <p:nvSpPr>
          <p:cNvPr id="4" name="TextBox 3"/>
          <p:cNvSpPr txBox="1"/>
          <p:nvPr/>
        </p:nvSpPr>
        <p:spPr>
          <a:xfrm>
            <a:off x="257577" y="6065949"/>
            <a:ext cx="11096223" cy="646331"/>
          </a:xfrm>
          <a:prstGeom prst="rect">
            <a:avLst/>
          </a:prstGeom>
          <a:noFill/>
        </p:spPr>
        <p:txBody>
          <a:bodyPr wrap="square" rtlCol="0">
            <a:spAutoFit/>
          </a:bodyPr>
          <a:lstStyle/>
          <a:p>
            <a:pPr algn="ctr"/>
            <a:r>
              <a:rPr lang="en-US" dirty="0"/>
              <a:t>There is no such </a:t>
            </a:r>
            <a:r>
              <a:rPr lang="en-US" dirty="0" smtClean="0"/>
              <a:t>trend </a:t>
            </a:r>
            <a:r>
              <a:rPr lang="en-US" dirty="0"/>
              <a:t>pattern in the </a:t>
            </a:r>
            <a:r>
              <a:rPr lang="en-US" dirty="0" smtClean="0"/>
              <a:t>residual analysis plot as well as from the density plot we can confirm that the data is normally distributed </a:t>
            </a:r>
            <a:r>
              <a:rPr lang="en-US" dirty="0"/>
              <a:t>which is why our model is less prone to errors.</a:t>
            </a:r>
            <a:endParaRPr lang="en-IN" dirty="0"/>
          </a:p>
        </p:txBody>
      </p:sp>
    </p:spTree>
    <p:extLst>
      <p:ext uri="{BB962C8B-B14F-4D97-AF65-F5344CB8AC3E}">
        <p14:creationId xmlns:p14="http://schemas.microsoft.com/office/powerpoint/2010/main" val="51936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8" y="169182"/>
            <a:ext cx="10515600" cy="1325563"/>
          </a:xfrm>
        </p:spPr>
        <p:txBody>
          <a:bodyPr/>
          <a:lstStyle/>
          <a:p>
            <a:pPr algn="ctr"/>
            <a:r>
              <a:rPr lang="en-US" dirty="0" smtClean="0">
                <a:solidFill>
                  <a:srgbClr val="FFC000"/>
                </a:solidFill>
              </a:rPr>
              <a:t>Forecasting -</a:t>
            </a:r>
            <a:endParaRPr lang="en-IN"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28" y="1328608"/>
            <a:ext cx="7753531" cy="49949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43" y="2282801"/>
            <a:ext cx="3162741" cy="3086531"/>
          </a:xfrm>
          <a:prstGeom prst="rect">
            <a:avLst/>
          </a:prstGeom>
        </p:spPr>
      </p:pic>
    </p:spTree>
    <p:extLst>
      <p:ext uri="{BB962C8B-B14F-4D97-AF65-F5344CB8AC3E}">
        <p14:creationId xmlns:p14="http://schemas.microsoft.com/office/powerpoint/2010/main" val="1781197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pPr algn="ctr"/>
            <a:r>
              <a:rPr lang="en-IN" dirty="0" smtClean="0">
                <a:solidFill>
                  <a:srgbClr val="FFC000"/>
                </a:solidFill>
              </a:rPr>
              <a:t>Deployment</a:t>
            </a:r>
            <a:endParaRPr lang="en-IN" dirty="0">
              <a:solidFill>
                <a:srgbClr val="FFC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735"/>
            <a:ext cx="12192000" cy="5474527"/>
          </a:xfrm>
          <a:prstGeom prst="rect">
            <a:avLst/>
          </a:prstGeom>
        </p:spPr>
      </p:pic>
    </p:spTree>
    <p:extLst>
      <p:ext uri="{BB962C8B-B14F-4D97-AF65-F5344CB8AC3E}">
        <p14:creationId xmlns:p14="http://schemas.microsoft.com/office/powerpoint/2010/main" val="324898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C000"/>
                </a:solidFill>
              </a:rPr>
              <a:t>Deployment</a:t>
            </a:r>
            <a:endParaRPr lang="en-IN" dirty="0">
              <a:solidFill>
                <a:srgbClr val="FFC000"/>
              </a:solidFill>
            </a:endParaRPr>
          </a:p>
        </p:txBody>
      </p:sp>
      <p:sp>
        <p:nvSpPr>
          <p:cNvPr id="6" name="Rounded Rectangle 5"/>
          <p:cNvSpPr/>
          <p:nvPr/>
        </p:nvSpPr>
        <p:spPr>
          <a:xfrm>
            <a:off x="2470597" y="1572394"/>
            <a:ext cx="7250806" cy="3889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250" y="1838776"/>
            <a:ext cx="6645499" cy="3474949"/>
          </a:xfrm>
          <a:prstGeom prst="rect">
            <a:avLst/>
          </a:prstGeom>
        </p:spPr>
      </p:pic>
    </p:spTree>
    <p:extLst>
      <p:ext uri="{BB962C8B-B14F-4D97-AF65-F5344CB8AC3E}">
        <p14:creationId xmlns:p14="http://schemas.microsoft.com/office/powerpoint/2010/main" val="1566356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45" y="3523975"/>
            <a:ext cx="10515600" cy="1325563"/>
          </a:xfrm>
        </p:spPr>
        <p:txBody>
          <a:bodyPr>
            <a:normAutofit fontScale="90000"/>
          </a:bodyPr>
          <a:lstStyle/>
          <a:p>
            <a:pPr algn="ctr"/>
            <a:r>
              <a:rPr lang="en-US" sz="6700" dirty="0" smtClean="0">
                <a:solidFill>
                  <a:srgbClr val="FFC000"/>
                </a:solidFill>
              </a:rPr>
              <a:t>Thank you! </a:t>
            </a:r>
            <a:r>
              <a:rPr lang="en-US" dirty="0" smtClean="0">
                <a:solidFill>
                  <a:srgbClr val="FFC000"/>
                </a:solidFill>
              </a:rPr>
              <a:t/>
            </a:r>
            <a:br>
              <a:rPr lang="en-US" dirty="0" smtClean="0">
                <a:solidFill>
                  <a:srgbClr val="FFC000"/>
                </a:solidFill>
              </a:rPr>
            </a:br>
            <a:r>
              <a:rPr lang="en-US" dirty="0">
                <a:solidFill>
                  <a:srgbClr val="FFC000"/>
                </a:solidFill>
              </a:rPr>
              <a:t/>
            </a:r>
            <a:br>
              <a:rPr lang="en-US" dirty="0">
                <a:solidFill>
                  <a:srgbClr val="FFC000"/>
                </a:solidFill>
              </a:rPr>
            </a:br>
            <a:r>
              <a:rPr lang="en-US" dirty="0">
                <a:solidFill>
                  <a:srgbClr val="FFFF00"/>
                </a:solidFill>
                <a:latin typeface="Algerian" panose="04020705040A02060702" pitchFamily="82" charset="0"/>
              </a:rPr>
              <a:t/>
            </a:r>
            <a:br>
              <a:rPr lang="en-US" dirty="0">
                <a:solidFill>
                  <a:srgbClr val="FFFF00"/>
                </a:solidFill>
                <a:latin typeface="Algerian" panose="04020705040A02060702" pitchFamily="82" charset="0"/>
              </a:rPr>
            </a:br>
            <a:endParaRPr lang="en-IN"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36840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520" y="1669508"/>
            <a:ext cx="10684105" cy="4351338"/>
          </a:xfrm>
        </p:spPr>
        <p:txBody>
          <a:bodyPr>
            <a:normAutofit/>
          </a:bodyPr>
          <a:lstStyle/>
          <a:p>
            <a:pPr>
              <a:buFontTx/>
              <a:buChar char="-"/>
            </a:pPr>
            <a:r>
              <a:rPr lang="en-US" sz="3200" dirty="0" smtClean="0"/>
              <a:t>Business Understanding</a:t>
            </a:r>
          </a:p>
          <a:p>
            <a:pPr>
              <a:buFontTx/>
              <a:buChar char="-"/>
            </a:pPr>
            <a:r>
              <a:rPr lang="en-US" sz="3200" dirty="0" smtClean="0"/>
              <a:t>Data Preprocessing</a:t>
            </a:r>
          </a:p>
          <a:p>
            <a:pPr>
              <a:buFontTx/>
              <a:buChar char="-"/>
            </a:pPr>
            <a:r>
              <a:rPr lang="en-US" sz="3200" dirty="0" smtClean="0"/>
              <a:t>EDA</a:t>
            </a:r>
          </a:p>
          <a:p>
            <a:pPr>
              <a:buFontTx/>
              <a:buChar char="-"/>
            </a:pPr>
            <a:r>
              <a:rPr lang="en-US" sz="3200" dirty="0" smtClean="0"/>
              <a:t>Model Building</a:t>
            </a:r>
          </a:p>
          <a:p>
            <a:pPr>
              <a:buFontTx/>
              <a:buChar char="-"/>
            </a:pPr>
            <a:r>
              <a:rPr lang="en-US" sz="3200" dirty="0" smtClean="0"/>
              <a:t>Model Evaluation</a:t>
            </a:r>
          </a:p>
          <a:p>
            <a:pPr>
              <a:buFontTx/>
              <a:buChar char="-"/>
            </a:pPr>
            <a:r>
              <a:rPr lang="en-US" sz="3200" dirty="0" smtClean="0"/>
              <a:t>Deployment</a:t>
            </a:r>
          </a:p>
        </p:txBody>
      </p:sp>
      <p:sp>
        <p:nvSpPr>
          <p:cNvPr id="5" name="Rectangle 4"/>
          <p:cNvSpPr/>
          <p:nvPr/>
        </p:nvSpPr>
        <p:spPr>
          <a:xfrm>
            <a:off x="798536" y="258650"/>
            <a:ext cx="3023521" cy="769441"/>
          </a:xfrm>
          <a:prstGeom prst="rect">
            <a:avLst/>
          </a:prstGeom>
          <a:noFill/>
        </p:spPr>
        <p:txBody>
          <a:bodyPr wrap="none" lIns="91440" tIns="45720" rIns="91440" bIns="45720">
            <a:spAutoFit/>
          </a:bodyPr>
          <a:lstStyle/>
          <a:p>
            <a:pPr algn="ctr"/>
            <a:r>
              <a:rPr lang="en-IN" sz="4400" cap="none" spc="0" dirty="0" smtClean="0">
                <a:ln w="9525">
                  <a:solidFill>
                    <a:schemeClr val="bg1"/>
                  </a:solidFill>
                  <a:prstDash val="solid"/>
                </a:ln>
                <a:solidFill>
                  <a:srgbClr val="FFC000"/>
                </a:solidFill>
              </a:rPr>
              <a:t>Project</a:t>
            </a:r>
            <a:r>
              <a:rPr lang="en-IN" sz="4400" b="1" cap="none" spc="0" dirty="0" smtClean="0">
                <a:ln w="9525">
                  <a:solidFill>
                    <a:schemeClr val="bg1"/>
                  </a:solidFill>
                  <a:prstDash val="solid"/>
                </a:ln>
                <a:solidFill>
                  <a:srgbClr val="FFC000"/>
                </a:solidFill>
                <a:effectLst>
                  <a:outerShdw blurRad="12700" dist="38100" dir="2700000" algn="tl" rotWithShape="0">
                    <a:schemeClr val="bg1">
                      <a:lumMod val="50000"/>
                    </a:schemeClr>
                  </a:outerShdw>
                </a:effectLst>
              </a:rPr>
              <a:t> </a:t>
            </a:r>
            <a:r>
              <a:rPr lang="en-IN" sz="4400" cap="none" spc="0" dirty="0" smtClean="0">
                <a:ln w="9525">
                  <a:solidFill>
                    <a:schemeClr val="bg1"/>
                  </a:solidFill>
                  <a:prstDash val="solid"/>
                </a:ln>
                <a:solidFill>
                  <a:srgbClr val="FFC000"/>
                </a:solidFill>
              </a:rPr>
              <a:t>Flow</a:t>
            </a:r>
            <a:endParaRPr lang="en-IN" sz="4400" cap="none" spc="0" dirty="0">
              <a:ln w="9525">
                <a:solidFill>
                  <a:schemeClr val="bg1"/>
                </a:solidFill>
                <a:prstDash val="solid"/>
              </a:ln>
              <a:solidFill>
                <a:srgbClr val="FFC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376" y="0"/>
            <a:ext cx="7162624" cy="6814867"/>
          </a:xfrm>
          <a:prstGeom prst="rect">
            <a:avLst/>
          </a:prstGeom>
        </p:spPr>
      </p:pic>
    </p:spTree>
    <p:extLst>
      <p:ext uri="{BB962C8B-B14F-4D97-AF65-F5344CB8AC3E}">
        <p14:creationId xmlns:p14="http://schemas.microsoft.com/office/powerpoint/2010/main" val="3778751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331671"/>
            <a:ext cx="10660034" cy="2084958"/>
          </a:xfrm>
        </p:spPr>
        <p:txBody>
          <a:bodyPr/>
          <a:lstStyle/>
          <a:p>
            <a:pPr algn="ctr"/>
            <a:r>
              <a:rPr lang="en-IN" b="1" dirty="0" smtClean="0">
                <a:ln w="9525">
                  <a:solidFill>
                    <a:schemeClr val="bg1"/>
                  </a:solidFill>
                  <a:prstDash val="solid"/>
                </a:ln>
                <a:solidFill>
                  <a:srgbClr val="FFC000"/>
                </a:solidFill>
                <a:effectLst>
                  <a:outerShdw blurRad="12700" dist="38100" dir="2700000" algn="tl" rotWithShape="0">
                    <a:schemeClr val="bg1">
                      <a:lumMod val="50000"/>
                    </a:schemeClr>
                  </a:outerShdw>
                </a:effectLst>
                <a:latin typeface="+mn-lt"/>
              </a:rPr>
              <a:t>Data Collection and</a:t>
            </a:r>
            <a:br>
              <a:rPr lang="en-IN" b="1" dirty="0" smtClean="0">
                <a:ln w="9525">
                  <a:solidFill>
                    <a:schemeClr val="bg1"/>
                  </a:solidFill>
                  <a:prstDash val="solid"/>
                </a:ln>
                <a:solidFill>
                  <a:srgbClr val="FFC000"/>
                </a:solidFill>
                <a:effectLst>
                  <a:outerShdw blurRad="12700" dist="38100" dir="2700000" algn="tl" rotWithShape="0">
                    <a:schemeClr val="bg1">
                      <a:lumMod val="50000"/>
                    </a:schemeClr>
                  </a:outerShdw>
                </a:effectLst>
                <a:latin typeface="+mn-lt"/>
              </a:rPr>
            </a:br>
            <a:r>
              <a:rPr lang="en-IN" b="1" dirty="0" smtClean="0">
                <a:ln w="9525">
                  <a:solidFill>
                    <a:schemeClr val="bg1"/>
                  </a:solidFill>
                  <a:prstDash val="solid"/>
                </a:ln>
                <a:solidFill>
                  <a:srgbClr val="FFC000"/>
                </a:solidFill>
                <a:effectLst>
                  <a:outerShdw blurRad="12700" dist="38100" dir="2700000" algn="tl" rotWithShape="0">
                    <a:schemeClr val="bg1">
                      <a:lumMod val="50000"/>
                    </a:schemeClr>
                  </a:outerShdw>
                </a:effectLst>
                <a:latin typeface="+mn-lt"/>
              </a:rPr>
              <a:t>Understanding:</a:t>
            </a:r>
            <a:endPar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mn-lt"/>
            </a:endParaRPr>
          </a:p>
        </p:txBody>
      </p:sp>
      <p:sp>
        <p:nvSpPr>
          <p:cNvPr id="3" name="Content Placeholder 2"/>
          <p:cNvSpPr>
            <a:spLocks noGrp="1"/>
          </p:cNvSpPr>
          <p:nvPr>
            <p:ph idx="1"/>
          </p:nvPr>
        </p:nvSpPr>
        <p:spPr>
          <a:xfrm>
            <a:off x="707572" y="2176530"/>
            <a:ext cx="10515600" cy="1120462"/>
          </a:xfrm>
        </p:spPr>
        <p:txBody>
          <a:bodyPr>
            <a:normAutofit/>
          </a:bodyPr>
          <a:lstStyle/>
          <a:p>
            <a:r>
              <a:rPr lang="en-IN" sz="2000" dirty="0" smtClean="0"/>
              <a:t>After collecting data its very important to understand your data. </a:t>
            </a:r>
            <a:endParaRPr lang="en-IN" sz="2000" dirty="0" smtClean="0"/>
          </a:p>
          <a:p>
            <a:r>
              <a:rPr lang="en-IN" sz="2000" dirty="0" smtClean="0"/>
              <a:t>The data set for the Gold </a:t>
            </a:r>
            <a:r>
              <a:rPr lang="en-IN" sz="2000" dirty="0" smtClean="0"/>
              <a:t>Price Forecasting  </a:t>
            </a:r>
            <a:r>
              <a:rPr lang="en-IN" sz="2000" dirty="0"/>
              <a:t>have 2182 rows </a:t>
            </a:r>
            <a:r>
              <a:rPr lang="en-IN" sz="2000" dirty="0" smtClean="0"/>
              <a:t>and 1 </a:t>
            </a:r>
            <a:r>
              <a:rPr lang="en-IN" sz="2000" dirty="0" smtClean="0"/>
              <a:t>column </a:t>
            </a:r>
            <a:r>
              <a:rPr lang="en-IN" sz="2000" dirty="0" smtClean="0"/>
              <a:t>. </a:t>
            </a:r>
            <a:endParaRPr lang="en-IN" sz="2000" dirty="0">
              <a:solidFill>
                <a:srgbClr val="A0206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213" y="3165718"/>
            <a:ext cx="2275620" cy="2191537"/>
          </a:xfrm>
          <a:prstGeom prst="rect">
            <a:avLst/>
          </a:prstGeom>
        </p:spPr>
      </p:pic>
      <p:sp>
        <p:nvSpPr>
          <p:cNvPr id="7" name="Pentagon 6"/>
          <p:cNvSpPr/>
          <p:nvPr/>
        </p:nvSpPr>
        <p:spPr>
          <a:xfrm>
            <a:off x="0" y="0"/>
            <a:ext cx="3618963" cy="1970468"/>
          </a:xfrm>
          <a:prstGeom prst="homePlate">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EDA</a:t>
            </a:r>
            <a:endParaRPr lang="en-IN" sz="6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59" y="3165719"/>
            <a:ext cx="2275416" cy="219153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5424" y="3165719"/>
            <a:ext cx="2304576" cy="219153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5814" y="3119484"/>
            <a:ext cx="1916913" cy="76714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58680" y="4412137"/>
            <a:ext cx="2533320" cy="767140"/>
          </a:xfrm>
          <a:prstGeom prst="rect">
            <a:avLst/>
          </a:prstGeom>
        </p:spPr>
      </p:pic>
      <p:sp>
        <p:nvSpPr>
          <p:cNvPr id="12" name="TextBox 11"/>
          <p:cNvSpPr txBox="1"/>
          <p:nvPr/>
        </p:nvSpPr>
        <p:spPr>
          <a:xfrm>
            <a:off x="8288031" y="3098307"/>
            <a:ext cx="1532585" cy="1200329"/>
          </a:xfrm>
          <a:prstGeom prst="rect">
            <a:avLst/>
          </a:prstGeom>
          <a:noFill/>
        </p:spPr>
        <p:txBody>
          <a:bodyPr wrap="square" rtlCol="0">
            <a:spAutoFit/>
          </a:bodyPr>
          <a:lstStyle/>
          <a:p>
            <a:r>
              <a:rPr lang="en-IN" dirty="0" smtClean="0"/>
              <a:t>Shape of data after removing duplicates</a:t>
            </a:r>
            <a:endParaRPr lang="en-IN" dirty="0"/>
          </a:p>
        </p:txBody>
      </p:sp>
      <p:sp>
        <p:nvSpPr>
          <p:cNvPr id="13" name="TextBox 12"/>
          <p:cNvSpPr txBox="1"/>
          <p:nvPr/>
        </p:nvSpPr>
        <p:spPr>
          <a:xfrm>
            <a:off x="8411438" y="4584499"/>
            <a:ext cx="1712891" cy="646331"/>
          </a:xfrm>
          <a:prstGeom prst="rect">
            <a:avLst/>
          </a:prstGeom>
          <a:noFill/>
        </p:spPr>
        <p:txBody>
          <a:bodyPr wrap="square" rtlCol="0">
            <a:spAutoFit/>
          </a:bodyPr>
          <a:lstStyle/>
          <a:p>
            <a:r>
              <a:rPr lang="en-IN" dirty="0" smtClean="0"/>
              <a:t>Null Value Counts</a:t>
            </a:r>
            <a:endParaRPr lang="en-IN" dirty="0"/>
          </a:p>
        </p:txBody>
      </p:sp>
      <p:sp>
        <p:nvSpPr>
          <p:cNvPr id="14" name="TextBox 13"/>
          <p:cNvSpPr txBox="1"/>
          <p:nvPr/>
        </p:nvSpPr>
        <p:spPr>
          <a:xfrm>
            <a:off x="735939" y="5704790"/>
            <a:ext cx="10084924" cy="923330"/>
          </a:xfrm>
          <a:prstGeom prst="rect">
            <a:avLst/>
          </a:prstGeom>
          <a:noFill/>
        </p:spPr>
        <p:txBody>
          <a:bodyPr wrap="square" rtlCol="0">
            <a:spAutoFit/>
          </a:bodyPr>
          <a:lstStyle/>
          <a:p>
            <a:pPr marL="342900" indent="-342900">
              <a:buFontTx/>
              <a:buChar char="-"/>
            </a:pPr>
            <a:r>
              <a:rPr lang="en-IN" dirty="0"/>
              <a:t>Here we can see that there are no null values in the data set. </a:t>
            </a:r>
          </a:p>
          <a:p>
            <a:pPr marL="342900" indent="-342900">
              <a:buFontTx/>
              <a:buChar char="-"/>
            </a:pPr>
            <a:r>
              <a:rPr lang="en-IN" dirty="0"/>
              <a:t>We have also checked for the duplicated data and found that there are few duplicated values.</a:t>
            </a:r>
          </a:p>
          <a:p>
            <a:endParaRPr lang="en-IN" dirty="0"/>
          </a:p>
        </p:txBody>
      </p:sp>
    </p:spTree>
    <p:extLst>
      <p:ext uri="{BB962C8B-B14F-4D97-AF65-F5344CB8AC3E}">
        <p14:creationId xmlns:p14="http://schemas.microsoft.com/office/powerpoint/2010/main" val="3302747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8"/>
            <a:ext cx="10515600" cy="643943"/>
          </a:xfrm>
        </p:spPr>
        <p:txBody>
          <a:bodyPr>
            <a:normAutofit fontScale="90000"/>
          </a:bodyPr>
          <a:lstStyle/>
          <a:p>
            <a:pPr algn="ctr"/>
            <a:r>
              <a:rPr lang="en-IN" dirty="0" smtClean="0">
                <a:solidFill>
                  <a:srgbClr val="FFC000"/>
                </a:solidFill>
              </a:rPr>
              <a:t>Data Visualization</a:t>
            </a:r>
            <a:endParaRPr lang="en-IN" dirty="0">
              <a:solidFill>
                <a:srgbClr val="FFC000"/>
              </a:solidFill>
            </a:endParaRP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85611"/>
            <a:ext cx="2843770" cy="2691685"/>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670478"/>
            <a:ext cx="2843770" cy="290418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770" y="3670477"/>
            <a:ext cx="3209300" cy="290418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770" y="785610"/>
            <a:ext cx="3209300" cy="2691685"/>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70" y="785609"/>
            <a:ext cx="2975020" cy="2691685"/>
          </a:xfrm>
          <a:prstGeom prst="rect">
            <a:avLst/>
          </a:prstGeom>
        </p:spPr>
      </p:pic>
      <p:sp>
        <p:nvSpPr>
          <p:cNvPr id="18" name="TextBox 17"/>
          <p:cNvSpPr txBox="1"/>
          <p:nvPr/>
        </p:nvSpPr>
        <p:spPr>
          <a:xfrm>
            <a:off x="9118242" y="1017431"/>
            <a:ext cx="3073758" cy="2308324"/>
          </a:xfrm>
          <a:prstGeom prst="rect">
            <a:avLst/>
          </a:prstGeom>
          <a:noFill/>
        </p:spPr>
        <p:txBody>
          <a:bodyPr wrap="square" rtlCol="0">
            <a:spAutoFit/>
          </a:bodyPr>
          <a:lstStyle/>
          <a:p>
            <a:r>
              <a:rPr lang="en-IN" dirty="0" smtClean="0"/>
              <a:t>From the Line plot and Scatter plot we can see that there is no such trend in the data. We can see that the price was quite in the same range between 2016-2019 and from 2020 there is gradual increase in the pricing.</a:t>
            </a:r>
            <a:endParaRPr lang="en-IN" dirty="0"/>
          </a:p>
        </p:txBody>
      </p:sp>
      <p:sp>
        <p:nvSpPr>
          <p:cNvPr id="19" name="TextBox 18"/>
          <p:cNvSpPr txBox="1"/>
          <p:nvPr/>
        </p:nvSpPr>
        <p:spPr>
          <a:xfrm>
            <a:off x="6697014" y="4443211"/>
            <a:ext cx="2910625" cy="923330"/>
          </a:xfrm>
          <a:prstGeom prst="rect">
            <a:avLst/>
          </a:prstGeom>
          <a:noFill/>
        </p:spPr>
        <p:txBody>
          <a:bodyPr wrap="square" rtlCol="0">
            <a:spAutoFit/>
          </a:bodyPr>
          <a:lstStyle/>
          <a:p>
            <a:r>
              <a:rPr lang="en-IN" dirty="0" smtClean="0"/>
              <a:t>From the Histogram and </a:t>
            </a:r>
            <a:r>
              <a:rPr lang="en-IN" dirty="0" err="1" smtClean="0"/>
              <a:t>Kde</a:t>
            </a:r>
            <a:r>
              <a:rPr lang="en-IN" dirty="0" smtClean="0"/>
              <a:t> plot we can see that the data is not normally distributed.</a:t>
            </a:r>
            <a:endParaRPr lang="en-IN" dirty="0"/>
          </a:p>
        </p:txBody>
      </p:sp>
    </p:spTree>
    <p:extLst>
      <p:ext uri="{BB962C8B-B14F-4D97-AF65-F5344CB8AC3E}">
        <p14:creationId xmlns:p14="http://schemas.microsoft.com/office/powerpoint/2010/main" val="263144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238" y="381085"/>
            <a:ext cx="11534390" cy="1015663"/>
          </a:xfrm>
          <a:prstGeom prst="rect">
            <a:avLst/>
          </a:prstGeom>
          <a:noFill/>
        </p:spPr>
        <p:txBody>
          <a:bodyPr wrap="square" rtlCol="0">
            <a:spAutoFit/>
          </a:bodyPr>
          <a:lstStyle/>
          <a:p>
            <a:r>
              <a:rPr lang="en-IN" sz="2000" b="1" dirty="0" smtClean="0">
                <a:ln w="9525">
                  <a:solidFill>
                    <a:schemeClr val="bg1"/>
                  </a:solidFill>
                  <a:prstDash val="solid"/>
                </a:ln>
                <a:solidFill>
                  <a:srgbClr val="FFC000"/>
                </a:solidFill>
                <a:effectLst>
                  <a:outerShdw blurRad="12700" dist="38100" dir="2700000" algn="tl" rotWithShape="0">
                    <a:schemeClr val="bg1">
                      <a:lumMod val="50000"/>
                    </a:schemeClr>
                  </a:outerShdw>
                </a:effectLst>
              </a:rPr>
              <a:t>Seasonal Decomposition:- </a:t>
            </a:r>
            <a:r>
              <a:rPr lang="en-US" sz="2000" dirty="0" smtClean="0"/>
              <a:t>It helps </a:t>
            </a:r>
            <a:r>
              <a:rPr lang="en-US" sz="2000" dirty="0"/>
              <a:t>us to better analyze the data and exploring different ways to solve the </a:t>
            </a:r>
            <a:r>
              <a:rPr lang="en-US" sz="2000" dirty="0" smtClean="0"/>
              <a:t>problem which involves </a:t>
            </a:r>
            <a:r>
              <a:rPr lang="en-US" sz="2000" dirty="0"/>
              <a:t>breaking down Time Series data into many components or identifying seasonality and trend from a series of data.</a:t>
            </a:r>
            <a:endParaRPr lang="en-IN" sz="2000" dirty="0">
              <a:ln w="9525">
                <a:solidFill>
                  <a:schemeClr val="bg1"/>
                </a:solidFill>
                <a:prstDash val="solid"/>
              </a:ln>
              <a:effectLst>
                <a:outerShdw blurRad="12700" dist="38100" dir="2700000" algn="tl" rotWithShape="0">
                  <a:schemeClr val="bg1">
                    <a:lumMod val="5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496" y="1794561"/>
            <a:ext cx="4898859" cy="2031325"/>
          </a:xfrm>
          <a:prstGeom prst="rect">
            <a:avLst/>
          </a:prstGeom>
        </p:spPr>
      </p:pic>
      <p:sp>
        <p:nvSpPr>
          <p:cNvPr id="2" name="TextBox 1"/>
          <p:cNvSpPr txBox="1"/>
          <p:nvPr/>
        </p:nvSpPr>
        <p:spPr>
          <a:xfrm>
            <a:off x="407238" y="1794561"/>
            <a:ext cx="4842456" cy="2031325"/>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Here we can see that the seasonality and residuals are quite dense and not that clear.</a:t>
            </a:r>
          </a:p>
          <a:p>
            <a:pPr marL="285750" indent="-285750">
              <a:buFont typeface="Arial" panose="020B0604020202020204" pitchFamily="34" charset="0"/>
              <a:buChar char="•"/>
            </a:pPr>
            <a:r>
              <a:rPr lang="en-IN" dirty="0" smtClean="0"/>
              <a:t>We have applied the resampling technique using mean and tried to plot the decomposition plot afterwards and the result is quite promising.</a:t>
            </a:r>
          </a:p>
          <a:p>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496" y="1030310"/>
            <a:ext cx="4898859" cy="7937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430" y="3928736"/>
            <a:ext cx="2353003" cy="281979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2495" y="3928736"/>
            <a:ext cx="4898859" cy="2819794"/>
          </a:xfrm>
          <a:prstGeom prst="rect">
            <a:avLst/>
          </a:prstGeom>
        </p:spPr>
      </p:pic>
      <p:sp>
        <p:nvSpPr>
          <p:cNvPr id="9" name="TextBox 8"/>
          <p:cNvSpPr txBox="1"/>
          <p:nvPr/>
        </p:nvSpPr>
        <p:spPr>
          <a:xfrm>
            <a:off x="528034" y="4082603"/>
            <a:ext cx="3155334"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After resampling we can see that the seasonality and trend is quite clear.</a:t>
            </a:r>
            <a:endParaRPr lang="en-IN" dirty="0"/>
          </a:p>
        </p:txBody>
      </p:sp>
    </p:spTree>
    <p:extLst>
      <p:ext uri="{BB962C8B-B14F-4D97-AF65-F5344CB8AC3E}">
        <p14:creationId xmlns:p14="http://schemas.microsoft.com/office/powerpoint/2010/main" val="1847666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612" y="315743"/>
            <a:ext cx="11834387" cy="714568"/>
          </a:xfrm>
        </p:spPr>
        <p:txBody>
          <a:bodyPr>
            <a:normAutofit fontScale="90000"/>
          </a:bodyPr>
          <a:lstStyle/>
          <a:p>
            <a:pPr algn="ctr"/>
            <a:r>
              <a:rPr lang="en-IN" b="1" dirty="0" smtClean="0"/>
              <a:t/>
            </a:r>
            <a:br>
              <a:rPr lang="en-IN" b="1" dirty="0" smtClean="0"/>
            </a:br>
            <a:r>
              <a:rPr lang="en-IN" b="1" dirty="0" smtClean="0">
                <a:solidFill>
                  <a:srgbClr val="FFCC00"/>
                </a:solidFill>
              </a:rPr>
              <a:t>AD </a:t>
            </a:r>
            <a:r>
              <a:rPr lang="en-IN" b="1" dirty="0">
                <a:solidFill>
                  <a:srgbClr val="FFCC00"/>
                </a:solidFill>
              </a:rPr>
              <a:t>Fuller </a:t>
            </a:r>
            <a:r>
              <a:rPr lang="en-IN" b="1" dirty="0" smtClean="0">
                <a:solidFill>
                  <a:srgbClr val="FFCC00"/>
                </a:solidFill>
              </a:rPr>
              <a:t>Test :-</a:t>
            </a:r>
            <a:r>
              <a:rPr lang="en-IN" b="1" dirty="0"/>
              <a:t/>
            </a:r>
            <a:br>
              <a:rPr lang="en-IN" b="1" dirty="0"/>
            </a:br>
            <a:endPar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endParaRPr>
          </a:p>
        </p:txBody>
      </p:sp>
      <p:sp>
        <p:nvSpPr>
          <p:cNvPr id="8" name="TextBox 7"/>
          <p:cNvSpPr txBox="1"/>
          <p:nvPr/>
        </p:nvSpPr>
        <p:spPr>
          <a:xfrm>
            <a:off x="6536027" y="1697943"/>
            <a:ext cx="5280338" cy="707886"/>
          </a:xfrm>
          <a:prstGeom prst="rect">
            <a:avLst/>
          </a:prstGeom>
          <a:noFill/>
        </p:spPr>
        <p:txBody>
          <a:bodyPr wrap="square" rtlCol="0">
            <a:spAutoFit/>
          </a:bodyPr>
          <a:lstStyle/>
          <a:p>
            <a:r>
              <a:rPr lang="en-IN" sz="2000" b="1" dirty="0" smtClean="0">
                <a:ln w="9525">
                  <a:solidFill>
                    <a:schemeClr val="bg1"/>
                  </a:solidFill>
                  <a:prstDash val="solid"/>
                </a:ln>
              </a:rPr>
              <a:t>Here from the AD Fuller Test we can see that the data is non stationary.</a:t>
            </a:r>
            <a:endParaRPr lang="en-IN" sz="2000" b="1" dirty="0">
              <a:ln w="9525">
                <a:solidFill>
                  <a:schemeClr val="bg1"/>
                </a:solidFill>
                <a:prstDash val="solid"/>
              </a:ln>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8" y="1030311"/>
            <a:ext cx="6134956" cy="35437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394" y="4574106"/>
            <a:ext cx="6031605" cy="2283894"/>
          </a:xfrm>
          <a:prstGeom prst="rect">
            <a:avLst/>
          </a:prstGeom>
        </p:spPr>
      </p:pic>
      <p:sp>
        <p:nvSpPr>
          <p:cNvPr id="6" name="TextBox 5"/>
          <p:cNvSpPr txBox="1"/>
          <p:nvPr/>
        </p:nvSpPr>
        <p:spPr>
          <a:xfrm>
            <a:off x="566670" y="5357611"/>
            <a:ext cx="4945488" cy="1015663"/>
          </a:xfrm>
          <a:prstGeom prst="rect">
            <a:avLst/>
          </a:prstGeom>
          <a:noFill/>
        </p:spPr>
        <p:txBody>
          <a:bodyPr wrap="square" rtlCol="0">
            <a:spAutoFit/>
          </a:bodyPr>
          <a:lstStyle/>
          <a:p>
            <a:r>
              <a:rPr lang="en-IN" sz="2000" dirty="0" smtClean="0"/>
              <a:t>We have used the First Order Differencing to make the data Stationary which will be used in the Auto Regression Models.</a:t>
            </a:r>
            <a:endParaRPr lang="en-IN" sz="2000" dirty="0"/>
          </a:p>
        </p:txBody>
      </p:sp>
    </p:spTree>
    <p:extLst>
      <p:ext uri="{BB962C8B-B14F-4D97-AF65-F5344CB8AC3E}">
        <p14:creationId xmlns:p14="http://schemas.microsoft.com/office/powerpoint/2010/main" val="2301505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46" y="2764613"/>
            <a:ext cx="4895886" cy="384812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893" y="2764613"/>
            <a:ext cx="4924461" cy="3848128"/>
          </a:xfrm>
          <a:prstGeom prst="rect">
            <a:avLst/>
          </a:prstGeom>
        </p:spPr>
      </p:pic>
      <p:sp>
        <p:nvSpPr>
          <p:cNvPr id="4" name="Title 3"/>
          <p:cNvSpPr>
            <a:spLocks noGrp="1"/>
          </p:cNvSpPr>
          <p:nvPr>
            <p:ph type="title"/>
          </p:nvPr>
        </p:nvSpPr>
        <p:spPr>
          <a:xfrm>
            <a:off x="838200" y="193183"/>
            <a:ext cx="10515600" cy="734097"/>
          </a:xfrm>
        </p:spPr>
        <p:txBody>
          <a:bodyPr>
            <a:normAutofit/>
          </a:bodyPr>
          <a:lstStyle/>
          <a:p>
            <a:pPr algn="ctr"/>
            <a:r>
              <a:rPr lang="en-IN" dirty="0" smtClean="0">
                <a:solidFill>
                  <a:srgbClr val="FFC000"/>
                </a:solidFill>
              </a:rPr>
              <a:t>ACF &amp; PACF</a:t>
            </a:r>
            <a:endParaRPr lang="en-IN" dirty="0">
              <a:solidFill>
                <a:srgbClr val="FFC000"/>
              </a:solidFill>
            </a:endParaRPr>
          </a:p>
        </p:txBody>
      </p:sp>
      <p:sp>
        <p:nvSpPr>
          <p:cNvPr id="6" name="TextBox 5"/>
          <p:cNvSpPr txBox="1"/>
          <p:nvPr/>
        </p:nvSpPr>
        <p:spPr>
          <a:xfrm>
            <a:off x="605546" y="1210614"/>
            <a:ext cx="10941808" cy="923330"/>
          </a:xfrm>
          <a:prstGeom prst="rect">
            <a:avLst/>
          </a:prstGeom>
          <a:noFill/>
        </p:spPr>
        <p:txBody>
          <a:bodyPr wrap="square" rtlCol="0">
            <a:spAutoFit/>
          </a:bodyPr>
          <a:lstStyle/>
          <a:p>
            <a:r>
              <a:rPr lang="en-US" dirty="0"/>
              <a:t>Autocorrelation Function (ACF) and Partial Autocorrelation Function (PACF) can provide valuable insights into the </a:t>
            </a:r>
            <a:r>
              <a:rPr lang="en-US" dirty="0" smtClean="0"/>
              <a:t>behavior </a:t>
            </a:r>
            <a:r>
              <a:rPr lang="en-US" dirty="0"/>
              <a:t>of time series data. They are often used to decide the number of Autoregressive (AR) and Moving Average (MA) lags for the ARIMA models. Moreover, they can also help detect any seasonality within the </a:t>
            </a:r>
            <a:r>
              <a:rPr lang="en-US" dirty="0" smtClean="0"/>
              <a:t>data.</a:t>
            </a:r>
            <a:endParaRPr lang="en-IN" dirty="0"/>
          </a:p>
        </p:txBody>
      </p:sp>
    </p:spTree>
    <p:extLst>
      <p:ext uri="{BB962C8B-B14F-4D97-AF65-F5344CB8AC3E}">
        <p14:creationId xmlns:p14="http://schemas.microsoft.com/office/powerpoint/2010/main" val="50357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178"/>
            <a:ext cx="12192000" cy="737406"/>
          </a:xfrm>
        </p:spPr>
        <p:txBody>
          <a:bodyPr>
            <a:normAutofit fontScale="90000"/>
          </a:bodyPr>
          <a:lstStyle/>
          <a:p>
            <a:pPr algn="ctr"/>
            <a:r>
              <a:rPr lang="en-IN" dirty="0" smtClean="0">
                <a:solidFill>
                  <a:srgbClr val="FFC000"/>
                </a:solidFill>
              </a:rPr>
              <a:t>Model Building</a:t>
            </a:r>
            <a:r>
              <a:rPr lang="en-IN" dirty="0">
                <a:solidFill>
                  <a:srgbClr val="FFC000"/>
                </a:solidFill>
              </a:rPr>
              <a:t/>
            </a:r>
            <a:br>
              <a:rPr lang="en-IN" dirty="0">
                <a:solidFill>
                  <a:srgbClr val="FFC000"/>
                </a:solidFill>
              </a:rPr>
            </a:br>
            <a:endParaRPr lang="en-IN" dirty="0">
              <a:solidFill>
                <a:srgbClr val="FFC000"/>
              </a:solidFill>
            </a:endParaRPr>
          </a:p>
        </p:txBody>
      </p:sp>
      <p:sp>
        <p:nvSpPr>
          <p:cNvPr id="5" name="Rectangle 4"/>
          <p:cNvSpPr/>
          <p:nvPr/>
        </p:nvSpPr>
        <p:spPr>
          <a:xfrm>
            <a:off x="195943" y="4519741"/>
            <a:ext cx="4876799" cy="1077218"/>
          </a:xfrm>
          <a:prstGeom prst="rect">
            <a:avLst/>
          </a:prstGeom>
        </p:spPr>
        <p:txBody>
          <a:bodyPr wrap="square">
            <a:spAutoFit/>
          </a:bodyPr>
          <a:lstStyle/>
          <a:p>
            <a:r>
              <a:rPr lang="en-US" sz="3200" u="sng" dirty="0" smtClean="0">
                <a:solidFill>
                  <a:srgbClr val="FFC000"/>
                </a:solidFill>
              </a:rPr>
              <a:t>Simple Exponential Smoothing :</a:t>
            </a:r>
            <a:endParaRPr lang="en-IN" u="sn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37" y="3708372"/>
            <a:ext cx="6505820" cy="301711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2" y="969981"/>
            <a:ext cx="4876799" cy="2636104"/>
          </a:xfrm>
          <a:prstGeom prst="rect">
            <a:avLst/>
          </a:prstGeom>
        </p:spPr>
      </p:pic>
      <p:sp>
        <p:nvSpPr>
          <p:cNvPr id="13" name="TextBox 12"/>
          <p:cNvSpPr txBox="1"/>
          <p:nvPr/>
        </p:nvSpPr>
        <p:spPr>
          <a:xfrm>
            <a:off x="5821251" y="1519707"/>
            <a:ext cx="4778062" cy="707886"/>
          </a:xfrm>
          <a:prstGeom prst="rect">
            <a:avLst/>
          </a:prstGeom>
          <a:noFill/>
        </p:spPr>
        <p:txBody>
          <a:bodyPr wrap="square" rtlCol="0">
            <a:spAutoFit/>
          </a:bodyPr>
          <a:lstStyle/>
          <a:p>
            <a:r>
              <a:rPr lang="en-IN" sz="2000" dirty="0" smtClean="0"/>
              <a:t>Here we have divided the data to Train and Test data.</a:t>
            </a:r>
            <a:endParaRPr lang="en-IN" sz="2000" dirty="0"/>
          </a:p>
        </p:txBody>
      </p:sp>
    </p:spTree>
    <p:extLst>
      <p:ext uri="{BB962C8B-B14F-4D97-AF65-F5344CB8AC3E}">
        <p14:creationId xmlns:p14="http://schemas.microsoft.com/office/powerpoint/2010/main" val="321096333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9274</TotalTime>
  <Words>796</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Arial</vt:lpstr>
      <vt:lpstr>Calibri</vt:lpstr>
      <vt:lpstr>Calibri Light</vt:lpstr>
      <vt:lpstr>Wingdings</vt:lpstr>
      <vt:lpstr>Office Theme</vt:lpstr>
      <vt:lpstr>GOLD PRICE FORECASTING </vt:lpstr>
      <vt:lpstr>Business Objective</vt:lpstr>
      <vt:lpstr>PowerPoint Presentation</vt:lpstr>
      <vt:lpstr>Data Collection and Understanding:</vt:lpstr>
      <vt:lpstr>Data Visualization</vt:lpstr>
      <vt:lpstr>PowerPoint Presentation</vt:lpstr>
      <vt:lpstr> AD Fuller Test :- </vt:lpstr>
      <vt:lpstr>ACF &amp; PACF</vt:lpstr>
      <vt:lpstr>Model Building </vt:lpstr>
      <vt:lpstr>Double Exponential Smoothing : </vt:lpstr>
      <vt:lpstr>Triple Exponential  Smoothing </vt:lpstr>
      <vt:lpstr>PowerPoint Presentation</vt:lpstr>
      <vt:lpstr>PowerPoint Presentation</vt:lpstr>
      <vt:lpstr>Auto Regression Models : </vt:lpstr>
      <vt:lpstr>ARIMA Model : </vt:lpstr>
      <vt:lpstr>As there is no improvement in the 2nd ARIMA model, to tackle that we have taken all the possible ranges for the p,q and d AND tried to calculate the MSE values and found out that value for MSE with the order of p=1,d=0,q=13 is least.  Now we have tried the same in our ARIMA model and calculated the RMSE value of the model.    </vt:lpstr>
      <vt:lpstr>Auto ARIMA</vt:lpstr>
      <vt:lpstr>PowerPoint Presentation</vt:lpstr>
      <vt:lpstr>PowerPoint Presentation</vt:lpstr>
      <vt:lpstr>Residual Analysis</vt:lpstr>
      <vt:lpstr>Forecasting -</vt:lpstr>
      <vt:lpstr>Deployment</vt:lpstr>
      <vt:lpstr>Deployment</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Rating Classification</dc:title>
  <dc:creator>user</dc:creator>
  <cp:lastModifiedBy>Admin</cp:lastModifiedBy>
  <cp:revision>144</cp:revision>
  <dcterms:created xsi:type="dcterms:W3CDTF">2022-11-19T14:57:01Z</dcterms:created>
  <dcterms:modified xsi:type="dcterms:W3CDTF">2023-01-17T10:06:31Z</dcterms:modified>
</cp:coreProperties>
</file>