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379" y="639098"/>
            <a:ext cx="5951620" cy="2789902"/>
          </a:xfrm>
        </p:spPr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Case Studies &amp; Guesstimates for FinTech Industries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638" y="4454879"/>
            <a:ext cx="4829101" cy="2233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Mohd Rihan Khan</a:t>
            </a:r>
          </a:p>
          <a:p>
            <a:r>
              <a:rPr lang="en-US" dirty="0"/>
              <a:t>Sanjay Ishwar DALAWAI</a:t>
            </a:r>
          </a:p>
          <a:p>
            <a:r>
              <a:rPr lang="en-US" dirty="0"/>
              <a:t>Mokhit Mahebub Khan</a:t>
            </a:r>
          </a:p>
          <a:p>
            <a:r>
              <a:rPr lang="en-US" dirty="0"/>
              <a:t>Abhijit Kumar</a:t>
            </a:r>
          </a:p>
          <a:p>
            <a:r>
              <a:rPr lang="en-US" dirty="0"/>
              <a:t>Yogesh Kumar saini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74959-E391-5DCE-50FE-717FCEB9BFDE}"/>
              </a:ext>
            </a:extLst>
          </p:cNvPr>
          <p:cNvSpPr txBox="1"/>
          <p:nvPr/>
        </p:nvSpPr>
        <p:spPr>
          <a:xfrm>
            <a:off x="1761281" y="2105561"/>
            <a:ext cx="8669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Part II : Guestimates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27737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8B905-D0B3-F839-5064-79793BF69FA7}"/>
              </a:ext>
            </a:extLst>
          </p:cNvPr>
          <p:cNvSpPr txBox="1"/>
          <p:nvPr/>
        </p:nvSpPr>
        <p:spPr>
          <a:xfrm>
            <a:off x="394439" y="487680"/>
            <a:ext cx="11972081" cy="592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will be the percentage increase in global FinTech investments over the next five years?</a:t>
            </a:r>
          </a:p>
          <a:p>
            <a:pPr fontAlgn="base">
              <a:spcBef>
                <a:spcPts val="50"/>
              </a:spcBef>
              <a:spcAft>
                <a:spcPts val="5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question involves estimating the growth rate of investments in FinTech startups and companies, considering current trends and future projections.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Step 1: Current Global FinTech Investments</a:t>
            </a:r>
            <a:endParaRPr lang="en-US" sz="1200" b="0" dirty="0">
              <a:effectLst/>
            </a:endParaRP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2024, global FinTech investments amounted to approximately $52 billion annually.</a:t>
            </a:r>
          </a:p>
          <a:p>
            <a:pPr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Step 2: Annual Growth Rate</a:t>
            </a:r>
            <a:endParaRPr lang="en-US" sz="1200" b="0" dirty="0">
              <a:effectLst/>
            </a:endParaRP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Estimate an annual growth rate for global FinTech investments.</a:t>
            </a: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Assume an 8% annual growth rate (based on current trends).</a:t>
            </a:r>
          </a:p>
          <a:p>
            <a:pPr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Step 3: Project Future Investments After 5 Years</a:t>
            </a:r>
            <a:endParaRPr lang="en-US" sz="1200" b="1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formula for compound growth: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Value = Current Value×(1+Growth Rate)^n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Where:</a:t>
            </a:r>
            <a:endParaRPr lang="en-US" sz="1200" b="1" dirty="0">
              <a:effectLst/>
            </a:endParaRP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Value = $52  billion</a:t>
            </a: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Growth Rate = 8% = 0.08</a:t>
            </a: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= 5 years</a:t>
            </a:r>
          </a:p>
          <a:p>
            <a:pPr marL="457200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Value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52 × (1+0.08)^5 = 52 × 1.46933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$77 billion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4: Calculate the Percentage Increase</a:t>
            </a:r>
            <a:endParaRPr lang="en-US" sz="1200" b="1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Percentage Increase =( Future Value − Current Value / Current Value)×100</a:t>
            </a: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Percentage Increase = (77 − 52 / 52) ​× 100 </a:t>
            </a:r>
            <a:endParaRPr lang="en-US" sz="1200" b="0" dirty="0">
              <a:effectLst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		 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50 %</a:t>
            </a: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 on an 8% annual growth rate, global FinTech investments are projected to grow to approximately $77 billion in five years, representing a 50% increase.</a:t>
            </a:r>
          </a:p>
        </p:txBody>
      </p:sp>
    </p:spTree>
    <p:extLst>
      <p:ext uri="{BB962C8B-B14F-4D97-AF65-F5344CB8AC3E}">
        <p14:creationId xmlns:p14="http://schemas.microsoft.com/office/powerpoint/2010/main" val="279783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CD6F3-651A-3D36-E819-23EBF5619720}"/>
              </a:ext>
            </a:extLst>
          </p:cNvPr>
          <p:cNvSpPr txBox="1"/>
          <p:nvPr/>
        </p:nvSpPr>
        <p:spPr>
          <a:xfrm>
            <a:off x="195224" y="114800"/>
            <a:ext cx="11024172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How many people will adopt digital banking services in developing countries over the next decade?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question requires an estimation of the number of new users of digital banking solutions in regions where traditional banking infrastructure is less prevalent.</a:t>
            </a:r>
          </a:p>
          <a:p>
            <a:pPr marL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Population in Developing Countries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population of developing countries: 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~5 billion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(based on global estimates).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Expected annual population growth rate: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after 10 years: 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Population = Current Population×(1+Growth Rate)^n 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Population = 5×(1+0.01)^10= 5.523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≈ 5.6 billion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Internet Penetration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internet penetration in developing countries: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50%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(source: World Bank).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expected annual growth rate of internet penetration: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Internet penetration after 10 years: 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Penetration=Current Penetration×(1+Growth Rate)^n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Penetration = 0.50 (1 + 0.05)^{10} 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0.814</a:t>
            </a:r>
          </a:p>
          <a:p>
            <a:pPr marL="9144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internet users after 10 years: </a:t>
            </a:r>
          </a:p>
          <a:p>
            <a:pPr marL="914400" lvl="1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Internet Users  =  Future Population×Future Penetration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= 5.6×0.814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    	  = 4.558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≈ 4.6 billion.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Adoption Rate of Digital Banking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Assume 60% of internet users in developing countries will adopt digital banking services over the next decade (due to increased smartphone use and fintech solutions).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digital banking users: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Banking Users = Internet Users × Adoption Rate 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Banking Users = 4.6 × 0.60 = 2.76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≈ 3 billion</a:t>
            </a:r>
          </a:p>
          <a:p>
            <a:pPr marL="914400" indent="4572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Approximately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billion people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developing countries are estimated to adopt digital banking services over the next decade.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20091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96E70-F45A-982D-42CD-E1F371A1B948}"/>
              </a:ext>
            </a:extLst>
          </p:cNvPr>
          <p:cNvSpPr txBox="1"/>
          <p:nvPr/>
        </p:nvSpPr>
        <p:spPr>
          <a:xfrm>
            <a:off x="429375" y="406400"/>
            <a:ext cx="9872061" cy="466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What percentage of small and medium-sized enterprises (SMEs) will use FinTech solutions for their financial needs by 2025?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question involves predicting the adoption rate of FinTech services among SMEs, including payments, lending, and financial management tools.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Solution: 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Trends: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In 2023,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~30% of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 use FinTech solutions (e.g., digital payments, lending platforms, accounting tools).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is higher in developed markets (e.g., 50% in the US) and lower in developing markets (e.g., 20% in Africa).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Assumptions:</a:t>
            </a:r>
            <a:endParaRPr lang="en-US" sz="1200" b="1" dirty="0">
              <a:effectLst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Adoption will grow at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~10% annually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due to increased awareness, affordability, and regulatory support.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SME Population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There are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~400 million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Drivers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Digital payments, working capital loans, and automated accounting tools will drive adoption.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Calculation: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Users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30% of 400 million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120 million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Total Users by 2025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 120*(1+0.1)^2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45.2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million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Percentage Adoption: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(145.2 million / 400 million) × 100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36.3%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</a:t>
            </a:r>
            <a:r>
              <a:rPr lang="en-US" sz="1200" b="1" dirty="0"/>
              <a:t>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By 2025, approximately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37% of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 will use FinTech solutions for their financial needs.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4731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B3A44-1C9F-3B72-63E9-1F056793F793}"/>
              </a:ext>
            </a:extLst>
          </p:cNvPr>
          <p:cNvSpPr txBox="1"/>
          <p:nvPr/>
        </p:nvSpPr>
        <p:spPr>
          <a:xfrm>
            <a:off x="313585" y="428491"/>
            <a:ext cx="11564833" cy="407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1200"/>
              </a:spcBef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What will mobile payments' average transaction value in the next three years?</a:t>
            </a:r>
          </a:p>
          <a:p>
            <a:pPr algn="just" fontAlgn="base"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This question requires estimating the average amount of money transacted through mobile payment platforms, considering the growth of mobile commerce and digital wallets.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120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Trends: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In 2023, the average transaction value for mobile payments is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~$50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is driven by increased adoption of mobile wallets, QR codes, and contactless payments.</a:t>
            </a: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Assumptions:</a:t>
            </a:r>
            <a:endParaRPr lang="en-US" sz="1200" b="1" dirty="0">
              <a:effectLst/>
            </a:endParaRPr>
          </a:p>
          <a:p>
            <a:pPr lvl="1" algn="just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The average transaction value will grow at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~5% annually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due to inflation and higher adoption of premium services.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Drivers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E-commerce growth, higher disposable incomes, and increased use of mobile payments for larger transactions.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Calculation: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1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50×1.05=52.50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2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52.50×1.05=55.13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3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55.13×1.05=57.88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</a:t>
            </a:r>
            <a:r>
              <a:rPr lang="en-US" sz="1200" b="1" dirty="0"/>
              <a:t>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The average transaction value of mobile payments will increase to approximately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$58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in the next three years.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4045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B6A93B1-4A2F-2A32-351B-33D2E985F865}"/>
              </a:ext>
            </a:extLst>
          </p:cNvPr>
          <p:cNvSpPr txBox="1"/>
          <p:nvPr/>
        </p:nvSpPr>
        <p:spPr>
          <a:xfrm>
            <a:off x="230253" y="266596"/>
            <a:ext cx="1133229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How much will blockchain technology reduce the costs of cross-border transactions in the next five years?</a:t>
            </a:r>
            <a:endParaRPr lang="en-US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question involves estimating the cost savings achieved through adopting blockchain technology for international money transfers, factoring in current fees and the efficiency improvements blockchain brings.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Solution:</a:t>
            </a:r>
          </a:p>
          <a:p>
            <a:pPr algn="just" fontAlgn="base">
              <a:spcBef>
                <a:spcPts val="50"/>
              </a:spcBef>
              <a:spcAft>
                <a:spcPts val="50"/>
              </a:spcAft>
            </a:pP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</a:rPr>
              <a:t>We will estimate the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percentage reduction in costs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</a:rPr>
              <a:t> for cross-border transactions due to blockchain adoption.</a:t>
            </a:r>
          </a:p>
          <a:p>
            <a:pPr algn="just" fontAlgn="base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228600" indent="-228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1: Understanding the Current Costs of Cross-Border Transactions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Currently, traditional cross-border transactions incur the following fees: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Bank Processing Fees: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~2–2.5% per transaction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Intermediary Bank Charges: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~1–1.5%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Foreign Exchange Markup: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~1–1.5%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Other Miscellaneous Charges: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~1%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Total Cost for Traditional Cross-Border Transactions: ~6% of the transaction amount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228600" indent="-228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2: Estimating Blockchain-Based Cost Reduction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Blockchain-based solutions (e.g.,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Ripple (XRP), Stellar (XLM), and stablecoins (USDT, USDC)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) significantly reduce costs by: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Eliminating intermediaries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(0% intermediary bank fees)</a:t>
            </a: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Minimizing processing costs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(as low as 0.1–1%)</a:t>
            </a: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Reducing forex markups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(due to peer-to-peer exchange systems)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Estimated Cost for Blockchain Transactions: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1.5% of the transaction amount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Assumption: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Rate: The projected Adoption Rate for the next 5 Years could be 40%, Adoption is increasing, but several factors (regulatory issues, trust, integration with banks, etc.) may slow it down.</a:t>
            </a:r>
            <a:endParaRPr 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37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78503-56AD-705B-966D-7B82238E5AF5}"/>
              </a:ext>
            </a:extLst>
          </p:cNvPr>
          <p:cNvSpPr txBox="1"/>
          <p:nvPr/>
        </p:nvSpPr>
        <p:spPr>
          <a:xfrm>
            <a:off x="374982" y="426720"/>
            <a:ext cx="11386383" cy="372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3: Blended Cost Reduction Calculation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We now calculate the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average cost reduction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, considering that blockchain-based transactions will make up only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40%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of the market, while 60% will still use expensive traditional methods.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Weighted Average Cost in 2030</a:t>
            </a:r>
            <a:br>
              <a:rPr lang="en-US" sz="1200" b="0" dirty="0">
                <a:effectLst/>
              </a:rPr>
            </a:br>
            <a:r>
              <a:rPr lang="en-US" sz="1200" b="0" dirty="0">
                <a:effectLst/>
              </a:rPr>
              <a:t>		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New Average Cost = (0.6*6%) + (0.4*1.5%)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   			       = 3.6% + 0.6%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   			       = 4.2% (blended cost)</a:t>
            </a: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Percentage Reduction Compared to Today (5% average cost):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	   	(6% - 4.2%)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--------------  * 100  = 30%</a:t>
            </a:r>
            <a:endParaRPr lang="en-US" sz="1200" b="0" dirty="0">
              <a:effectLst/>
            </a:endParaRPr>
          </a:p>
          <a:p>
            <a:pPr marL="9144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	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6%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2030, blockchain could reduce the average cost of cross-border transactions by approximately 30%, considering that only ~40% of transactions will shift to blockchain.</a:t>
            </a: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br>
              <a:rPr lang="en-US" sz="1200" dirty="0"/>
            </a:br>
            <a:endParaRPr lang="en-IN" sz="12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54197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00587-1C13-2EEC-44F4-98FC15EB3AA2}"/>
              </a:ext>
            </a:extLst>
          </p:cNvPr>
          <p:cNvSpPr txBox="1"/>
          <p:nvPr/>
        </p:nvSpPr>
        <p:spPr>
          <a:xfrm>
            <a:off x="299720" y="2151727"/>
            <a:ext cx="1159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Part III Scenario Based Question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04099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BD9E7-E77C-A15E-1A93-02A744784F68}"/>
              </a:ext>
            </a:extLst>
          </p:cNvPr>
          <p:cNvSpPr txBox="1"/>
          <p:nvPr/>
        </p:nvSpPr>
        <p:spPr>
          <a:xfrm>
            <a:off x="386080" y="203200"/>
            <a:ext cx="1092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Scenario 1</a:t>
            </a:r>
          </a:p>
          <a:p>
            <a:r>
              <a:rPr lang="en-US" sz="2000" b="1" dirty="0"/>
              <a:t>Question 1: Cohort Analysis – User Retention</a:t>
            </a:r>
          </a:p>
          <a:p>
            <a:br>
              <a:rPr lang="en-US" dirty="0"/>
            </a:br>
            <a:r>
              <a:rPr lang="en-US" b="1" dirty="0"/>
              <a:t>Cohort Analysis for Monthly Retention Rate</a:t>
            </a:r>
          </a:p>
          <a:p>
            <a:r>
              <a:rPr lang="en-US" dirty="0"/>
              <a:t>A </a:t>
            </a:r>
            <a:r>
              <a:rPr lang="en-US" b="1" dirty="0"/>
              <a:t>cohort analysis</a:t>
            </a:r>
            <a:r>
              <a:rPr lang="en-US" dirty="0"/>
              <a:t> was conducted to understand user retention trends over the past six months by tracking users’ activity based on their signup month.</a:t>
            </a:r>
          </a:p>
          <a:p>
            <a:endParaRPr lang="en-US" dirty="0"/>
          </a:p>
          <a:p>
            <a:r>
              <a:rPr lang="en-US" b="1" dirty="0"/>
              <a:t>Key Findings:</a:t>
            </a:r>
          </a:p>
          <a:p>
            <a:r>
              <a:rPr lang="en-US" dirty="0"/>
              <a:t>🔹 Major Drop-off After Month 1</a:t>
            </a:r>
            <a:br>
              <a:rPr lang="en-US" dirty="0"/>
            </a:br>
            <a:r>
              <a:rPr lang="en-US" dirty="0"/>
              <a:t>🔹 Retention Stabilizes in Later Months</a:t>
            </a:r>
          </a:p>
          <a:p>
            <a:endParaRPr lang="en-US" dirty="0"/>
          </a:p>
          <a:p>
            <a:r>
              <a:rPr lang="en-US" b="1" dirty="0"/>
              <a:t>Proposed Strategies for Improvement:</a:t>
            </a:r>
          </a:p>
          <a:p>
            <a:r>
              <a:rPr lang="en-US" dirty="0"/>
              <a:t>✅ Improve Onboarding Experience </a:t>
            </a:r>
          </a:p>
          <a:p>
            <a:r>
              <a:rPr lang="en-US" dirty="0"/>
              <a:t>✅ Engage Users with Personalization </a:t>
            </a:r>
          </a:p>
          <a:p>
            <a:r>
              <a:rPr lang="en-US" dirty="0"/>
              <a:t>✅ Loyalty Programs</a:t>
            </a:r>
            <a:br>
              <a:rPr lang="en-US" dirty="0"/>
            </a:br>
            <a:r>
              <a:rPr lang="en-US" dirty="0"/>
              <a:t>✅ Feature Enhancements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</a:p>
          <a:p>
            <a:r>
              <a:rPr lang="en-US" dirty="0"/>
              <a:t>Enhanced </a:t>
            </a:r>
            <a:r>
              <a:rPr lang="en-US" b="1" dirty="0"/>
              <a:t>user retention, engagement, and long-term transaction activity</a:t>
            </a:r>
            <a:r>
              <a:rPr lang="en-US" dirty="0"/>
              <a:t>, leading to sustained growth and profitability.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43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40FE9-EB91-C79D-A0AA-D4D324AE5F83}"/>
              </a:ext>
            </a:extLst>
          </p:cNvPr>
          <p:cNvSpPr txBox="1"/>
          <p:nvPr/>
        </p:nvSpPr>
        <p:spPr>
          <a:xfrm>
            <a:off x="193040" y="181957"/>
            <a:ext cx="120903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 2:  Addressing the Significant Drop in Retention After Month 1</a:t>
            </a:r>
          </a:p>
          <a:p>
            <a:r>
              <a:rPr lang="en-US" dirty="0"/>
              <a:t>The </a:t>
            </a:r>
            <a:r>
              <a:rPr lang="en-US" b="1" dirty="0"/>
              <a:t>cohort analysis</a:t>
            </a:r>
            <a:r>
              <a:rPr lang="en-US" dirty="0"/>
              <a:t> revealed that the biggest </a:t>
            </a:r>
            <a:r>
              <a:rPr lang="en-US" b="1" dirty="0"/>
              <a:t>drop-off occurs between Month 0 and Month 1</a:t>
            </a:r>
            <a:r>
              <a:rPr lang="en-US" dirty="0"/>
              <a:t>, indicating that many users sign up but do not return after their first transaction.</a:t>
            </a:r>
          </a:p>
          <a:p>
            <a:endParaRPr lang="en-US" dirty="0"/>
          </a:p>
          <a:p>
            <a:r>
              <a:rPr lang="en-US" b="1" dirty="0"/>
              <a:t>Key Reasons for Drop-Off:</a:t>
            </a:r>
          </a:p>
          <a:p>
            <a:r>
              <a:rPr lang="en-US" b="1" dirty="0"/>
              <a:t>🔹 </a:t>
            </a:r>
            <a:r>
              <a:rPr lang="en-US" dirty="0"/>
              <a:t>Poor Onboarding Experience </a:t>
            </a:r>
            <a:br>
              <a:rPr lang="en-US" dirty="0"/>
            </a:br>
            <a:r>
              <a:rPr lang="en-US" dirty="0"/>
              <a:t>🔹 Lack of Engagement &amp; Incentives</a:t>
            </a:r>
            <a:br>
              <a:rPr lang="en-US" dirty="0"/>
            </a:br>
            <a:r>
              <a:rPr lang="en-US" dirty="0"/>
              <a:t>🔹 Security &amp; Trust Concerns</a:t>
            </a:r>
            <a:br>
              <a:rPr lang="en-US" dirty="0"/>
            </a:br>
            <a:r>
              <a:rPr lang="en-US" dirty="0"/>
              <a:t>🔹 Competition from Other FinTech Apps</a:t>
            </a:r>
            <a:br>
              <a:rPr lang="en-US" dirty="0"/>
            </a:br>
            <a:r>
              <a:rPr lang="en-US" dirty="0"/>
              <a:t>🔹 Technical Issues</a:t>
            </a:r>
          </a:p>
          <a:p>
            <a:endParaRPr lang="en-US" dirty="0"/>
          </a:p>
          <a:p>
            <a:r>
              <a:rPr lang="en-US" b="1" dirty="0"/>
              <a:t>Proposed Strategies for Retention Improvement:</a:t>
            </a:r>
          </a:p>
          <a:p>
            <a:r>
              <a:rPr lang="en-US" dirty="0"/>
              <a:t>✅ Enhance User Onboarding </a:t>
            </a:r>
            <a:br>
              <a:rPr lang="en-US" dirty="0"/>
            </a:br>
            <a:r>
              <a:rPr lang="en-US" dirty="0"/>
              <a:t>✅ Boost Engagement with Notifications &amp; Gamification</a:t>
            </a:r>
            <a:br>
              <a:rPr lang="en-US" dirty="0"/>
            </a:br>
            <a:r>
              <a:rPr lang="en-US" dirty="0"/>
              <a:t>✅ Offer Incentives</a:t>
            </a:r>
            <a:br>
              <a:rPr lang="en-US" dirty="0"/>
            </a:br>
            <a:r>
              <a:rPr lang="en-US" dirty="0"/>
              <a:t>✅ Build Trust &amp; Security Awareness </a:t>
            </a:r>
          </a:p>
          <a:p>
            <a:r>
              <a:rPr lang="en-US" dirty="0"/>
              <a:t>✅ Optimize App Performance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</a:p>
          <a:p>
            <a:r>
              <a:rPr lang="en-US" dirty="0"/>
              <a:t>By implementing these strategies, the company can </a:t>
            </a:r>
            <a:r>
              <a:rPr lang="en-US" b="1" dirty="0"/>
              <a:t>reduce drop-offs, improve user retention, and drive long-term engagement</a:t>
            </a:r>
            <a:r>
              <a:rPr lang="en-US" dirty="0"/>
              <a:t>, leading to sustained growth and profitability.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827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Part I: Product Dissection Of PhonePe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64069"/>
              </p:ext>
            </p:extLst>
          </p:nvPr>
        </p:nvGraphicFramePr>
        <p:xfrm>
          <a:off x="1096963" y="2098514"/>
          <a:ext cx="10345620" cy="420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3D14D0-6A2D-F0FC-2F1F-19FBA24D50C4}"/>
              </a:ext>
            </a:extLst>
          </p:cNvPr>
          <p:cNvSpPr txBox="1"/>
          <p:nvPr/>
        </p:nvSpPr>
        <p:spPr>
          <a:xfrm>
            <a:off x="1096963" y="2159000"/>
            <a:ext cx="49347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Introduction to </a:t>
            </a:r>
            <a:r>
              <a:rPr lang="en-IN" sz="2800" b="1" dirty="0" err="1"/>
              <a:t>PhonePe</a:t>
            </a:r>
            <a:r>
              <a:rPr lang="en-IN" sz="2800" b="1" dirty="0"/>
              <a:t>:</a:t>
            </a:r>
          </a:p>
          <a:p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Leading digital payments platform in India.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 500 million registered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Supports UPI, bill payments, investments, and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Focus on financial inclusion and digital transactions.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AA36F-DAE6-B99E-7FF1-F04595322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2098515"/>
            <a:ext cx="5654523" cy="42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006B0-03C9-A12E-0E63-4A0BFE8CCCAA}"/>
              </a:ext>
            </a:extLst>
          </p:cNvPr>
          <p:cNvSpPr txBox="1"/>
          <p:nvPr/>
        </p:nvSpPr>
        <p:spPr>
          <a:xfrm>
            <a:off x="254000" y="406400"/>
            <a:ext cx="1163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Scenario 2</a:t>
            </a:r>
            <a:endParaRPr lang="en-US" sz="2000" b="1" dirty="0"/>
          </a:p>
          <a:p>
            <a:r>
              <a:rPr lang="en-US" b="1" dirty="0"/>
              <a:t>Q. 1: A/B Testing – Loan Approval Notification</a:t>
            </a:r>
            <a:br>
              <a:rPr lang="en-US" dirty="0"/>
            </a:br>
            <a:r>
              <a:rPr lang="en-US" dirty="0"/>
              <a:t>An experiment was conducted to determine the </a:t>
            </a:r>
            <a:r>
              <a:rPr lang="en-US" b="1" dirty="0"/>
              <a:t>most effective loan approval notification</a:t>
            </a:r>
            <a:r>
              <a:rPr lang="en-US" dirty="0"/>
              <a:t> for increasing loan acceptance rates.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Version A:</a:t>
            </a:r>
            <a:r>
              <a:rPr lang="en-US" dirty="0"/>
              <a:t> Simple approval message.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Version B:</a:t>
            </a:r>
            <a:r>
              <a:rPr lang="en-US" dirty="0"/>
              <a:t> Detailed loan breakdown with repayment options.</a:t>
            </a:r>
          </a:p>
          <a:p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Result:</a:t>
            </a:r>
            <a:r>
              <a:rPr lang="en-US" dirty="0"/>
              <a:t> Version B led to a </a:t>
            </a:r>
            <a:r>
              <a:rPr lang="en-US" b="1" dirty="0"/>
              <a:t>10% increase in loan acceptance</a:t>
            </a:r>
            <a:r>
              <a:rPr lang="en-US" dirty="0"/>
              <a:t> due to better transparency and clarity.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Action:</a:t>
            </a:r>
            <a:r>
              <a:rPr lang="en-US" dirty="0"/>
              <a:t> Implement </a:t>
            </a:r>
            <a:r>
              <a:rPr lang="en-US" b="1" dirty="0"/>
              <a:t>Version B</a:t>
            </a:r>
            <a:r>
              <a:rPr lang="en-US" dirty="0"/>
              <a:t> as the standard notification format to improve conversion rates.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  <a:r>
              <a:rPr lang="en-US" dirty="0"/>
              <a:t> Higher loan approvals, improved user confidence, and better engagement in financial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4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D6538-DE6E-C10F-302B-A5CF7FCA3541}"/>
              </a:ext>
            </a:extLst>
          </p:cNvPr>
          <p:cNvSpPr txBox="1"/>
          <p:nvPr/>
        </p:nvSpPr>
        <p:spPr>
          <a:xfrm>
            <a:off x="142241" y="152400"/>
            <a:ext cx="120497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Q.2: Evaluating the Justification for Version B Implementation</a:t>
            </a:r>
          </a:p>
          <a:p>
            <a:r>
              <a:rPr lang="en-US" dirty="0"/>
              <a:t>An </a:t>
            </a:r>
            <a:r>
              <a:rPr lang="en-US" b="1" dirty="0"/>
              <a:t>A/B test</a:t>
            </a:r>
            <a:r>
              <a:rPr lang="en-US" dirty="0"/>
              <a:t> showed that </a:t>
            </a:r>
            <a:r>
              <a:rPr lang="en-US" b="1" dirty="0"/>
              <a:t>Version B (detailed loan notification)</a:t>
            </a:r>
            <a:r>
              <a:rPr lang="en-US" dirty="0"/>
              <a:t> increases </a:t>
            </a:r>
            <a:r>
              <a:rPr lang="en-US" b="1" dirty="0"/>
              <a:t>loan acceptance by 10%</a:t>
            </a:r>
            <a:r>
              <a:rPr lang="en-US" dirty="0"/>
              <a:t>, generating </a:t>
            </a:r>
            <a:r>
              <a:rPr lang="en-US" b="1" dirty="0"/>
              <a:t>$2.4 million in annual revenue</a:t>
            </a:r>
            <a:r>
              <a:rPr lang="en-US" dirty="0"/>
              <a:t> but requiring </a:t>
            </a:r>
            <a:r>
              <a:rPr lang="en-US" b="1" dirty="0"/>
              <a:t>$50,000 in implementation costs</a:t>
            </a:r>
            <a:r>
              <a:rPr lang="en-US" dirty="0"/>
              <a:t>. A </a:t>
            </a:r>
            <a:r>
              <a:rPr lang="en-US" b="1" dirty="0"/>
              <a:t>cost-benefit analysis</a:t>
            </a:r>
            <a:r>
              <a:rPr lang="en-US" dirty="0"/>
              <a:t> was conducted to assess feasibility.</a:t>
            </a:r>
          </a:p>
          <a:p>
            <a:endParaRPr lang="en-US" dirty="0"/>
          </a:p>
          <a:p>
            <a:r>
              <a:rPr lang="en-US" b="1" dirty="0"/>
              <a:t>1️⃣ Revenue Impact</a:t>
            </a:r>
          </a:p>
          <a:p>
            <a:r>
              <a:rPr lang="en-US" dirty="0"/>
              <a:t>🔹 </a:t>
            </a:r>
            <a:r>
              <a:rPr lang="en-US" b="1" dirty="0"/>
              <a:t>Higher Loan Acceptance</a:t>
            </a:r>
            <a:r>
              <a:rPr lang="en-US" dirty="0"/>
              <a:t> – 200 additional loans per month.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Incremental Annual Revenue</a:t>
            </a:r>
            <a:r>
              <a:rPr lang="en-US" dirty="0"/>
              <a:t> – $2.4 million from extra interest.</a:t>
            </a:r>
          </a:p>
          <a:p>
            <a:endParaRPr lang="en-US" dirty="0"/>
          </a:p>
          <a:p>
            <a:r>
              <a:rPr lang="en-US" b="1" dirty="0"/>
              <a:t>2️⃣ Cost-Benefit Analysis</a:t>
            </a:r>
          </a:p>
          <a:p>
            <a:r>
              <a:rPr lang="en-US" dirty="0"/>
              <a:t>🔹 </a:t>
            </a:r>
            <a:r>
              <a:rPr lang="en-US" b="1" dirty="0"/>
              <a:t>Implementation Cost</a:t>
            </a:r>
            <a:r>
              <a:rPr lang="en-US" dirty="0"/>
              <a:t> – $50,000 (one-time).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Minimal Additional Support Costs</a:t>
            </a:r>
            <a:r>
              <a:rPr lang="en-US" dirty="0"/>
              <a:t> – No major impact.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Net Benefit</a:t>
            </a:r>
            <a:r>
              <a:rPr lang="en-US" dirty="0"/>
              <a:t> – $2.35 million annually.</a:t>
            </a:r>
          </a:p>
          <a:p>
            <a:endParaRPr lang="en-US" dirty="0"/>
          </a:p>
          <a:p>
            <a:r>
              <a:rPr lang="en-US" b="1" dirty="0"/>
              <a:t>3️⃣ Additional Considerations</a:t>
            </a:r>
          </a:p>
          <a:p>
            <a:r>
              <a:rPr lang="en-US" dirty="0"/>
              <a:t>✅ </a:t>
            </a:r>
            <a:r>
              <a:rPr lang="en-US" b="1" dirty="0"/>
              <a:t>Break-even Analysis</a:t>
            </a:r>
            <a:r>
              <a:rPr lang="en-US" dirty="0"/>
              <a:t> – Justifying the cost with increased acceptance.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Long-Term Impact</a:t>
            </a:r>
            <a:r>
              <a:rPr lang="en-US" dirty="0"/>
              <a:t> – Potential retention benefits.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Regulatory Compliance</a:t>
            </a:r>
            <a:r>
              <a:rPr lang="en-US" dirty="0"/>
              <a:t> – Ensuring adherence to financial rules.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Risk Assessment</a:t>
            </a:r>
            <a:r>
              <a:rPr lang="en-US" dirty="0"/>
              <a:t> – Monitoring default rates.</a:t>
            </a:r>
          </a:p>
          <a:p>
            <a:endParaRPr lang="en-US" dirty="0"/>
          </a:p>
          <a:p>
            <a:r>
              <a:rPr lang="en-US" b="1" dirty="0"/>
              <a:t>Final Recommendation</a:t>
            </a:r>
          </a:p>
          <a:p>
            <a:r>
              <a:rPr lang="en-US" dirty="0"/>
              <a:t>If </a:t>
            </a:r>
            <a:r>
              <a:rPr lang="en-US" b="1" dirty="0"/>
              <a:t>default rates remain stable</a:t>
            </a:r>
            <a:r>
              <a:rPr lang="en-US" dirty="0"/>
              <a:t>, </a:t>
            </a:r>
            <a:r>
              <a:rPr lang="en-US" b="1" dirty="0"/>
              <a:t>Version B should be implemented</a:t>
            </a:r>
            <a:r>
              <a:rPr lang="en-US" dirty="0"/>
              <a:t>, with continuous monitoring to ensure profitability and compliance. </a:t>
            </a:r>
          </a:p>
        </p:txBody>
      </p:sp>
    </p:spTree>
    <p:extLst>
      <p:ext uri="{BB962C8B-B14F-4D97-AF65-F5344CB8AC3E}">
        <p14:creationId xmlns:p14="http://schemas.microsoft.com/office/powerpoint/2010/main" val="2811145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81B87-77EF-581A-05AE-C2DA5A41A594}"/>
              </a:ext>
            </a:extLst>
          </p:cNvPr>
          <p:cNvSpPr txBox="1"/>
          <p:nvPr/>
        </p:nvSpPr>
        <p:spPr>
          <a:xfrm>
            <a:off x="287867" y="1109132"/>
            <a:ext cx="5960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FinTech Industry &amp; PhonePe’s Role: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FinTech industry transforming traditional banking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Digital payments growing exponentially in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PhonePe’s role in enabling cashless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Expansion into financial services like insurance, lending, and investments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77082-4A5C-DE10-5418-02E5F471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2551197"/>
            <a:ext cx="625856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22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413CE-27B9-A5B9-6278-AE201ECBFDF0}"/>
              </a:ext>
            </a:extLst>
          </p:cNvPr>
          <p:cNvSpPr txBox="1"/>
          <p:nvPr/>
        </p:nvSpPr>
        <p:spPr>
          <a:xfrm>
            <a:off x="414867" y="778285"/>
            <a:ext cx="63923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Dissection – Core Features: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UPI-Based Payments</a:t>
            </a:r>
            <a:r>
              <a:rPr lang="en-US" dirty="0"/>
              <a:t> – Instant, secure, and free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Merchant Payments</a:t>
            </a:r>
            <a:r>
              <a:rPr lang="en-US" dirty="0"/>
              <a:t> – QR-based and integrated with e-commerce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Bill Payments &amp; Recharges</a:t>
            </a:r>
            <a:r>
              <a:rPr lang="en-US" dirty="0"/>
              <a:t> – Single platform for utility bills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Investments &amp; Wealth Management</a:t>
            </a:r>
            <a:r>
              <a:rPr lang="en-US" dirty="0"/>
              <a:t> – Mutual funds, gold, FDs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Insurance Services</a:t>
            </a:r>
            <a:r>
              <a:rPr lang="en-US" dirty="0"/>
              <a:t> – AI-driven risk assessment for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Fraud Detection &amp; Security</a:t>
            </a:r>
            <a:r>
              <a:rPr lang="en-US" dirty="0"/>
              <a:t> – AI-powered transaction monitoring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6B5F7-245C-F536-353D-BEA62B6B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071867"/>
            <a:ext cx="5384799" cy="4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5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51BA6-D836-7CD1-684E-A2D77EC717CA}"/>
              </a:ext>
            </a:extLst>
          </p:cNvPr>
          <p:cNvSpPr txBox="1"/>
          <p:nvPr/>
        </p:nvSpPr>
        <p:spPr>
          <a:xfrm>
            <a:off x="746621" y="713064"/>
            <a:ext cx="5958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Impact &amp; Relevance: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Inclusion:</a:t>
            </a:r>
            <a:r>
              <a:rPr lang="en-US" dirty="0"/>
              <a:t> Expanding digital payments to rural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Economic Growth:</a:t>
            </a:r>
            <a:r>
              <a:rPr lang="en-US" dirty="0"/>
              <a:t> Supporting SMEs and businesses with cashless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 Initiatives:</a:t>
            </a:r>
            <a:r>
              <a:rPr lang="en-US" dirty="0"/>
              <a:t> Aligns with Digital India and UPI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User-Centric Approach:</a:t>
            </a:r>
            <a:r>
              <a:rPr lang="en-US" dirty="0"/>
              <a:t> Multi-language support and intuitive UI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5558DA-4284-0011-74C9-4BCCBCE9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13064"/>
            <a:ext cx="5486399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6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B2C7C-8168-443F-1A45-5E58E505EDD7}"/>
              </a:ext>
            </a:extLst>
          </p:cNvPr>
          <p:cNvSpPr txBox="1"/>
          <p:nvPr/>
        </p:nvSpPr>
        <p:spPr>
          <a:xfrm>
            <a:off x="372409" y="574805"/>
            <a:ext cx="5156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Schema Design &amp; ER Diagram: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Key Entities:</a:t>
            </a:r>
            <a:r>
              <a:rPr lang="en-US" dirty="0"/>
              <a:t> Users, Transactions, Wallets, Bill, UPI, Loans, Investments,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Database Relationships:</a:t>
            </a:r>
            <a:r>
              <a:rPr lang="en-US" dirty="0"/>
              <a:t> One-to-many (users &amp; transactions), many-to-many (merchants &amp; payments)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74D30-8648-3AA0-02BF-4F47FEA0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19" y="0"/>
            <a:ext cx="6485681" cy="63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60BF8-BECA-5C42-090C-7C2578B6A688}"/>
              </a:ext>
            </a:extLst>
          </p:cNvPr>
          <p:cNvSpPr txBox="1"/>
          <p:nvPr/>
        </p:nvSpPr>
        <p:spPr>
          <a:xfrm>
            <a:off x="462989" y="566678"/>
            <a:ext cx="56330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Revenue Sources: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UPI Merchant Discount Rate (MDR):</a:t>
            </a:r>
            <a:r>
              <a:rPr lang="en-US" dirty="0"/>
              <a:t> 30%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Bill Payments &amp; Recharges:</a:t>
            </a:r>
            <a:r>
              <a:rPr lang="en-US" dirty="0"/>
              <a:t> 10%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Financial Services (Investments &amp; Insurance):</a:t>
            </a:r>
            <a:r>
              <a:rPr lang="en-US" dirty="0"/>
              <a:t> 20%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Payment Gateway Services:</a:t>
            </a:r>
            <a:r>
              <a:rPr lang="en-US" dirty="0"/>
              <a:t> 15%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Lending &amp; Buy Now, Pay Later (BNPL):</a:t>
            </a:r>
            <a:r>
              <a:rPr lang="en-US" dirty="0"/>
              <a:t> 10%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Advertising &amp; Partnerships:</a:t>
            </a:r>
            <a:r>
              <a:rPr lang="en-US" dirty="0"/>
              <a:t> 5%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Offline Merchant Solutions &amp; Cross-Border Payments:</a:t>
            </a:r>
            <a:r>
              <a:rPr lang="en-US" dirty="0"/>
              <a:t> 10% combined revenue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E3817-B940-6AC1-2C6E-9F585436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"/>
            <a:ext cx="60959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58164-C968-E429-5301-7768BEAB9EB0}"/>
              </a:ext>
            </a:extLst>
          </p:cNvPr>
          <p:cNvSpPr txBox="1"/>
          <p:nvPr/>
        </p:nvSpPr>
        <p:spPr>
          <a:xfrm>
            <a:off x="601883" y="843677"/>
            <a:ext cx="422218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Expense Breakdown: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Acquisition &amp; Marketing:</a:t>
            </a:r>
            <a:r>
              <a:rPr lang="en-US" dirty="0"/>
              <a:t>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&amp; Infrastructure:</a:t>
            </a:r>
            <a:r>
              <a:rPr lang="en-US" dirty="0"/>
              <a:t>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Salaries &amp; Operations:</a:t>
            </a:r>
            <a:r>
              <a:rPr lang="en-US" dirty="0"/>
              <a:t>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Banking &amp; Network Fees:</a:t>
            </a:r>
            <a:r>
              <a:rPr lang="en-US" dirty="0"/>
              <a:t>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 &amp; Regulatory Costs:</a:t>
            </a:r>
            <a:r>
              <a:rPr lang="en-US" dirty="0"/>
              <a:t>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Merchant Incentives &amp; Partnerships:</a:t>
            </a:r>
            <a:r>
              <a:rPr lang="en-US" dirty="0"/>
              <a:t> 10%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F1FF0-774A-E839-1884-9095C1A9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34" y="2829185"/>
            <a:ext cx="566816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8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57B2A-41C4-B0F1-FA45-B8F6CD3D6A18}"/>
              </a:ext>
            </a:extLst>
          </p:cNvPr>
          <p:cNvSpPr txBox="1"/>
          <p:nvPr/>
        </p:nvSpPr>
        <p:spPr>
          <a:xfrm>
            <a:off x="821803" y="659757"/>
            <a:ext cx="64125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Strategy for 25% Profit Growth:</a:t>
            </a:r>
          </a:p>
          <a:p>
            <a:br>
              <a:rPr lang="en-US" dirty="0"/>
            </a:br>
            <a:r>
              <a:rPr lang="en-US" sz="2000" b="1" dirty="0"/>
              <a:t>Internal Efficiency: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Cost Optimization:</a:t>
            </a:r>
            <a:r>
              <a:rPr lang="en-US" dirty="0"/>
              <a:t> Reduce cloud/server expenses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AI Automation:</a:t>
            </a:r>
            <a:r>
              <a:rPr lang="en-US" dirty="0"/>
              <a:t> Automate customer support &amp; fraud detection</a:t>
            </a:r>
          </a:p>
          <a:p>
            <a:endParaRPr lang="en-US" dirty="0"/>
          </a:p>
          <a:p>
            <a:r>
              <a:rPr lang="en-US" sz="2000" b="1" dirty="0"/>
              <a:t>Product Innovation: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</a:t>
            </a:r>
            <a:r>
              <a:rPr lang="en-US" b="1" dirty="0"/>
              <a:t>micro-lending</a:t>
            </a:r>
            <a:r>
              <a:rPr lang="en-US" dirty="0"/>
              <a:t> and </a:t>
            </a:r>
            <a:r>
              <a:rPr lang="en-US" b="1" dirty="0"/>
              <a:t>investment options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UI/UX for better engagement</a:t>
            </a:r>
          </a:p>
          <a:p>
            <a:endParaRPr lang="en-US" dirty="0"/>
          </a:p>
          <a:p>
            <a:r>
              <a:rPr lang="en-US" sz="2000" b="1" dirty="0"/>
              <a:t>Market Expansion: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</a:t>
            </a:r>
            <a:r>
              <a:rPr lang="en-US" b="1" dirty="0"/>
              <a:t>tier-2 and tier-3 cities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</a:t>
            </a:r>
            <a:r>
              <a:rPr lang="en-US" b="1" dirty="0"/>
              <a:t>international cross-border payments</a:t>
            </a:r>
          </a:p>
          <a:p>
            <a:endParaRPr lang="en-US" dirty="0"/>
          </a:p>
          <a:p>
            <a:r>
              <a:rPr lang="en-US" sz="2000" b="1" dirty="0"/>
              <a:t>Customer Engagement &amp; Branding: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Loyalty Programs</a:t>
            </a:r>
            <a:r>
              <a:rPr lang="en-US" dirty="0"/>
              <a:t> &amp; referral incentives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Financial Literacy Campaigns</a:t>
            </a:r>
            <a:r>
              <a:rPr lang="en-US" dirty="0"/>
              <a:t> to build trust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0A6F-CA52-EF98-A21E-03ECE12C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321" y="2703891"/>
            <a:ext cx="4395201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6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{FF47C61C-8C8C-4C51-BF86-10D2359C7E0A}tf11437505_win32</Template>
  <TotalTime>260</TotalTime>
  <Words>2259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 Pro Cond Light</vt:lpstr>
      <vt:lpstr>Roboto</vt:lpstr>
      <vt:lpstr>Speak Pro</vt:lpstr>
      <vt:lpstr>Times New Roman</vt:lpstr>
      <vt:lpstr>RetrospectVTI</vt:lpstr>
      <vt:lpstr>Case Studies &amp; Guesstimates for FinTech Industries</vt:lpstr>
      <vt:lpstr>Part I: Product Dissection Of PhonePe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Rihan Khan</dc:creator>
  <cp:lastModifiedBy>Mohd Rihan Khan</cp:lastModifiedBy>
  <cp:revision>17</cp:revision>
  <dcterms:created xsi:type="dcterms:W3CDTF">2025-02-09T15:47:55Z</dcterms:created>
  <dcterms:modified xsi:type="dcterms:W3CDTF">2025-02-10T08:07:48Z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