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9" r:id="rId25"/>
    <p:sldId id="281"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8A21B-B154-4D23-B13D-E02B958C2F79}" v="74" dt="2020-06-16T11:21:55.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lendra Sonkar" userId="e5b16ecc29fc9d08" providerId="LiveId" clId="{A628A21B-B154-4D23-B13D-E02B958C2F79}"/>
    <pc:docChg chg="undo custSel addSld modSld">
      <pc:chgData name="Shailendra Sonkar" userId="e5b16ecc29fc9d08" providerId="LiveId" clId="{A628A21B-B154-4D23-B13D-E02B958C2F79}" dt="2020-06-16T11:22:26.761" v="2649" actId="1038"/>
      <pc:docMkLst>
        <pc:docMk/>
      </pc:docMkLst>
      <pc:sldChg chg="addSp modSp mod">
        <pc:chgData name="Shailendra Sonkar" userId="e5b16ecc29fc9d08" providerId="LiveId" clId="{A628A21B-B154-4D23-B13D-E02B958C2F79}" dt="2020-06-16T09:46:50.776" v="126" actId="6549"/>
        <pc:sldMkLst>
          <pc:docMk/>
          <pc:sldMk cId="1540364691" sldId="266"/>
        </pc:sldMkLst>
        <pc:spChg chg="mod">
          <ac:chgData name="Shailendra Sonkar" userId="e5b16ecc29fc9d08" providerId="LiveId" clId="{A628A21B-B154-4D23-B13D-E02B958C2F79}" dt="2020-06-16T09:46:50.776" v="126" actId="6549"/>
          <ac:spMkLst>
            <pc:docMk/>
            <pc:sldMk cId="1540364691" sldId="266"/>
            <ac:spMk id="3" creationId="{65A886C1-1900-419E-9AC2-F7071C251E9E}"/>
          </ac:spMkLst>
        </pc:spChg>
        <pc:picChg chg="add mod">
          <ac:chgData name="Shailendra Sonkar" userId="e5b16ecc29fc9d08" providerId="LiveId" clId="{A628A21B-B154-4D23-B13D-E02B958C2F79}" dt="2020-06-16T09:46:42.519" v="125" actId="1035"/>
          <ac:picMkLst>
            <pc:docMk/>
            <pc:sldMk cId="1540364691" sldId="266"/>
            <ac:picMk id="4" creationId="{9BC1C0C2-32B1-4351-AA74-68A9771EE965}"/>
          </ac:picMkLst>
        </pc:picChg>
      </pc:sldChg>
      <pc:sldChg chg="delSp modSp add mod">
        <pc:chgData name="Shailendra Sonkar" userId="e5b16ecc29fc9d08" providerId="LiveId" clId="{A628A21B-B154-4D23-B13D-E02B958C2F79}" dt="2020-06-16T10:02:57.323" v="470" actId="123"/>
        <pc:sldMkLst>
          <pc:docMk/>
          <pc:sldMk cId="2506937435" sldId="267"/>
        </pc:sldMkLst>
        <pc:spChg chg="mod">
          <ac:chgData name="Shailendra Sonkar" userId="e5b16ecc29fc9d08" providerId="LiveId" clId="{A628A21B-B154-4D23-B13D-E02B958C2F79}" dt="2020-06-16T10:02:57.323" v="470" actId="123"/>
          <ac:spMkLst>
            <pc:docMk/>
            <pc:sldMk cId="2506937435" sldId="267"/>
            <ac:spMk id="3" creationId="{65A886C1-1900-419E-9AC2-F7071C251E9E}"/>
          </ac:spMkLst>
        </pc:spChg>
        <pc:picChg chg="del">
          <ac:chgData name="Shailendra Sonkar" userId="e5b16ecc29fc9d08" providerId="LiveId" clId="{A628A21B-B154-4D23-B13D-E02B958C2F79}" dt="2020-06-16T09:48:04.578" v="128" actId="478"/>
          <ac:picMkLst>
            <pc:docMk/>
            <pc:sldMk cId="2506937435" sldId="267"/>
            <ac:picMk id="4" creationId="{9BC1C0C2-32B1-4351-AA74-68A9771EE965}"/>
          </ac:picMkLst>
        </pc:picChg>
      </pc:sldChg>
      <pc:sldChg chg="addSp modSp add mod">
        <pc:chgData name="Shailendra Sonkar" userId="e5b16ecc29fc9d08" providerId="LiveId" clId="{A628A21B-B154-4D23-B13D-E02B958C2F79}" dt="2020-06-16T10:17:39.128" v="906" actId="1037"/>
        <pc:sldMkLst>
          <pc:docMk/>
          <pc:sldMk cId="1027946656" sldId="268"/>
        </pc:sldMkLst>
        <pc:spChg chg="mod">
          <ac:chgData name="Shailendra Sonkar" userId="e5b16ecc29fc9d08" providerId="LiveId" clId="{A628A21B-B154-4D23-B13D-E02B958C2F79}" dt="2020-06-16T10:17:27.520" v="872" actId="20577"/>
          <ac:spMkLst>
            <pc:docMk/>
            <pc:sldMk cId="1027946656" sldId="268"/>
            <ac:spMk id="3" creationId="{65A886C1-1900-419E-9AC2-F7071C251E9E}"/>
          </ac:spMkLst>
        </pc:spChg>
        <pc:picChg chg="add mod">
          <ac:chgData name="Shailendra Sonkar" userId="e5b16ecc29fc9d08" providerId="LiveId" clId="{A628A21B-B154-4D23-B13D-E02B958C2F79}" dt="2020-06-16T10:17:39.128" v="906" actId="1037"/>
          <ac:picMkLst>
            <pc:docMk/>
            <pc:sldMk cId="1027946656" sldId="268"/>
            <ac:picMk id="4" creationId="{2FE14E67-CC6B-46D1-B2A8-99680FFDF389}"/>
          </ac:picMkLst>
        </pc:picChg>
      </pc:sldChg>
      <pc:sldChg chg="addSp delSp modSp add mod">
        <pc:chgData name="Shailendra Sonkar" userId="e5b16ecc29fc9d08" providerId="LiveId" clId="{A628A21B-B154-4D23-B13D-E02B958C2F79}" dt="2020-06-16T10:32:20.628" v="1015"/>
        <pc:sldMkLst>
          <pc:docMk/>
          <pc:sldMk cId="252379687" sldId="269"/>
        </pc:sldMkLst>
        <pc:spChg chg="mod">
          <ac:chgData name="Shailendra Sonkar" userId="e5b16ecc29fc9d08" providerId="LiveId" clId="{A628A21B-B154-4D23-B13D-E02B958C2F79}" dt="2020-06-16T10:27:58.797" v="1013" actId="123"/>
          <ac:spMkLst>
            <pc:docMk/>
            <pc:sldMk cId="252379687" sldId="269"/>
            <ac:spMk id="3" creationId="{65A886C1-1900-419E-9AC2-F7071C251E9E}"/>
          </ac:spMkLst>
        </pc:spChg>
        <pc:spChg chg="add del mod">
          <ac:chgData name="Shailendra Sonkar" userId="e5b16ecc29fc9d08" providerId="LiveId" clId="{A628A21B-B154-4D23-B13D-E02B958C2F79}" dt="2020-06-16T10:32:20.628" v="1015"/>
          <ac:spMkLst>
            <pc:docMk/>
            <pc:sldMk cId="252379687" sldId="269"/>
            <ac:spMk id="5" creationId="{1817418F-9AA7-4C11-93ED-5351C8823AC9}"/>
          </ac:spMkLst>
        </pc:spChg>
        <pc:picChg chg="del">
          <ac:chgData name="Shailendra Sonkar" userId="e5b16ecc29fc9d08" providerId="LiveId" clId="{A628A21B-B154-4D23-B13D-E02B958C2F79}" dt="2020-06-16T10:21:46.124" v="908" actId="478"/>
          <ac:picMkLst>
            <pc:docMk/>
            <pc:sldMk cId="252379687" sldId="269"/>
            <ac:picMk id="4" creationId="{2FE14E67-CC6B-46D1-B2A8-99680FFDF389}"/>
          </ac:picMkLst>
        </pc:picChg>
      </pc:sldChg>
      <pc:sldChg chg="modSp add mod">
        <pc:chgData name="Shailendra Sonkar" userId="e5b16ecc29fc9d08" providerId="LiveId" clId="{A628A21B-B154-4D23-B13D-E02B958C2F79}" dt="2020-06-16T10:39:04.751" v="1111" actId="123"/>
        <pc:sldMkLst>
          <pc:docMk/>
          <pc:sldMk cId="2568241546" sldId="270"/>
        </pc:sldMkLst>
        <pc:spChg chg="mod">
          <ac:chgData name="Shailendra Sonkar" userId="e5b16ecc29fc9d08" providerId="LiveId" clId="{A628A21B-B154-4D23-B13D-E02B958C2F79}" dt="2020-06-16T10:39:04.751" v="1111" actId="123"/>
          <ac:spMkLst>
            <pc:docMk/>
            <pc:sldMk cId="2568241546" sldId="270"/>
            <ac:spMk id="3" creationId="{65A886C1-1900-419E-9AC2-F7071C251E9E}"/>
          </ac:spMkLst>
        </pc:spChg>
      </pc:sldChg>
      <pc:sldChg chg="modSp add mod">
        <pc:chgData name="Shailendra Sonkar" userId="e5b16ecc29fc9d08" providerId="LiveId" clId="{A628A21B-B154-4D23-B13D-E02B958C2F79}" dt="2020-06-16T10:49:19.211" v="1285" actId="6549"/>
        <pc:sldMkLst>
          <pc:docMk/>
          <pc:sldMk cId="1701058024" sldId="271"/>
        </pc:sldMkLst>
        <pc:spChg chg="mod">
          <ac:chgData name="Shailendra Sonkar" userId="e5b16ecc29fc9d08" providerId="LiveId" clId="{A628A21B-B154-4D23-B13D-E02B958C2F79}" dt="2020-06-16T10:49:19.211" v="1285" actId="6549"/>
          <ac:spMkLst>
            <pc:docMk/>
            <pc:sldMk cId="1701058024" sldId="271"/>
            <ac:spMk id="3" creationId="{65A886C1-1900-419E-9AC2-F7071C251E9E}"/>
          </ac:spMkLst>
        </pc:spChg>
      </pc:sldChg>
      <pc:sldChg chg="modSp add mod">
        <pc:chgData name="Shailendra Sonkar" userId="e5b16ecc29fc9d08" providerId="LiveId" clId="{A628A21B-B154-4D23-B13D-E02B958C2F79}" dt="2020-06-16T11:01:04.943" v="1462" actId="5793"/>
        <pc:sldMkLst>
          <pc:docMk/>
          <pc:sldMk cId="2666858893" sldId="272"/>
        </pc:sldMkLst>
        <pc:spChg chg="mod">
          <ac:chgData name="Shailendra Sonkar" userId="e5b16ecc29fc9d08" providerId="LiveId" clId="{A628A21B-B154-4D23-B13D-E02B958C2F79}" dt="2020-06-16T11:01:04.943" v="1462" actId="5793"/>
          <ac:spMkLst>
            <pc:docMk/>
            <pc:sldMk cId="2666858893" sldId="272"/>
            <ac:spMk id="3" creationId="{65A886C1-1900-419E-9AC2-F7071C251E9E}"/>
          </ac:spMkLst>
        </pc:spChg>
      </pc:sldChg>
      <pc:sldChg chg="modSp add mod">
        <pc:chgData name="Shailendra Sonkar" userId="e5b16ecc29fc9d08" providerId="LiveId" clId="{A628A21B-B154-4D23-B13D-E02B958C2F79}" dt="2020-06-16T11:06:58.628" v="1591" actId="114"/>
        <pc:sldMkLst>
          <pc:docMk/>
          <pc:sldMk cId="2343152164" sldId="273"/>
        </pc:sldMkLst>
        <pc:spChg chg="mod">
          <ac:chgData name="Shailendra Sonkar" userId="e5b16ecc29fc9d08" providerId="LiveId" clId="{A628A21B-B154-4D23-B13D-E02B958C2F79}" dt="2020-06-16T11:06:58.628" v="1591" actId="114"/>
          <ac:spMkLst>
            <pc:docMk/>
            <pc:sldMk cId="2343152164" sldId="273"/>
            <ac:spMk id="3" creationId="{65A886C1-1900-419E-9AC2-F7071C251E9E}"/>
          </ac:spMkLst>
        </pc:spChg>
      </pc:sldChg>
      <pc:sldChg chg="modSp add mod">
        <pc:chgData name="Shailendra Sonkar" userId="e5b16ecc29fc9d08" providerId="LiveId" clId="{A628A21B-B154-4D23-B13D-E02B958C2F79}" dt="2020-06-16T11:12:14.407" v="1691" actId="20577"/>
        <pc:sldMkLst>
          <pc:docMk/>
          <pc:sldMk cId="3760749907" sldId="274"/>
        </pc:sldMkLst>
        <pc:spChg chg="mod">
          <ac:chgData name="Shailendra Sonkar" userId="e5b16ecc29fc9d08" providerId="LiveId" clId="{A628A21B-B154-4D23-B13D-E02B958C2F79}" dt="2020-06-16T11:12:14.407" v="1691" actId="20577"/>
          <ac:spMkLst>
            <pc:docMk/>
            <pc:sldMk cId="3760749907" sldId="274"/>
            <ac:spMk id="3" creationId="{65A886C1-1900-419E-9AC2-F7071C251E9E}"/>
          </ac:spMkLst>
        </pc:spChg>
      </pc:sldChg>
      <pc:sldChg chg="addSp modSp add mod">
        <pc:chgData name="Shailendra Sonkar" userId="e5b16ecc29fc9d08" providerId="LiveId" clId="{A628A21B-B154-4D23-B13D-E02B958C2F79}" dt="2020-06-16T11:17:59.984" v="2221" actId="1035"/>
        <pc:sldMkLst>
          <pc:docMk/>
          <pc:sldMk cId="512867565" sldId="275"/>
        </pc:sldMkLst>
        <pc:spChg chg="mod">
          <ac:chgData name="Shailendra Sonkar" userId="e5b16ecc29fc9d08" providerId="LiveId" clId="{A628A21B-B154-4D23-B13D-E02B958C2F79}" dt="2020-06-16T11:17:35.777" v="2048" actId="114"/>
          <ac:spMkLst>
            <pc:docMk/>
            <pc:sldMk cId="512867565" sldId="275"/>
            <ac:spMk id="3" creationId="{65A886C1-1900-419E-9AC2-F7071C251E9E}"/>
          </ac:spMkLst>
        </pc:spChg>
        <pc:picChg chg="add mod">
          <ac:chgData name="Shailendra Sonkar" userId="e5b16ecc29fc9d08" providerId="LiveId" clId="{A628A21B-B154-4D23-B13D-E02B958C2F79}" dt="2020-06-16T11:17:59.984" v="2221" actId="1035"/>
          <ac:picMkLst>
            <pc:docMk/>
            <pc:sldMk cId="512867565" sldId="275"/>
            <ac:picMk id="4" creationId="{A31E6DFC-C363-4A22-ADF1-DEEE9D3B785D}"/>
          </ac:picMkLst>
        </pc:picChg>
      </pc:sldChg>
      <pc:sldChg chg="addSp delSp modSp add mod">
        <pc:chgData name="Shailendra Sonkar" userId="e5b16ecc29fc9d08" providerId="LiveId" clId="{A628A21B-B154-4D23-B13D-E02B958C2F79}" dt="2020-06-16T11:20:49.685" v="2512" actId="1038"/>
        <pc:sldMkLst>
          <pc:docMk/>
          <pc:sldMk cId="3994356250" sldId="276"/>
        </pc:sldMkLst>
        <pc:spChg chg="mod">
          <ac:chgData name="Shailendra Sonkar" userId="e5b16ecc29fc9d08" providerId="LiveId" clId="{A628A21B-B154-4D23-B13D-E02B958C2F79}" dt="2020-06-16T11:20:33.196" v="2359" actId="27636"/>
          <ac:spMkLst>
            <pc:docMk/>
            <pc:sldMk cId="3994356250" sldId="276"/>
            <ac:spMk id="3" creationId="{65A886C1-1900-419E-9AC2-F7071C251E9E}"/>
          </ac:spMkLst>
        </pc:spChg>
        <pc:picChg chg="del">
          <ac:chgData name="Shailendra Sonkar" userId="e5b16ecc29fc9d08" providerId="LiveId" clId="{A628A21B-B154-4D23-B13D-E02B958C2F79}" dt="2020-06-16T11:18:55.747" v="2223" actId="478"/>
          <ac:picMkLst>
            <pc:docMk/>
            <pc:sldMk cId="3994356250" sldId="276"/>
            <ac:picMk id="4" creationId="{A31E6DFC-C363-4A22-ADF1-DEEE9D3B785D}"/>
          </ac:picMkLst>
        </pc:picChg>
        <pc:picChg chg="add mod">
          <ac:chgData name="Shailendra Sonkar" userId="e5b16ecc29fc9d08" providerId="LiveId" clId="{A628A21B-B154-4D23-B13D-E02B958C2F79}" dt="2020-06-16T11:20:49.685" v="2512" actId="1038"/>
          <ac:picMkLst>
            <pc:docMk/>
            <pc:sldMk cId="3994356250" sldId="276"/>
            <ac:picMk id="5" creationId="{18055019-B025-421C-BCF5-2836749E6259}"/>
          </ac:picMkLst>
        </pc:picChg>
      </pc:sldChg>
      <pc:sldChg chg="addSp delSp modSp add mod">
        <pc:chgData name="Shailendra Sonkar" userId="e5b16ecc29fc9d08" providerId="LiveId" clId="{A628A21B-B154-4D23-B13D-E02B958C2F79}" dt="2020-06-16T11:22:26.761" v="2649" actId="1038"/>
        <pc:sldMkLst>
          <pc:docMk/>
          <pc:sldMk cId="1474393620" sldId="277"/>
        </pc:sldMkLst>
        <pc:spChg chg="del">
          <ac:chgData name="Shailendra Sonkar" userId="e5b16ecc29fc9d08" providerId="LiveId" clId="{A628A21B-B154-4D23-B13D-E02B958C2F79}" dt="2020-06-16T11:21:07.437" v="2514" actId="478"/>
          <ac:spMkLst>
            <pc:docMk/>
            <pc:sldMk cId="1474393620" sldId="277"/>
            <ac:spMk id="3" creationId="{65A886C1-1900-419E-9AC2-F7071C251E9E}"/>
          </ac:spMkLst>
        </pc:spChg>
        <pc:spChg chg="add del mod">
          <ac:chgData name="Shailendra Sonkar" userId="e5b16ecc29fc9d08" providerId="LiveId" clId="{A628A21B-B154-4D23-B13D-E02B958C2F79}" dt="2020-06-16T11:21:09.470" v="2515" actId="478"/>
          <ac:spMkLst>
            <pc:docMk/>
            <pc:sldMk cId="1474393620" sldId="277"/>
            <ac:spMk id="6" creationId="{FA56521D-CC78-4E31-9A72-730731672A52}"/>
          </ac:spMkLst>
        </pc:spChg>
        <pc:picChg chg="del">
          <ac:chgData name="Shailendra Sonkar" userId="e5b16ecc29fc9d08" providerId="LiveId" clId="{A628A21B-B154-4D23-B13D-E02B958C2F79}" dt="2020-06-16T11:21:12.034" v="2516" actId="478"/>
          <ac:picMkLst>
            <pc:docMk/>
            <pc:sldMk cId="1474393620" sldId="277"/>
            <ac:picMk id="5" creationId="{18055019-B025-421C-BCF5-2836749E6259}"/>
          </ac:picMkLst>
        </pc:picChg>
        <pc:picChg chg="add mod">
          <ac:chgData name="Shailendra Sonkar" userId="e5b16ecc29fc9d08" providerId="LiveId" clId="{A628A21B-B154-4D23-B13D-E02B958C2F79}" dt="2020-06-16T11:22:26.761" v="2649" actId="1038"/>
          <ac:picMkLst>
            <pc:docMk/>
            <pc:sldMk cId="1474393620" sldId="277"/>
            <ac:picMk id="7" creationId="{3988D355-2E9B-4184-901E-F7651CEA7AA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F0BEBD-13C2-4EF7-903D-C546074D9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74DCED2-178B-4888-8985-97C96E019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802FE-DF2A-4C74-A8D5-6C42C8A27692}" type="datetime1">
              <a:rPr lang="en-IN" smtClean="0"/>
              <a:t>12-12-2020</a:t>
            </a:fld>
            <a:endParaRPr lang="en-IN"/>
          </a:p>
        </p:txBody>
      </p:sp>
      <p:sp>
        <p:nvSpPr>
          <p:cNvPr id="4" name="Footer Placeholder 3">
            <a:extLst>
              <a:ext uri="{FF2B5EF4-FFF2-40B4-BE49-F238E27FC236}">
                <a16:creationId xmlns:a16="http://schemas.microsoft.com/office/drawing/2014/main" id="{C57904CF-8F43-497D-91FE-49427271D7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IT721:DMDW by Prof. S.K. Sonkar, AP, ITD, UCET, VBU Hazaribag, Jharkhand</a:t>
            </a:r>
          </a:p>
        </p:txBody>
      </p:sp>
      <p:sp>
        <p:nvSpPr>
          <p:cNvPr id="5" name="Slide Number Placeholder 4">
            <a:extLst>
              <a:ext uri="{FF2B5EF4-FFF2-40B4-BE49-F238E27FC236}">
                <a16:creationId xmlns:a16="http://schemas.microsoft.com/office/drawing/2014/main" id="{2741FAA2-8E2D-4250-B614-98E9409B6C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00BCD8-4E1C-4D3D-AA32-CB9FC7B7AE24}" type="slidenum">
              <a:rPr lang="en-IN" smtClean="0"/>
              <a:t>‹#›</a:t>
            </a:fld>
            <a:endParaRPr lang="en-IN"/>
          </a:p>
        </p:txBody>
      </p:sp>
    </p:spTree>
    <p:extLst>
      <p:ext uri="{BB962C8B-B14F-4D97-AF65-F5344CB8AC3E}">
        <p14:creationId xmlns:p14="http://schemas.microsoft.com/office/powerpoint/2010/main" val="19224002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B35C1-A673-4E05-AC1E-86A494DAF7E2}" type="datetime1">
              <a:rPr lang="en-IN" smtClean="0"/>
              <a:t>12-12-2020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IT721:DMDW by Prof. S.K. Sonkar, AP, ITD, UCET, VBU Hazaribag, Jharkhand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3FA8C-D139-4433-8B86-ABCE808E7073}" type="slidenum">
              <a:rPr lang="en-IN" smtClean="0"/>
              <a:t>‹#›</a:t>
            </a:fld>
            <a:endParaRPr lang="en-IN"/>
          </a:p>
        </p:txBody>
      </p:sp>
    </p:spTree>
    <p:extLst>
      <p:ext uri="{BB962C8B-B14F-4D97-AF65-F5344CB8AC3E}">
        <p14:creationId xmlns:p14="http://schemas.microsoft.com/office/powerpoint/2010/main" val="35436434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5B0DADF7-35CC-4445-ADB1-7D1A2046848D}" type="datetime1">
              <a:rPr lang="en-US" smtClean="0"/>
              <a:t>12/12/2020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25FF7-A235-43D5-8AC1-2DAA29BC4C9F}"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12EE735-6E5F-478C-B3D6-509E24E1E8D8}" type="datetime1">
              <a:rPr lang="en-US" smtClean="0"/>
              <a:t>12/12/2020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F488C-0300-43AB-8A85-FE3318BD1C92}"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B7B71EA-B644-45FE-920A-2D6DE4873AEF}" type="datetime1">
              <a:rPr lang="en-US" smtClean="0"/>
              <a:t>12/12/2020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FA01693-19D4-47FE-88EE-7B9738A74B20}" type="datetime1">
              <a:rPr lang="en-US" smtClean="0"/>
              <a:t>12/12/2020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E9023A3-5828-4BB0-8B59-BB0F8B3AD7D4}" type="datetime1">
              <a:rPr lang="en-US" smtClean="0"/>
              <a:t>12/12/2020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802450-E03F-465A-9DDF-2D8F31FB5AA1}" type="datetime1">
              <a:rPr lang="en-US" smtClean="0"/>
              <a:t>12/12/2020</a:t>
            </a:fld>
            <a:endParaRPr lang="en-US" dirty="0"/>
          </a:p>
        </p:txBody>
      </p:sp>
      <p:sp>
        <p:nvSpPr>
          <p:cNvPr id="4" name="Footer Placeholder 3"/>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5628832-BAB9-4E66-AD98-81E582E6781E}" type="datetime1">
              <a:rPr lang="en-US" smtClean="0"/>
              <a:t>12/12/2020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8B2FA-9EC3-493A-A8DE-DB038022E67C}"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a:t>IT721:DMDW by Prof. S.K. Sonkar, AP, ITD, UCET, VBU Hazaribag, Jharkhand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A265CEB-39BC-4E00-BEE2-CC826F4B91C7}" type="datetime1">
              <a:rPr lang="en-US" smtClean="0"/>
              <a:t>12/12/2020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IT721:DMDW by Prof. S.K. Sonkar, AP, ITD, UCET, VBU Hazaribag, Jharkhand</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9CD45C1-14A2-4EE8-9889-03E431ADF819}" type="datetime1">
              <a:rPr lang="en-US" smtClean="0"/>
              <a:t>12/12/2020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IT721:DMDW by Prof. S.K. Sonkar, AP, ITD, UCET, VBU Hazaribag, Jharkhand</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EE6D-24D7-4900-8A8A-4E8E6CF65009}"/>
              </a:ext>
            </a:extLst>
          </p:cNvPr>
          <p:cNvSpPr>
            <a:spLocks noGrp="1"/>
          </p:cNvSpPr>
          <p:nvPr>
            <p:ph type="ctrTitle"/>
          </p:nvPr>
        </p:nvSpPr>
        <p:spPr/>
        <p:txBody>
          <a:bodyPr>
            <a:normAutofit fontScale="90000"/>
          </a:bodyPr>
          <a:lstStyle/>
          <a:p>
            <a:pPr>
              <a:spcAft>
                <a:spcPts val="1800"/>
              </a:spcAft>
            </a:pPr>
            <a:r>
              <a:rPr lang="en-IN" sz="4700" b="1" dirty="0"/>
              <a:t>IT721:Data Mining and Data Warehousing</a:t>
            </a:r>
            <a:br>
              <a:rPr lang="en-IN" sz="4700" b="1" dirty="0"/>
            </a:br>
            <a:r>
              <a:rPr lang="en-IN" dirty="0"/>
              <a:t>Module 1: Introduction</a:t>
            </a:r>
            <a:br>
              <a:rPr lang="en-IN" dirty="0"/>
            </a:br>
            <a:endParaRPr lang="en-IN" dirty="0"/>
          </a:p>
        </p:txBody>
      </p:sp>
      <p:sp>
        <p:nvSpPr>
          <p:cNvPr id="3" name="Subtitle 2">
            <a:extLst>
              <a:ext uri="{FF2B5EF4-FFF2-40B4-BE49-F238E27FC236}">
                <a16:creationId xmlns:a16="http://schemas.microsoft.com/office/drawing/2014/main" id="{1AEA21D4-7681-4AEE-A03A-51392BBF31B4}"/>
              </a:ext>
            </a:extLst>
          </p:cNvPr>
          <p:cNvSpPr>
            <a:spLocks noGrp="1"/>
          </p:cNvSpPr>
          <p:nvPr>
            <p:ph type="subTitle" idx="1"/>
          </p:nvPr>
        </p:nvSpPr>
        <p:spPr/>
        <p:txBody>
          <a:bodyPr>
            <a:normAutofit fontScale="92500" lnSpcReduction="20000"/>
          </a:bodyPr>
          <a:lstStyle/>
          <a:p>
            <a:r>
              <a:rPr lang="en-IN" dirty="0"/>
              <a:t>Prof. Shailendra Kumar Sonkar</a:t>
            </a:r>
          </a:p>
          <a:p>
            <a:r>
              <a:rPr lang="en-IN" dirty="0"/>
              <a:t>Assistant Professor, Department of Information Technology</a:t>
            </a:r>
          </a:p>
          <a:p>
            <a:r>
              <a:rPr lang="en-IN" dirty="0"/>
              <a:t>University College of Engineering and Technology</a:t>
            </a:r>
          </a:p>
          <a:p>
            <a:r>
              <a:rPr lang="en-IN" dirty="0"/>
              <a:t>Vinoba </a:t>
            </a:r>
            <a:r>
              <a:rPr lang="en-IN" dirty="0" err="1"/>
              <a:t>Bhave</a:t>
            </a:r>
            <a:r>
              <a:rPr lang="en-IN" dirty="0"/>
              <a:t> University </a:t>
            </a:r>
            <a:r>
              <a:rPr lang="en-IN" dirty="0" err="1"/>
              <a:t>Hazaribag</a:t>
            </a:r>
            <a:r>
              <a:rPr lang="en-IN" dirty="0"/>
              <a:t>, Jharkhand</a:t>
            </a:r>
          </a:p>
          <a:p>
            <a:endParaRPr lang="en-IN" dirty="0"/>
          </a:p>
        </p:txBody>
      </p:sp>
      <p:sp>
        <p:nvSpPr>
          <p:cNvPr id="4" name="Footer Placeholder 3">
            <a:extLst>
              <a:ext uri="{FF2B5EF4-FFF2-40B4-BE49-F238E27FC236}">
                <a16:creationId xmlns:a16="http://schemas.microsoft.com/office/drawing/2014/main" id="{3453A1FD-DDA5-4539-87F1-5627A80BBB53}"/>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41CB14D5-97FC-40AD-BBA1-7B1049B8F78E}"/>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6" name="Date Placeholder 5">
            <a:extLst>
              <a:ext uri="{FF2B5EF4-FFF2-40B4-BE49-F238E27FC236}">
                <a16:creationId xmlns:a16="http://schemas.microsoft.com/office/drawing/2014/main" id="{C732D494-3EBE-469C-9A7E-BF4F40D0A43A}"/>
              </a:ext>
            </a:extLst>
          </p:cNvPr>
          <p:cNvSpPr>
            <a:spLocks noGrp="1"/>
          </p:cNvSpPr>
          <p:nvPr>
            <p:ph type="dt" sz="half" idx="10"/>
          </p:nvPr>
        </p:nvSpPr>
        <p:spPr/>
        <p:txBody>
          <a:bodyPr/>
          <a:lstStyle/>
          <a:p>
            <a:fld id="{DC3B1C90-761C-4397-AD90-D92836C4B18A}" type="datetime1">
              <a:rPr lang="en-US" smtClean="0"/>
              <a:t>12/12/2020</a:t>
            </a:fld>
            <a:endParaRPr lang="en-US" dirty="0"/>
          </a:p>
        </p:txBody>
      </p:sp>
    </p:spTree>
    <p:extLst>
      <p:ext uri="{BB962C8B-B14F-4D97-AF65-F5344CB8AC3E}">
        <p14:creationId xmlns:p14="http://schemas.microsoft.com/office/powerpoint/2010/main" val="179826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10000"/>
          </a:bodyPr>
          <a:lstStyle/>
          <a:p>
            <a:pPr algn="just"/>
            <a:r>
              <a:rPr lang="en-IN" sz="1900" b="1" i="0" u="none" strike="noStrike" baseline="0" dirty="0"/>
              <a:t>A Multidimensional Data Model</a:t>
            </a:r>
          </a:p>
          <a:p>
            <a:pPr lvl="1" algn="just"/>
            <a:r>
              <a:rPr lang="en-IN" sz="1700" b="1" dirty="0"/>
              <a:t>Data Cubes</a:t>
            </a:r>
          </a:p>
          <a:p>
            <a:pPr lvl="2" algn="just"/>
            <a:r>
              <a:rPr lang="en-US" sz="1500" b="0" i="0" u="none" strike="noStrike" baseline="0" dirty="0"/>
              <a:t>Each dimension may have a table associated with it, called a </a:t>
            </a:r>
            <a:r>
              <a:rPr lang="en-US" sz="1500" b="0" i="1" u="none" strike="noStrike" baseline="0" dirty="0"/>
              <a:t>dimension table</a:t>
            </a:r>
            <a:r>
              <a:rPr lang="en-US" sz="1500" b="0" i="0" u="none" strike="noStrike" baseline="0" dirty="0"/>
              <a:t>, which further describes the dimension</a:t>
            </a:r>
          </a:p>
          <a:p>
            <a:pPr lvl="2" algn="just"/>
            <a:r>
              <a:rPr lang="en-US" sz="1500" dirty="0"/>
              <a:t>E</a:t>
            </a:r>
            <a:r>
              <a:rPr lang="en-US" sz="1500" b="0" i="0" u="none" strike="noStrike" baseline="0" dirty="0"/>
              <a:t>xample</a:t>
            </a:r>
            <a:endParaRPr lang="en-US" b="0" i="0" u="none" strike="noStrike" baseline="0" dirty="0"/>
          </a:p>
          <a:p>
            <a:pPr lvl="3" algn="just"/>
            <a:r>
              <a:rPr lang="en-US" sz="1300" b="0" i="0" u="none" strike="noStrike" baseline="0" dirty="0"/>
              <a:t>A dimension table for </a:t>
            </a:r>
            <a:r>
              <a:rPr lang="en-US" sz="1300" b="0" i="1" u="none" strike="noStrike" baseline="0" dirty="0"/>
              <a:t>item </a:t>
            </a:r>
            <a:r>
              <a:rPr lang="en-US" sz="1300" b="0" i="0" u="none" strike="noStrike" baseline="0" dirty="0"/>
              <a:t>may contain the attributes </a:t>
            </a:r>
            <a:r>
              <a:rPr lang="en-US" sz="1300" b="0" i="1" u="none" strike="noStrike" baseline="0" dirty="0"/>
              <a:t>item name, brand</a:t>
            </a:r>
            <a:r>
              <a:rPr lang="en-US" sz="1300" b="0" i="0" u="none" strike="noStrike" baseline="0" dirty="0"/>
              <a:t>, and </a:t>
            </a:r>
            <a:r>
              <a:rPr lang="en-US" sz="1300" b="0" i="1" u="none" strike="noStrike" baseline="0" dirty="0"/>
              <a:t>type</a:t>
            </a:r>
            <a:endParaRPr lang="en-US" sz="1300" b="0" i="0" u="none" strike="noStrike" baseline="0" dirty="0"/>
          </a:p>
          <a:p>
            <a:pPr lvl="2" algn="just"/>
            <a:r>
              <a:rPr lang="en-US" sz="1500" b="0" i="0" u="none" strike="noStrike" baseline="0" dirty="0"/>
              <a:t>Dimension tables can be specified by users or experts, or automatically generated and adjusted based on data distributions</a:t>
            </a:r>
          </a:p>
          <a:p>
            <a:pPr lvl="2" algn="just"/>
            <a:r>
              <a:rPr lang="en-IN" sz="1500" b="0" i="0" u="none" strike="noStrike" baseline="0" dirty="0"/>
              <a:t>Facts are numerical measures</a:t>
            </a:r>
          </a:p>
          <a:p>
            <a:pPr lvl="2" algn="just"/>
            <a:r>
              <a:rPr lang="en-US" sz="1500" b="0" i="0" u="none" strike="noStrike" baseline="0" dirty="0"/>
              <a:t>Think of them as the quantities by which we want to analyze relationships between dimensions</a:t>
            </a:r>
          </a:p>
          <a:p>
            <a:pPr lvl="2" algn="just"/>
            <a:r>
              <a:rPr lang="en-US" sz="1500" b="0" i="0" u="none" strike="noStrike" baseline="0" dirty="0"/>
              <a:t>Examples of facts</a:t>
            </a:r>
          </a:p>
          <a:p>
            <a:pPr lvl="3" algn="just"/>
            <a:r>
              <a:rPr lang="en-US" sz="1300" b="0" i="0" u="none" strike="noStrike" baseline="0" dirty="0"/>
              <a:t>for a sales data warehouse include </a:t>
            </a:r>
            <a:r>
              <a:rPr lang="en-US" sz="1300" b="0" i="1" u="none" strike="noStrike" baseline="0" dirty="0"/>
              <a:t>dollars sold </a:t>
            </a:r>
            <a:r>
              <a:rPr lang="en-US" sz="1300" b="0" i="0" u="none" strike="noStrike" baseline="0" dirty="0"/>
              <a:t>(sales amount in dollars), </a:t>
            </a:r>
            <a:r>
              <a:rPr lang="en-US" sz="1300" b="0" i="1" u="none" strike="noStrike" baseline="0" dirty="0"/>
              <a:t>units sold </a:t>
            </a:r>
            <a:r>
              <a:rPr lang="en-US" sz="1300" b="0" i="0" u="none" strike="noStrike" baseline="0" dirty="0"/>
              <a:t>(number of units sold), and </a:t>
            </a:r>
            <a:r>
              <a:rPr lang="en-US" sz="1300" b="0" i="1" u="none" strike="noStrike" baseline="0" dirty="0"/>
              <a:t>amount budgeted</a:t>
            </a:r>
            <a:endParaRPr lang="en-US" sz="1300" dirty="0"/>
          </a:p>
          <a:p>
            <a:pPr lvl="2" algn="just"/>
            <a:r>
              <a:rPr lang="en-US" sz="1500" b="0" i="0" u="none" strike="noStrike" baseline="0" dirty="0"/>
              <a:t>The fact table contains the names of the </a:t>
            </a:r>
            <a:r>
              <a:rPr lang="en-US" sz="1500" b="0" i="1" u="none" strike="noStrike" baseline="0" dirty="0"/>
              <a:t>facts</a:t>
            </a:r>
            <a:r>
              <a:rPr lang="en-US" sz="1500" b="0" i="0" u="none" strike="noStrike" baseline="0" dirty="0"/>
              <a:t>, or measures, as well as keys to each of the related </a:t>
            </a:r>
            <a:r>
              <a:rPr lang="en-IN" sz="1500" b="0" i="0" u="none" strike="noStrike" baseline="0" dirty="0"/>
              <a:t>dimension tables</a:t>
            </a:r>
            <a:endParaRPr lang="en-US" sz="1500" b="1" i="1"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18313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sz="1900" b="1" i="0" u="none" strike="noStrike" baseline="0" dirty="0"/>
              <a:t>A Multidimensional Data Model</a:t>
            </a:r>
          </a:p>
          <a:p>
            <a:pPr lvl="1" algn="just"/>
            <a:r>
              <a:rPr lang="en-IN" sz="1700" b="1" dirty="0"/>
              <a:t>Data Cubes</a:t>
            </a:r>
          </a:p>
          <a:p>
            <a:pPr lvl="2" algn="just"/>
            <a:r>
              <a:rPr lang="en-US" dirty="0"/>
              <a:t>U</a:t>
            </a:r>
            <a:r>
              <a:rPr lang="en-US" b="0" i="0" u="none" strike="noStrike" baseline="0" dirty="0"/>
              <a:t>sually think of cubes as 3-D geometric structures, in data warehousing the data cube is </a:t>
            </a:r>
            <a:r>
              <a:rPr lang="en-US" b="0" i="1" u="none" strike="noStrike" baseline="0" dirty="0"/>
              <a:t>n</a:t>
            </a:r>
            <a:r>
              <a:rPr lang="en-US" b="0" i="0" u="none" strike="noStrike" baseline="0" dirty="0"/>
              <a:t>-dimensional</a:t>
            </a:r>
          </a:p>
          <a:p>
            <a:pPr lvl="2" algn="just"/>
            <a:r>
              <a:rPr lang="en-US" dirty="0"/>
              <a:t>L</a:t>
            </a:r>
            <a:r>
              <a:rPr lang="en-US" b="0" i="0" u="none" strike="noStrike" baseline="0" dirty="0"/>
              <a:t>et’s start by looking at a simple 2-D data cube that is, in fact, a table or spreadsheet for sales data from </a:t>
            </a:r>
            <a:r>
              <a:rPr lang="en-US" b="0" i="1" u="none" strike="noStrike" baseline="0" dirty="0" err="1"/>
              <a:t>AllElectronics</a:t>
            </a:r>
            <a:endParaRPr lang="en-US" dirty="0"/>
          </a:p>
          <a:p>
            <a:pPr lvl="2" algn="just"/>
            <a:r>
              <a:rPr lang="en-US" dirty="0"/>
              <a:t>L</a:t>
            </a:r>
            <a:r>
              <a:rPr lang="en-US" b="0" i="0" u="none" strike="noStrike" baseline="0" dirty="0"/>
              <a:t>ook at the </a:t>
            </a:r>
            <a:r>
              <a:rPr lang="en-US" b="0" i="1" u="none" strike="noStrike" baseline="0" dirty="0" err="1"/>
              <a:t>AllElectronics</a:t>
            </a:r>
            <a:r>
              <a:rPr lang="en-US" b="0" i="1" u="none" strike="noStrike" baseline="0" dirty="0"/>
              <a:t> </a:t>
            </a:r>
            <a:r>
              <a:rPr lang="en-US" b="0" i="0" u="none" strike="noStrike" baseline="0" dirty="0"/>
              <a:t>sales data for items sold per quarter in the city of Vancouver</a:t>
            </a:r>
          </a:p>
          <a:p>
            <a:pPr lvl="2" algn="just"/>
            <a:r>
              <a:rPr lang="en-US" b="0" i="0" u="none" strike="noStrike" baseline="0" dirty="0"/>
              <a:t>These data are shown in Table 3.2</a:t>
            </a:r>
          </a:p>
          <a:p>
            <a:pPr lvl="2" algn="just"/>
            <a:r>
              <a:rPr lang="en-US" b="0" i="0" u="none" strike="noStrike" baseline="0" dirty="0"/>
              <a:t>In this 2-D representation, the sales for Vancouver are shown with respect to the </a:t>
            </a:r>
            <a:r>
              <a:rPr lang="en-US" b="0" i="1" u="none" strike="noStrike" baseline="0" dirty="0"/>
              <a:t>time </a:t>
            </a:r>
            <a:r>
              <a:rPr lang="en-US" b="0" i="0" u="none" strike="noStrike" baseline="0" dirty="0"/>
              <a:t>dimension (organized in quarters) and the </a:t>
            </a:r>
            <a:r>
              <a:rPr lang="en-US" b="0" i="1" u="none" strike="noStrike" baseline="0" dirty="0"/>
              <a:t>item </a:t>
            </a:r>
            <a:r>
              <a:rPr lang="en-US" b="0" i="0" u="none" strike="noStrike" baseline="0" dirty="0"/>
              <a:t>dimension (organized according to the types of items sold)</a:t>
            </a:r>
          </a:p>
          <a:p>
            <a:pPr lvl="2" algn="just"/>
            <a:r>
              <a:rPr lang="en-US" b="0" i="0" u="none" strike="noStrike" baseline="0" dirty="0"/>
              <a:t>The fact or measure displayed is </a:t>
            </a:r>
            <a:r>
              <a:rPr lang="en-US" b="0" i="1" u="none" strike="noStrike" baseline="0" dirty="0"/>
              <a:t>dollars sold </a:t>
            </a:r>
            <a:r>
              <a:rPr lang="en-US" b="0" i="0" u="none" strike="noStrike" baseline="0" dirty="0"/>
              <a:t>(in </a:t>
            </a:r>
            <a:r>
              <a:rPr lang="en-IN" b="0" i="0" u="none" strike="noStrike" baseline="0" dirty="0"/>
              <a:t>thousands)</a:t>
            </a:r>
            <a:endParaRPr lang="en-US" b="1" i="1"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71326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pic>
        <p:nvPicPr>
          <p:cNvPr id="8" name="Content Placeholder 7">
            <a:extLst>
              <a:ext uri="{FF2B5EF4-FFF2-40B4-BE49-F238E27FC236}">
                <a16:creationId xmlns:a16="http://schemas.microsoft.com/office/drawing/2014/main" id="{CC6E29BC-52F0-46FE-854A-3770063DC502}"/>
              </a:ext>
            </a:extLst>
          </p:cNvPr>
          <p:cNvPicPr>
            <a:picLocks noGrp="1" noChangeAspect="1"/>
          </p:cNvPicPr>
          <p:nvPr>
            <p:ph idx="1"/>
          </p:nvPr>
        </p:nvPicPr>
        <p:blipFill>
          <a:blip r:embed="rId2"/>
          <a:stretch>
            <a:fillRect/>
          </a:stretch>
        </p:blipFill>
        <p:spPr>
          <a:xfrm>
            <a:off x="4549357" y="1635685"/>
            <a:ext cx="7642643" cy="3363839"/>
          </a:xfrm>
        </p:spPr>
      </p:pic>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33382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b="1" i="0" u="none" strike="noStrike" baseline="0" dirty="0"/>
              <a:t>A Multidimensional Data Model</a:t>
            </a:r>
          </a:p>
          <a:p>
            <a:pPr lvl="1" algn="just"/>
            <a:r>
              <a:rPr lang="en-IN" b="1" dirty="0"/>
              <a:t>Data Cubes</a:t>
            </a:r>
          </a:p>
          <a:p>
            <a:pPr lvl="2" algn="just"/>
            <a:r>
              <a:rPr lang="en-US" b="0" i="0" u="none" strike="noStrike" baseline="0" dirty="0"/>
              <a:t>Now, suppose that we would like to view the sales data with a third dimension</a:t>
            </a:r>
          </a:p>
          <a:p>
            <a:pPr lvl="2" algn="just"/>
            <a:r>
              <a:rPr lang="en-US" b="0" i="0" u="none" strike="noStrike" baseline="0" dirty="0"/>
              <a:t>For instance, suppose we would like to view the data according to </a:t>
            </a:r>
            <a:r>
              <a:rPr lang="en-US" b="0" i="1" u="none" strike="noStrike" baseline="0" dirty="0"/>
              <a:t>time </a:t>
            </a:r>
            <a:r>
              <a:rPr lang="en-US" b="0" i="0" u="none" strike="noStrike" baseline="0" dirty="0"/>
              <a:t>and </a:t>
            </a:r>
            <a:r>
              <a:rPr lang="en-US" b="0" i="1" u="none" strike="noStrike" baseline="0" dirty="0"/>
              <a:t>item</a:t>
            </a:r>
            <a:r>
              <a:rPr lang="en-US" b="0" i="0" u="none" strike="noStrike" baseline="0" dirty="0"/>
              <a:t>, as well as </a:t>
            </a:r>
            <a:r>
              <a:rPr lang="en-US" b="0" i="1" u="none" strike="noStrike" baseline="0" dirty="0"/>
              <a:t>location </a:t>
            </a:r>
            <a:r>
              <a:rPr lang="en-US" b="0" i="0" u="none" strike="noStrike" baseline="0" dirty="0"/>
              <a:t>for the cities Chicago, New York, Toronto, and Vancouver</a:t>
            </a:r>
          </a:p>
          <a:p>
            <a:pPr lvl="2" algn="just"/>
            <a:r>
              <a:rPr lang="en-US" b="0" i="0" u="none" strike="noStrike" baseline="0" dirty="0"/>
              <a:t>These 3-D data are shown in Table 3.3</a:t>
            </a:r>
          </a:p>
          <a:p>
            <a:pPr lvl="2" algn="just"/>
            <a:r>
              <a:rPr lang="en-US" b="0" i="0" u="none" strike="noStrike" baseline="0" dirty="0"/>
              <a:t>The 3-D data of Table 3.3 are represented as a series of 2-D tables</a:t>
            </a:r>
          </a:p>
          <a:p>
            <a:pPr lvl="2" algn="just"/>
            <a:r>
              <a:rPr lang="en-US" b="0" i="0" u="none" strike="noStrike" baseline="0" dirty="0"/>
              <a:t>Conceptually, we may also represent the same data in the form of a 3-D data cube, as in </a:t>
            </a:r>
            <a:r>
              <a:rPr lang="en-IN" b="0" i="0" u="none" strike="noStrike" baseline="0" dirty="0"/>
              <a:t>Figure 3.1.</a:t>
            </a:r>
            <a:endParaRPr lang="en-US" b="1" i="1"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2438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10" name="Content Placeholder 9">
            <a:extLst>
              <a:ext uri="{FF2B5EF4-FFF2-40B4-BE49-F238E27FC236}">
                <a16:creationId xmlns:a16="http://schemas.microsoft.com/office/drawing/2014/main" id="{AE08C249-F2C4-4291-B2D6-F49B77D87CDB}"/>
              </a:ext>
            </a:extLst>
          </p:cNvPr>
          <p:cNvPicPr>
            <a:picLocks noGrp="1" noChangeAspect="1"/>
          </p:cNvPicPr>
          <p:nvPr>
            <p:ph idx="1"/>
          </p:nvPr>
        </p:nvPicPr>
        <p:blipFill>
          <a:blip r:embed="rId2"/>
          <a:stretch>
            <a:fillRect/>
          </a:stretch>
        </p:blipFill>
        <p:spPr>
          <a:xfrm>
            <a:off x="5277394" y="557029"/>
            <a:ext cx="5889677" cy="5670035"/>
          </a:xfrm>
        </p:spPr>
      </p:pic>
    </p:spTree>
    <p:extLst>
      <p:ext uri="{BB962C8B-B14F-4D97-AF65-F5344CB8AC3E}">
        <p14:creationId xmlns:p14="http://schemas.microsoft.com/office/powerpoint/2010/main" val="352547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10000"/>
          </a:bodyPr>
          <a:lstStyle/>
          <a:p>
            <a:pPr algn="just"/>
            <a:r>
              <a:rPr lang="en-IN" b="1" i="0" u="none" strike="noStrike" baseline="0" dirty="0"/>
              <a:t>A Multidimensional Data Model</a:t>
            </a:r>
          </a:p>
          <a:p>
            <a:pPr lvl="1" algn="just"/>
            <a:r>
              <a:rPr lang="en-IN" b="1" dirty="0"/>
              <a:t>Data Cubes</a:t>
            </a:r>
          </a:p>
          <a:p>
            <a:pPr lvl="2" algn="just"/>
            <a:r>
              <a:rPr lang="en-US" b="0" i="0" u="none" strike="noStrike" baseline="0" dirty="0"/>
              <a:t>Suppose that we would now like to view our sales data with an additional fourth dimension, such as </a:t>
            </a:r>
            <a:r>
              <a:rPr lang="en-US" b="0" i="1" u="none" strike="noStrike" baseline="0" dirty="0"/>
              <a:t>supplier</a:t>
            </a:r>
            <a:endParaRPr lang="en-US" b="0" i="0" u="none" strike="noStrike" baseline="0" dirty="0"/>
          </a:p>
          <a:p>
            <a:pPr lvl="2" algn="just"/>
            <a:r>
              <a:rPr lang="en-US" b="0" i="0" u="none" strike="noStrike" baseline="0" dirty="0"/>
              <a:t>Viewing things in 4-D becomes tricky</a:t>
            </a:r>
          </a:p>
          <a:p>
            <a:pPr lvl="2" algn="just"/>
            <a:r>
              <a:rPr lang="en-US" b="0" i="0" u="none" strike="noStrike" baseline="0" dirty="0"/>
              <a:t>However, we can think of a 4-D cube as being a series of 3-D cubes, as shown in Figure 3.2</a:t>
            </a:r>
          </a:p>
          <a:p>
            <a:pPr lvl="2" algn="just"/>
            <a:r>
              <a:rPr lang="en-US" b="0" i="0" u="none" strike="noStrike" baseline="0" dirty="0"/>
              <a:t>If we continue in this way, we may display any </a:t>
            </a:r>
            <a:r>
              <a:rPr lang="en-US" b="0" i="1" u="none" strike="noStrike" baseline="0" dirty="0"/>
              <a:t>n</a:t>
            </a:r>
            <a:r>
              <a:rPr lang="en-US" b="0" i="0" u="none" strike="noStrike" baseline="0" dirty="0"/>
              <a:t>-D data as a series of (</a:t>
            </a:r>
            <a:r>
              <a:rPr lang="en-US" b="0" i="1" u="none" strike="noStrike" baseline="0" dirty="0"/>
              <a:t>n - </a:t>
            </a:r>
            <a:r>
              <a:rPr lang="en-US" b="0" i="0" u="none" strike="noStrike" baseline="0" dirty="0"/>
              <a:t>1)-D “cubes.” </a:t>
            </a:r>
          </a:p>
          <a:p>
            <a:pPr lvl="2" algn="just"/>
            <a:r>
              <a:rPr lang="en-US" b="0" i="0" u="none" strike="noStrike" baseline="0" dirty="0"/>
              <a:t>The data cube is a metaphor for multidimensional data storage</a:t>
            </a:r>
          </a:p>
          <a:p>
            <a:pPr lvl="2" algn="just"/>
            <a:r>
              <a:rPr lang="en-US" b="0" i="0" u="none" strike="noStrike" baseline="0" dirty="0"/>
              <a:t>The actual physical storage of such data may differ from its logical representation</a:t>
            </a:r>
          </a:p>
          <a:p>
            <a:pPr lvl="2" algn="just"/>
            <a:r>
              <a:rPr lang="en-US" b="0" i="0" u="none" strike="noStrike" baseline="0" dirty="0"/>
              <a:t>The important thing to remember is that data cubes are </a:t>
            </a:r>
            <a:r>
              <a:rPr lang="en-US" b="0" i="1" u="none" strike="noStrike" baseline="0" dirty="0"/>
              <a:t>n</a:t>
            </a:r>
            <a:r>
              <a:rPr lang="en-US" b="0" i="0" u="none" strike="noStrike" baseline="0" dirty="0"/>
              <a:t>-dimensional and do not confine data to 3-D</a:t>
            </a:r>
          </a:p>
          <a:p>
            <a:pPr lvl="2" algn="just"/>
            <a:r>
              <a:rPr lang="en-US" b="0" i="0" u="none" strike="noStrike" baseline="0" dirty="0"/>
              <a:t>The above tables show the data at different degrees of summarization</a:t>
            </a:r>
          </a:p>
          <a:p>
            <a:pPr lvl="2" algn="just"/>
            <a:r>
              <a:rPr lang="en-US" b="0" i="0" u="none" strike="noStrike" baseline="0" dirty="0"/>
              <a:t>In the data warehousing research literature, a data cube such as each of the above is often referred to as a cuboid</a:t>
            </a:r>
            <a:endParaRPr lang="en-US" dirty="0"/>
          </a:p>
          <a:p>
            <a:pPr lvl="2" algn="just"/>
            <a:r>
              <a:rPr lang="en-US" b="0" i="0" u="none" strike="noStrike" baseline="0" dirty="0"/>
              <a:t>Given a set of dimensions, we can generate a cuboid for each of the possible subsets of the given dimensions</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281405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9" name="Content Placeholder 8">
            <a:extLst>
              <a:ext uri="{FF2B5EF4-FFF2-40B4-BE49-F238E27FC236}">
                <a16:creationId xmlns:a16="http://schemas.microsoft.com/office/drawing/2014/main" id="{45A2B65C-EFD5-4BEE-9899-145D31FDF8F5}"/>
              </a:ext>
            </a:extLst>
          </p:cNvPr>
          <p:cNvPicPr>
            <a:picLocks noGrp="1" noChangeAspect="1"/>
          </p:cNvPicPr>
          <p:nvPr>
            <p:ph idx="1"/>
          </p:nvPr>
        </p:nvPicPr>
        <p:blipFill>
          <a:blip r:embed="rId2"/>
          <a:stretch>
            <a:fillRect/>
          </a:stretch>
        </p:blipFill>
        <p:spPr>
          <a:xfrm>
            <a:off x="4534176" y="1541416"/>
            <a:ext cx="7581904" cy="3466013"/>
          </a:xfrm>
        </p:spPr>
      </p:pic>
    </p:spTree>
    <p:extLst>
      <p:ext uri="{BB962C8B-B14F-4D97-AF65-F5344CB8AC3E}">
        <p14:creationId xmlns:p14="http://schemas.microsoft.com/office/powerpoint/2010/main" val="218642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10000"/>
          </a:bodyPr>
          <a:lstStyle/>
          <a:p>
            <a:pPr algn="just"/>
            <a:r>
              <a:rPr lang="en-IN" b="1" i="0" u="none" strike="noStrike" baseline="0" dirty="0"/>
              <a:t>A Multidimensional Data Model</a:t>
            </a:r>
          </a:p>
          <a:p>
            <a:pPr lvl="1" algn="just"/>
            <a:r>
              <a:rPr lang="en-IN" b="1" dirty="0"/>
              <a:t>Data Cubes</a:t>
            </a:r>
          </a:p>
          <a:p>
            <a:pPr lvl="2" algn="just"/>
            <a:r>
              <a:rPr lang="en-US" b="0" i="0" u="none" strike="noStrike" baseline="0" dirty="0"/>
              <a:t>The result would forma </a:t>
            </a:r>
            <a:r>
              <a:rPr lang="en-US" b="0" i="1" u="none" strike="noStrike" baseline="0" dirty="0"/>
              <a:t>lattice </a:t>
            </a:r>
            <a:r>
              <a:rPr lang="en-US" b="0" i="0" u="none" strike="noStrike" baseline="0" dirty="0"/>
              <a:t>of cuboids, each showing the data at a different level of summarization, or group by</a:t>
            </a:r>
            <a:endParaRPr lang="en-US" dirty="0"/>
          </a:p>
          <a:p>
            <a:pPr lvl="2" algn="just"/>
            <a:r>
              <a:rPr lang="en-US" b="0" i="0" u="none" strike="noStrike" baseline="0" dirty="0"/>
              <a:t>The lattice of cuboids is then referred to as a data cube</a:t>
            </a:r>
          </a:p>
          <a:p>
            <a:pPr lvl="2" algn="just"/>
            <a:r>
              <a:rPr lang="en-US" b="0" i="0" u="none" strike="noStrike" baseline="0" dirty="0"/>
              <a:t>Figure 3.3 shows a lattice of cuboids forming a data cube for the dimensions </a:t>
            </a:r>
            <a:r>
              <a:rPr lang="en-US" b="0" i="1" u="none" strike="noStrike" baseline="0" dirty="0"/>
              <a:t>time</a:t>
            </a:r>
            <a:r>
              <a:rPr lang="en-US" b="0" i="0" u="none" strike="noStrike" baseline="0" dirty="0"/>
              <a:t>, </a:t>
            </a:r>
            <a:r>
              <a:rPr lang="en-US" b="0" i="1" u="none" strike="noStrike" baseline="0" dirty="0"/>
              <a:t>item</a:t>
            </a:r>
            <a:r>
              <a:rPr lang="en-US" b="0" i="0" u="none" strike="noStrike" baseline="0" dirty="0"/>
              <a:t>, </a:t>
            </a:r>
            <a:r>
              <a:rPr lang="en-US" b="0" i="1" u="none" strike="noStrike" baseline="0" dirty="0"/>
              <a:t>location</a:t>
            </a:r>
            <a:r>
              <a:rPr lang="en-US" b="0" i="0" u="none" strike="noStrike" baseline="0" dirty="0"/>
              <a:t>, and </a:t>
            </a:r>
            <a:r>
              <a:rPr lang="en-US" b="0" i="1" u="none" strike="noStrike" baseline="0" dirty="0"/>
              <a:t>supplier</a:t>
            </a:r>
          </a:p>
          <a:p>
            <a:pPr lvl="2" algn="just"/>
            <a:r>
              <a:rPr lang="en-US" sz="1500" b="0" i="0" u="none" strike="noStrike" baseline="0" dirty="0"/>
              <a:t>The cuboid that holds the lowest level of summarization is called the base cuboid</a:t>
            </a:r>
            <a:endParaRPr lang="en-US" sz="1500" dirty="0"/>
          </a:p>
          <a:p>
            <a:pPr lvl="3" algn="just"/>
            <a:r>
              <a:rPr lang="en-US" sz="1500" b="0" i="0" u="none" strike="noStrike" baseline="0" dirty="0"/>
              <a:t>For example, the 4-D cuboid in Figure 3.2 is the base cuboid for the given </a:t>
            </a:r>
            <a:r>
              <a:rPr lang="en-US" sz="1500" b="0" i="1" u="none" strike="noStrike" baseline="0" dirty="0"/>
              <a:t>time</a:t>
            </a:r>
            <a:r>
              <a:rPr lang="en-US" sz="1500" b="0" i="0" u="none" strike="noStrike" baseline="0" dirty="0"/>
              <a:t>, </a:t>
            </a:r>
            <a:r>
              <a:rPr lang="en-US" sz="1500" b="0" i="1" u="none" strike="noStrike" baseline="0" dirty="0"/>
              <a:t>item</a:t>
            </a:r>
            <a:r>
              <a:rPr lang="en-US" sz="1500" b="0" i="0" u="none" strike="noStrike" baseline="0" dirty="0"/>
              <a:t>, </a:t>
            </a:r>
            <a:r>
              <a:rPr lang="en-US" sz="1500" b="0" i="1" u="none" strike="noStrike" baseline="0" dirty="0"/>
              <a:t>location</a:t>
            </a:r>
            <a:r>
              <a:rPr lang="en-US" sz="1500" b="0" i="0" u="none" strike="noStrike" baseline="0" dirty="0"/>
              <a:t>, and </a:t>
            </a:r>
            <a:r>
              <a:rPr lang="en-US" sz="1500" b="0" i="1" u="none" strike="noStrike" baseline="0" dirty="0"/>
              <a:t>supplier </a:t>
            </a:r>
            <a:r>
              <a:rPr lang="en-US" sz="1500" b="0" i="0" u="none" strike="noStrike" baseline="0" dirty="0"/>
              <a:t>dimensions</a:t>
            </a:r>
          </a:p>
          <a:p>
            <a:pPr lvl="2" algn="just"/>
            <a:r>
              <a:rPr lang="en-US" sz="1500" b="0" i="0" u="none" strike="noStrike" baseline="0" dirty="0"/>
              <a:t>Figure 3.1 is a 3-D (non base) cuboid for </a:t>
            </a:r>
            <a:r>
              <a:rPr lang="en-US" sz="1500" b="0" i="1" u="none" strike="noStrike" baseline="0" dirty="0"/>
              <a:t>time</a:t>
            </a:r>
            <a:r>
              <a:rPr lang="en-US" sz="1500" b="0" i="0" u="none" strike="noStrike" baseline="0" dirty="0"/>
              <a:t>, </a:t>
            </a:r>
            <a:r>
              <a:rPr lang="en-US" sz="1500" b="0" i="1" u="none" strike="noStrike" baseline="0" dirty="0"/>
              <a:t>item</a:t>
            </a:r>
            <a:r>
              <a:rPr lang="en-US" sz="1500" b="0" i="0" u="none" strike="noStrike" baseline="0" dirty="0"/>
              <a:t>, and </a:t>
            </a:r>
            <a:r>
              <a:rPr lang="en-US" sz="1500" b="0" i="1" u="none" strike="noStrike" baseline="0" dirty="0"/>
              <a:t>location</a:t>
            </a:r>
            <a:r>
              <a:rPr lang="en-US" sz="1500" b="0" i="0" u="none" strike="noStrike" baseline="0" dirty="0"/>
              <a:t>, summarized for all suppliers</a:t>
            </a:r>
          </a:p>
          <a:p>
            <a:pPr lvl="2" algn="just"/>
            <a:r>
              <a:rPr lang="en-US" sz="1500" b="0" i="0" u="none" strike="noStrike" baseline="0" dirty="0"/>
              <a:t>The 0-D cuboid, which holds the highest level of summarization, is called the apex cuboid</a:t>
            </a:r>
            <a:endParaRPr lang="en-US" sz="1500" dirty="0"/>
          </a:p>
          <a:p>
            <a:pPr lvl="3" algn="just"/>
            <a:r>
              <a:rPr lang="en-US" sz="1500" b="0" i="0" u="none" strike="noStrike" baseline="0" dirty="0"/>
              <a:t>In our example, this is the total sales, or </a:t>
            </a:r>
            <a:r>
              <a:rPr lang="en-US" sz="1500" b="0" i="1" u="none" strike="noStrike" baseline="0" dirty="0"/>
              <a:t>dollars sold</a:t>
            </a:r>
            <a:r>
              <a:rPr lang="en-US" sz="1500" b="0" i="0" u="none" strike="noStrike" baseline="0" dirty="0"/>
              <a:t>, summarized over all four dimensions</a:t>
            </a:r>
          </a:p>
          <a:p>
            <a:pPr lvl="2" algn="just"/>
            <a:r>
              <a:rPr lang="en-US" sz="1500" b="0" i="0" u="none" strike="noStrike" baseline="0" dirty="0"/>
              <a:t>The apex cuboid is typically denoted by all.</a:t>
            </a:r>
            <a:endParaRPr lang="en-US" sz="1500" b="1" i="1"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180402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10" name="Content Placeholder 9">
            <a:extLst>
              <a:ext uri="{FF2B5EF4-FFF2-40B4-BE49-F238E27FC236}">
                <a16:creationId xmlns:a16="http://schemas.microsoft.com/office/drawing/2014/main" id="{5C2304F1-0265-47D2-A099-ED9231BF3B40}"/>
              </a:ext>
            </a:extLst>
          </p:cNvPr>
          <p:cNvPicPr>
            <a:picLocks noGrp="1" noChangeAspect="1"/>
          </p:cNvPicPr>
          <p:nvPr>
            <p:ph idx="1"/>
          </p:nvPr>
        </p:nvPicPr>
        <p:blipFill>
          <a:blip r:embed="rId2"/>
          <a:stretch>
            <a:fillRect/>
          </a:stretch>
        </p:blipFill>
        <p:spPr>
          <a:xfrm>
            <a:off x="4557779" y="1071165"/>
            <a:ext cx="7564552" cy="4715670"/>
          </a:xfrm>
        </p:spPr>
      </p:pic>
    </p:spTree>
    <p:extLst>
      <p:ext uri="{BB962C8B-B14F-4D97-AF65-F5344CB8AC3E}">
        <p14:creationId xmlns:p14="http://schemas.microsoft.com/office/powerpoint/2010/main" val="88487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lnSpcReduction="10000"/>
          </a:bodyPr>
          <a:lstStyle/>
          <a:p>
            <a:pPr algn="just"/>
            <a:r>
              <a:rPr lang="en-IN" b="1" i="0" u="none" strike="noStrike" baseline="0" dirty="0"/>
              <a:t>Warehouse Schema</a:t>
            </a:r>
          </a:p>
          <a:p>
            <a:pPr lvl="1" algn="just"/>
            <a:r>
              <a:rPr lang="en-US" b="0" i="0" u="none" strike="noStrike" baseline="0" dirty="0"/>
              <a:t>Database schema consists of a set of entities and the relationships between them</a:t>
            </a:r>
            <a:endParaRPr lang="en-IN" b="0" i="0" u="none" strike="noStrike" baseline="0" dirty="0"/>
          </a:p>
          <a:p>
            <a:pPr lvl="1" algn="just"/>
            <a:r>
              <a:rPr lang="en-US" b="0" i="0" u="none" strike="noStrike" baseline="0" dirty="0"/>
              <a:t>Multidimensional model</a:t>
            </a:r>
            <a:r>
              <a:rPr lang="en-US" dirty="0"/>
              <a:t> </a:t>
            </a:r>
            <a:r>
              <a:rPr lang="en-US" b="0" i="0" u="none" strike="noStrike" baseline="0" dirty="0"/>
              <a:t>can exist in the form of a </a:t>
            </a:r>
            <a:r>
              <a:rPr lang="en-US" b="0" i="1" u="none" strike="noStrike" baseline="0" dirty="0"/>
              <a:t>star schema</a:t>
            </a:r>
            <a:r>
              <a:rPr lang="en-US" b="0" i="0" u="none" strike="noStrike" baseline="0" dirty="0"/>
              <a:t>, a </a:t>
            </a:r>
            <a:r>
              <a:rPr lang="en-US" b="0" i="1" u="none" strike="noStrike" baseline="0" dirty="0"/>
              <a:t>snowflake schema</a:t>
            </a:r>
            <a:r>
              <a:rPr lang="en-US" b="0" i="0" u="none" strike="noStrike" baseline="0" dirty="0"/>
              <a:t>, or a </a:t>
            </a:r>
            <a:r>
              <a:rPr lang="en-US" b="0" i="1" u="none" strike="noStrike" baseline="0" dirty="0"/>
              <a:t>fact constellation </a:t>
            </a:r>
            <a:r>
              <a:rPr lang="en-IN" b="0" i="1" u="none" strike="noStrike" baseline="0" dirty="0"/>
              <a:t>schema</a:t>
            </a:r>
          </a:p>
          <a:p>
            <a:pPr lvl="1" algn="just"/>
            <a:r>
              <a:rPr lang="en-US" b="1" i="0" u="none" strike="noStrike" baseline="0" dirty="0"/>
              <a:t>Star schema</a:t>
            </a:r>
          </a:p>
          <a:p>
            <a:pPr lvl="2" algn="just"/>
            <a:r>
              <a:rPr lang="en-US" dirty="0"/>
              <a:t>T</a:t>
            </a:r>
            <a:r>
              <a:rPr lang="en-US" b="0" i="0" u="none" strike="noStrike" baseline="0" dirty="0"/>
              <a:t>he data warehouse contains</a:t>
            </a:r>
          </a:p>
          <a:p>
            <a:pPr lvl="3" algn="just"/>
            <a:r>
              <a:rPr lang="en-US" b="0" i="0" u="none" strike="noStrike" baseline="0" dirty="0"/>
              <a:t>A large central table (fact table) containing the bulk of the data, with no redundancy</a:t>
            </a:r>
          </a:p>
          <a:p>
            <a:pPr lvl="3" algn="just"/>
            <a:r>
              <a:rPr lang="en-US" dirty="0"/>
              <a:t>A</a:t>
            </a:r>
            <a:r>
              <a:rPr lang="en-US" b="0" i="0" u="none" strike="noStrike" baseline="0" dirty="0"/>
              <a:t> set of smaller attendant tables (dimension tables), one for each dimension</a:t>
            </a:r>
          </a:p>
          <a:p>
            <a:pPr lvl="2" algn="just"/>
            <a:r>
              <a:rPr lang="en-US" b="0" i="0" u="none" strike="noStrike" baseline="0" dirty="0"/>
              <a:t>The schema graph resembles a starburst, with the dimension tables displayed in a radial pattern around the central fact table</a:t>
            </a:r>
          </a:p>
          <a:p>
            <a:pPr lvl="2" algn="just"/>
            <a:r>
              <a:rPr lang="en-US" b="1" i="0" u="none" strike="noStrike" baseline="0" dirty="0"/>
              <a:t>Example 3.1 </a:t>
            </a:r>
            <a:r>
              <a:rPr lang="en-US" b="0" i="0" u="none" strike="noStrike" baseline="0" dirty="0"/>
              <a:t>Star schema</a:t>
            </a:r>
          </a:p>
          <a:p>
            <a:pPr lvl="3" algn="just"/>
            <a:r>
              <a:rPr lang="en-US" b="0" i="0" u="none" strike="noStrike" baseline="0" dirty="0"/>
              <a:t>A star schema for </a:t>
            </a:r>
            <a:r>
              <a:rPr lang="en-US" b="0" i="1" u="none" strike="noStrike" baseline="0" dirty="0" err="1"/>
              <a:t>AllElectronics</a:t>
            </a:r>
            <a:r>
              <a:rPr lang="en-US" b="0" i="1" u="none" strike="noStrike" baseline="0" dirty="0"/>
              <a:t> </a:t>
            </a:r>
            <a:r>
              <a:rPr lang="en-US" b="0" i="0" u="none" strike="noStrike" baseline="0" dirty="0"/>
              <a:t>sales is shown in Figure 3.4. Sales are considered along four dimensions, namely, </a:t>
            </a:r>
            <a:r>
              <a:rPr lang="en-US" b="0" i="1" u="none" strike="noStrike" baseline="0" dirty="0"/>
              <a:t>time, item, branch</a:t>
            </a:r>
            <a:r>
              <a:rPr lang="en-US" b="0" i="0" u="none" strike="noStrike" baseline="0" dirty="0"/>
              <a:t>, and </a:t>
            </a:r>
            <a:r>
              <a:rPr lang="en-US" b="0" i="1" u="none" strike="noStrike" baseline="0" dirty="0"/>
              <a:t>location</a:t>
            </a:r>
            <a:endParaRPr lang="en-US" b="0"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77086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b="1" i="1" dirty="0"/>
              <a:t>Introduction </a:t>
            </a:r>
            <a:br>
              <a:rPr lang="en-IN" dirty="0"/>
            </a:br>
            <a:endParaRPr lang="en-IN"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sz="1900" b="1" dirty="0"/>
              <a:t>Topics Covered</a:t>
            </a:r>
          </a:p>
          <a:p>
            <a:pPr lvl="1"/>
            <a:r>
              <a:rPr lang="en-US" b="0" i="0" u="none" strike="noStrike" baseline="0" dirty="0">
                <a:solidFill>
                  <a:srgbClr val="000000"/>
                </a:solidFill>
              </a:rPr>
              <a:t>Data Warehousing</a:t>
            </a:r>
          </a:p>
          <a:p>
            <a:pPr lvl="2"/>
            <a:r>
              <a:rPr lang="en-US" dirty="0">
                <a:solidFill>
                  <a:srgbClr val="000000"/>
                </a:solidFill>
              </a:rPr>
              <a:t>D</a:t>
            </a:r>
            <a:r>
              <a:rPr lang="en-US" b="0" i="0" u="none" strike="noStrike" baseline="0" dirty="0">
                <a:solidFill>
                  <a:srgbClr val="000000"/>
                </a:solidFill>
              </a:rPr>
              <a:t>efinitions </a:t>
            </a:r>
            <a:endParaRPr lang="en-US" dirty="0">
              <a:solidFill>
                <a:srgbClr val="000000"/>
              </a:solidFill>
            </a:endParaRPr>
          </a:p>
          <a:p>
            <a:pPr lvl="2"/>
            <a:r>
              <a:rPr lang="en-US" b="0" i="0" u="none" strike="noStrike" baseline="0" dirty="0">
                <a:solidFill>
                  <a:srgbClr val="000000"/>
                </a:solidFill>
              </a:rPr>
              <a:t>Characteristics</a:t>
            </a:r>
          </a:p>
          <a:p>
            <a:pPr lvl="2"/>
            <a:r>
              <a:rPr lang="en-US" b="0" i="0" u="none" strike="noStrike" baseline="0" dirty="0">
                <a:solidFill>
                  <a:srgbClr val="000000"/>
                </a:solidFill>
              </a:rPr>
              <a:t>Multi-dimensional Data </a:t>
            </a:r>
            <a:r>
              <a:rPr lang="en-US" dirty="0">
                <a:solidFill>
                  <a:srgbClr val="000000"/>
                </a:solidFill>
              </a:rPr>
              <a:t>M</a:t>
            </a:r>
            <a:r>
              <a:rPr lang="en-US" b="0" i="0" u="none" strike="noStrike" baseline="0" dirty="0">
                <a:solidFill>
                  <a:srgbClr val="000000"/>
                </a:solidFill>
              </a:rPr>
              <a:t>odel</a:t>
            </a:r>
          </a:p>
          <a:p>
            <a:pPr lvl="2"/>
            <a:r>
              <a:rPr lang="en-US" b="0" i="0" u="none" strike="noStrike" baseline="0" dirty="0">
                <a:solidFill>
                  <a:srgbClr val="000000"/>
                </a:solidFill>
              </a:rPr>
              <a:t>Warehouse Schema</a:t>
            </a:r>
          </a:p>
          <a:p>
            <a:pPr lvl="1"/>
            <a:r>
              <a:rPr lang="en-IN" b="0" i="0" u="none" strike="noStrike" baseline="0" dirty="0">
                <a:solidFill>
                  <a:srgbClr val="000000"/>
                </a:solidFill>
              </a:rPr>
              <a:t>Data Marts</a:t>
            </a:r>
          </a:p>
          <a:p>
            <a:pPr lvl="2"/>
            <a:r>
              <a:rPr lang="en-IN" sz="1300" dirty="0">
                <a:solidFill>
                  <a:srgbClr val="000000"/>
                </a:solidFill>
              </a:rPr>
              <a:t>T</a:t>
            </a:r>
            <a:r>
              <a:rPr lang="en-IN" sz="1300" b="0" i="0" u="none" strike="noStrike" baseline="0" dirty="0">
                <a:solidFill>
                  <a:srgbClr val="000000"/>
                </a:solidFill>
              </a:rPr>
              <a:t>ypes of Data </a:t>
            </a:r>
            <a:r>
              <a:rPr lang="en-IN" sz="1300" dirty="0">
                <a:solidFill>
                  <a:srgbClr val="000000"/>
                </a:solidFill>
              </a:rPr>
              <a:t>M</a:t>
            </a:r>
            <a:r>
              <a:rPr lang="en-IN" sz="1300" b="0" i="0" u="none" strike="noStrike" baseline="0" dirty="0">
                <a:solidFill>
                  <a:srgbClr val="000000"/>
                </a:solidFill>
              </a:rPr>
              <a:t>arts</a:t>
            </a:r>
          </a:p>
          <a:p>
            <a:pPr lvl="2"/>
            <a:r>
              <a:rPr lang="en-IN" sz="1300" dirty="0">
                <a:solidFill>
                  <a:srgbClr val="000000"/>
                </a:solidFill>
              </a:rPr>
              <a:t>L</a:t>
            </a:r>
            <a:r>
              <a:rPr lang="en-IN" sz="1300" b="0" i="0" u="none" strike="noStrike" baseline="0" dirty="0">
                <a:solidFill>
                  <a:srgbClr val="000000"/>
                </a:solidFill>
              </a:rPr>
              <a:t>oading a Data </a:t>
            </a:r>
            <a:r>
              <a:rPr lang="en-IN" sz="1300" dirty="0">
                <a:solidFill>
                  <a:srgbClr val="000000"/>
                </a:solidFill>
              </a:rPr>
              <a:t>M</a:t>
            </a:r>
            <a:r>
              <a:rPr lang="en-IN" sz="1300" b="0" i="0" u="none" strike="noStrike" baseline="0" dirty="0">
                <a:solidFill>
                  <a:srgbClr val="000000"/>
                </a:solidFill>
              </a:rPr>
              <a:t>art</a:t>
            </a:r>
          </a:p>
          <a:p>
            <a:pPr lvl="2"/>
            <a:r>
              <a:rPr lang="en-IN" sz="1300" dirty="0">
                <a:solidFill>
                  <a:srgbClr val="000000"/>
                </a:solidFill>
              </a:rPr>
              <a:t>M</a:t>
            </a:r>
            <a:r>
              <a:rPr lang="en-IN" sz="1300" b="0" i="0" u="none" strike="noStrike" baseline="0" dirty="0">
                <a:solidFill>
                  <a:srgbClr val="000000"/>
                </a:solidFill>
              </a:rPr>
              <a:t>etadata</a:t>
            </a:r>
          </a:p>
          <a:p>
            <a:pPr lvl="2"/>
            <a:r>
              <a:rPr lang="en-IN" sz="1300" dirty="0">
                <a:solidFill>
                  <a:srgbClr val="000000"/>
                </a:solidFill>
              </a:rPr>
              <a:t>D</a:t>
            </a:r>
            <a:r>
              <a:rPr lang="en-IN" sz="1300" b="0" i="0" u="none" strike="noStrike" baseline="0" dirty="0">
                <a:solidFill>
                  <a:srgbClr val="000000"/>
                </a:solidFill>
              </a:rPr>
              <a:t>ata </a:t>
            </a:r>
            <a:r>
              <a:rPr lang="en-IN" sz="1300" dirty="0">
                <a:solidFill>
                  <a:srgbClr val="000000"/>
                </a:solidFill>
              </a:rPr>
              <a:t>M</a:t>
            </a:r>
            <a:r>
              <a:rPr lang="en-IN" sz="1300" b="0" i="0" u="none" strike="noStrike" baseline="0" dirty="0">
                <a:solidFill>
                  <a:srgbClr val="000000"/>
                </a:solidFill>
              </a:rPr>
              <a:t>odel</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29872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10000"/>
          </a:bodyPr>
          <a:lstStyle/>
          <a:p>
            <a:pPr algn="just"/>
            <a:r>
              <a:rPr lang="en-IN" sz="1900" b="1" i="0" u="none" strike="noStrike" baseline="0" dirty="0"/>
              <a:t>Warehouse Schema</a:t>
            </a:r>
          </a:p>
          <a:p>
            <a:pPr lvl="1" algn="just"/>
            <a:r>
              <a:rPr lang="en-US" sz="1700" b="1" i="0" u="none" strike="noStrike" baseline="0" dirty="0"/>
              <a:t>Star schema</a:t>
            </a:r>
          </a:p>
          <a:p>
            <a:pPr lvl="2" algn="just"/>
            <a:r>
              <a:rPr lang="en-US" sz="1500" b="1" i="0" u="none" strike="noStrike" baseline="0" dirty="0"/>
              <a:t>Example 3.1 </a:t>
            </a:r>
            <a:r>
              <a:rPr lang="en-US" sz="1500" b="0" i="0" u="none" strike="noStrike" baseline="0" dirty="0"/>
              <a:t>Star schema</a:t>
            </a:r>
          </a:p>
          <a:p>
            <a:pPr lvl="3" algn="just"/>
            <a:r>
              <a:rPr lang="en-IN" sz="1300" b="0" i="0" u="none" strike="noStrike" baseline="0" dirty="0"/>
              <a:t>The schema contains</a:t>
            </a:r>
            <a:r>
              <a:rPr lang="en-IN" sz="1300" dirty="0"/>
              <a:t> </a:t>
            </a:r>
            <a:r>
              <a:rPr lang="en-US" sz="1300" b="0" i="0" u="none" strike="noStrike" baseline="0" dirty="0"/>
              <a:t>a central fact table for </a:t>
            </a:r>
            <a:r>
              <a:rPr lang="en-US" sz="1300" b="0" i="1" u="none" strike="noStrike" baseline="0" dirty="0"/>
              <a:t>sales </a:t>
            </a:r>
            <a:r>
              <a:rPr lang="en-US" sz="1300" b="0" i="0" u="none" strike="noStrike" baseline="0" dirty="0"/>
              <a:t>that contains keys to each of the four dimensions, along with two measures: </a:t>
            </a:r>
            <a:r>
              <a:rPr lang="en-US" sz="1300" b="0" i="1" u="none" strike="noStrike" baseline="0" dirty="0"/>
              <a:t>dollars sold </a:t>
            </a:r>
            <a:r>
              <a:rPr lang="en-US" sz="1300" b="0" i="0" u="none" strike="noStrike" baseline="0" dirty="0"/>
              <a:t>and </a:t>
            </a:r>
            <a:r>
              <a:rPr lang="en-US" sz="1300" b="0" i="1" u="none" strike="noStrike" baseline="0" dirty="0"/>
              <a:t>units sold</a:t>
            </a:r>
            <a:endParaRPr lang="en-US" sz="1300" dirty="0"/>
          </a:p>
          <a:p>
            <a:pPr lvl="3" algn="just"/>
            <a:r>
              <a:rPr lang="en-US" sz="1300" b="0" i="0" u="none" strike="noStrike" baseline="0" dirty="0"/>
              <a:t>To minimize the size of the fact table, dimension identifiers (such as </a:t>
            </a:r>
            <a:r>
              <a:rPr lang="en-US" sz="1300" b="0" i="1" u="none" strike="noStrike" baseline="0" dirty="0"/>
              <a:t>time key </a:t>
            </a:r>
            <a:r>
              <a:rPr lang="en-US" sz="1300" b="0" i="0" u="none" strike="noStrike" baseline="0" dirty="0"/>
              <a:t>and </a:t>
            </a:r>
            <a:r>
              <a:rPr lang="en-US" sz="1300" b="0" i="1" u="none" strike="noStrike" baseline="0" dirty="0"/>
              <a:t>item key</a:t>
            </a:r>
            <a:r>
              <a:rPr lang="en-US" sz="1300" b="0" i="0" u="none" strike="noStrike" baseline="0" dirty="0"/>
              <a:t>) are system-generated identifiers</a:t>
            </a:r>
          </a:p>
          <a:p>
            <a:pPr lvl="3" algn="just"/>
            <a:r>
              <a:rPr lang="en-US" sz="1300" b="0" i="0" u="none" strike="noStrike" baseline="0" dirty="0"/>
              <a:t>Notice that in the star schema, each dimension is represented by only one table, and each table contains a set of attributes For example, the </a:t>
            </a:r>
            <a:r>
              <a:rPr lang="en-US" sz="1300" b="0" i="1" u="none" strike="noStrike" baseline="0" dirty="0"/>
              <a:t>location </a:t>
            </a:r>
            <a:r>
              <a:rPr lang="en-US" sz="1300" b="0" i="0" u="none" strike="noStrike" baseline="0" dirty="0"/>
              <a:t>dimension table contains the attribute set </a:t>
            </a:r>
            <a:r>
              <a:rPr lang="en-US" sz="1300" dirty="0"/>
              <a:t>{</a:t>
            </a:r>
            <a:r>
              <a:rPr lang="en-US" sz="1300" b="0" i="1" u="none" strike="noStrike" baseline="0" dirty="0" err="1"/>
              <a:t>location_key</a:t>
            </a:r>
            <a:r>
              <a:rPr lang="en-US" sz="1300" b="0" i="1" u="none" strike="noStrike" baseline="0" dirty="0"/>
              <a:t>, street, city, </a:t>
            </a:r>
            <a:r>
              <a:rPr lang="en-US" sz="1300" b="0" i="1" u="none" strike="noStrike" baseline="0" dirty="0" err="1"/>
              <a:t>province_or</a:t>
            </a:r>
            <a:r>
              <a:rPr lang="en-US" sz="1300" i="1" dirty="0" err="1"/>
              <a:t>_</a:t>
            </a:r>
            <a:r>
              <a:rPr lang="en-US" sz="1300" b="0" i="1" u="none" strike="noStrike" baseline="0" dirty="0" err="1"/>
              <a:t>state</a:t>
            </a:r>
            <a:r>
              <a:rPr lang="en-US" sz="1300" b="0" i="1" u="none" strike="noStrike" baseline="0" dirty="0"/>
              <a:t>, country</a:t>
            </a:r>
            <a:r>
              <a:rPr lang="en-US" sz="1300" dirty="0"/>
              <a:t>}</a:t>
            </a:r>
          </a:p>
          <a:p>
            <a:pPr lvl="3" algn="just"/>
            <a:r>
              <a:rPr lang="en-IN" sz="1300" b="0" i="0" u="none" strike="noStrike" baseline="0" dirty="0"/>
              <a:t>This constraint may </a:t>
            </a:r>
            <a:r>
              <a:rPr lang="en-US" sz="1300" b="0" i="0" u="none" strike="noStrike" baseline="0" dirty="0"/>
              <a:t>introduce some redundancy</a:t>
            </a:r>
          </a:p>
          <a:p>
            <a:pPr lvl="3" algn="just"/>
            <a:r>
              <a:rPr lang="en-US" sz="1300" b="0" i="0" u="none" strike="noStrike" baseline="0" dirty="0"/>
              <a:t>For example, </a:t>
            </a:r>
            <a:r>
              <a:rPr lang="en-US" sz="1300" b="0" i="1" u="none" strike="noStrike" baseline="0" dirty="0"/>
              <a:t>“Vancouver” </a:t>
            </a:r>
            <a:r>
              <a:rPr lang="en-US" sz="1300" b="0" i="0" u="none" strike="noStrike" baseline="0" dirty="0"/>
              <a:t>and </a:t>
            </a:r>
            <a:r>
              <a:rPr lang="en-US" sz="1300" b="0" i="1" u="none" strike="noStrike" baseline="0" dirty="0"/>
              <a:t>“Victoria” </a:t>
            </a:r>
            <a:r>
              <a:rPr lang="en-US" sz="1300" b="0" i="0" u="none" strike="noStrike" baseline="0" dirty="0"/>
              <a:t>are both cities in the Canadian province of British Columbia</a:t>
            </a:r>
          </a:p>
          <a:p>
            <a:pPr lvl="3" algn="just"/>
            <a:r>
              <a:rPr lang="en-US" sz="1300" b="0" i="0" u="none" strike="noStrike" baseline="0" dirty="0"/>
              <a:t>Entries for such cities in the </a:t>
            </a:r>
            <a:r>
              <a:rPr lang="en-US" sz="1300" b="0" i="1" u="none" strike="noStrike" baseline="0" dirty="0"/>
              <a:t>location </a:t>
            </a:r>
            <a:r>
              <a:rPr lang="en-US" sz="1300" b="0" i="0" u="none" strike="noStrike" baseline="0" dirty="0"/>
              <a:t>dimension table will create redundancy among the attributes </a:t>
            </a:r>
            <a:r>
              <a:rPr lang="en-US" sz="1300" b="0" i="1" u="none" strike="noStrike" baseline="0" dirty="0"/>
              <a:t>province or state </a:t>
            </a:r>
            <a:r>
              <a:rPr lang="en-US" sz="1300" b="0" i="0" u="none" strike="noStrike" baseline="0" dirty="0"/>
              <a:t>and </a:t>
            </a:r>
            <a:r>
              <a:rPr lang="en-US" sz="1300" b="0" i="1" u="none" strike="noStrike" baseline="0" dirty="0"/>
              <a:t>country</a:t>
            </a:r>
            <a:r>
              <a:rPr lang="en-US" sz="1300" b="0" i="0" u="none" strike="noStrike" baseline="0" dirty="0"/>
              <a:t>, that is, (..., </a:t>
            </a:r>
            <a:r>
              <a:rPr lang="en-US" sz="1300" b="0" i="1" u="none" strike="noStrike" baseline="0" dirty="0"/>
              <a:t>Vancouver, British Columbia, Canada</a:t>
            </a:r>
            <a:r>
              <a:rPr lang="en-US" sz="1300" b="0" i="0" u="none" strike="noStrike" baseline="0" dirty="0"/>
              <a:t>) and (..., </a:t>
            </a:r>
            <a:r>
              <a:rPr lang="en-US" sz="1300" b="0" i="1" u="none" strike="noStrike" baseline="0" dirty="0"/>
              <a:t>Victoria, British Columbia, </a:t>
            </a:r>
            <a:r>
              <a:rPr lang="en-IN" sz="1300" b="0" i="1" u="none" strike="noStrike" baseline="0" dirty="0"/>
              <a:t>Canada</a:t>
            </a:r>
            <a:r>
              <a:rPr lang="en-IN" sz="1300" b="0" i="0" u="none" strike="noStrike" baseline="0" dirty="0"/>
              <a:t>)</a:t>
            </a:r>
            <a:endParaRPr lang="en-US" sz="1300" dirty="0"/>
          </a:p>
          <a:p>
            <a:pPr lvl="3" algn="just"/>
            <a:r>
              <a:rPr lang="en-US" sz="1300" b="0" i="0" u="none" strike="noStrike" baseline="0" dirty="0"/>
              <a:t>The attributes within a dimension table may form either a hierarchy (total order) or a lattice (partial order)</a:t>
            </a:r>
            <a:endParaRPr lang="en-US" sz="1300" b="1" i="1"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406166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pic>
        <p:nvPicPr>
          <p:cNvPr id="8" name="Content Placeholder 7">
            <a:extLst>
              <a:ext uri="{FF2B5EF4-FFF2-40B4-BE49-F238E27FC236}">
                <a16:creationId xmlns:a16="http://schemas.microsoft.com/office/drawing/2014/main" id="{88922779-DB97-44CC-B867-C7AB9DCEAF39}"/>
              </a:ext>
            </a:extLst>
          </p:cNvPr>
          <p:cNvPicPr>
            <a:picLocks noGrp="1" noChangeAspect="1"/>
          </p:cNvPicPr>
          <p:nvPr>
            <p:ph idx="1"/>
          </p:nvPr>
        </p:nvPicPr>
        <p:blipFill>
          <a:blip r:embed="rId2"/>
          <a:stretch>
            <a:fillRect/>
          </a:stretch>
        </p:blipFill>
        <p:spPr>
          <a:xfrm>
            <a:off x="4541603" y="1303739"/>
            <a:ext cx="7577256" cy="4226203"/>
          </a:xfrm>
        </p:spPr>
      </p:pic>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447701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lnSpcReduction="10000"/>
          </a:bodyPr>
          <a:lstStyle/>
          <a:p>
            <a:pPr algn="just"/>
            <a:r>
              <a:rPr lang="en-IN" b="1" i="0" u="none" strike="noStrike" baseline="0" dirty="0"/>
              <a:t>Warehouse Schema</a:t>
            </a:r>
          </a:p>
          <a:p>
            <a:pPr lvl="1"/>
            <a:r>
              <a:rPr lang="en-US" b="1" i="0" u="none" strike="noStrike" baseline="0" dirty="0"/>
              <a:t>Snowflake schema</a:t>
            </a:r>
          </a:p>
          <a:p>
            <a:pPr lvl="2" algn="just"/>
            <a:r>
              <a:rPr lang="en-US" b="0" i="0" u="none" strike="noStrike" baseline="0" dirty="0"/>
              <a:t>The snowflake schema is a variant of the star schema model, where some dimension tables are </a:t>
            </a:r>
            <a:r>
              <a:rPr lang="en-US" b="0" i="1" u="none" strike="noStrike" baseline="0" dirty="0"/>
              <a:t>normalized</a:t>
            </a:r>
            <a:r>
              <a:rPr lang="en-US" b="0" i="0" u="none" strike="noStrike" baseline="0" dirty="0"/>
              <a:t>, thereby further splitting the data into additional tables</a:t>
            </a:r>
          </a:p>
          <a:p>
            <a:pPr lvl="2" algn="just"/>
            <a:r>
              <a:rPr lang="en-US" b="0" i="0" u="none" strike="noStrike" baseline="0" dirty="0"/>
              <a:t>The resulting schema graph forms a shape similar to a snowflake</a:t>
            </a:r>
          </a:p>
          <a:p>
            <a:pPr lvl="2" algn="just"/>
            <a:r>
              <a:rPr lang="en-US" b="0" i="0" u="none" strike="noStrike" baseline="0" dirty="0"/>
              <a:t>The major difference between the snowflake and star schema models is that the dimension tables of the snowflake model may be kept in normalized form to reduce redundancies</a:t>
            </a:r>
          </a:p>
          <a:p>
            <a:pPr lvl="2" algn="just"/>
            <a:r>
              <a:rPr lang="en-US" b="0" i="0" u="none" strike="noStrike" baseline="0" dirty="0"/>
              <a:t>Such a table is easy to maintain and saves storage space</a:t>
            </a:r>
          </a:p>
          <a:p>
            <a:pPr lvl="2" algn="just"/>
            <a:r>
              <a:rPr lang="en-US" b="0" i="0" u="none" strike="noStrike" baseline="0" dirty="0"/>
              <a:t>The snowflake structure can reduce the effectiveness of browsing, since more joins will be needed to execute a query</a:t>
            </a:r>
          </a:p>
          <a:p>
            <a:pPr lvl="2" algn="just"/>
            <a:r>
              <a:rPr lang="en-US" dirty="0"/>
              <a:t>T</a:t>
            </a:r>
            <a:r>
              <a:rPr lang="en-US" b="0" i="0" u="none" strike="noStrike" baseline="0" dirty="0"/>
              <a:t>he system performance may be adversely impacted</a:t>
            </a:r>
          </a:p>
          <a:p>
            <a:pPr lvl="2" algn="just"/>
            <a:r>
              <a:rPr lang="en-US" b="0" i="0" u="none" strike="noStrike" baseline="0" dirty="0"/>
              <a:t>Hence, although the snowflake schema reduces redundancy, it is not as popular as the star schema in data warehouse design</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224983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70000" lnSpcReduction="20000"/>
          </a:bodyPr>
          <a:lstStyle/>
          <a:p>
            <a:pPr algn="just"/>
            <a:r>
              <a:rPr lang="en-IN" sz="2600" b="1" i="0" u="none" strike="noStrike" baseline="0" dirty="0"/>
              <a:t>Warehouse Schema</a:t>
            </a:r>
          </a:p>
          <a:p>
            <a:pPr lvl="1"/>
            <a:r>
              <a:rPr lang="en-US" sz="2300" b="1" i="0" u="none" strike="noStrike" baseline="0" dirty="0"/>
              <a:t>Snowflake schema</a:t>
            </a:r>
          </a:p>
          <a:p>
            <a:pPr lvl="2"/>
            <a:r>
              <a:rPr lang="en-US" sz="2000" b="1" i="0" u="none" strike="noStrike" baseline="0" dirty="0"/>
              <a:t>Example 3.2 </a:t>
            </a:r>
            <a:r>
              <a:rPr lang="en-US" sz="2000" b="0" i="0" u="none" strike="noStrike" baseline="0" dirty="0"/>
              <a:t>Snowflake schema</a:t>
            </a:r>
          </a:p>
          <a:p>
            <a:pPr lvl="3" algn="just"/>
            <a:r>
              <a:rPr lang="en-US" sz="1800" b="0" i="0" u="none" strike="noStrike" baseline="0" dirty="0">
                <a:latin typeface="Minion-Regular"/>
              </a:rPr>
              <a:t>A snowflake schema for </a:t>
            </a:r>
            <a:r>
              <a:rPr lang="en-US" sz="1800" b="0" i="1" u="none" strike="noStrike" baseline="0" dirty="0" err="1">
                <a:latin typeface="Minion-Italic"/>
              </a:rPr>
              <a:t>AllElectronics</a:t>
            </a:r>
            <a:r>
              <a:rPr lang="en-US" sz="1800" b="0" i="1" u="none" strike="noStrike" baseline="0" dirty="0">
                <a:latin typeface="Minion-Italic"/>
              </a:rPr>
              <a:t> </a:t>
            </a:r>
            <a:r>
              <a:rPr lang="en-US" sz="1800" b="0" i="0" u="none" strike="noStrike" baseline="0" dirty="0">
                <a:latin typeface="Minion-Regular"/>
              </a:rPr>
              <a:t>sales is given in Figure 3.5</a:t>
            </a:r>
          </a:p>
          <a:p>
            <a:pPr lvl="3" algn="just"/>
            <a:r>
              <a:rPr lang="en-US" sz="1800" b="0" i="0" u="none" strike="noStrike" baseline="0" dirty="0">
                <a:latin typeface="Minion-Regular"/>
              </a:rPr>
              <a:t>Here, the </a:t>
            </a:r>
            <a:r>
              <a:rPr lang="en-US" sz="1800" b="0" i="1" u="none" strike="noStrike" baseline="0" dirty="0">
                <a:latin typeface="Minion-Italic"/>
              </a:rPr>
              <a:t>sales </a:t>
            </a:r>
            <a:r>
              <a:rPr lang="en-US" sz="1800" b="0" i="0" u="none" strike="noStrike" baseline="0" dirty="0">
                <a:latin typeface="Minion-Regular"/>
              </a:rPr>
              <a:t>fact table is identical to that of the star schema in Figure 3.4</a:t>
            </a:r>
          </a:p>
          <a:p>
            <a:pPr lvl="3" algn="just"/>
            <a:r>
              <a:rPr lang="en-US" sz="1800" b="0" i="0" u="none" strike="noStrike" baseline="0" dirty="0">
                <a:latin typeface="Minion-Regular"/>
              </a:rPr>
              <a:t>The main difference between the two schemas is in the definition of dimension tables</a:t>
            </a:r>
          </a:p>
          <a:p>
            <a:pPr lvl="3" algn="just"/>
            <a:r>
              <a:rPr lang="en-US" sz="1800" b="0" i="0" u="none" strike="noStrike" baseline="0" dirty="0">
                <a:latin typeface="Minion-Regular"/>
              </a:rPr>
              <a:t>The single dimension table for </a:t>
            </a:r>
            <a:r>
              <a:rPr lang="en-US" sz="1800" b="0" i="1" u="none" strike="noStrike" baseline="0" dirty="0">
                <a:latin typeface="Minion-Italic"/>
              </a:rPr>
              <a:t>item </a:t>
            </a:r>
            <a:r>
              <a:rPr lang="en-US" sz="1800" b="0" i="0" u="none" strike="noStrike" baseline="0" dirty="0">
                <a:latin typeface="Minion-Regular"/>
              </a:rPr>
              <a:t>in the star schema is normalized in the snowflake schema, resulting in new </a:t>
            </a:r>
            <a:r>
              <a:rPr lang="en-US" sz="1800" b="0" i="1" u="none" strike="noStrike" baseline="0" dirty="0">
                <a:latin typeface="Minion-Italic"/>
              </a:rPr>
              <a:t>item </a:t>
            </a:r>
            <a:r>
              <a:rPr lang="en-US" sz="1800" b="0" i="0" u="none" strike="noStrike" baseline="0" dirty="0">
                <a:latin typeface="Minion-Regular"/>
              </a:rPr>
              <a:t>and </a:t>
            </a:r>
            <a:r>
              <a:rPr lang="en-US" sz="1800" b="0" i="1" u="none" strike="noStrike" baseline="0" dirty="0">
                <a:latin typeface="Minion-Italic"/>
              </a:rPr>
              <a:t>supplier </a:t>
            </a:r>
            <a:r>
              <a:rPr lang="en-US" sz="1800" b="0" i="0" u="none" strike="noStrike" baseline="0" dirty="0">
                <a:latin typeface="Minion-Regular"/>
              </a:rPr>
              <a:t>tables</a:t>
            </a:r>
          </a:p>
          <a:p>
            <a:pPr lvl="3" algn="just"/>
            <a:r>
              <a:rPr lang="en-US" sz="1800" b="0" i="0" u="none" strike="noStrike" baseline="0" dirty="0">
                <a:latin typeface="Minion-Regular"/>
              </a:rPr>
              <a:t>For example, the </a:t>
            </a:r>
            <a:r>
              <a:rPr lang="en-US" sz="1800" b="0" i="1" u="none" strike="noStrike" baseline="0" dirty="0">
                <a:latin typeface="Minion-Italic"/>
              </a:rPr>
              <a:t>item </a:t>
            </a:r>
            <a:r>
              <a:rPr lang="en-US" sz="1800" b="0" i="0" u="none" strike="noStrike" baseline="0" dirty="0">
                <a:latin typeface="Minion-Regular"/>
              </a:rPr>
              <a:t>dimension table now contains the attributes </a:t>
            </a:r>
            <a:r>
              <a:rPr lang="en-US" sz="1800" b="0" i="1" u="none" strike="noStrike" baseline="0" dirty="0">
                <a:latin typeface="Minion-Italic"/>
              </a:rPr>
              <a:t>item key, item name, brand, type</a:t>
            </a:r>
            <a:r>
              <a:rPr lang="en-US" sz="1800" b="0" i="0" u="none" strike="noStrike" baseline="0" dirty="0">
                <a:latin typeface="Minion-Regular"/>
              </a:rPr>
              <a:t>, and </a:t>
            </a:r>
            <a:r>
              <a:rPr lang="en-US" sz="1800" b="0" i="1" u="none" strike="noStrike" baseline="0" dirty="0">
                <a:latin typeface="Minion-Italic"/>
              </a:rPr>
              <a:t>supplier key</a:t>
            </a:r>
            <a:r>
              <a:rPr lang="en-US" sz="1800" b="0" i="0" u="none" strike="noStrike" baseline="0" dirty="0">
                <a:latin typeface="Minion-Regular"/>
              </a:rPr>
              <a:t>, where </a:t>
            </a:r>
            <a:r>
              <a:rPr lang="en-US" sz="1800" b="0" i="1" u="none" strike="noStrike" baseline="0" dirty="0">
                <a:latin typeface="Minion-Italic"/>
              </a:rPr>
              <a:t>supplier key </a:t>
            </a:r>
            <a:r>
              <a:rPr lang="en-US" sz="1800" b="0" i="0" u="none" strike="noStrike" baseline="0" dirty="0">
                <a:latin typeface="Minion-Regular"/>
              </a:rPr>
              <a:t>is linked to the </a:t>
            </a:r>
            <a:r>
              <a:rPr lang="en-US" sz="1800" b="0" i="1" u="none" strike="noStrike" baseline="0" dirty="0">
                <a:latin typeface="Minion-Italic"/>
              </a:rPr>
              <a:t>supplier </a:t>
            </a:r>
            <a:r>
              <a:rPr lang="en-US" sz="1800" b="0" i="0" u="none" strike="noStrike" baseline="0" dirty="0">
                <a:latin typeface="Minion-Regular"/>
              </a:rPr>
              <a:t>dimension table, containing </a:t>
            </a:r>
            <a:r>
              <a:rPr lang="en-US" sz="1800" b="0" i="1" u="none" strike="noStrike" baseline="0" dirty="0">
                <a:latin typeface="Minion-Italic"/>
              </a:rPr>
              <a:t>supplier key </a:t>
            </a:r>
            <a:r>
              <a:rPr lang="en-US" sz="1800" b="0" i="0" u="none" strike="noStrike" baseline="0" dirty="0">
                <a:latin typeface="Minion-Regular"/>
              </a:rPr>
              <a:t>and </a:t>
            </a:r>
            <a:r>
              <a:rPr lang="en-US" sz="1800" b="0" i="1" u="none" strike="noStrike" baseline="0" dirty="0">
                <a:latin typeface="Minion-Italic"/>
              </a:rPr>
              <a:t>supplier type </a:t>
            </a:r>
            <a:r>
              <a:rPr lang="en-US" sz="1800" b="0" i="0" u="none" strike="noStrike" baseline="0" dirty="0">
                <a:latin typeface="Minion-Regular"/>
              </a:rPr>
              <a:t>information</a:t>
            </a:r>
          </a:p>
          <a:p>
            <a:pPr lvl="3" algn="just"/>
            <a:r>
              <a:rPr lang="en-US" sz="1800" b="0" i="0" u="none" strike="noStrike" baseline="0" dirty="0">
                <a:latin typeface="Minion-Regular"/>
              </a:rPr>
              <a:t>Similarly, the single dimension table for </a:t>
            </a:r>
            <a:r>
              <a:rPr lang="en-US" sz="1800" b="0" i="1" u="none" strike="noStrike" baseline="0" dirty="0">
                <a:latin typeface="Minion-Italic"/>
              </a:rPr>
              <a:t>location </a:t>
            </a:r>
            <a:r>
              <a:rPr lang="en-US" sz="1800" b="0" i="0" u="none" strike="noStrike" baseline="0" dirty="0">
                <a:latin typeface="Minion-Regular"/>
              </a:rPr>
              <a:t>in the star schema can be normalized into two new tables: </a:t>
            </a:r>
            <a:r>
              <a:rPr lang="en-US" sz="1800" b="0" i="1" u="none" strike="noStrike" baseline="0" dirty="0">
                <a:latin typeface="Minion-Italic"/>
              </a:rPr>
              <a:t>location </a:t>
            </a:r>
            <a:r>
              <a:rPr lang="en-US" sz="1800" b="0" i="0" u="none" strike="noStrike" baseline="0" dirty="0">
                <a:latin typeface="Minion-Regular"/>
              </a:rPr>
              <a:t>and </a:t>
            </a:r>
            <a:r>
              <a:rPr lang="en-US" sz="1800" b="0" i="1" u="none" strike="noStrike" baseline="0" dirty="0">
                <a:latin typeface="Minion-Italic"/>
              </a:rPr>
              <a:t>city</a:t>
            </a:r>
            <a:endParaRPr lang="en-US" sz="1800" dirty="0">
              <a:latin typeface="Minion-Regular"/>
            </a:endParaRPr>
          </a:p>
          <a:p>
            <a:pPr lvl="3" algn="just"/>
            <a:r>
              <a:rPr lang="en-US" sz="1800" b="0" i="0" u="none" strike="noStrike" baseline="0" dirty="0">
                <a:latin typeface="Minion-Regular"/>
              </a:rPr>
              <a:t>The </a:t>
            </a:r>
            <a:r>
              <a:rPr lang="en-US" sz="1800" b="0" i="1" u="none" strike="noStrike" baseline="0" dirty="0">
                <a:latin typeface="Minion-Italic"/>
              </a:rPr>
              <a:t>city key </a:t>
            </a:r>
            <a:r>
              <a:rPr lang="en-US" sz="1800" b="0" i="0" u="none" strike="noStrike" baseline="0" dirty="0">
                <a:latin typeface="Minion-Regular"/>
              </a:rPr>
              <a:t>in the new </a:t>
            </a:r>
            <a:r>
              <a:rPr lang="en-US" sz="1800" b="0" i="1" u="none" strike="noStrike" baseline="0" dirty="0">
                <a:latin typeface="Minion-Italic"/>
              </a:rPr>
              <a:t>location </a:t>
            </a:r>
            <a:r>
              <a:rPr lang="en-US" sz="1800" b="0" i="0" u="none" strike="noStrike" baseline="0" dirty="0">
                <a:latin typeface="Minion-Regular"/>
              </a:rPr>
              <a:t>table links to the </a:t>
            </a:r>
            <a:r>
              <a:rPr lang="en-US" sz="1800" b="0" i="1" u="none" strike="noStrike" baseline="0" dirty="0">
                <a:latin typeface="Minion-Italic"/>
              </a:rPr>
              <a:t>city </a:t>
            </a:r>
            <a:r>
              <a:rPr lang="en-US" sz="1800" b="0" i="0" u="none" strike="noStrike" baseline="0" dirty="0">
                <a:latin typeface="Minion-Regular"/>
              </a:rPr>
              <a:t>dimension</a:t>
            </a:r>
          </a:p>
          <a:p>
            <a:pPr lvl="3" algn="just"/>
            <a:r>
              <a:rPr lang="en-US" sz="1800" b="0" i="0" u="none" strike="noStrike" baseline="0" dirty="0">
                <a:latin typeface="Minion-Regular"/>
              </a:rPr>
              <a:t>Notice that further normalization can be performed on </a:t>
            </a:r>
            <a:r>
              <a:rPr lang="en-US" sz="1800" b="0" i="1" u="none" strike="noStrike" baseline="0" dirty="0">
                <a:latin typeface="Minion-Italic"/>
              </a:rPr>
              <a:t>province or state </a:t>
            </a:r>
            <a:r>
              <a:rPr lang="en-US" sz="1800" b="0" i="0" u="none" strike="noStrike" baseline="0" dirty="0">
                <a:latin typeface="Minion-Regular"/>
              </a:rPr>
              <a:t>and </a:t>
            </a:r>
            <a:r>
              <a:rPr lang="en-US" sz="1800" b="0" i="1" u="none" strike="noStrike" baseline="0" dirty="0">
                <a:latin typeface="Minion-Italic"/>
              </a:rPr>
              <a:t>country </a:t>
            </a:r>
            <a:r>
              <a:rPr lang="en-US" sz="1800" b="0" i="0" u="none" strike="noStrike" baseline="0" dirty="0">
                <a:latin typeface="Minion-Regular"/>
              </a:rPr>
              <a:t>in the snowflake schema shown in Figure 3.5, when desirable</a:t>
            </a:r>
            <a:endParaRPr lang="en-US" sz="1800" b="0"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2677721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10" name="Content Placeholder 9">
            <a:extLst>
              <a:ext uri="{FF2B5EF4-FFF2-40B4-BE49-F238E27FC236}">
                <a16:creationId xmlns:a16="http://schemas.microsoft.com/office/drawing/2014/main" id="{C6D635FB-6186-4CB6-B512-74EBD2EEED99}"/>
              </a:ext>
            </a:extLst>
          </p:cNvPr>
          <p:cNvPicPr>
            <a:picLocks noGrp="1" noChangeAspect="1"/>
          </p:cNvPicPr>
          <p:nvPr>
            <p:ph idx="1"/>
          </p:nvPr>
        </p:nvPicPr>
        <p:blipFill>
          <a:blip r:embed="rId2"/>
          <a:stretch>
            <a:fillRect/>
          </a:stretch>
        </p:blipFill>
        <p:spPr>
          <a:xfrm>
            <a:off x="4540838" y="1132672"/>
            <a:ext cx="7563671" cy="4423397"/>
          </a:xfrm>
        </p:spPr>
      </p:pic>
    </p:spTree>
    <p:extLst>
      <p:ext uri="{BB962C8B-B14F-4D97-AF65-F5344CB8AC3E}">
        <p14:creationId xmlns:p14="http://schemas.microsoft.com/office/powerpoint/2010/main" val="3694994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20000"/>
          </a:bodyPr>
          <a:lstStyle/>
          <a:p>
            <a:pPr algn="just"/>
            <a:r>
              <a:rPr lang="en-IN" sz="2100" b="1" i="0" u="none" strike="noStrike" baseline="0" dirty="0"/>
              <a:t>Warehouse Schema</a:t>
            </a:r>
          </a:p>
          <a:p>
            <a:pPr lvl="1" algn="just"/>
            <a:r>
              <a:rPr lang="en-US" sz="1900" b="1" i="0" u="none" strike="noStrike" baseline="0" dirty="0"/>
              <a:t>Fact constellation schema </a:t>
            </a:r>
          </a:p>
          <a:p>
            <a:pPr lvl="2" algn="just"/>
            <a:r>
              <a:rPr lang="en-US" sz="1600" b="0" i="0" u="none" strike="noStrike" baseline="0" dirty="0"/>
              <a:t>Sophisticated applications may require multiple fact tables to </a:t>
            </a:r>
            <a:r>
              <a:rPr lang="en-US" sz="1600" b="0" i="1" u="none" strike="noStrike" baseline="0" dirty="0"/>
              <a:t>share </a:t>
            </a:r>
            <a:r>
              <a:rPr lang="en-US" sz="1600" b="0" i="0" u="none" strike="noStrike" baseline="0" dirty="0"/>
              <a:t>dimension tables</a:t>
            </a:r>
          </a:p>
          <a:p>
            <a:pPr lvl="2" algn="just"/>
            <a:r>
              <a:rPr lang="en-US" sz="1600" b="0" i="0" u="none" strike="noStrike" baseline="0" dirty="0"/>
              <a:t>This kind of schema can be viewed as a collection of stars, and hence is called a galaxy schema or a fact constellation</a:t>
            </a:r>
            <a:endParaRPr lang="en-US" sz="1600" dirty="0"/>
          </a:p>
          <a:p>
            <a:pPr lvl="2" algn="just"/>
            <a:r>
              <a:rPr lang="en-US" sz="1600" b="1" i="0" u="none" strike="noStrike" baseline="0" dirty="0"/>
              <a:t>Example 3.3 </a:t>
            </a:r>
            <a:r>
              <a:rPr lang="en-US" sz="1600" b="0" i="0" u="none" strike="noStrike" baseline="0" dirty="0"/>
              <a:t>Fact constellation</a:t>
            </a:r>
          </a:p>
          <a:p>
            <a:pPr lvl="3" algn="just"/>
            <a:r>
              <a:rPr lang="en-US" sz="1400" b="0" i="0" u="none" strike="noStrike" baseline="0" dirty="0"/>
              <a:t>A fact constellation schema is shown in Figure 3.6</a:t>
            </a:r>
          </a:p>
          <a:p>
            <a:pPr lvl="3" algn="just"/>
            <a:r>
              <a:rPr lang="en-US" sz="1400" b="0" i="0" u="none" strike="noStrike" baseline="0" dirty="0"/>
              <a:t>This schema specifies two fact tables, </a:t>
            </a:r>
            <a:r>
              <a:rPr lang="en-US" sz="1400" b="0" i="1" u="none" strike="noStrike" baseline="0" dirty="0"/>
              <a:t>sales </a:t>
            </a:r>
            <a:r>
              <a:rPr lang="en-US" sz="1400" b="0" i="0" u="none" strike="noStrike" baseline="0" dirty="0"/>
              <a:t>and </a:t>
            </a:r>
            <a:r>
              <a:rPr lang="en-US" sz="1400" b="0" i="1" u="none" strike="noStrike" baseline="0" dirty="0"/>
              <a:t>shipping</a:t>
            </a:r>
            <a:endParaRPr lang="en-US" sz="1400" dirty="0"/>
          </a:p>
          <a:p>
            <a:pPr lvl="3" algn="just"/>
            <a:r>
              <a:rPr lang="en-US" sz="1400" b="0" i="0" u="none" strike="noStrike" baseline="0" dirty="0"/>
              <a:t>The </a:t>
            </a:r>
            <a:r>
              <a:rPr lang="en-US" sz="1400" b="0" i="1" u="none" strike="noStrike" baseline="0" dirty="0"/>
              <a:t>sales </a:t>
            </a:r>
            <a:r>
              <a:rPr lang="en-US" sz="1400" b="0" i="0" u="none" strike="noStrike" baseline="0" dirty="0"/>
              <a:t>table definition is identical to that of the star schema (Figure 3.4)</a:t>
            </a:r>
          </a:p>
          <a:p>
            <a:pPr lvl="3" algn="just"/>
            <a:r>
              <a:rPr lang="en-US" sz="1400" b="0" i="0" u="none" strike="noStrike" baseline="0" dirty="0"/>
              <a:t>The </a:t>
            </a:r>
            <a:r>
              <a:rPr lang="en-US" sz="1400" b="0" i="1" u="none" strike="noStrike" baseline="0" dirty="0"/>
              <a:t>shipping </a:t>
            </a:r>
            <a:r>
              <a:rPr lang="en-US" sz="1400" b="0" i="0" u="none" strike="noStrike" baseline="0" dirty="0"/>
              <a:t>table has five dimensions, or keys: </a:t>
            </a:r>
            <a:r>
              <a:rPr lang="en-US" sz="1400" b="0" i="1" u="none" strike="noStrike" baseline="0" dirty="0"/>
              <a:t>item key, time key, shipper key, from location</a:t>
            </a:r>
            <a:r>
              <a:rPr lang="en-US" sz="1400" b="0" i="0" u="none" strike="noStrike" baseline="0" dirty="0"/>
              <a:t>, and </a:t>
            </a:r>
            <a:r>
              <a:rPr lang="en-US" sz="1400" b="0" i="1" u="none" strike="noStrike" baseline="0" dirty="0"/>
              <a:t>to location</a:t>
            </a:r>
            <a:r>
              <a:rPr lang="en-US" sz="1400" b="0" i="0" u="none" strike="noStrike" baseline="0" dirty="0"/>
              <a:t>, and two measures: </a:t>
            </a:r>
            <a:r>
              <a:rPr lang="en-US" sz="1400" b="0" i="1" u="none" strike="noStrike" baseline="0" dirty="0"/>
              <a:t>dollars cost </a:t>
            </a:r>
            <a:r>
              <a:rPr lang="en-US" sz="1400" b="0" i="0" u="none" strike="noStrike" baseline="0" dirty="0"/>
              <a:t>and </a:t>
            </a:r>
            <a:r>
              <a:rPr lang="en-US" sz="1400" b="0" i="1" u="none" strike="noStrike" baseline="0" dirty="0"/>
              <a:t>units shipped</a:t>
            </a:r>
            <a:endParaRPr lang="en-US" sz="1400" dirty="0"/>
          </a:p>
          <a:p>
            <a:pPr lvl="3" algn="just"/>
            <a:r>
              <a:rPr lang="en-US" sz="1400" b="0" i="0" u="none" strike="noStrike" baseline="0" dirty="0"/>
              <a:t>A fact constellation schema allows dimension tables to be shared between fact tables</a:t>
            </a:r>
          </a:p>
          <a:p>
            <a:pPr lvl="3" algn="just"/>
            <a:r>
              <a:rPr lang="en-US" sz="1400" b="0" i="0" u="none" strike="noStrike" baseline="0" dirty="0"/>
              <a:t>For example, the dimensions tables for </a:t>
            </a:r>
            <a:r>
              <a:rPr lang="en-US" sz="1400" b="0" i="1" u="none" strike="noStrike" baseline="0" dirty="0"/>
              <a:t>time, item</a:t>
            </a:r>
            <a:r>
              <a:rPr lang="en-US" sz="1400" b="0" i="0" u="none" strike="noStrike" baseline="0" dirty="0"/>
              <a:t>, and </a:t>
            </a:r>
            <a:r>
              <a:rPr lang="en-US" sz="1400" b="0" i="1" u="none" strike="noStrike" baseline="0" dirty="0"/>
              <a:t>location </a:t>
            </a:r>
            <a:r>
              <a:rPr lang="en-US" sz="1400" b="0" i="0" u="none" strike="noStrike" baseline="0" dirty="0"/>
              <a:t>are shared between both the </a:t>
            </a:r>
            <a:r>
              <a:rPr lang="en-US" sz="1400" b="0" i="1" u="none" strike="noStrike" baseline="0" dirty="0"/>
              <a:t>sales </a:t>
            </a:r>
            <a:r>
              <a:rPr lang="en-US" sz="1400" b="0" i="0" u="none" strike="noStrike" baseline="0" dirty="0"/>
              <a:t>and </a:t>
            </a:r>
            <a:r>
              <a:rPr lang="en-US" sz="1400" b="0" i="1" u="none" strike="noStrike" baseline="0" dirty="0"/>
              <a:t>shipping </a:t>
            </a:r>
            <a:r>
              <a:rPr lang="en-US" sz="1400" b="0" i="0" u="none" strike="noStrike" baseline="0" dirty="0"/>
              <a:t>fact tables</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178300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9" name="Content Placeholder 8">
            <a:extLst>
              <a:ext uri="{FF2B5EF4-FFF2-40B4-BE49-F238E27FC236}">
                <a16:creationId xmlns:a16="http://schemas.microsoft.com/office/drawing/2014/main" id="{0D7EB608-EB9E-4661-8C2B-4E51782B0BEC}"/>
              </a:ext>
            </a:extLst>
          </p:cNvPr>
          <p:cNvPicPr>
            <a:picLocks noGrp="1" noChangeAspect="1"/>
          </p:cNvPicPr>
          <p:nvPr>
            <p:ph idx="1"/>
          </p:nvPr>
        </p:nvPicPr>
        <p:blipFill>
          <a:blip r:embed="rId2"/>
          <a:stretch>
            <a:fillRect/>
          </a:stretch>
        </p:blipFill>
        <p:spPr>
          <a:xfrm>
            <a:off x="4532131" y="1124243"/>
            <a:ext cx="7659869" cy="4298790"/>
          </a:xfrm>
        </p:spPr>
      </p:pic>
    </p:spTree>
    <p:extLst>
      <p:ext uri="{BB962C8B-B14F-4D97-AF65-F5344CB8AC3E}">
        <p14:creationId xmlns:p14="http://schemas.microsoft.com/office/powerpoint/2010/main" val="614299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Marts</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20000"/>
          </a:bodyPr>
          <a:lstStyle/>
          <a:p>
            <a:pPr algn="just"/>
            <a:r>
              <a:rPr lang="en-IN" sz="1900" b="1" dirty="0"/>
              <a:t>Data Marts</a:t>
            </a:r>
            <a:endParaRPr lang="en-IN" sz="1900" b="1" i="0" u="none" strike="noStrike" baseline="0" dirty="0"/>
          </a:p>
          <a:p>
            <a:pPr lvl="1" algn="just"/>
            <a:r>
              <a:rPr lang="en-US" sz="1700" b="0" i="1" u="none" strike="noStrike" baseline="0" dirty="0"/>
              <a:t>What is the difference between a data warehouse and a data mart?”</a:t>
            </a:r>
          </a:p>
          <a:p>
            <a:pPr lvl="1" algn="just"/>
            <a:r>
              <a:rPr lang="en-US" sz="1700" b="0" i="0" u="none" strike="noStrike" baseline="0" dirty="0"/>
              <a:t>A data warehouse collects information about subjects that span an </a:t>
            </a:r>
            <a:r>
              <a:rPr lang="en-US" sz="1700" b="0" i="1" u="none" strike="noStrike" baseline="0" dirty="0"/>
              <a:t>entire organization</a:t>
            </a:r>
            <a:r>
              <a:rPr lang="en-US" sz="1700" b="0" i="0" u="none" strike="noStrike" baseline="0" dirty="0"/>
              <a:t>, and thus its scope is </a:t>
            </a:r>
            <a:r>
              <a:rPr lang="en-US" sz="1700" b="0" i="1" u="none" strike="noStrike" baseline="0" dirty="0"/>
              <a:t>enterprise-wide</a:t>
            </a:r>
            <a:endParaRPr lang="en-US" sz="1700" dirty="0"/>
          </a:p>
          <a:p>
            <a:pPr lvl="1" algn="just"/>
            <a:r>
              <a:rPr lang="en-US" sz="1700" b="0" i="0" u="none" strike="noStrike" baseline="0" dirty="0"/>
              <a:t>A data mart, on the other hand, is a department subset of a data warehouse</a:t>
            </a:r>
          </a:p>
          <a:p>
            <a:pPr lvl="1" algn="just"/>
            <a:r>
              <a:rPr lang="en-US" sz="1700" b="0" i="0" u="none" strike="noStrike" baseline="0" dirty="0"/>
              <a:t>It focuses on selected subjects, and thus its scope is </a:t>
            </a:r>
            <a:r>
              <a:rPr lang="en-US" sz="1700" b="0" i="1" u="none" strike="noStrike" baseline="0" dirty="0"/>
              <a:t>department-wide</a:t>
            </a:r>
          </a:p>
          <a:p>
            <a:pPr lvl="1" algn="just"/>
            <a:r>
              <a:rPr lang="en-US" sz="1700" b="0" i="0" u="none" strike="noStrike" baseline="0" dirty="0"/>
              <a:t>For example, a marketing data mart may confine its subjects to customer, item, and sales</a:t>
            </a:r>
          </a:p>
          <a:p>
            <a:pPr lvl="1" algn="just"/>
            <a:r>
              <a:rPr lang="en-US" sz="1700" b="0" i="0" u="none" strike="noStrike" baseline="0" dirty="0"/>
              <a:t>The data contained in data marts tend to be summarized</a:t>
            </a:r>
          </a:p>
          <a:p>
            <a:pPr lvl="1" algn="just"/>
            <a:r>
              <a:rPr lang="en-US" sz="1700" b="0" i="0" u="none" strike="noStrike" baseline="0" dirty="0"/>
              <a:t>Data marts are usually implemented on low-cost departmental servers that are UNIX/LINUX- or Windows-based</a:t>
            </a:r>
          </a:p>
          <a:p>
            <a:pPr lvl="1" algn="just"/>
            <a:r>
              <a:rPr lang="en-US" sz="1700" b="0" i="0" u="none" strike="noStrike" baseline="0" dirty="0"/>
              <a:t>The implementation cycle of a data mart is more likely to be measured in weeks rather than months or years</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79203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Marts</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b="1" dirty="0"/>
              <a:t>Data Marts</a:t>
            </a:r>
            <a:endParaRPr lang="en-IN" b="1" i="0" u="none" strike="noStrike" baseline="0" dirty="0"/>
          </a:p>
          <a:p>
            <a:pPr lvl="1" algn="just"/>
            <a:r>
              <a:rPr lang="en-US" b="0" i="0" u="none" strike="noStrike" baseline="0" dirty="0"/>
              <a:t>Depending on the source of data, data marts can be categorized as independent or dependent</a:t>
            </a:r>
          </a:p>
          <a:p>
            <a:pPr lvl="1" algn="just"/>
            <a:r>
              <a:rPr lang="en-US" b="0" i="1" u="none" strike="noStrike" baseline="0" dirty="0"/>
              <a:t>Independent </a:t>
            </a:r>
            <a:r>
              <a:rPr lang="en-US" b="0" i="0" u="none" strike="noStrike" baseline="0" dirty="0"/>
              <a:t>data marts are sourced from data captured from one or more operational systems or external information providers, or from data generated locally within a particular department or geographic area</a:t>
            </a:r>
          </a:p>
          <a:p>
            <a:pPr lvl="1" algn="just"/>
            <a:r>
              <a:rPr lang="en-US" b="0" i="1" u="none" strike="noStrike" baseline="0" dirty="0"/>
              <a:t>Dependent </a:t>
            </a:r>
            <a:r>
              <a:rPr lang="en-US" b="0" i="0" u="none" strike="noStrike" baseline="0" dirty="0"/>
              <a:t>data marts are sourced directly from enterprise data warehouses and</a:t>
            </a:r>
            <a:r>
              <a:rPr lang="en-US" dirty="0"/>
              <a:t> sometimes also called replicated data mart since the data mart is populated with a portion of the data warehouse’s data through replication</a:t>
            </a:r>
          </a:p>
          <a:p>
            <a:pPr lvl="1" algn="just"/>
            <a:r>
              <a:rPr lang="en-US" b="0" i="1" u="none" strike="noStrike" baseline="0" dirty="0"/>
              <a:t>Interdependent</a:t>
            </a:r>
            <a:r>
              <a:rPr lang="en-US" b="0" i="0" u="none" strike="noStrike" baseline="0" dirty="0"/>
              <a:t> data marts </a:t>
            </a:r>
            <a:r>
              <a:rPr lang="en-US" dirty="0"/>
              <a:t>both the enterprise data warehouse together with the dependent data mart, and the independent data mart, a </a:t>
            </a:r>
            <a:r>
              <a:rPr lang="en-US" dirty="0" err="1"/>
              <a:t>co-ordinated</a:t>
            </a:r>
            <a:r>
              <a:rPr lang="en-US" dirty="0"/>
              <a:t> set of data marts are used where the planning and design is at an enterprise level</a:t>
            </a:r>
            <a:endParaRPr lang="en-US" b="0"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58144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29</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10" name="Content Placeholder 9">
            <a:extLst>
              <a:ext uri="{FF2B5EF4-FFF2-40B4-BE49-F238E27FC236}">
                <a16:creationId xmlns:a16="http://schemas.microsoft.com/office/drawing/2014/main" id="{4BF08B18-0BB5-4C9A-BD63-8AC3FEFA52D6}"/>
              </a:ext>
            </a:extLst>
          </p:cNvPr>
          <p:cNvPicPr>
            <a:picLocks noGrp="1" noChangeAspect="1"/>
          </p:cNvPicPr>
          <p:nvPr>
            <p:ph idx="1"/>
          </p:nvPr>
        </p:nvPicPr>
        <p:blipFill>
          <a:blip r:embed="rId2"/>
          <a:stretch>
            <a:fillRect/>
          </a:stretch>
        </p:blipFill>
        <p:spPr>
          <a:xfrm>
            <a:off x="5015446" y="862150"/>
            <a:ext cx="6540828" cy="5173060"/>
          </a:xfrm>
        </p:spPr>
      </p:pic>
    </p:spTree>
    <p:extLst>
      <p:ext uri="{BB962C8B-B14F-4D97-AF65-F5344CB8AC3E}">
        <p14:creationId xmlns:p14="http://schemas.microsoft.com/office/powerpoint/2010/main" val="301059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20000"/>
          </a:bodyPr>
          <a:lstStyle/>
          <a:p>
            <a:pPr algn="just"/>
            <a:r>
              <a:rPr lang="en-US" b="1" i="0" u="none" strike="noStrike" baseline="0" dirty="0">
                <a:solidFill>
                  <a:srgbClr val="000000"/>
                </a:solidFill>
              </a:rPr>
              <a:t>Data Warehouse</a:t>
            </a:r>
          </a:p>
          <a:p>
            <a:pPr lvl="1" algn="just"/>
            <a:r>
              <a:rPr lang="en-IN" dirty="0"/>
              <a:t>A</a:t>
            </a:r>
            <a:r>
              <a:rPr lang="en-US" b="0" i="0" u="none" strike="noStrike" baseline="0" dirty="0"/>
              <a:t> repository of information collected from multiple sources, stored under a unified schema, and that usually resides at a single site</a:t>
            </a:r>
          </a:p>
          <a:p>
            <a:pPr lvl="1" algn="just"/>
            <a:r>
              <a:rPr lang="en-US" b="0" i="0" u="none" strike="noStrike" baseline="0" dirty="0"/>
              <a:t>Constructed </a:t>
            </a:r>
            <a:r>
              <a:rPr lang="en-IN" b="0" i="0" u="none" strike="noStrike" baseline="0" dirty="0"/>
              <a:t>via a process of data cleaning, data integration, data transformation, data </a:t>
            </a:r>
            <a:r>
              <a:rPr lang="en-US" b="0" i="0" u="none" strike="noStrike" baseline="0" dirty="0"/>
              <a:t>loading, and periodic data refreshing</a:t>
            </a:r>
          </a:p>
          <a:p>
            <a:pPr lvl="1" algn="just"/>
            <a:r>
              <a:rPr lang="en-US" b="0" i="0" u="none" strike="noStrike" baseline="0" dirty="0"/>
              <a:t>Figure 1.7 shows the typical framework for construction and use of a data warehouse </a:t>
            </a:r>
            <a:r>
              <a:rPr lang="en-IN" b="0" i="0" u="none" strike="noStrike" baseline="0" dirty="0"/>
              <a:t>for </a:t>
            </a:r>
            <a:r>
              <a:rPr lang="en-IN" b="0" i="1" u="none" strike="noStrike" baseline="0" dirty="0" err="1"/>
              <a:t>AllElectronics</a:t>
            </a:r>
            <a:endParaRPr lang="en-IN" b="0" i="1" u="none" strike="noStrike" baseline="0" dirty="0"/>
          </a:p>
          <a:p>
            <a:pPr lvl="2" algn="just"/>
            <a:r>
              <a:rPr lang="en-US" sz="1500" b="0" i="1" u="none" strike="noStrike" baseline="0" dirty="0" err="1"/>
              <a:t>AllElectronics</a:t>
            </a:r>
            <a:r>
              <a:rPr lang="en-US" sz="1500" b="0" i="1" u="none" strike="noStrike" baseline="0" dirty="0"/>
              <a:t> </a:t>
            </a:r>
            <a:r>
              <a:rPr lang="en-US" sz="1500" b="0" i="0" u="none" strike="noStrike" baseline="0" dirty="0"/>
              <a:t>is a successful international company, with branches around the world</a:t>
            </a:r>
          </a:p>
          <a:p>
            <a:pPr lvl="2" algn="just"/>
            <a:r>
              <a:rPr lang="en-US" sz="1500" b="0" i="0" u="none" strike="noStrike" baseline="0" dirty="0"/>
              <a:t>Each branch has its own set of databases</a:t>
            </a:r>
          </a:p>
          <a:p>
            <a:pPr lvl="2" algn="just"/>
            <a:r>
              <a:rPr lang="en-US" sz="1500" b="0" i="0" u="none" strike="noStrike" baseline="0" dirty="0"/>
              <a:t>The president of </a:t>
            </a:r>
            <a:r>
              <a:rPr lang="en-US" sz="1500" b="0" i="1" u="none" strike="noStrike" baseline="0" dirty="0" err="1"/>
              <a:t>AllElectronics</a:t>
            </a:r>
            <a:r>
              <a:rPr lang="en-US" sz="1500" b="0" i="1" u="none" strike="noStrike" baseline="0" dirty="0"/>
              <a:t> </a:t>
            </a:r>
            <a:r>
              <a:rPr lang="en-US" sz="1500" b="0" i="0" u="none" strike="noStrike" baseline="0" dirty="0"/>
              <a:t>has asked you to provide an analysis of the company’s sales per item type per branch for the third quarter</a:t>
            </a:r>
          </a:p>
          <a:p>
            <a:pPr lvl="2" algn="just"/>
            <a:r>
              <a:rPr lang="en-US" sz="1500" b="0" i="0" u="none" strike="noStrike" baseline="0" dirty="0"/>
              <a:t>This is a difficult task, particularly since the relevant data are spread out over several databases, physically located at numerous sites</a:t>
            </a:r>
          </a:p>
          <a:p>
            <a:pPr lvl="2" algn="just"/>
            <a:r>
              <a:rPr lang="en-US" sz="1500" b="0" i="0" u="none" strike="noStrike" baseline="0" dirty="0"/>
              <a:t>If </a:t>
            </a:r>
            <a:r>
              <a:rPr lang="en-US" sz="1500" b="0" i="1" u="none" strike="noStrike" baseline="0" dirty="0" err="1"/>
              <a:t>AllElectronics</a:t>
            </a:r>
            <a:r>
              <a:rPr lang="en-US" sz="1500" b="0" i="1" u="none" strike="noStrike" baseline="0" dirty="0"/>
              <a:t> </a:t>
            </a:r>
            <a:r>
              <a:rPr lang="en-US" sz="1500" b="0" i="0" u="none" strike="noStrike" baseline="0" dirty="0"/>
              <a:t>had a data warehouse, this task would be easy</a:t>
            </a:r>
            <a:endParaRPr lang="en-IN" sz="150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61316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9" name="Content Placeholder 8">
            <a:extLst>
              <a:ext uri="{FF2B5EF4-FFF2-40B4-BE49-F238E27FC236}">
                <a16:creationId xmlns:a16="http://schemas.microsoft.com/office/drawing/2014/main" id="{80700EFD-3170-474C-99E5-D43BEBB34FE3}"/>
              </a:ext>
            </a:extLst>
          </p:cNvPr>
          <p:cNvPicPr>
            <a:picLocks noGrp="1" noChangeAspect="1"/>
          </p:cNvPicPr>
          <p:nvPr>
            <p:ph idx="1"/>
          </p:nvPr>
        </p:nvPicPr>
        <p:blipFill>
          <a:blip r:embed="rId2"/>
          <a:stretch>
            <a:fillRect/>
          </a:stretch>
        </p:blipFill>
        <p:spPr>
          <a:xfrm>
            <a:off x="5094610" y="470263"/>
            <a:ext cx="6208759" cy="5728132"/>
          </a:xfrm>
        </p:spPr>
      </p:pic>
    </p:spTree>
    <p:extLst>
      <p:ext uri="{BB962C8B-B14F-4D97-AF65-F5344CB8AC3E}">
        <p14:creationId xmlns:p14="http://schemas.microsoft.com/office/powerpoint/2010/main" val="1666596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9" name="Content Placeholder 8">
            <a:extLst>
              <a:ext uri="{FF2B5EF4-FFF2-40B4-BE49-F238E27FC236}">
                <a16:creationId xmlns:a16="http://schemas.microsoft.com/office/drawing/2014/main" id="{E32D1154-8337-415A-B77F-8B94073D37AB}"/>
              </a:ext>
            </a:extLst>
          </p:cNvPr>
          <p:cNvPicPr>
            <a:picLocks noGrp="1" noChangeAspect="1"/>
          </p:cNvPicPr>
          <p:nvPr>
            <p:ph idx="1"/>
          </p:nvPr>
        </p:nvPicPr>
        <p:blipFill>
          <a:blip r:embed="rId2"/>
          <a:stretch>
            <a:fillRect/>
          </a:stretch>
        </p:blipFill>
        <p:spPr>
          <a:xfrm>
            <a:off x="5259977" y="640080"/>
            <a:ext cx="5843451" cy="5525542"/>
          </a:xfrm>
        </p:spPr>
      </p:pic>
    </p:spTree>
    <p:extLst>
      <p:ext uri="{BB962C8B-B14F-4D97-AF65-F5344CB8AC3E}">
        <p14:creationId xmlns:p14="http://schemas.microsoft.com/office/powerpoint/2010/main" val="1902514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32</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pic>
        <p:nvPicPr>
          <p:cNvPr id="10" name="Content Placeholder 9">
            <a:extLst>
              <a:ext uri="{FF2B5EF4-FFF2-40B4-BE49-F238E27FC236}">
                <a16:creationId xmlns:a16="http://schemas.microsoft.com/office/drawing/2014/main" id="{FC3A5D8B-3F24-4AD3-B106-FFD9F456C3C0}"/>
              </a:ext>
            </a:extLst>
          </p:cNvPr>
          <p:cNvPicPr>
            <a:picLocks noGrp="1" noChangeAspect="1"/>
          </p:cNvPicPr>
          <p:nvPr>
            <p:ph idx="1"/>
          </p:nvPr>
        </p:nvPicPr>
        <p:blipFill>
          <a:blip r:embed="rId2"/>
          <a:stretch>
            <a:fillRect/>
          </a:stretch>
        </p:blipFill>
        <p:spPr>
          <a:xfrm>
            <a:off x="5022763" y="640080"/>
            <a:ext cx="6704381" cy="5586984"/>
          </a:xfrm>
        </p:spPr>
      </p:pic>
    </p:spTree>
    <p:extLst>
      <p:ext uri="{BB962C8B-B14F-4D97-AF65-F5344CB8AC3E}">
        <p14:creationId xmlns:p14="http://schemas.microsoft.com/office/powerpoint/2010/main" val="2545560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Marts</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77500" lnSpcReduction="20000"/>
          </a:bodyPr>
          <a:lstStyle/>
          <a:p>
            <a:pPr algn="just"/>
            <a:r>
              <a:rPr lang="en-IN" sz="2300" b="1" i="0" u="none" strike="noStrike" baseline="0" dirty="0"/>
              <a:t>Metadata</a:t>
            </a:r>
          </a:p>
          <a:p>
            <a:pPr lvl="1" algn="just"/>
            <a:r>
              <a:rPr lang="en-US" sz="1800" b="1" i="0" u="none" strike="noStrike" baseline="0" dirty="0"/>
              <a:t>Metadata </a:t>
            </a:r>
            <a:r>
              <a:rPr lang="en-US" sz="1800" b="0" i="0" u="none" strike="noStrike" baseline="0" dirty="0"/>
              <a:t>are data about data</a:t>
            </a:r>
          </a:p>
          <a:p>
            <a:pPr lvl="1" algn="just"/>
            <a:r>
              <a:rPr lang="en-US" sz="1800" b="0" i="0" u="none" strike="noStrike" baseline="0" dirty="0"/>
              <a:t>When used in a data warehouse, metadata are the data </a:t>
            </a:r>
            <a:r>
              <a:rPr lang="en-IN" sz="1800" b="0" i="0" u="none" strike="noStrike" baseline="0" dirty="0"/>
              <a:t>that define warehouse objects</a:t>
            </a:r>
          </a:p>
          <a:p>
            <a:pPr lvl="1" algn="just"/>
            <a:r>
              <a:rPr lang="en-US" sz="1800" b="0" i="0" u="none" strike="noStrike" baseline="0" dirty="0"/>
              <a:t>Metadata are created for the data names and definitions of the given warehouse</a:t>
            </a:r>
          </a:p>
          <a:p>
            <a:pPr lvl="1" algn="just"/>
            <a:r>
              <a:rPr lang="en-US" sz="1800" b="0" i="0" u="none" strike="noStrike" baseline="0" dirty="0"/>
              <a:t>Additional metadata are created and captured for timestamping any extracted data, the source of the extracted data, and missing fields that have been added by data cleaning or integration processes</a:t>
            </a:r>
          </a:p>
          <a:p>
            <a:pPr lvl="1" algn="just"/>
            <a:r>
              <a:rPr lang="en-US" sz="1800" b="0" i="0" u="none" strike="noStrike" baseline="0" dirty="0"/>
              <a:t>For example, metadata are used as a directory to help the decision support system analyst locate the contents of the data warehouse, and as a guide to the data mapping when data are transformed from the operational environment to the data warehouse environment</a:t>
            </a:r>
          </a:p>
          <a:p>
            <a:pPr lvl="1" algn="just"/>
            <a:r>
              <a:rPr lang="en-US" sz="1800" b="0" i="0" u="none" strike="noStrike" baseline="0" dirty="0"/>
              <a:t>Metadata also serve as a guide to the algorithms used for summarization between the current detailed data and the lightly summarized data, and between the lightly summarized data and the highly summarized data</a:t>
            </a:r>
          </a:p>
          <a:p>
            <a:pPr lvl="1" algn="just"/>
            <a:r>
              <a:rPr lang="en-US" sz="1800" b="0" i="0" u="none" strike="noStrike" baseline="0" dirty="0"/>
              <a:t>Metadata should be stored and managed persistently (i.e., on disk)</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33</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66596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pic>
        <p:nvPicPr>
          <p:cNvPr id="8" name="Content Placeholder 7">
            <a:extLst>
              <a:ext uri="{FF2B5EF4-FFF2-40B4-BE49-F238E27FC236}">
                <a16:creationId xmlns:a16="http://schemas.microsoft.com/office/drawing/2014/main" id="{A6BA7402-D1E6-4241-B3C2-9C18ABBE3B5F}"/>
              </a:ext>
            </a:extLst>
          </p:cNvPr>
          <p:cNvPicPr>
            <a:picLocks noGrp="1" noChangeAspect="1"/>
          </p:cNvPicPr>
          <p:nvPr>
            <p:ph idx="1"/>
          </p:nvPr>
        </p:nvPicPr>
        <p:blipFill>
          <a:blip r:embed="rId2"/>
          <a:stretch>
            <a:fillRect/>
          </a:stretch>
        </p:blipFill>
        <p:spPr>
          <a:xfrm>
            <a:off x="4521058" y="1489245"/>
            <a:ext cx="7670942" cy="3596560"/>
          </a:xfrm>
        </p:spPr>
      </p:pic>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251803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US" b="1" i="0" u="none" strike="noStrike" baseline="0" dirty="0">
                <a:solidFill>
                  <a:srgbClr val="000000"/>
                </a:solidFill>
              </a:rPr>
              <a:t>Definition</a:t>
            </a:r>
          </a:p>
          <a:p>
            <a:pPr lvl="1" algn="just"/>
            <a:r>
              <a:rPr lang="en-US" b="0" i="0" u="none" strike="noStrike" baseline="0" dirty="0"/>
              <a:t>According to William H. </a:t>
            </a:r>
            <a:r>
              <a:rPr lang="en-US" b="0" i="0" u="none" strike="noStrike" baseline="0" dirty="0" err="1"/>
              <a:t>Inmon</a:t>
            </a:r>
            <a:r>
              <a:rPr lang="en-US" b="0" i="0" u="none" strike="noStrike" baseline="0" dirty="0"/>
              <a:t>, a leading architect in the construction of data warehouse systems, </a:t>
            </a:r>
            <a:r>
              <a:rPr lang="en-US" b="1" i="1" u="none" strike="noStrike" baseline="0" dirty="0"/>
              <a:t>“A data warehouse is a subject-oriented, integrated, time-variant, and nonvolatile collection of data in support of management’s decision making process”</a:t>
            </a:r>
          </a:p>
          <a:p>
            <a:pPr algn="just"/>
            <a:r>
              <a:rPr lang="en-IN" b="1" dirty="0"/>
              <a:t>Characteristics / Major Features</a:t>
            </a:r>
          </a:p>
          <a:p>
            <a:pPr lvl="1" algn="just"/>
            <a:r>
              <a:rPr lang="en-US" b="1" i="0" u="none" strike="noStrike" baseline="0" dirty="0"/>
              <a:t>Subject-oriented</a:t>
            </a:r>
            <a:endParaRPr lang="en-US" b="1" dirty="0"/>
          </a:p>
          <a:p>
            <a:pPr lvl="2" algn="just"/>
            <a:r>
              <a:rPr lang="en-US" dirty="0"/>
              <a:t>O</a:t>
            </a:r>
            <a:r>
              <a:rPr lang="en-US" b="0" i="0" u="none" strike="noStrike" baseline="0" dirty="0"/>
              <a:t>rganized around major subjects, such as customer, supplier, product, and sales</a:t>
            </a:r>
          </a:p>
          <a:p>
            <a:pPr lvl="2" algn="just"/>
            <a:r>
              <a:rPr lang="en-US" b="0" i="0" u="none" strike="noStrike" baseline="0" dirty="0"/>
              <a:t>Rather than concentrating on the day-to-day operations and transaction processing of an organization, a data warehouse focuses on the modeling and analysis of data for decision makers</a:t>
            </a:r>
          </a:p>
          <a:p>
            <a:pPr lvl="2" algn="just"/>
            <a:r>
              <a:rPr lang="en-US" dirty="0"/>
              <a:t>T</a:t>
            </a:r>
            <a:r>
              <a:rPr lang="en-US" b="0" i="0" u="none" strike="noStrike" baseline="0" dirty="0"/>
              <a:t>ypically provide a simple and concise view around particular subject issues by excluding data that are not useful in the decision support process</a:t>
            </a: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53118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lnSpcReduction="10000"/>
          </a:bodyPr>
          <a:lstStyle/>
          <a:p>
            <a:pPr algn="just"/>
            <a:r>
              <a:rPr lang="en-IN" b="1" dirty="0"/>
              <a:t>Characteristics / Major Features</a:t>
            </a:r>
          </a:p>
          <a:p>
            <a:pPr lvl="1"/>
            <a:r>
              <a:rPr lang="en-US" b="1" i="0" u="none" strike="noStrike" baseline="0" dirty="0"/>
              <a:t>Integrated</a:t>
            </a:r>
            <a:endParaRPr lang="en-US" b="1" dirty="0"/>
          </a:p>
          <a:p>
            <a:pPr lvl="2" algn="just"/>
            <a:r>
              <a:rPr lang="en-US" dirty="0"/>
              <a:t>U</a:t>
            </a:r>
            <a:r>
              <a:rPr lang="en-US" b="0" i="0" u="none" strike="noStrike" baseline="0" dirty="0"/>
              <a:t>sually constructed by integrating multiple heterogeneous sources, such as relational databases, flat files, and on-line transaction records</a:t>
            </a:r>
          </a:p>
          <a:p>
            <a:pPr lvl="2" algn="just"/>
            <a:r>
              <a:rPr lang="en-US" b="0" i="0" u="none" strike="noStrike" baseline="0" dirty="0"/>
              <a:t>Data cleaning and data integration techniques are applied to ensure consistency in naming conventions, encoding structures, attribute measures, and so on</a:t>
            </a:r>
          </a:p>
          <a:p>
            <a:pPr lvl="1" algn="just"/>
            <a:r>
              <a:rPr lang="en-US" b="1" i="0" u="none" strike="noStrike" baseline="0" dirty="0"/>
              <a:t>Time-variant</a:t>
            </a:r>
            <a:endParaRPr lang="en-US" b="1" dirty="0"/>
          </a:p>
          <a:p>
            <a:pPr lvl="2" algn="just"/>
            <a:r>
              <a:rPr lang="en-US" b="0" i="0" u="none" strike="noStrike" baseline="0" dirty="0"/>
              <a:t>Data are stored to provide information from a historical perspective (e.g., the past 5–10 years)</a:t>
            </a:r>
          </a:p>
          <a:p>
            <a:pPr lvl="2" algn="just"/>
            <a:r>
              <a:rPr lang="en-US" b="0" i="0" u="none" strike="noStrike" baseline="0" dirty="0"/>
              <a:t>Every key structure in the data warehouse contains, either implicitly or explicitly, an element of time</a:t>
            </a:r>
          </a:p>
          <a:p>
            <a:pPr lvl="1"/>
            <a:r>
              <a:rPr lang="en-US" b="1" i="0" u="none" strike="noStrike" baseline="0" dirty="0"/>
              <a:t>Nonvolatile</a:t>
            </a:r>
            <a:endParaRPr lang="en-US" b="1" dirty="0"/>
          </a:p>
          <a:p>
            <a:pPr lvl="2" algn="just"/>
            <a:r>
              <a:rPr lang="en-US" dirty="0"/>
              <a:t>A</a:t>
            </a:r>
            <a:r>
              <a:rPr lang="en-US" b="0" i="0" u="none" strike="noStrike" baseline="0" dirty="0"/>
              <a:t>lways a physically separate store of data transformed from the application data found in the operational environment</a:t>
            </a:r>
          </a:p>
          <a:p>
            <a:pPr lvl="2" algn="just"/>
            <a:r>
              <a:rPr lang="en-US" sz="1400" dirty="0"/>
              <a:t>D</a:t>
            </a:r>
            <a:r>
              <a:rPr lang="en-US" sz="1400" b="0" i="0" u="none" strike="noStrike" baseline="0" dirty="0"/>
              <a:t>oes not require transaction processing, recovery, and concurrency control mechanisms</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82647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b="1" dirty="0"/>
              <a:t>Characteristics / Major Features</a:t>
            </a:r>
          </a:p>
          <a:p>
            <a:pPr lvl="1"/>
            <a:r>
              <a:rPr lang="en-US" b="1" i="0" u="none" strike="noStrike" baseline="0" dirty="0"/>
              <a:t>Nonvolatile</a:t>
            </a:r>
            <a:endParaRPr lang="en-US" b="1" dirty="0"/>
          </a:p>
          <a:p>
            <a:pPr lvl="2" algn="just"/>
            <a:r>
              <a:rPr lang="en-US" dirty="0"/>
              <a:t>U</a:t>
            </a:r>
            <a:r>
              <a:rPr lang="en-US" b="0" i="0" u="none" strike="noStrike" baseline="0" dirty="0"/>
              <a:t>sually requires only two operations in data accessing</a:t>
            </a:r>
          </a:p>
          <a:p>
            <a:pPr lvl="3" algn="just"/>
            <a:r>
              <a:rPr lang="en-US" i="1" dirty="0"/>
              <a:t>I</a:t>
            </a:r>
            <a:r>
              <a:rPr lang="en-US" b="0" i="1" u="none" strike="noStrike" baseline="0" dirty="0"/>
              <a:t>nitial loading of data </a:t>
            </a:r>
            <a:endParaRPr lang="en-US" dirty="0"/>
          </a:p>
          <a:p>
            <a:pPr lvl="3" algn="just"/>
            <a:r>
              <a:rPr lang="en-US" i="1" dirty="0"/>
              <a:t>A</a:t>
            </a:r>
            <a:r>
              <a:rPr lang="en-US" b="0" i="1" u="none" strike="noStrike" baseline="0" dirty="0"/>
              <a:t>ccess of data</a:t>
            </a:r>
          </a:p>
          <a:p>
            <a:pPr algn="just"/>
            <a:r>
              <a:rPr lang="en-US" b="1" dirty="0"/>
              <a:t>Data Warehousing</a:t>
            </a:r>
          </a:p>
          <a:p>
            <a:pPr lvl="1" algn="just"/>
            <a:r>
              <a:rPr lang="en-US" dirty="0"/>
              <a:t>P</a:t>
            </a:r>
            <a:r>
              <a:rPr lang="en-US" b="0" i="0" u="none" strike="noStrike" baseline="0" dirty="0"/>
              <a:t>rovides architectures and tools for business executives to systematically organize, understand, and use their data to make strategic decisions</a:t>
            </a:r>
          </a:p>
          <a:p>
            <a:pPr lvl="1" algn="just"/>
            <a:r>
              <a:rPr lang="en-US" b="0" i="0" u="none" strike="noStrike" baseline="0" dirty="0"/>
              <a:t>Refers to a database that is maintained separately from an organization’s operational databases</a:t>
            </a:r>
          </a:p>
          <a:p>
            <a:pPr lvl="1" algn="just"/>
            <a:r>
              <a:rPr lang="en-US" b="0" i="0" u="none" strike="noStrike" baseline="0" dirty="0"/>
              <a:t>Systems allow for the integration of a variety of application systems</a:t>
            </a:r>
          </a:p>
          <a:p>
            <a:pPr lvl="1" algn="just"/>
            <a:r>
              <a:rPr lang="en-US" dirty="0"/>
              <a:t>S</a:t>
            </a:r>
            <a:r>
              <a:rPr lang="en-US" b="0" i="0" u="none" strike="noStrike" baseline="0" dirty="0"/>
              <a:t>upport information processing by providing a solid platform of consolidated historical data for analysis</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392157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20000"/>
          </a:bodyPr>
          <a:lstStyle/>
          <a:p>
            <a:pPr algn="just"/>
            <a:r>
              <a:rPr lang="en-US" b="1" dirty="0"/>
              <a:t>Summary</a:t>
            </a:r>
          </a:p>
          <a:p>
            <a:pPr lvl="1" algn="just"/>
            <a:r>
              <a:rPr lang="en-US" b="0" i="1" u="none" strike="noStrike" baseline="0" dirty="0"/>
              <a:t>A data warehouse is a semantically consistent data store that serves as a physical implementation of a decision support data model and stores the information on which an enterprise needs to make strategic decisions</a:t>
            </a:r>
          </a:p>
          <a:p>
            <a:pPr lvl="1" algn="just"/>
            <a:r>
              <a:rPr lang="en-US" b="0" i="1" u="none" strike="noStrike" baseline="0" dirty="0"/>
              <a:t>A data warehouse is also often viewed as an architecture, constructed by integrating data from multiple heterogeneous</a:t>
            </a:r>
            <a:r>
              <a:rPr lang="en-US" i="1" dirty="0"/>
              <a:t> </a:t>
            </a:r>
            <a:r>
              <a:rPr lang="en-US" b="0" i="1" u="none" strike="noStrike" baseline="0" dirty="0"/>
              <a:t>sources to support structured and/or ad hoc queries, analytical reporting, and decision </a:t>
            </a:r>
            <a:r>
              <a:rPr lang="en-IN" b="0" i="1" u="none" strike="noStrike" baseline="0" dirty="0"/>
              <a:t>making</a:t>
            </a:r>
          </a:p>
          <a:p>
            <a:pPr lvl="1" algn="just"/>
            <a:r>
              <a:rPr lang="en-US" sz="1700" b="0" i="1" u="none" strike="noStrike" baseline="0" dirty="0"/>
              <a:t>Data warehousing </a:t>
            </a:r>
            <a:r>
              <a:rPr lang="en-US" sz="1700" b="0" i="0" u="none" strike="noStrike" baseline="0" dirty="0"/>
              <a:t>as the </a:t>
            </a:r>
            <a:r>
              <a:rPr lang="en-US" sz="1700" b="0" i="1" u="none" strike="noStrike" baseline="0" dirty="0"/>
              <a:t>process of constructing and using data warehouses</a:t>
            </a:r>
            <a:endParaRPr lang="en-US" sz="1700" dirty="0"/>
          </a:p>
          <a:p>
            <a:pPr lvl="1" algn="just"/>
            <a:r>
              <a:rPr lang="en-US" sz="1700" b="0" i="0" u="none" strike="noStrike" baseline="0" dirty="0"/>
              <a:t>The construction of a data warehouse requires data cleaning, data integration, and data consolidation</a:t>
            </a:r>
          </a:p>
          <a:p>
            <a:pPr lvl="1" algn="just"/>
            <a:r>
              <a:rPr lang="en-US" sz="1700" b="0" i="0" u="none" strike="noStrike" baseline="0" dirty="0"/>
              <a:t>The utilization of a data warehouse often necessitates a collection of </a:t>
            </a:r>
            <a:r>
              <a:rPr lang="en-US" sz="1700" b="0" i="1" u="none" strike="noStrike" baseline="0" dirty="0"/>
              <a:t>decision support </a:t>
            </a:r>
            <a:r>
              <a:rPr lang="en-US" sz="1700" b="0" i="0" u="none" strike="noStrike" baseline="0" dirty="0"/>
              <a:t>technologies</a:t>
            </a:r>
          </a:p>
          <a:p>
            <a:pPr lvl="1" algn="just"/>
            <a:r>
              <a:rPr lang="en-US" sz="1700" b="0" i="0" u="none" strike="noStrike" baseline="0" dirty="0"/>
              <a:t>This allows “knowledge workers” (e.g., managers, analysts, and executives) to use the warehouse to quickly and conveniently obtain an overview of the data, and to make sound decisions based on information </a:t>
            </a:r>
            <a:r>
              <a:rPr lang="en-IN" sz="1700" b="0" i="0" u="none" strike="noStrike" baseline="0" dirty="0"/>
              <a:t>in the warehouse</a:t>
            </a:r>
            <a:endParaRPr lang="en-US" sz="1700" b="0" i="1"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127761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- 1</a:t>
            </a:r>
            <a:br>
              <a:rPr lang="en-IN" dirty="0"/>
            </a:br>
            <a:r>
              <a:rPr lang="en-IN" sz="3200" b="1" dirty="0"/>
              <a:t>Data Warehousing</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b="1" i="0" u="none" strike="noStrike" baseline="0" dirty="0"/>
              <a:t>A Multidimensional Data Model</a:t>
            </a:r>
          </a:p>
          <a:p>
            <a:pPr lvl="1" algn="just"/>
            <a:r>
              <a:rPr lang="en-US" b="0" i="0" u="none" strike="noStrike" baseline="0" dirty="0"/>
              <a:t>Data warehouses based on a multidimensional data model</a:t>
            </a:r>
            <a:endParaRPr lang="en-US" dirty="0"/>
          </a:p>
          <a:p>
            <a:pPr lvl="1" algn="just"/>
            <a:r>
              <a:rPr lang="en-US" b="0" i="0" u="none" strike="noStrike" baseline="0" dirty="0"/>
              <a:t>This</a:t>
            </a:r>
            <a:r>
              <a:rPr lang="en-US" dirty="0"/>
              <a:t> </a:t>
            </a:r>
            <a:r>
              <a:rPr lang="en-US" b="0" i="0" u="none" strike="noStrike" baseline="0" dirty="0"/>
              <a:t>model views data in the form of a </a:t>
            </a:r>
            <a:r>
              <a:rPr lang="en-US" b="0" i="1" u="none" strike="noStrike" baseline="0" dirty="0"/>
              <a:t>data cube</a:t>
            </a:r>
            <a:endParaRPr lang="en-US" dirty="0"/>
          </a:p>
          <a:p>
            <a:pPr lvl="1" algn="just"/>
            <a:r>
              <a:rPr lang="en-US" dirty="0"/>
              <a:t>H</a:t>
            </a:r>
            <a:r>
              <a:rPr lang="en-US" b="0" i="0" u="none" strike="noStrike" baseline="0" dirty="0"/>
              <a:t>ow data </a:t>
            </a:r>
            <a:r>
              <a:rPr lang="en-IN" b="0" i="0" u="none" strike="noStrike" baseline="0" dirty="0"/>
              <a:t>cubes model </a:t>
            </a:r>
            <a:r>
              <a:rPr lang="en-IN" b="0" i="1" u="none" strike="noStrike" baseline="0" dirty="0"/>
              <a:t>n</a:t>
            </a:r>
            <a:r>
              <a:rPr lang="en-IN" b="0" i="0" u="none" strike="noStrike" baseline="0" dirty="0"/>
              <a:t>-dimensional data</a:t>
            </a:r>
          </a:p>
          <a:p>
            <a:pPr lvl="1" algn="just"/>
            <a:r>
              <a:rPr lang="en-IN" b="1" dirty="0"/>
              <a:t>Data Cubes</a:t>
            </a:r>
          </a:p>
          <a:p>
            <a:pPr lvl="2" algn="just"/>
            <a:r>
              <a:rPr lang="en-US" b="0" i="0" u="none" strike="noStrike" baseline="0" dirty="0"/>
              <a:t>Allows data to be modeled and viewed in multiple dimensions</a:t>
            </a:r>
            <a:endParaRPr lang="en-US" dirty="0"/>
          </a:p>
          <a:p>
            <a:pPr lvl="2" algn="just"/>
            <a:r>
              <a:rPr lang="en-US" dirty="0"/>
              <a:t>D</a:t>
            </a:r>
            <a:r>
              <a:rPr lang="en-US" b="0" i="0" u="none" strike="noStrike" baseline="0" dirty="0"/>
              <a:t>efined by dimensions and facts</a:t>
            </a:r>
          </a:p>
          <a:p>
            <a:pPr lvl="2" algn="just"/>
            <a:r>
              <a:rPr lang="en-US" b="0" i="0" u="none" strike="noStrike" baseline="0" dirty="0"/>
              <a:t>Dimensions are the perspectives or entities with respect to which an organization wants to keep records</a:t>
            </a:r>
          </a:p>
          <a:p>
            <a:pPr lvl="2" algn="just"/>
            <a:r>
              <a:rPr lang="en-US" dirty="0"/>
              <a:t>E</a:t>
            </a:r>
            <a:r>
              <a:rPr lang="en-US" b="0" i="0" u="none" strike="noStrike" baseline="0" dirty="0"/>
              <a:t>xample</a:t>
            </a:r>
          </a:p>
          <a:p>
            <a:pPr lvl="3" algn="just"/>
            <a:r>
              <a:rPr lang="en-US" b="0" i="1" u="none" strike="noStrike" baseline="0" dirty="0" err="1"/>
              <a:t>AllElectronics</a:t>
            </a:r>
            <a:r>
              <a:rPr lang="en-US" b="0" i="1" u="none" strike="noStrike" baseline="0" dirty="0"/>
              <a:t> </a:t>
            </a:r>
            <a:r>
              <a:rPr lang="en-US" b="0" i="0" u="none" strike="noStrike" baseline="0" dirty="0"/>
              <a:t>may create a </a:t>
            </a:r>
            <a:r>
              <a:rPr lang="en-US" b="0" i="1" u="none" strike="noStrike" baseline="0" dirty="0"/>
              <a:t>sales </a:t>
            </a:r>
            <a:r>
              <a:rPr lang="en-US" b="0" i="0" u="none" strike="noStrike" baseline="0" dirty="0"/>
              <a:t>data warehouse in order to keep records of the store’s sales with respect to the dimensions </a:t>
            </a:r>
            <a:r>
              <a:rPr lang="en-US" b="0" i="1" u="none" strike="noStrike" baseline="0" dirty="0"/>
              <a:t>time</a:t>
            </a:r>
            <a:r>
              <a:rPr lang="en-US" b="0" i="0" u="none" strike="noStrike" baseline="0" dirty="0"/>
              <a:t>, </a:t>
            </a:r>
            <a:r>
              <a:rPr lang="en-US" b="0" i="1" u="none" strike="noStrike" baseline="0" dirty="0"/>
              <a:t>item</a:t>
            </a:r>
            <a:r>
              <a:rPr lang="en-US" b="0" i="0" u="none" strike="noStrike" baseline="0" dirty="0"/>
              <a:t>, </a:t>
            </a:r>
            <a:r>
              <a:rPr lang="en-US" b="0" i="1" u="none" strike="noStrike" baseline="0" dirty="0"/>
              <a:t>branch</a:t>
            </a:r>
            <a:r>
              <a:rPr lang="en-US" b="0" i="0" u="none" strike="noStrike" baseline="0" dirty="0"/>
              <a:t>, and </a:t>
            </a:r>
            <a:r>
              <a:rPr lang="en-US" b="0" i="1" u="none" strike="noStrike" baseline="0" dirty="0"/>
              <a:t>location</a:t>
            </a:r>
            <a:endParaRPr lang="en-US" dirty="0"/>
          </a:p>
          <a:p>
            <a:pPr lvl="3" algn="just"/>
            <a:r>
              <a:rPr lang="en-US" b="0" i="0" u="none" strike="noStrike" baseline="0" dirty="0"/>
              <a:t>These dimensions allow the store to keep track of things like monthly sales of items and the branches and locations at which the items were sold</a:t>
            </a:r>
            <a:endParaRPr lang="en-US" b="1" i="1"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dirty="0"/>
              <a:t>IT721:DMDW by Prof. S.K. Sonkar, AP, ITD, UCET, VBU </a:t>
            </a:r>
            <a:r>
              <a:rPr lang="en-US" dirty="0" err="1"/>
              <a:t>Hazaribag</a:t>
            </a:r>
            <a:r>
              <a:rPr lang="en-US" dirty="0"/>
              <a:t>, Jharkhand</a:t>
            </a:r>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12/12/2020</a:t>
            </a:fld>
            <a:endParaRPr lang="en-US" dirty="0"/>
          </a:p>
        </p:txBody>
      </p:sp>
    </p:spTree>
    <p:extLst>
      <p:ext uri="{BB962C8B-B14F-4D97-AF65-F5344CB8AC3E}">
        <p14:creationId xmlns:p14="http://schemas.microsoft.com/office/powerpoint/2010/main" val="272435648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2981</TotalTime>
  <Words>3694</Words>
  <Application>Microsoft Office PowerPoint</Application>
  <PresentationFormat>Widescreen</PresentationFormat>
  <Paragraphs>323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Calibri Light</vt:lpstr>
      <vt:lpstr>Minion-Italic</vt:lpstr>
      <vt:lpstr>Minion-Regular</vt:lpstr>
      <vt:lpstr>Rockwell</vt:lpstr>
      <vt:lpstr>Wingdings</vt:lpstr>
      <vt:lpstr>Atlas</vt:lpstr>
      <vt:lpstr>IT721:Data Mining and Data Warehousing Module 1: Introduction </vt:lpstr>
      <vt:lpstr>Module - 1 Introduction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Warehousing </vt:lpstr>
      <vt:lpstr>Module - 1 Data Marts </vt:lpstr>
      <vt:lpstr>Module - 1 Data Marts </vt:lpstr>
      <vt:lpstr>Module - 1 Data Warehousing </vt:lpstr>
      <vt:lpstr>Module - 1 Data Warehousing </vt:lpstr>
      <vt:lpstr>Module - 1 Data Warehousing </vt:lpstr>
      <vt:lpstr>Module - 1 Data Warehousing </vt:lpstr>
      <vt:lpstr>Module - 1 Data Marts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Shailendra Sonkar</dc:creator>
  <cp:lastModifiedBy>Shailendra Sonkar</cp:lastModifiedBy>
  <cp:revision>1169</cp:revision>
  <dcterms:created xsi:type="dcterms:W3CDTF">2020-04-03T09:47:06Z</dcterms:created>
  <dcterms:modified xsi:type="dcterms:W3CDTF">2020-12-12T08:45:33Z</dcterms:modified>
</cp:coreProperties>
</file>