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F0BEBD-13C2-4EF7-903D-C546074D9A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DCED2-178B-4888-8985-97C96E019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802FE-DF2A-4C74-A8D5-6C42C8A27692}" type="datetime1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904CF-8F43-497D-91FE-49427271D7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IT721:DMDW by Prof. S.K. Sonkar, AP, ITD, UCET, VBU Hazaribag, Jharkhand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1FAA2-8E2D-4250-B614-98E9409B6C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0BCD8-4E1C-4D3D-AA32-CB9FC7B7A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4002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B35C1-A673-4E05-AC1E-86A494DAF7E2}" type="datetime1">
              <a:rPr lang="en-IN" smtClean="0"/>
              <a:t>13-12-2020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IT721:DMDW by Prof. S.K. Sonkar, AP, ITD, UCET, VBU Hazaribag, Jharkhand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3FA8C-D139-4433-8B86-ABCE808E7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6434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0DADF7-35CC-4445-ADB1-7D1A2046848D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IT721:DMDW by Prof. S.K. Sonkar, AP, ITD, UCET, VBU Hazaribag, Jharkhand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5FF7-A235-43D5-8AC1-2DAA29BC4C9F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IT721:DMDW by Prof. S.K. Sonkar, AP, ITD, UCET, VBU Hazaribag, Jharkhand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12EE735-6E5F-478C-B3D6-509E24E1E8D8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IT721:DMDW by Prof. S.K. Sonkar, AP, ITD, UCET, VBU Hazaribag, Jharkhand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F488C-0300-43AB-8A85-FE3318BD1C92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IT721:DMDW by Prof. S.K. Sonkar, AP, ITD, UCET, VBU Hazaribag, Jharkhand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B7B71EA-B644-45FE-920A-2D6DE4873AEF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IT721:DMDW by Prof. S.K. Sonkar, AP, ITD, UCET, VBU Hazaribag, Jharkhand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FA01693-19D4-47FE-88EE-7B9738A74B20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IT721:DMDW by Prof. S.K. Sonkar, AP, ITD, UCET, VBU Hazaribag, Jharkhand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E9023A3-5828-4BB0-8B59-BB0F8B3AD7D4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IT721:DMDW by Prof. S.K. Sonkar, AP, ITD, UCET, VBU Hazaribag, Jharkhand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2450-E03F-465A-9DDF-2D8F31FB5AA1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IT721:DMDW by Prof. S.K. Sonkar, AP, ITD, UCET, VBU Hazaribag, Jharkhand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5628832-BAB9-4E66-AD98-81E582E6781E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IT721:DMDW by Prof. S.K. Sonkar, AP, ITD, UCET, VBU Hazaribag, Jharkhand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B2FA-9EC3-493A-A8DE-DB038022E67C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IT721:DMDW by Prof. S.K. Sonkar, AP, ITD, UCET, VBU Hazaribag, Jharkhand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A265CEB-39BC-4E00-BEE2-CC826F4B91C7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r>
              <a:rPr lang="en-US"/>
              <a:t>IT721:DMDW by Prof. S.K. Sonkar, AP, ITD, UCET, VBU Hazaribag, Jharkhand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D45C1-14A2-4EE8-9889-03E431ADF819}" type="datetime1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IT721:DMDW by Prof. S.K. Sonkar, AP, ITD, UCET, VBU Hazaribag, Jharkhand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EE6D-24D7-4900-8A8A-4E8E6CF65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spcAft>
                <a:spcPts val="1800"/>
              </a:spcAft>
            </a:pPr>
            <a:r>
              <a:rPr lang="en-IN" sz="4700" b="1" dirty="0"/>
              <a:t>IT721:Data Mining and Data Warehousing</a:t>
            </a:r>
            <a:br>
              <a:rPr lang="en-IN" sz="4700" b="1" dirty="0"/>
            </a:br>
            <a:r>
              <a:rPr lang="en-IN" dirty="0"/>
              <a:t>Module 2: OLAP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A21D4-7681-4AEE-A03A-51392BBF3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Prof. Shailendra Kumar Sonkar</a:t>
            </a:r>
          </a:p>
          <a:p>
            <a:r>
              <a:rPr lang="en-IN" dirty="0"/>
              <a:t>Assistant Professor, Department of Information Technology</a:t>
            </a:r>
          </a:p>
          <a:p>
            <a:r>
              <a:rPr lang="en-IN" dirty="0"/>
              <a:t>University College of Engineering and Technology</a:t>
            </a:r>
          </a:p>
          <a:p>
            <a:r>
              <a:rPr lang="en-IN" dirty="0"/>
              <a:t>Vinoba </a:t>
            </a:r>
            <a:r>
              <a:rPr lang="en-IN" dirty="0" err="1"/>
              <a:t>Bhave</a:t>
            </a:r>
            <a:r>
              <a:rPr lang="en-IN" dirty="0"/>
              <a:t> University </a:t>
            </a:r>
            <a:r>
              <a:rPr lang="en-IN" dirty="0" err="1"/>
              <a:t>Hazaribag</a:t>
            </a:r>
            <a:r>
              <a:rPr lang="en-IN" dirty="0"/>
              <a:t>, Jharkhand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3A1FD-DDA5-4539-87F1-5627A80B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IT721:DMDW by Prof. S.K. Sonkar, AP, ITD, UCET, VBU Hazaribag, Jharkhand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B14D5-97FC-40AD-BBA1-7B1049B8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732D494-3EBE-469C-9A7E-BF4F40D0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1C90-761C-4397-AD90-D92836C4B18A}" type="datetime1">
              <a:rPr lang="en-US" smtClean="0"/>
              <a:t>12/13/2020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6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711B-1D7E-4202-8FB9-0000990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Module - 2</a:t>
            </a:r>
            <a:br>
              <a:rPr lang="en-IN" dirty="0"/>
            </a:br>
            <a:r>
              <a:rPr lang="en-IN" b="1" i="1" dirty="0"/>
              <a:t>Introduction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886C1-1900-419E-9AC2-F7071C25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/>
              <a:t>Topics Covered</a:t>
            </a:r>
          </a:p>
          <a:p>
            <a:pPr lvl="1" algn="just"/>
            <a:r>
              <a:rPr lang="en-IN" b="0" i="0" u="none" strike="noStrike" baseline="0" dirty="0">
                <a:solidFill>
                  <a:srgbClr val="000000"/>
                </a:solidFill>
              </a:rPr>
              <a:t>Online Analytical Processing</a:t>
            </a:r>
          </a:p>
          <a:p>
            <a:pPr lvl="2" algn="just"/>
            <a:r>
              <a:rPr lang="en-IN" b="0" i="0" u="none" strike="noStrike" baseline="0" dirty="0">
                <a:solidFill>
                  <a:srgbClr val="000000"/>
                </a:solidFill>
              </a:rPr>
              <a:t>OLTP and OLAP systems</a:t>
            </a:r>
          </a:p>
          <a:p>
            <a:pPr lvl="2" algn="just"/>
            <a:r>
              <a:rPr lang="en-IN" b="0" i="0" u="none" strike="noStrike" baseline="0" dirty="0">
                <a:solidFill>
                  <a:srgbClr val="000000"/>
                </a:solidFill>
              </a:rPr>
              <a:t>Data </a:t>
            </a:r>
            <a:r>
              <a:rPr lang="en-IN" b="0" i="0" u="none" strike="noStrike" baseline="0" dirty="0" err="1">
                <a:solidFill>
                  <a:srgbClr val="000000"/>
                </a:solidFill>
              </a:rPr>
              <a:t>Modeling</a:t>
            </a:r>
            <a:endParaRPr lang="en-IN" dirty="0">
              <a:solidFill>
                <a:srgbClr val="000000"/>
              </a:solidFill>
            </a:endParaRPr>
          </a:p>
          <a:p>
            <a:pPr lvl="2" algn="just"/>
            <a:r>
              <a:rPr lang="en-IN" b="0" i="0" u="none" strike="noStrike" baseline="0" dirty="0">
                <a:solidFill>
                  <a:srgbClr val="000000"/>
                </a:solidFill>
              </a:rPr>
              <a:t>LAP tools</a:t>
            </a:r>
          </a:p>
          <a:p>
            <a:pPr lvl="2" algn="just"/>
            <a:r>
              <a:rPr lang="en-IN" b="0" i="0" u="none" strike="noStrike" baseline="0" dirty="0">
                <a:solidFill>
                  <a:srgbClr val="000000"/>
                </a:solidFill>
              </a:rPr>
              <a:t>State of the market</a:t>
            </a:r>
          </a:p>
          <a:p>
            <a:pPr lvl="2" algn="just"/>
            <a:r>
              <a:rPr lang="en-IN" b="0" i="0" u="none" strike="noStrike" baseline="0" dirty="0">
                <a:solidFill>
                  <a:srgbClr val="000000"/>
                </a:solidFill>
              </a:rPr>
              <a:t>Arbor Essbase web</a:t>
            </a:r>
          </a:p>
          <a:p>
            <a:pPr lvl="2" algn="just"/>
            <a:r>
              <a:rPr lang="en-IN" b="0" i="0" u="none" strike="noStrike" baseline="0" dirty="0" err="1">
                <a:solidFill>
                  <a:srgbClr val="000000"/>
                </a:solidFill>
              </a:rPr>
              <a:t>Microstrategy</a:t>
            </a:r>
            <a:r>
              <a:rPr lang="en-IN" b="0" i="0" u="none" strike="noStrike" baseline="0" dirty="0">
                <a:solidFill>
                  <a:srgbClr val="000000"/>
                </a:solidFill>
              </a:rPr>
              <a:t> DSS web</a:t>
            </a:r>
          </a:p>
          <a:p>
            <a:pPr lvl="2" algn="just"/>
            <a:r>
              <a:rPr lang="en-IN" b="0" i="0" u="none" strike="noStrike" baseline="0" dirty="0">
                <a:solidFill>
                  <a:srgbClr val="000000"/>
                </a:solidFill>
              </a:rPr>
              <a:t>Brio Technology</a:t>
            </a:r>
          </a:p>
          <a:p>
            <a:pPr lvl="2" algn="just"/>
            <a:r>
              <a:rPr lang="en-IN" b="0" i="0" u="none" strike="noStrike" baseline="0" dirty="0">
                <a:solidFill>
                  <a:srgbClr val="000000"/>
                </a:solidFill>
              </a:rPr>
              <a:t>OLAP tools</a:t>
            </a:r>
            <a:endParaRPr lang="en-IN" sz="11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77778-9ECA-4058-9CE8-5577FDEF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IT721:DMDW by Prof. S.K. Sonkar, AP, ITD, UCET, VBU Hazaribag, Jharkhand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46460-700B-4629-AAA1-FD785FDC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E590FCA-3387-4AB9-A33E-856FA5C3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01C1-A9A0-4D3C-9CC7-35975739CA72}" type="datetime1">
              <a:rPr lang="en-US" smtClean="0"/>
              <a:t>12/13/2020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2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711B-1D7E-4202-8FB9-0000990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Module - 2</a:t>
            </a:r>
            <a:br>
              <a:rPr lang="en-IN" dirty="0"/>
            </a:br>
            <a:r>
              <a:rPr lang="en-IN" sz="3200" b="1" dirty="0"/>
              <a:t>OLAP and OLTP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886C1-1900-419E-9AC2-F7071C25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 algn="just"/>
            <a:r>
              <a:rPr lang="en-IN" sz="2300" b="1" i="0" u="none" strike="noStrike" baseline="0" dirty="0">
                <a:solidFill>
                  <a:srgbClr val="000000"/>
                </a:solidFill>
              </a:rPr>
              <a:t>Online Analytical Processing(OLAP)</a:t>
            </a:r>
          </a:p>
          <a:p>
            <a:pPr lvl="2" algn="just"/>
            <a:r>
              <a:rPr lang="en-IN" sz="2000" dirty="0"/>
              <a:t>D</a:t>
            </a:r>
            <a:r>
              <a:rPr lang="en-IN" sz="2000" b="0" i="0" u="none" strike="noStrike" baseline="0" dirty="0"/>
              <a:t>ata</a:t>
            </a:r>
            <a:r>
              <a:rPr lang="en-IN" sz="2000" dirty="0"/>
              <a:t> </a:t>
            </a:r>
            <a:r>
              <a:rPr lang="en-US" sz="2000" b="0" i="0" u="none" strike="noStrike" baseline="0" dirty="0"/>
              <a:t>warehouses provide </a:t>
            </a:r>
            <a:r>
              <a:rPr lang="en-US" sz="2000" b="0" i="1" u="none" strike="noStrike" baseline="0" dirty="0"/>
              <a:t>online analytical processing (OLAP) </a:t>
            </a:r>
            <a:r>
              <a:rPr lang="en-US" sz="2000" b="0" i="0" u="none" strike="noStrike" baseline="0" dirty="0"/>
              <a:t>tools for the interactive analysis of multidimensional data of varied granularities, which facilitates effective data generalization and data mining</a:t>
            </a:r>
          </a:p>
          <a:p>
            <a:pPr lvl="2" algn="just"/>
            <a:r>
              <a:rPr lang="en-US" sz="2000" b="0" i="0" u="none" strike="noStrike" baseline="0" dirty="0"/>
              <a:t>Data warehouse systems serve users or knowledge workers in the role of data analysis and decision making</a:t>
            </a:r>
          </a:p>
          <a:p>
            <a:pPr lvl="2" algn="just"/>
            <a:r>
              <a:rPr lang="en-US" sz="2000" b="0" i="0" u="none" strike="noStrike" baseline="0" dirty="0"/>
              <a:t>Such systems can organize and present data in various formats in order to accommodate the diverse needs of different users are known as </a:t>
            </a:r>
            <a:r>
              <a:rPr lang="en-US" sz="2000" b="1" i="0" u="none" strike="noStrike" baseline="0" dirty="0"/>
              <a:t>online analytical processing (OLAP) </a:t>
            </a:r>
            <a:r>
              <a:rPr lang="en-US" sz="2000" b="0" i="0" u="none" strike="noStrike" baseline="0" dirty="0"/>
              <a:t>systems</a:t>
            </a:r>
          </a:p>
          <a:p>
            <a:pPr lvl="1" algn="just"/>
            <a:r>
              <a:rPr lang="en-US" sz="2300" b="1" i="0" u="none" strike="noStrike" baseline="0" dirty="0"/>
              <a:t>Online Transaction </a:t>
            </a:r>
            <a:r>
              <a:rPr lang="en-US" sz="2300" b="1" dirty="0"/>
              <a:t>P</a:t>
            </a:r>
            <a:r>
              <a:rPr lang="en-US" sz="2300" b="1" i="0" u="none" strike="noStrike" baseline="0" dirty="0"/>
              <a:t>rocessing (OLTP)</a:t>
            </a:r>
            <a:endParaRPr lang="en-US" sz="2300" b="0" i="0" u="none" strike="noStrike" baseline="0" dirty="0"/>
          </a:p>
          <a:p>
            <a:pPr lvl="2" algn="just"/>
            <a:r>
              <a:rPr lang="en-US" sz="2000" dirty="0"/>
              <a:t>O</a:t>
            </a:r>
            <a:r>
              <a:rPr lang="en-US" sz="2000" b="0" i="0" u="none" strike="noStrike" baseline="0" dirty="0"/>
              <a:t>nline operational database systems is to perform online transaction and query processing are called </a:t>
            </a:r>
            <a:r>
              <a:rPr lang="en-US" sz="2000" b="1" i="0" u="none" strike="noStrike" baseline="0" dirty="0"/>
              <a:t>online transaction processing (OLTP) </a:t>
            </a:r>
            <a:r>
              <a:rPr lang="en-US" sz="2000" b="0" i="0" u="none" strike="noStrike" baseline="0" dirty="0"/>
              <a:t>systems</a:t>
            </a:r>
          </a:p>
          <a:p>
            <a:pPr lvl="2" algn="just"/>
            <a:r>
              <a:rPr lang="en-US" sz="2000" b="0" i="0" u="none" strike="noStrike" baseline="0" dirty="0"/>
              <a:t>They cover most of the day-to-day operations of an organization such as purchasing, inventory, manufacturing, banking, payroll, registration, and accounting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77778-9ECA-4058-9CE8-5577FDEF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IT721:DMDW by Prof. S.K. Sonkar, AP, ITD, UCET, VBU Hazaribag, Jharkhand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46460-700B-4629-AAA1-FD785FDC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E590FCA-3387-4AB9-A33E-856FA5C3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01C1-A9A0-4D3C-9CC7-35975739CA72}" type="datetime1">
              <a:rPr lang="en-US" smtClean="0"/>
              <a:t>12/13/2020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711B-1D7E-4202-8FB9-0000990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Module - 2</a:t>
            </a:r>
            <a:br>
              <a:rPr lang="en-IN" dirty="0"/>
            </a:br>
            <a:r>
              <a:rPr lang="en-IN" sz="3200" b="1" dirty="0"/>
              <a:t>OLAP and OLTP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886C1-1900-419E-9AC2-F7071C25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sz="1800" b="1" i="0" u="none" strike="noStrike" baseline="0" dirty="0"/>
              <a:t>The major distinguishing features of OLTP and OLAP are summarized as follows</a:t>
            </a:r>
          </a:p>
          <a:p>
            <a:pPr lvl="2"/>
            <a:r>
              <a:rPr lang="en-US" sz="1600" b="1" i="0" u="none" strike="noStrike" baseline="0" dirty="0"/>
              <a:t>Users and system orientation</a:t>
            </a:r>
            <a:endParaRPr lang="en-US" sz="1600" dirty="0"/>
          </a:p>
          <a:p>
            <a:pPr lvl="3" algn="just"/>
            <a:r>
              <a:rPr lang="en-US" sz="1400" b="0" i="0" u="none" strike="noStrike" baseline="0" dirty="0"/>
              <a:t>An OLTP system is </a:t>
            </a:r>
            <a:r>
              <a:rPr lang="en-US" sz="1400" b="0" i="1" u="none" strike="noStrike" baseline="0" dirty="0"/>
              <a:t>customer-oriented </a:t>
            </a:r>
            <a:r>
              <a:rPr lang="en-US" sz="1400" b="0" i="0" u="none" strike="noStrike" baseline="0" dirty="0"/>
              <a:t>and is used for transaction and query processing by clerks, clients, and information technology professionals</a:t>
            </a:r>
          </a:p>
          <a:p>
            <a:pPr lvl="3" algn="just"/>
            <a:r>
              <a:rPr lang="en-US" sz="1400" b="0" i="0" u="none" strike="noStrike" baseline="0" dirty="0"/>
              <a:t>An OLAP system is </a:t>
            </a:r>
            <a:r>
              <a:rPr lang="en-US" sz="1400" b="0" i="1" u="none" strike="noStrike" baseline="0" dirty="0"/>
              <a:t>market-oriented </a:t>
            </a:r>
            <a:r>
              <a:rPr lang="en-US" sz="1400" b="0" i="0" u="none" strike="noStrike" baseline="0" dirty="0"/>
              <a:t>and is used for data analysis by knowledge workers, including managers, executives, and analysts</a:t>
            </a:r>
          </a:p>
          <a:p>
            <a:pPr lvl="2"/>
            <a:r>
              <a:rPr lang="en-US" sz="1600" b="1" i="0" u="none" strike="noStrike" baseline="0" dirty="0"/>
              <a:t>Data contents</a:t>
            </a:r>
            <a:endParaRPr lang="en-US" sz="1600" dirty="0"/>
          </a:p>
          <a:p>
            <a:pPr lvl="3" algn="just"/>
            <a:r>
              <a:rPr lang="en-US" sz="1400" b="0" i="0" u="none" strike="noStrike" baseline="0" dirty="0"/>
              <a:t>An OLTP system manages current data that, typically, are too detailed to be easily used for decision making</a:t>
            </a:r>
          </a:p>
          <a:p>
            <a:pPr lvl="3" algn="just"/>
            <a:r>
              <a:rPr lang="en-US" sz="1400" b="0" i="0" u="none" strike="noStrike" baseline="0" dirty="0"/>
              <a:t>An OLAP system manages large amounts of historic data, provides facilities for summarization and aggregation, and stores and manages information at different levels of granularity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77778-9ECA-4058-9CE8-5577FDEF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IT721:DMDW by Prof. S.K. Sonkar, AP, ITD, UCET, VBU Hazaribag, Jharkhand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46460-700B-4629-AAA1-FD785FDC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E590FCA-3387-4AB9-A33E-856FA5C3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01C1-A9A0-4D3C-9CC7-35975739CA72}" type="datetime1">
              <a:rPr lang="en-US" smtClean="0"/>
              <a:t>12/13/2020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7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711B-1D7E-4202-8FB9-0000990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Module - 2</a:t>
            </a:r>
            <a:br>
              <a:rPr lang="en-IN" dirty="0"/>
            </a:br>
            <a:r>
              <a:rPr lang="en-IN" sz="3200" b="1" dirty="0"/>
              <a:t>OLAP and OLTP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886C1-1900-419E-9AC2-F7071C25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2"/>
            <a:r>
              <a:rPr lang="en-US" sz="1700" b="1" i="0" u="none" strike="noStrike" baseline="0" dirty="0"/>
              <a:t>Database design</a:t>
            </a:r>
            <a:endParaRPr lang="en-US" sz="1700" dirty="0"/>
          </a:p>
          <a:p>
            <a:pPr lvl="3" algn="just"/>
            <a:r>
              <a:rPr lang="en-US" sz="1500" b="0" i="0" u="none" strike="noStrike" baseline="0" dirty="0"/>
              <a:t>An OLTP system usually adopts an entity-relationship (ER) data model and an application-oriented database design</a:t>
            </a:r>
          </a:p>
          <a:p>
            <a:pPr lvl="3" algn="just"/>
            <a:r>
              <a:rPr lang="en-US" sz="1500" b="0" i="0" u="none" strike="noStrike" baseline="0" dirty="0"/>
              <a:t>An OLAP system typically adopts either a </a:t>
            </a:r>
            <a:r>
              <a:rPr lang="en-US" sz="1500" b="0" i="1" u="none" strike="noStrike" baseline="0" dirty="0"/>
              <a:t>star </a:t>
            </a:r>
            <a:r>
              <a:rPr lang="en-US" sz="1500" b="0" i="0" u="none" strike="noStrike" baseline="0" dirty="0"/>
              <a:t>or a </a:t>
            </a:r>
            <a:r>
              <a:rPr lang="en-US" sz="1500" b="0" i="1" u="none" strike="noStrike" baseline="0" dirty="0"/>
              <a:t>snowflake </a:t>
            </a:r>
            <a:r>
              <a:rPr lang="en-US" sz="1500" b="0" i="0" u="none" strike="noStrike" baseline="0" dirty="0"/>
              <a:t>model and a subject-oriented </a:t>
            </a:r>
            <a:r>
              <a:rPr lang="en-IN" sz="1500" b="0" i="0" u="none" strike="noStrike" baseline="0" dirty="0"/>
              <a:t>database design</a:t>
            </a:r>
          </a:p>
          <a:p>
            <a:pPr lvl="2"/>
            <a:r>
              <a:rPr lang="en-US" sz="1700" b="1" i="0" u="none" strike="noStrike" baseline="0" dirty="0"/>
              <a:t>View</a:t>
            </a:r>
          </a:p>
          <a:p>
            <a:pPr lvl="3" algn="just"/>
            <a:r>
              <a:rPr lang="en-US" sz="1500" b="0" i="0" u="none" strike="noStrike" baseline="0" dirty="0"/>
              <a:t>An OLTP system focuses mainly on the current data within an enterprise or department, without referring to historic data or data in different organizations</a:t>
            </a:r>
          </a:p>
          <a:p>
            <a:pPr lvl="3" algn="just"/>
            <a:r>
              <a:rPr lang="en-US" sz="1500" dirty="0"/>
              <a:t>A</a:t>
            </a:r>
            <a:r>
              <a:rPr lang="en-US" sz="1500" b="0" i="0" u="none" strike="noStrike" baseline="0" dirty="0"/>
              <a:t>n OLAP system often spans multiple versions of a database schema, due to the evolutionary process of an organization</a:t>
            </a:r>
          </a:p>
          <a:p>
            <a:pPr lvl="3" algn="just"/>
            <a:r>
              <a:rPr lang="en-US" sz="1500" b="0" i="0" u="none" strike="noStrike" baseline="0" dirty="0"/>
              <a:t>OLAP systems also deal with information that originates from different organizations, integrating information from many data stores</a:t>
            </a:r>
          </a:p>
          <a:p>
            <a:pPr lvl="3" algn="just"/>
            <a:r>
              <a:rPr lang="en-US" sz="1500" b="0" i="0" u="none" strike="noStrike" baseline="0" dirty="0"/>
              <a:t>Because of their huge volume, OLAP data are stored on multiple storage </a:t>
            </a:r>
            <a:r>
              <a:rPr lang="en-IN" sz="1500" b="0" i="0" u="none" strike="noStrike" baseline="0" dirty="0"/>
              <a:t>media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77778-9ECA-4058-9CE8-5577FDEF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IT721:DMDW by Prof. S.K. Sonkar, AP, ITD, UCET, VBU Hazaribag, Jharkhand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46460-700B-4629-AAA1-FD785FDC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E590FCA-3387-4AB9-A33E-856FA5C3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01C1-A9A0-4D3C-9CC7-35975739CA72}" type="datetime1">
              <a:rPr lang="en-US" smtClean="0"/>
              <a:t>12/13/2020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2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711B-1D7E-4202-8FB9-0000990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Module - 2</a:t>
            </a:r>
            <a:br>
              <a:rPr lang="en-IN" dirty="0"/>
            </a:br>
            <a:r>
              <a:rPr lang="en-IN" sz="3200" b="1" dirty="0"/>
              <a:t>OLAP and OLTP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886C1-1900-419E-9AC2-F7071C25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i="0" u="none" strike="noStrike" baseline="0" dirty="0"/>
              <a:t>Access patterns</a:t>
            </a:r>
            <a:endParaRPr lang="en-US" dirty="0"/>
          </a:p>
          <a:p>
            <a:pPr lvl="2" algn="just"/>
            <a:r>
              <a:rPr lang="en-US" b="0" i="0" u="none" strike="noStrike" baseline="0" dirty="0"/>
              <a:t>The access patterns of an OLTP system consist mainly of short, atomic transactions</a:t>
            </a:r>
          </a:p>
          <a:p>
            <a:pPr lvl="2" algn="just"/>
            <a:r>
              <a:rPr lang="en-US" b="0" i="0" u="none" strike="noStrike" baseline="0" dirty="0"/>
              <a:t>Such a system requires concurrency control and recovery mechanisms</a:t>
            </a:r>
          </a:p>
          <a:p>
            <a:pPr lvl="2" algn="just"/>
            <a:r>
              <a:rPr lang="en-US" b="0" i="0" u="none" strike="noStrike" baseline="0" dirty="0"/>
              <a:t>However, accesses to OLAP systems are mostly read-only operations (because most data warehouses store historic rather than up-to-date information), although many could be complex queries</a:t>
            </a:r>
          </a:p>
          <a:p>
            <a:pPr lvl="1" algn="just"/>
            <a:r>
              <a:rPr lang="en-US" b="0" i="0" u="none" strike="noStrike" baseline="0" dirty="0"/>
              <a:t>Other features that distinguish between OLTP and OLAP systems include database size, frequency of operations, and performance metrics</a:t>
            </a:r>
          </a:p>
          <a:p>
            <a:pPr lvl="1" algn="just"/>
            <a:r>
              <a:rPr lang="en-US" b="0" i="0" u="none" strike="noStrike" baseline="0" dirty="0"/>
              <a:t>These are summarized in </a:t>
            </a:r>
            <a:r>
              <a:rPr lang="en-IN" b="0" i="0" u="none" strike="noStrike" baseline="0" dirty="0"/>
              <a:t>Table 4.1.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77778-9ECA-4058-9CE8-5577FDEF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IT721:DMDW by Prof. S.K. Sonkar, AP, ITD, UCET, VBU Hazaribag, Jharkhand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46460-700B-4629-AAA1-FD785FDC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E590FCA-3387-4AB9-A33E-856FA5C3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01C1-A9A0-4D3C-9CC7-35975739CA72}" type="datetime1">
              <a:rPr lang="en-US" smtClean="0"/>
              <a:t>12/13/2020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5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711B-1D7E-4202-8FB9-0000990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Module - 2</a:t>
            </a:r>
            <a:br>
              <a:rPr lang="en-IN" dirty="0"/>
            </a:br>
            <a:r>
              <a:rPr lang="en-IN" sz="3200" b="1" dirty="0"/>
              <a:t>OLAP and OLTP</a:t>
            </a:r>
            <a:br>
              <a:rPr lang="en-IN" b="1" dirty="0"/>
            </a:br>
            <a:endParaRPr lang="en-IN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B6C754-9351-46E3-9E8C-C1A0E6F7A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9086" y="628935"/>
            <a:ext cx="7376160" cy="56092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77778-9ECA-4058-9CE8-5577FDEF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IT721:DMDW by Prof. S.K. Sonkar, AP, ITD, UCET, VBU Hazaribag, Jharkhand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46460-700B-4629-AAA1-FD785FDC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E590FCA-3387-4AB9-A33E-856FA5C3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01C1-A9A0-4D3C-9CC7-35975739CA72}" type="datetime1">
              <a:rPr lang="en-US" smtClean="0"/>
              <a:t>12/13/2020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9474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3030</TotalTime>
  <Words>716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Rockwell</vt:lpstr>
      <vt:lpstr>Wingdings</vt:lpstr>
      <vt:lpstr>Atlas</vt:lpstr>
      <vt:lpstr>IT721:Data Mining and Data Warehousing Module 2: OLAP </vt:lpstr>
      <vt:lpstr>Module - 2 Introduction  </vt:lpstr>
      <vt:lpstr>Module - 2 OLAP and OLTP </vt:lpstr>
      <vt:lpstr>Module - 2 OLAP and OLTP </vt:lpstr>
      <vt:lpstr>Module - 2 OLAP and OLTP </vt:lpstr>
      <vt:lpstr>Module - 2 OLAP and OLTP </vt:lpstr>
      <vt:lpstr>Module - 2 OLAP and OLTP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Shailendra Sonkar</dc:creator>
  <cp:lastModifiedBy>Shailendra Sonkar</cp:lastModifiedBy>
  <cp:revision>1199</cp:revision>
  <dcterms:created xsi:type="dcterms:W3CDTF">2020-04-03T09:47:06Z</dcterms:created>
  <dcterms:modified xsi:type="dcterms:W3CDTF">2020-12-13T09:21:33Z</dcterms:modified>
</cp:coreProperties>
</file>