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4" r:id="rId7"/>
    <p:sldId id="265" r:id="rId8"/>
    <p:sldId id="266" r:id="rId9"/>
    <p:sldId id="262" r:id="rId10"/>
    <p:sldId id="261" r:id="rId11"/>
    <p:sldId id="263"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F0BEBD-13C2-4EF7-903D-C546074D9A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74DCED2-178B-4888-8985-97C96E019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9802FE-DF2A-4C74-A8D5-6C42C8A27692}" type="datetime1">
              <a:rPr lang="en-IN" smtClean="0"/>
              <a:t>13-12-2020</a:t>
            </a:fld>
            <a:endParaRPr lang="en-IN"/>
          </a:p>
        </p:txBody>
      </p:sp>
      <p:sp>
        <p:nvSpPr>
          <p:cNvPr id="4" name="Footer Placeholder 3">
            <a:extLst>
              <a:ext uri="{FF2B5EF4-FFF2-40B4-BE49-F238E27FC236}">
                <a16:creationId xmlns:a16="http://schemas.microsoft.com/office/drawing/2014/main" id="{C57904CF-8F43-497D-91FE-49427271D7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IT721:DMDW by Prof. S.K. Sonkar, AP, ITD, UCET, VBU Hazaribag, Jharkhand</a:t>
            </a:r>
          </a:p>
        </p:txBody>
      </p:sp>
      <p:sp>
        <p:nvSpPr>
          <p:cNvPr id="5" name="Slide Number Placeholder 4">
            <a:extLst>
              <a:ext uri="{FF2B5EF4-FFF2-40B4-BE49-F238E27FC236}">
                <a16:creationId xmlns:a16="http://schemas.microsoft.com/office/drawing/2014/main" id="{2741FAA2-8E2D-4250-B614-98E9409B6C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00BCD8-4E1C-4D3D-AA32-CB9FC7B7AE24}" type="slidenum">
              <a:rPr lang="en-IN" smtClean="0"/>
              <a:t>‹#›</a:t>
            </a:fld>
            <a:endParaRPr lang="en-IN"/>
          </a:p>
        </p:txBody>
      </p:sp>
    </p:spTree>
    <p:extLst>
      <p:ext uri="{BB962C8B-B14F-4D97-AF65-F5344CB8AC3E}">
        <p14:creationId xmlns:p14="http://schemas.microsoft.com/office/powerpoint/2010/main" val="19224002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B35C1-A673-4E05-AC1E-86A494DAF7E2}" type="datetime1">
              <a:rPr lang="en-IN" smtClean="0"/>
              <a:t>13-12-2020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IT721:DMDW by Prof. S.K. Sonkar, AP, ITD, UCET, VBU Hazaribag, Jharkhand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3FA8C-D139-4433-8B86-ABCE808E7073}" type="slidenum">
              <a:rPr lang="en-IN" smtClean="0"/>
              <a:t>‹#›</a:t>
            </a:fld>
            <a:endParaRPr lang="en-IN"/>
          </a:p>
        </p:txBody>
      </p:sp>
    </p:spTree>
    <p:extLst>
      <p:ext uri="{BB962C8B-B14F-4D97-AF65-F5344CB8AC3E}">
        <p14:creationId xmlns:p14="http://schemas.microsoft.com/office/powerpoint/2010/main" val="354364341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5B0DADF7-35CC-4445-ADB1-7D1A2046848D}" type="datetime1">
              <a:rPr lang="en-US" smtClean="0"/>
              <a:t>12/13/2020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25FF7-A235-43D5-8AC1-2DAA29BC4C9F}" type="datetime1">
              <a:rPr lang="en-US" smtClean="0"/>
              <a:t>12/13/2020</a:t>
            </a:fld>
            <a:endParaRPr lang="en-US" dirty="0"/>
          </a:p>
        </p:txBody>
      </p:sp>
      <p:sp>
        <p:nvSpPr>
          <p:cNvPr id="5" name="Footer Placeholder 4"/>
          <p:cNvSpPr>
            <a:spLocks noGrp="1"/>
          </p:cNvSpPr>
          <p:nvPr>
            <p:ph type="ftr" sz="quarter" idx="11"/>
          </p:nvPr>
        </p:nvSpPr>
        <p:spPr/>
        <p:txBody>
          <a:body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612EE735-6E5F-478C-B3D6-509E24E1E8D8}" type="datetime1">
              <a:rPr lang="en-US" smtClean="0"/>
              <a:t>12/13/2020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F488C-0300-43AB-8A85-FE3318BD1C92}" type="datetime1">
              <a:rPr lang="en-US" smtClean="0"/>
              <a:t>12/13/2020</a:t>
            </a:fld>
            <a:endParaRPr lang="en-US" dirty="0"/>
          </a:p>
        </p:txBody>
      </p:sp>
      <p:sp>
        <p:nvSpPr>
          <p:cNvPr id="5" name="Footer Placeholder 4"/>
          <p:cNvSpPr>
            <a:spLocks noGrp="1"/>
          </p:cNvSpPr>
          <p:nvPr>
            <p:ph type="ftr" sz="quarter" idx="11"/>
          </p:nvPr>
        </p:nvSpPr>
        <p:spPr/>
        <p:txBody>
          <a:body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B7B71EA-B644-45FE-920A-2D6DE4873AEF}" type="datetime1">
              <a:rPr lang="en-US" smtClean="0"/>
              <a:t>12/13/2020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IT721:DMDW by Prof. S.K. Sonkar, AP, ITD, UCET, VBU Hazaribag, Jharkhand</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FA01693-19D4-47FE-88EE-7B9738A74B20}" type="datetime1">
              <a:rPr lang="en-US" smtClean="0"/>
              <a:t>12/13/2020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IT721:DMDW by Prof. S.K. Sonkar, AP, ITD, UCET, VBU Hazaribag, Jharkhand</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1E9023A3-5828-4BB0-8B59-BB0F8B3AD7D4}" type="datetime1">
              <a:rPr lang="en-US" smtClean="0"/>
              <a:t>12/13/2020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IT721:DMDW by Prof. S.K. Sonkar, AP, ITD, UCET, VBU Hazaribag, Jharkhand</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802450-E03F-465A-9DDF-2D8F31FB5AA1}" type="datetime1">
              <a:rPr lang="en-US" smtClean="0"/>
              <a:t>12/13/2020</a:t>
            </a:fld>
            <a:endParaRPr lang="en-US" dirty="0"/>
          </a:p>
        </p:txBody>
      </p:sp>
      <p:sp>
        <p:nvSpPr>
          <p:cNvPr id="4" name="Footer Placeholder 3"/>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E5628832-BAB9-4E66-AD98-81E582E6781E}" type="datetime1">
              <a:rPr lang="en-US" smtClean="0"/>
              <a:t>12/13/2020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IT721:DMDW by Prof. S.K. Sonkar, AP, ITD, UCET, VBU Hazaribag, Jharkhand</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8B2FA-9EC3-493A-A8DE-DB038022E67C}" type="datetime1">
              <a:rPr lang="en-US" smtClean="0"/>
              <a:t>12/13/2020</a:t>
            </a:fld>
            <a:endParaRPr lang="en-US" dirty="0"/>
          </a:p>
        </p:txBody>
      </p:sp>
      <p:sp>
        <p:nvSpPr>
          <p:cNvPr id="6" name="Footer Placeholder 5"/>
          <p:cNvSpPr>
            <a:spLocks noGrp="1"/>
          </p:cNvSpPr>
          <p:nvPr>
            <p:ph type="ftr" sz="quarter" idx="11"/>
          </p:nvPr>
        </p:nvSpPr>
        <p:spPr/>
        <p:txBody>
          <a:bodyPr/>
          <a:lstStyle/>
          <a:p>
            <a:r>
              <a:rPr lang="en-US"/>
              <a:t>IT721:DMDW by Prof. S.K. Sonkar, AP, ITD, UCET, VBU Hazaribag, Jharkhand</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7A265CEB-39BC-4E00-BEE2-CC826F4B91C7}" type="datetime1">
              <a:rPr lang="en-US" smtClean="0"/>
              <a:t>12/13/2020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IT721:DMDW by Prof. S.K. Sonkar, AP, ITD, UCET, VBU Hazaribag, Jharkhand</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19CD45C1-14A2-4EE8-9889-03E431ADF819}" type="datetime1">
              <a:rPr lang="en-US" smtClean="0"/>
              <a:t>12/13/2020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IT721:DMDW by Prof. S.K. Sonkar, AP, ITD, UCET, VBU Hazaribag, Jharkhand</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EE6D-24D7-4900-8A8A-4E8E6CF65009}"/>
              </a:ext>
            </a:extLst>
          </p:cNvPr>
          <p:cNvSpPr>
            <a:spLocks noGrp="1"/>
          </p:cNvSpPr>
          <p:nvPr>
            <p:ph type="ctrTitle"/>
          </p:nvPr>
        </p:nvSpPr>
        <p:spPr/>
        <p:txBody>
          <a:bodyPr>
            <a:normAutofit fontScale="90000"/>
          </a:bodyPr>
          <a:lstStyle/>
          <a:p>
            <a:pPr>
              <a:spcAft>
                <a:spcPts val="1800"/>
              </a:spcAft>
            </a:pPr>
            <a:r>
              <a:rPr lang="en-IN" sz="4700" b="1" dirty="0"/>
              <a:t>IT721:Data Mining and Data Warehousing</a:t>
            </a:r>
            <a:br>
              <a:rPr lang="en-IN" sz="4700" b="1" dirty="0"/>
            </a:br>
            <a:r>
              <a:rPr lang="en-IN" dirty="0"/>
              <a:t>Module 3: Development of DW</a:t>
            </a:r>
            <a:br>
              <a:rPr lang="en-IN" dirty="0"/>
            </a:br>
            <a:endParaRPr lang="en-IN" dirty="0"/>
          </a:p>
        </p:txBody>
      </p:sp>
      <p:sp>
        <p:nvSpPr>
          <p:cNvPr id="3" name="Subtitle 2">
            <a:extLst>
              <a:ext uri="{FF2B5EF4-FFF2-40B4-BE49-F238E27FC236}">
                <a16:creationId xmlns:a16="http://schemas.microsoft.com/office/drawing/2014/main" id="{1AEA21D4-7681-4AEE-A03A-51392BBF31B4}"/>
              </a:ext>
            </a:extLst>
          </p:cNvPr>
          <p:cNvSpPr>
            <a:spLocks noGrp="1"/>
          </p:cNvSpPr>
          <p:nvPr>
            <p:ph type="subTitle" idx="1"/>
          </p:nvPr>
        </p:nvSpPr>
        <p:spPr/>
        <p:txBody>
          <a:bodyPr>
            <a:normAutofit fontScale="92500" lnSpcReduction="20000"/>
          </a:bodyPr>
          <a:lstStyle/>
          <a:p>
            <a:r>
              <a:rPr lang="en-IN" dirty="0"/>
              <a:t>Prof. Shailendra Kumar Sonkar</a:t>
            </a:r>
          </a:p>
          <a:p>
            <a:r>
              <a:rPr lang="en-IN" dirty="0"/>
              <a:t>Assistant Professor, Department of Information Technology</a:t>
            </a:r>
          </a:p>
          <a:p>
            <a:r>
              <a:rPr lang="en-IN" dirty="0"/>
              <a:t>University College of Engineering and Technology</a:t>
            </a:r>
          </a:p>
          <a:p>
            <a:r>
              <a:rPr lang="en-IN" dirty="0"/>
              <a:t>Vinoba </a:t>
            </a:r>
            <a:r>
              <a:rPr lang="en-IN" dirty="0" err="1"/>
              <a:t>Bhave</a:t>
            </a:r>
            <a:r>
              <a:rPr lang="en-IN" dirty="0"/>
              <a:t> University </a:t>
            </a:r>
            <a:r>
              <a:rPr lang="en-IN" dirty="0" err="1"/>
              <a:t>Hazaribag</a:t>
            </a:r>
            <a:r>
              <a:rPr lang="en-IN" dirty="0"/>
              <a:t>, Jharkhand</a:t>
            </a:r>
          </a:p>
          <a:p>
            <a:endParaRPr lang="en-IN" dirty="0"/>
          </a:p>
        </p:txBody>
      </p:sp>
      <p:sp>
        <p:nvSpPr>
          <p:cNvPr id="4" name="Footer Placeholder 3">
            <a:extLst>
              <a:ext uri="{FF2B5EF4-FFF2-40B4-BE49-F238E27FC236}">
                <a16:creationId xmlns:a16="http://schemas.microsoft.com/office/drawing/2014/main" id="{3453A1FD-DDA5-4539-87F1-5627A80BBB53}"/>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41CB14D5-97FC-40AD-BBA1-7B1049B8F78E}"/>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6" name="Date Placeholder 5">
            <a:extLst>
              <a:ext uri="{FF2B5EF4-FFF2-40B4-BE49-F238E27FC236}">
                <a16:creationId xmlns:a16="http://schemas.microsoft.com/office/drawing/2014/main" id="{C732D494-3EBE-469C-9A7E-BF4F40D0A43A}"/>
              </a:ext>
            </a:extLst>
          </p:cNvPr>
          <p:cNvSpPr>
            <a:spLocks noGrp="1"/>
          </p:cNvSpPr>
          <p:nvPr>
            <p:ph type="dt" sz="half" idx="10"/>
          </p:nvPr>
        </p:nvSpPr>
        <p:spPr/>
        <p:txBody>
          <a:bodyPr/>
          <a:lstStyle/>
          <a:p>
            <a:fld id="{DC3B1C90-761C-4397-AD90-D92836C4B18A}" type="datetime1">
              <a:rPr lang="en-US" smtClean="0"/>
              <a:t>12/13/2020</a:t>
            </a:fld>
            <a:endParaRPr lang="en-US" dirty="0"/>
          </a:p>
        </p:txBody>
      </p:sp>
    </p:spTree>
    <p:extLst>
      <p:ext uri="{BB962C8B-B14F-4D97-AF65-F5344CB8AC3E}">
        <p14:creationId xmlns:p14="http://schemas.microsoft.com/office/powerpoint/2010/main" val="179826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b="1" i="0" u="none" strike="noStrike" baseline="0" dirty="0"/>
              <a:t>Development of Data Warehousing</a:t>
            </a:r>
          </a:p>
          <a:p>
            <a:pPr lvl="1" algn="just"/>
            <a:r>
              <a:rPr lang="en-IN" b="0" i="0" u="none" strike="noStrike" baseline="0" dirty="0"/>
              <a:t>Third, distributed </a:t>
            </a:r>
            <a:r>
              <a:rPr lang="en-US" b="0" i="0" u="none" strike="noStrike" baseline="0" dirty="0"/>
              <a:t>data marts can be constructed to integrate different data marts via hub servers</a:t>
            </a:r>
          </a:p>
          <a:p>
            <a:pPr lvl="1" algn="just"/>
            <a:r>
              <a:rPr lang="en-US" b="0" i="0" u="none" strike="noStrike" baseline="0" dirty="0"/>
              <a:t>Finally, a </a:t>
            </a:r>
            <a:r>
              <a:rPr lang="en-US" b="1" i="0" u="none" strike="noStrike" baseline="0" dirty="0"/>
              <a:t>multitier data warehouse </a:t>
            </a:r>
            <a:r>
              <a:rPr lang="en-US" b="0" i="0" u="none" strike="noStrike" baseline="0" dirty="0"/>
              <a:t>is constructed where the enterprise warehouse is the sole custodian of all warehouse data, which is then distributed to the various dependent </a:t>
            </a:r>
            <a:r>
              <a:rPr lang="en-IN" b="0" i="0" u="none" strike="noStrike" baseline="0" dirty="0"/>
              <a:t>data marts</a:t>
            </a:r>
            <a:endParaRPr lang="en-IN"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370178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pic>
        <p:nvPicPr>
          <p:cNvPr id="10" name="Content Placeholder 9">
            <a:extLst>
              <a:ext uri="{FF2B5EF4-FFF2-40B4-BE49-F238E27FC236}">
                <a16:creationId xmlns:a16="http://schemas.microsoft.com/office/drawing/2014/main" id="{AE530FAA-1A81-4E25-BC56-F21C601F4839}"/>
              </a:ext>
            </a:extLst>
          </p:cNvPr>
          <p:cNvPicPr>
            <a:picLocks noGrp="1" noChangeAspect="1"/>
          </p:cNvPicPr>
          <p:nvPr>
            <p:ph idx="1"/>
          </p:nvPr>
        </p:nvPicPr>
        <p:blipFill>
          <a:blip r:embed="rId2"/>
          <a:stretch>
            <a:fillRect/>
          </a:stretch>
        </p:blipFill>
        <p:spPr>
          <a:xfrm>
            <a:off x="4667387" y="1016725"/>
            <a:ext cx="7345557" cy="4824549"/>
          </a:xfrm>
        </p:spPr>
      </p:pic>
    </p:spTree>
    <p:extLst>
      <p:ext uri="{BB962C8B-B14F-4D97-AF65-F5344CB8AC3E}">
        <p14:creationId xmlns:p14="http://schemas.microsoft.com/office/powerpoint/2010/main" val="401712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10000"/>
          </a:bodyPr>
          <a:lstStyle/>
          <a:p>
            <a:pPr algn="just"/>
            <a:r>
              <a:rPr lang="en-IN" sz="1900" b="1" i="0" u="none" strike="noStrike" baseline="0" dirty="0"/>
              <a:t>Extraction, Transformation, and Loading</a:t>
            </a:r>
          </a:p>
          <a:p>
            <a:pPr lvl="1" algn="just"/>
            <a:r>
              <a:rPr lang="en-US" sz="1700" b="0" i="0" u="none" strike="noStrike" baseline="0" dirty="0"/>
              <a:t>Data warehouse systems use back-end tools and utilities to populate and refresh their data (Figure 4.1)</a:t>
            </a:r>
          </a:p>
          <a:p>
            <a:pPr lvl="1" algn="just"/>
            <a:r>
              <a:rPr lang="en-US" sz="1700" b="0" i="0" u="none" strike="noStrike" baseline="0" dirty="0"/>
              <a:t>These tools and utilities include the following functions:</a:t>
            </a:r>
          </a:p>
          <a:p>
            <a:pPr lvl="2" algn="just"/>
            <a:r>
              <a:rPr lang="en-US" sz="1500" b="1" i="0" u="none" strike="noStrike" baseline="0" dirty="0"/>
              <a:t>Data extraction</a:t>
            </a:r>
            <a:endParaRPr lang="en-US" sz="1500" dirty="0"/>
          </a:p>
          <a:p>
            <a:pPr lvl="3" algn="just"/>
            <a:r>
              <a:rPr lang="en-US" sz="1300" b="0" i="0" u="none" strike="noStrike" baseline="0" dirty="0"/>
              <a:t>which typically gathers data from multiple, heterogeneous, and </a:t>
            </a:r>
            <a:r>
              <a:rPr lang="en-IN" sz="1300" b="0" i="0" u="none" strike="noStrike" baseline="0" dirty="0"/>
              <a:t>external sources</a:t>
            </a:r>
          </a:p>
          <a:p>
            <a:pPr lvl="2" algn="just"/>
            <a:r>
              <a:rPr lang="en-US" sz="1500" b="1" i="0" u="none" strike="noStrike" baseline="0" dirty="0"/>
              <a:t>Data cleaning</a:t>
            </a:r>
            <a:endParaRPr lang="en-US" sz="1500" dirty="0"/>
          </a:p>
          <a:p>
            <a:pPr lvl="3" algn="just"/>
            <a:r>
              <a:rPr lang="en-US" sz="1300" b="0" i="0" u="none" strike="noStrike" baseline="0" dirty="0"/>
              <a:t>which detects errors in the data and rectifies them when possible</a:t>
            </a:r>
          </a:p>
          <a:p>
            <a:pPr lvl="2" algn="just"/>
            <a:r>
              <a:rPr lang="en-US" sz="1500" b="1" i="0" u="none" strike="noStrike" baseline="0" dirty="0"/>
              <a:t>Data transformation</a:t>
            </a:r>
            <a:endParaRPr lang="en-US" sz="1500" dirty="0"/>
          </a:p>
          <a:p>
            <a:pPr lvl="3" algn="just"/>
            <a:r>
              <a:rPr lang="en-US" sz="1300" b="0" i="0" u="none" strike="noStrike" baseline="0" dirty="0"/>
              <a:t>which converts data from legacy or host format to warehouse </a:t>
            </a:r>
            <a:r>
              <a:rPr lang="en-IN" sz="1300" b="0" i="0" u="none" strike="noStrike" baseline="0" dirty="0"/>
              <a:t>format</a:t>
            </a:r>
          </a:p>
          <a:p>
            <a:pPr lvl="2" algn="just"/>
            <a:r>
              <a:rPr lang="en-US" sz="1500" b="1" i="0" u="none" strike="noStrike" baseline="0" dirty="0"/>
              <a:t>Load</a:t>
            </a:r>
            <a:endParaRPr lang="en-US" sz="1500" dirty="0"/>
          </a:p>
          <a:p>
            <a:pPr lvl="3" algn="just"/>
            <a:r>
              <a:rPr lang="en-US" sz="1300" b="0" i="0" u="none" strike="noStrike" baseline="0" dirty="0"/>
              <a:t>which sorts, summarizes, consolidates, computes views, checks integrity, and, </a:t>
            </a:r>
            <a:r>
              <a:rPr lang="en-IN" sz="1300" b="0" i="0" u="none" strike="noStrike" baseline="0" dirty="0"/>
              <a:t>builds indices and partitions</a:t>
            </a:r>
          </a:p>
          <a:p>
            <a:pPr lvl="2" algn="just"/>
            <a:r>
              <a:rPr lang="en-US" sz="1500" b="1" i="0" u="none" strike="noStrike" baseline="0" dirty="0"/>
              <a:t>Refresh</a:t>
            </a:r>
            <a:endParaRPr lang="en-US" sz="1500" dirty="0"/>
          </a:p>
          <a:p>
            <a:pPr lvl="3" algn="just"/>
            <a:r>
              <a:rPr lang="en-US" sz="1300" b="0" i="0" u="none" strike="noStrike" baseline="0" dirty="0"/>
              <a:t>which propagates the updates from the data sources to the warehouse</a:t>
            </a:r>
            <a:endParaRPr lang="en-IN" sz="1300"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374544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lnSpcReduction="10000"/>
          </a:bodyPr>
          <a:lstStyle/>
          <a:p>
            <a:pPr algn="just"/>
            <a:r>
              <a:rPr lang="en-IN" sz="1800" b="1" i="0" u="none" strike="noStrike" baseline="0" dirty="0"/>
              <a:t>Metadata Repository </a:t>
            </a:r>
          </a:p>
          <a:p>
            <a:pPr lvl="1" algn="just"/>
            <a:r>
              <a:rPr lang="en-US" b="1" i="0" u="none" strike="noStrike" baseline="0" dirty="0"/>
              <a:t>Metadata </a:t>
            </a:r>
            <a:r>
              <a:rPr lang="en-US" b="0" i="0" u="none" strike="noStrike" baseline="0" dirty="0"/>
              <a:t>are data about data</a:t>
            </a:r>
          </a:p>
          <a:p>
            <a:pPr lvl="1" algn="just"/>
            <a:r>
              <a:rPr lang="en-US" b="0" i="0" u="none" strike="noStrike" baseline="0" dirty="0"/>
              <a:t>When used in a data warehouse, metadata are the data that define warehouse objects</a:t>
            </a:r>
          </a:p>
          <a:p>
            <a:pPr lvl="1" algn="just"/>
            <a:r>
              <a:rPr lang="en-US" b="0" i="0" u="none" strike="noStrike" baseline="0" dirty="0"/>
              <a:t>Figure 4.1 showed a metadata repository within the bottom tier of the data warehousing architecture</a:t>
            </a:r>
          </a:p>
          <a:p>
            <a:pPr lvl="1" algn="just"/>
            <a:r>
              <a:rPr lang="en-US" b="0" i="0" u="none" strike="noStrike" baseline="0" dirty="0"/>
              <a:t>Metadata are created for the data names and definitions of the given warehouse</a:t>
            </a:r>
          </a:p>
          <a:p>
            <a:pPr lvl="1" algn="just"/>
            <a:r>
              <a:rPr lang="en-US" b="0" i="0" u="none" strike="noStrike" baseline="0" dirty="0"/>
              <a:t>Additional metadata are created and captured for timestamping any extracted data, the source of the extracted data, and missing fields that have been added by data cleaning or integration processes</a:t>
            </a:r>
          </a:p>
          <a:p>
            <a:pPr lvl="1" algn="just"/>
            <a:r>
              <a:rPr lang="en-US" b="0" i="0" u="none" strike="noStrike" baseline="0" dirty="0"/>
              <a:t>A metadata repository should contain the following:</a:t>
            </a:r>
          </a:p>
          <a:p>
            <a:pPr lvl="2" algn="just"/>
            <a:r>
              <a:rPr lang="en-US" b="0" i="0" u="none" strike="noStrike" baseline="0" dirty="0"/>
              <a:t>A description of the </a:t>
            </a:r>
            <a:r>
              <a:rPr lang="en-US" b="0" i="1" u="none" strike="noStrike" baseline="0" dirty="0"/>
              <a:t>data warehouse structure</a:t>
            </a:r>
            <a:r>
              <a:rPr lang="en-US" b="0" i="0" u="none" strike="noStrike" baseline="0" dirty="0"/>
              <a:t>, which includes the warehouse schema, view, dimensions, hierarchies, and derived data definitions, as well as data mart </a:t>
            </a:r>
            <a:r>
              <a:rPr lang="en-IN" b="0" i="0" u="none" strike="noStrike" baseline="0" dirty="0"/>
              <a:t>locations and contents</a:t>
            </a:r>
            <a:endParaRPr lang="en-IN"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382261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sz="1800" b="1" i="0" u="none" strike="noStrike" baseline="0" dirty="0"/>
              <a:t>Metadata Repository </a:t>
            </a:r>
          </a:p>
          <a:p>
            <a:pPr lvl="1" algn="just"/>
            <a:r>
              <a:rPr lang="en-US" b="0" i="0" u="none" strike="noStrike" baseline="0" dirty="0"/>
              <a:t>A metadata repository should contain the following:</a:t>
            </a:r>
          </a:p>
          <a:p>
            <a:pPr lvl="2" algn="just"/>
            <a:r>
              <a:rPr lang="en-US" b="0" i="1" u="none" strike="noStrike" baseline="0" dirty="0"/>
              <a:t>Operational metadata</a:t>
            </a:r>
            <a:r>
              <a:rPr lang="en-US" b="0" i="0" u="none" strike="noStrike" baseline="0" dirty="0"/>
              <a:t>, which include data lineage (history of migrated data and the sequence of transformations applied to it), currency of data (active, archived, or purged), and monitoring information (warehouse usage statistics, error reports, and </a:t>
            </a:r>
            <a:r>
              <a:rPr lang="en-IN" b="0" i="0" u="none" strike="noStrike" baseline="0" dirty="0"/>
              <a:t>audit trails)</a:t>
            </a:r>
          </a:p>
          <a:p>
            <a:pPr lvl="2" algn="just"/>
            <a:r>
              <a:rPr lang="en-US" b="0" i="0" u="none" strike="noStrike" baseline="0" dirty="0"/>
              <a:t>The </a:t>
            </a:r>
            <a:r>
              <a:rPr lang="en-US" b="0" i="1" u="none" strike="noStrike" baseline="0" dirty="0"/>
              <a:t>algorithms used for summarization</a:t>
            </a:r>
            <a:r>
              <a:rPr lang="en-US" b="0" i="0" u="none" strike="noStrike" baseline="0" dirty="0"/>
              <a:t>, which include measure and dimension definition algorithms, data on granularity, partitions, subject areas, aggregation, summarization, and predefined queries and reports</a:t>
            </a:r>
          </a:p>
          <a:p>
            <a:pPr lvl="2" algn="just"/>
            <a:r>
              <a:rPr lang="en-US" b="0" i="1" u="none" strike="noStrike" baseline="0" dirty="0"/>
              <a:t>Mapping from the operational environment to the data warehouse</a:t>
            </a:r>
            <a:r>
              <a:rPr lang="en-US" b="0" i="0" u="none" strike="noStrike" baseline="0" dirty="0"/>
              <a:t>, which includes source databases and their contents, gateway descriptions, data partitions, data extraction, cleaning, transformation rules and defaults, data refresh and purging rules, and security (user authorization and access control)</a:t>
            </a:r>
            <a:endParaRPr lang="en-IN"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148598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sz="1800" b="1" i="0" u="none" strike="noStrike" baseline="0" dirty="0"/>
              <a:t>Metadata Repository </a:t>
            </a:r>
          </a:p>
          <a:p>
            <a:pPr lvl="1" algn="just"/>
            <a:r>
              <a:rPr lang="en-US" b="0" i="0" u="none" strike="noStrike" baseline="0" dirty="0"/>
              <a:t>A metadata repository should contain the following:</a:t>
            </a:r>
          </a:p>
          <a:p>
            <a:pPr lvl="2" algn="just"/>
            <a:r>
              <a:rPr lang="en-US" b="0" i="1" u="none" strike="noStrike" baseline="0" dirty="0"/>
              <a:t>Data related to system performance</a:t>
            </a:r>
            <a:r>
              <a:rPr lang="en-US" b="0" i="0" u="none" strike="noStrike" baseline="0" dirty="0"/>
              <a:t>, which include indices and profiles that improve data access and retrieval performance, in addition to rules for the timing and scheduling of refresh, update, and replication cycles</a:t>
            </a:r>
          </a:p>
          <a:p>
            <a:pPr lvl="2" algn="just"/>
            <a:r>
              <a:rPr lang="en-US" b="0" i="1" u="none" strike="noStrike" baseline="0" dirty="0"/>
              <a:t>Business metadata</a:t>
            </a:r>
            <a:r>
              <a:rPr lang="en-US" b="0" i="0" u="none" strike="noStrike" baseline="0" dirty="0"/>
              <a:t>, which include business terms and definitions, data ownership </a:t>
            </a:r>
            <a:r>
              <a:rPr lang="en-IN" b="0" i="0" u="none" strike="noStrike" baseline="0" dirty="0"/>
              <a:t>information, and charging policies</a:t>
            </a:r>
          </a:p>
          <a:p>
            <a:pPr lvl="1" algn="just"/>
            <a:r>
              <a:rPr lang="en-US" b="0" i="0" u="none" strike="noStrike" baseline="0" dirty="0"/>
              <a:t>A data warehouse contains different levels of summarization, of which metadata is one</a:t>
            </a:r>
          </a:p>
          <a:p>
            <a:pPr lvl="1" algn="just"/>
            <a:r>
              <a:rPr lang="en-US" b="0" i="0" u="none" strike="noStrike" baseline="0" dirty="0"/>
              <a:t>Other types include current detailed data (which are almost always on disk), older detailed data (which are usually on tertiary storage), lightly summarized data, and highly summarized data (which may or may not be physically housed)</a:t>
            </a:r>
            <a:endParaRPr lang="en-IN"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393905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- 3</a:t>
            </a:r>
            <a:br>
              <a:rPr lang="en-IN" dirty="0"/>
            </a:br>
            <a:r>
              <a:rPr lang="en-IN" b="1" i="1" dirty="0"/>
              <a:t>Contents</a:t>
            </a:r>
            <a:br>
              <a:rPr lang="en-IN" dirty="0"/>
            </a:br>
            <a:endParaRPr lang="en-IN"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a:bodyPr>
          <a:lstStyle/>
          <a:p>
            <a:pPr algn="just"/>
            <a:r>
              <a:rPr lang="en-IN" b="1" dirty="0"/>
              <a:t>Topics Covered</a:t>
            </a:r>
          </a:p>
          <a:p>
            <a:pPr lvl="1" algn="just"/>
            <a:r>
              <a:rPr lang="en-US" b="0" i="0" u="none" strike="noStrike" baseline="0" dirty="0">
                <a:solidFill>
                  <a:srgbClr val="000000"/>
                </a:solidFill>
              </a:rPr>
              <a:t>Developing a Data Warehousing</a:t>
            </a:r>
          </a:p>
          <a:p>
            <a:pPr lvl="2" algn="just"/>
            <a:r>
              <a:rPr lang="en-US" b="0" i="0" u="none" strike="noStrike" baseline="0" dirty="0">
                <a:solidFill>
                  <a:srgbClr val="000000"/>
                </a:solidFill>
              </a:rPr>
              <a:t>Building of a Data Warehousing</a:t>
            </a:r>
          </a:p>
          <a:p>
            <a:pPr lvl="2" algn="just"/>
            <a:r>
              <a:rPr lang="en-US" b="0" i="0" u="none" strike="noStrike" baseline="0" dirty="0">
                <a:solidFill>
                  <a:srgbClr val="000000"/>
                </a:solidFill>
              </a:rPr>
              <a:t>Architectural strategies &amp; organizational issues</a:t>
            </a:r>
          </a:p>
          <a:p>
            <a:pPr lvl="2" algn="just"/>
            <a:r>
              <a:rPr lang="en-US" dirty="0">
                <a:solidFill>
                  <a:srgbClr val="000000"/>
                </a:solidFill>
              </a:rPr>
              <a:t>D</a:t>
            </a:r>
            <a:r>
              <a:rPr lang="en-US" b="0" i="0" u="none" strike="noStrike" baseline="0" dirty="0">
                <a:solidFill>
                  <a:srgbClr val="000000"/>
                </a:solidFill>
              </a:rPr>
              <a:t>esign considerations</a:t>
            </a:r>
          </a:p>
          <a:p>
            <a:pPr lvl="2" algn="just"/>
            <a:r>
              <a:rPr lang="en-US" dirty="0">
                <a:solidFill>
                  <a:srgbClr val="000000"/>
                </a:solidFill>
              </a:rPr>
              <a:t>D</a:t>
            </a:r>
            <a:r>
              <a:rPr lang="en-US" b="0" i="0" u="none" strike="noStrike" baseline="0" dirty="0">
                <a:solidFill>
                  <a:srgbClr val="000000"/>
                </a:solidFill>
              </a:rPr>
              <a:t>ata content</a:t>
            </a:r>
          </a:p>
          <a:p>
            <a:pPr lvl="2" algn="just"/>
            <a:r>
              <a:rPr lang="en-US" dirty="0">
                <a:solidFill>
                  <a:srgbClr val="000000"/>
                </a:solidFill>
              </a:rPr>
              <a:t>D</a:t>
            </a:r>
            <a:r>
              <a:rPr lang="en-US" b="0" i="0" u="none" strike="noStrike" baseline="0" dirty="0">
                <a:solidFill>
                  <a:srgbClr val="000000"/>
                </a:solidFill>
              </a:rPr>
              <a:t>istribution of data</a:t>
            </a:r>
          </a:p>
          <a:p>
            <a:pPr lvl="2" algn="just"/>
            <a:r>
              <a:rPr lang="en-US" b="0" i="0" u="none" strike="noStrike" baseline="0" dirty="0">
                <a:solidFill>
                  <a:srgbClr val="000000"/>
                </a:solidFill>
              </a:rPr>
              <a:t>Tools for Data Warehousing</a:t>
            </a:r>
            <a:endParaRPr lang="en-IN" sz="800" b="0" i="0" u="none" strike="noStrike" baseline="0" dirty="0">
              <a:solidFill>
                <a:srgbClr val="000000"/>
              </a:solidFill>
            </a:endParaRP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3298725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lnSpcReduction="10000"/>
          </a:bodyPr>
          <a:lstStyle/>
          <a:p>
            <a:pPr algn="just"/>
            <a:r>
              <a:rPr lang="en-IN" sz="1900" b="1" i="0" u="none" strike="noStrike" baseline="0" dirty="0"/>
              <a:t>Data Warehousing: A Multitiered Architecture </a:t>
            </a:r>
          </a:p>
          <a:p>
            <a:pPr lvl="1" algn="just"/>
            <a:r>
              <a:rPr lang="en-US" sz="1700" dirty="0"/>
              <a:t>A</a:t>
            </a:r>
            <a:r>
              <a:rPr lang="en-US" sz="1700" b="0" i="0" u="none" strike="noStrike" baseline="0" dirty="0"/>
              <a:t> three-tier architecture, as presented in Figure 4.1.</a:t>
            </a:r>
          </a:p>
          <a:p>
            <a:pPr lvl="1" algn="just"/>
            <a:r>
              <a:rPr lang="en-IN" sz="1700" b="1" i="0" u="none" strike="noStrike" baseline="0" dirty="0"/>
              <a:t>Bottom tier: Data warehouse server</a:t>
            </a:r>
            <a:endParaRPr lang="en-US" sz="1700" b="1" i="0" u="none" strike="noStrike" baseline="0" dirty="0"/>
          </a:p>
          <a:p>
            <a:pPr lvl="2" algn="just"/>
            <a:r>
              <a:rPr lang="en-US" sz="1500" b="0" i="0" u="none" strike="noStrike" baseline="0" dirty="0"/>
              <a:t>The bottom tier is a </a:t>
            </a:r>
            <a:r>
              <a:rPr lang="en-US" sz="1500" b="1" i="0" u="none" strike="noStrike" baseline="0" dirty="0"/>
              <a:t>warehouse database server </a:t>
            </a:r>
            <a:r>
              <a:rPr lang="en-US" sz="1500" b="0" i="0" u="none" strike="noStrike" baseline="0" dirty="0"/>
              <a:t>that is almost always a relational database system</a:t>
            </a:r>
          </a:p>
          <a:p>
            <a:pPr lvl="2" algn="just"/>
            <a:r>
              <a:rPr lang="en-US" sz="1500" b="0" i="0" u="none" strike="noStrike" baseline="0" dirty="0"/>
              <a:t>Back-end tools and utilities are used to feed data into the bottom tier from operational databases or other external sources (e.g., customer profile information provided by external consultants)</a:t>
            </a:r>
          </a:p>
          <a:p>
            <a:pPr lvl="2" algn="just"/>
            <a:r>
              <a:rPr lang="en-US" sz="1500" b="0" i="0" u="none" strike="noStrike" baseline="0" dirty="0"/>
              <a:t>These tools and utilities perform data</a:t>
            </a:r>
            <a:r>
              <a:rPr lang="en-US" sz="1500" dirty="0"/>
              <a:t> </a:t>
            </a:r>
            <a:r>
              <a:rPr lang="en-US" sz="1500" b="0" i="0" u="none" strike="noStrike" baseline="0" dirty="0"/>
              <a:t>extraction, cleaning, and transformation (e.g., to merge similar data from different sources into a unified format), as well as load and refresh functions to update the data warehouse</a:t>
            </a:r>
          </a:p>
          <a:p>
            <a:pPr lvl="2" algn="just"/>
            <a:r>
              <a:rPr lang="en-US" sz="1500" b="0" i="0" u="none" strike="noStrike" baseline="0" dirty="0"/>
              <a:t> The data are extracted using application program interfaces known as </a:t>
            </a:r>
            <a:r>
              <a:rPr lang="en-US" sz="1500" b="1" i="0" u="none" strike="noStrike" baseline="0" dirty="0"/>
              <a:t>gateways</a:t>
            </a:r>
            <a:r>
              <a:rPr lang="en-US" sz="1500" b="0" i="0" u="none" strike="noStrike" baseline="0" dirty="0"/>
              <a:t> </a:t>
            </a:r>
          </a:p>
          <a:p>
            <a:pPr lvl="2" algn="just"/>
            <a:r>
              <a:rPr lang="en-US" sz="1500" b="0" i="0" u="none" strike="noStrike" baseline="0" dirty="0"/>
              <a:t>A gateway is supported by the underlying DBMS and allows client programs to generate SQL code to be executed at a server</a:t>
            </a:r>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36131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92500"/>
          </a:bodyPr>
          <a:lstStyle/>
          <a:p>
            <a:pPr algn="just"/>
            <a:r>
              <a:rPr lang="en-IN" b="1" i="0" u="none" strike="noStrike" baseline="0" dirty="0"/>
              <a:t>Data Warehousing: A Multitiered Architecture </a:t>
            </a:r>
          </a:p>
          <a:p>
            <a:pPr lvl="1" algn="just"/>
            <a:r>
              <a:rPr lang="en-IN" sz="1600" b="1" i="0" u="none" strike="noStrike" baseline="0" dirty="0"/>
              <a:t>Bottom tier: Data warehouse server</a:t>
            </a:r>
            <a:endParaRPr lang="en-US" sz="1600" b="1" i="0" u="none" strike="noStrike" baseline="0" dirty="0"/>
          </a:p>
          <a:p>
            <a:pPr lvl="2" algn="just"/>
            <a:r>
              <a:rPr lang="en-US" b="0" i="0" u="none" strike="noStrike" baseline="0" dirty="0"/>
              <a:t>Examples</a:t>
            </a:r>
            <a:r>
              <a:rPr lang="en-US" dirty="0"/>
              <a:t> </a:t>
            </a:r>
            <a:r>
              <a:rPr lang="en-US" b="0" i="0" u="none" strike="noStrike" baseline="0" dirty="0"/>
              <a:t>of gateways include ODBC (Open Database Connection) and OLEDB (Object Linking and Embedding Database) by Microsoft and JDBC (Java Database Connection)</a:t>
            </a:r>
          </a:p>
          <a:p>
            <a:pPr lvl="2" algn="just"/>
            <a:r>
              <a:rPr lang="en-US" b="0" i="0" u="none" strike="noStrike" baseline="0" dirty="0"/>
              <a:t>This tier also contains a metadata repository, which stores information about the data warehouse and its contents</a:t>
            </a:r>
          </a:p>
          <a:p>
            <a:pPr lvl="1" algn="just"/>
            <a:r>
              <a:rPr lang="en-US" b="1" u="none" strike="noStrike" baseline="0" dirty="0"/>
              <a:t>The middle tier:  OLAP server</a:t>
            </a:r>
          </a:p>
          <a:p>
            <a:pPr lvl="2" algn="just"/>
            <a:r>
              <a:rPr lang="en-US" sz="1500" b="0" i="0" u="none" strike="noStrike" baseline="0" dirty="0"/>
              <a:t>Implemented using either</a:t>
            </a:r>
          </a:p>
          <a:p>
            <a:pPr lvl="3" algn="just"/>
            <a:r>
              <a:rPr lang="en-US" sz="1300" dirty="0"/>
              <a:t>A</a:t>
            </a:r>
            <a:r>
              <a:rPr lang="en-US" sz="1300" b="0" i="0" u="none" strike="noStrike" baseline="0" dirty="0"/>
              <a:t> </a:t>
            </a:r>
            <a:r>
              <a:rPr lang="en-US" sz="1300" b="1" i="0" u="none" strike="noStrike" baseline="0" dirty="0"/>
              <a:t>relational OLAP(ROLAP) </a:t>
            </a:r>
            <a:r>
              <a:rPr lang="en-US" sz="1300" b="0" i="0" u="none" strike="noStrike" baseline="0" dirty="0"/>
              <a:t>model (i.e., an extended relational DBMS that maps operations on multidimensional data to standard relational operations)</a:t>
            </a:r>
            <a:endParaRPr lang="en-US" sz="1300" dirty="0"/>
          </a:p>
          <a:p>
            <a:pPr lvl="3" algn="just"/>
            <a:r>
              <a:rPr lang="en-US" sz="1300" b="0" i="0" u="none" strike="noStrike" baseline="0" dirty="0"/>
              <a:t>A </a:t>
            </a:r>
            <a:r>
              <a:rPr lang="en-US" sz="1300" b="1" i="0" u="none" strike="noStrike" baseline="0" dirty="0"/>
              <a:t>multidimensional OLAP (MOLAP) </a:t>
            </a:r>
            <a:r>
              <a:rPr lang="en-US" sz="1300" b="0" i="0" u="none" strike="noStrike" baseline="0" dirty="0"/>
              <a:t>model (i.e., a special-purpose server that directly implements multidimensional data and operations)</a:t>
            </a:r>
          </a:p>
          <a:p>
            <a:pPr lvl="1" algn="just"/>
            <a:r>
              <a:rPr lang="en-IN" b="1" i="0" u="none" strike="noStrike" baseline="0" dirty="0"/>
              <a:t>Top tier: Front-end tools</a:t>
            </a:r>
            <a:endParaRPr lang="en-US" b="1" u="none" strike="noStrike" baseline="0" dirty="0"/>
          </a:p>
          <a:p>
            <a:pPr lvl="2" algn="just"/>
            <a:r>
              <a:rPr lang="en-US" sz="1500" b="0" i="0" u="none" strike="noStrike" baseline="0" dirty="0"/>
              <a:t>Contains query and reporting tools, analysis tools, and/or data mining tools (e.g., trend analysis, prediction, and so on)</a:t>
            </a:r>
            <a:endParaRPr lang="en-IN" sz="150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424237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pic>
        <p:nvPicPr>
          <p:cNvPr id="8" name="Content Placeholder 7">
            <a:extLst>
              <a:ext uri="{FF2B5EF4-FFF2-40B4-BE49-F238E27FC236}">
                <a16:creationId xmlns:a16="http://schemas.microsoft.com/office/drawing/2014/main" id="{C4699225-4F76-43DE-9357-5C301E6B2E94}"/>
              </a:ext>
            </a:extLst>
          </p:cNvPr>
          <p:cNvPicPr>
            <a:picLocks noGrp="1" noChangeAspect="1"/>
          </p:cNvPicPr>
          <p:nvPr>
            <p:ph idx="1"/>
          </p:nvPr>
        </p:nvPicPr>
        <p:blipFill>
          <a:blip r:embed="rId2"/>
          <a:stretch>
            <a:fillRect/>
          </a:stretch>
        </p:blipFill>
        <p:spPr>
          <a:xfrm>
            <a:off x="4911634" y="320182"/>
            <a:ext cx="6363323" cy="5906882"/>
          </a:xfrm>
        </p:spPr>
      </p:pic>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48134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85000" lnSpcReduction="20000"/>
          </a:bodyPr>
          <a:lstStyle/>
          <a:p>
            <a:pPr algn="just"/>
            <a:r>
              <a:rPr lang="en-IN" sz="2100" b="1" i="0" u="none" strike="noStrike" baseline="0" dirty="0"/>
              <a:t>Data Warehouse Models</a:t>
            </a:r>
          </a:p>
          <a:p>
            <a:pPr lvl="1" algn="just"/>
            <a:r>
              <a:rPr lang="en-US" sz="1900" b="0" i="0" u="none" strike="noStrike" baseline="0" dirty="0"/>
              <a:t>From the architecture point of view, there are three data warehouse models</a:t>
            </a:r>
            <a:endParaRPr lang="en-US" b="0" i="0" u="none" strike="noStrike" baseline="0" dirty="0"/>
          </a:p>
          <a:p>
            <a:pPr lvl="2" algn="just"/>
            <a:r>
              <a:rPr lang="en-US" sz="1600" dirty="0"/>
              <a:t>T</a:t>
            </a:r>
            <a:r>
              <a:rPr lang="en-US" sz="1600" b="0" i="0" u="none" strike="noStrike" baseline="0" dirty="0"/>
              <a:t>he </a:t>
            </a:r>
            <a:r>
              <a:rPr lang="en-US" sz="1600" b="0" i="1" u="none" strike="noStrike" baseline="0" dirty="0"/>
              <a:t>enterprise warehouse</a:t>
            </a:r>
            <a:endParaRPr lang="en-US" sz="1600" dirty="0"/>
          </a:p>
          <a:p>
            <a:pPr lvl="2" algn="just"/>
            <a:r>
              <a:rPr lang="en-US" sz="1600" b="0" i="0" u="none" strike="noStrike" baseline="0" dirty="0"/>
              <a:t>The </a:t>
            </a:r>
            <a:r>
              <a:rPr lang="en-US" sz="1600" b="0" i="1" u="none" strike="noStrike" baseline="0" dirty="0"/>
              <a:t>data mart</a:t>
            </a:r>
            <a:endParaRPr lang="en-US" sz="1600" dirty="0"/>
          </a:p>
          <a:p>
            <a:pPr lvl="2" algn="just"/>
            <a:r>
              <a:rPr lang="en-US" sz="1600" b="0" i="0" u="none" strike="noStrike" baseline="0" dirty="0"/>
              <a:t>The </a:t>
            </a:r>
            <a:r>
              <a:rPr lang="en-US" sz="1600" b="0" i="1" u="none" strike="noStrike" baseline="0" dirty="0"/>
              <a:t>virtual warehouse</a:t>
            </a:r>
          </a:p>
          <a:p>
            <a:pPr lvl="1"/>
            <a:r>
              <a:rPr lang="en-US" sz="1900" b="1" i="0" u="none" strike="noStrike" baseline="0" dirty="0"/>
              <a:t>Enterprise warehouse</a:t>
            </a:r>
          </a:p>
          <a:p>
            <a:pPr lvl="2" algn="just"/>
            <a:r>
              <a:rPr lang="en-US" sz="1600" dirty="0"/>
              <a:t>C</a:t>
            </a:r>
            <a:r>
              <a:rPr lang="en-US" sz="1600" b="0" i="0" u="none" strike="noStrike" baseline="0" dirty="0"/>
              <a:t>ollects all of the information about subjects spanning the entire organization</a:t>
            </a:r>
          </a:p>
          <a:p>
            <a:pPr lvl="2" algn="just"/>
            <a:r>
              <a:rPr lang="en-US" sz="1600" dirty="0"/>
              <a:t>P</a:t>
            </a:r>
            <a:r>
              <a:rPr lang="en-US" sz="1600" b="0" i="0" u="none" strike="noStrike" baseline="0" dirty="0"/>
              <a:t>rovides corporate-wide data integration, usually from one or more operational systems or external information providers, and is cross-functional in scope</a:t>
            </a:r>
          </a:p>
          <a:p>
            <a:pPr lvl="2" algn="just"/>
            <a:r>
              <a:rPr lang="en-US" sz="1600" dirty="0"/>
              <a:t>T</a:t>
            </a:r>
            <a:r>
              <a:rPr lang="en-US" sz="1600" b="0" i="0" u="none" strike="noStrike" baseline="0" dirty="0"/>
              <a:t>ypically contains detailed data as well as summarized data, and can range in size from a few gigabytes to hundreds of gigabytes, terabytes, or beyond </a:t>
            </a:r>
          </a:p>
          <a:p>
            <a:pPr lvl="2" algn="just"/>
            <a:r>
              <a:rPr lang="en-US" sz="1600" dirty="0"/>
              <a:t>It </a:t>
            </a:r>
            <a:r>
              <a:rPr lang="en-US" sz="1600" b="0" i="0" u="none" strike="noStrike" baseline="0" dirty="0"/>
              <a:t>may be implemented </a:t>
            </a:r>
            <a:r>
              <a:rPr lang="en-IN" sz="1600" b="0" i="0" u="none" strike="noStrike" baseline="0" dirty="0"/>
              <a:t>on traditional mainframes, computer super servers, or parallel architecture </a:t>
            </a:r>
            <a:r>
              <a:rPr lang="en-US" sz="1600" b="0" i="0" u="none" strike="noStrike" baseline="0" dirty="0"/>
              <a:t>platforms.</a:t>
            </a:r>
          </a:p>
          <a:p>
            <a:pPr lvl="2" algn="just"/>
            <a:r>
              <a:rPr lang="en-US" sz="1600" dirty="0"/>
              <a:t>R</a:t>
            </a:r>
            <a:r>
              <a:rPr lang="en-US" sz="1600" b="0" i="0" u="none" strike="noStrike" baseline="0" dirty="0"/>
              <a:t>equires extensive business modeling and may take years to design </a:t>
            </a:r>
            <a:r>
              <a:rPr lang="en-IN" sz="1600" b="0" i="0" u="none" strike="noStrike" baseline="0" dirty="0"/>
              <a:t>and build</a:t>
            </a:r>
            <a:endParaRPr lang="en-IN" sz="1600" b="1"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293639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85000" lnSpcReduction="20000"/>
          </a:bodyPr>
          <a:lstStyle/>
          <a:p>
            <a:pPr algn="just"/>
            <a:r>
              <a:rPr lang="en-IN" sz="2300" b="1" i="0" u="none" strike="noStrike" baseline="0" dirty="0"/>
              <a:t>Data Warehouse Models</a:t>
            </a:r>
          </a:p>
          <a:p>
            <a:pPr lvl="1" algn="just"/>
            <a:r>
              <a:rPr lang="en-US" sz="2100" b="1" i="0" u="none" strike="noStrike" baseline="0" dirty="0"/>
              <a:t>Data mart</a:t>
            </a:r>
          </a:p>
          <a:p>
            <a:pPr lvl="2" algn="just"/>
            <a:r>
              <a:rPr lang="en-US" sz="1800" dirty="0"/>
              <a:t>C</a:t>
            </a:r>
            <a:r>
              <a:rPr lang="en-US" sz="1800" b="0" i="0" u="none" strike="noStrike" baseline="0" dirty="0"/>
              <a:t>ontains a subset of corporate-wide data that is of value to a specific group of users</a:t>
            </a:r>
          </a:p>
          <a:p>
            <a:pPr lvl="2" algn="just"/>
            <a:r>
              <a:rPr lang="en-US" sz="1800" b="0" i="0" u="none" strike="noStrike" baseline="0" dirty="0"/>
              <a:t>The scope is confined to specific selected subjects</a:t>
            </a:r>
          </a:p>
          <a:p>
            <a:pPr lvl="2" algn="just"/>
            <a:r>
              <a:rPr lang="en-US" sz="1800" b="0" i="0" u="none" strike="noStrike" baseline="0" dirty="0"/>
              <a:t>For example, a marketing data mart may confine its subjects to customer, item, and sales.</a:t>
            </a:r>
          </a:p>
          <a:p>
            <a:pPr lvl="2" algn="just"/>
            <a:r>
              <a:rPr lang="en-US" sz="1800" b="0" i="0" u="none" strike="noStrike" baseline="0" dirty="0"/>
              <a:t>The data contained in data marts tend to be summarized</a:t>
            </a:r>
          </a:p>
          <a:p>
            <a:pPr lvl="2" algn="just"/>
            <a:r>
              <a:rPr lang="en-US" sz="1800" dirty="0"/>
              <a:t>U</a:t>
            </a:r>
            <a:r>
              <a:rPr lang="en-US" sz="1800" b="0" i="0" u="none" strike="noStrike" baseline="0" dirty="0"/>
              <a:t>sually implemented on low-cost departmental servers that are Unix/Linux or Windows based</a:t>
            </a:r>
          </a:p>
          <a:p>
            <a:pPr lvl="2" algn="just"/>
            <a:r>
              <a:rPr lang="en-US" sz="1800" b="0" i="0" u="none" strike="noStrike" baseline="0" dirty="0"/>
              <a:t>The implementation cycle of a data mart is more likely to be measured in weeks rather than months or years</a:t>
            </a:r>
          </a:p>
          <a:p>
            <a:pPr lvl="2" algn="just"/>
            <a:r>
              <a:rPr lang="en-US" sz="1800" b="0" i="0" u="none" strike="noStrike" baseline="0" dirty="0"/>
              <a:t>Depending on the source of data, data marts can be categorized as independent or dependent</a:t>
            </a:r>
          </a:p>
          <a:p>
            <a:pPr lvl="3" algn="just"/>
            <a:r>
              <a:rPr lang="en-US" sz="1500" b="0" i="1" u="none" strike="noStrike" baseline="0" dirty="0"/>
              <a:t>Independent </a:t>
            </a:r>
            <a:r>
              <a:rPr lang="en-US" sz="1500" b="0" i="0" u="none" strike="noStrike" baseline="0" dirty="0"/>
              <a:t>data marts are sourced from data captured from one or more operational systems or external information providers, or from data generated locally within a particular department or geographic area</a:t>
            </a:r>
          </a:p>
          <a:p>
            <a:pPr lvl="3" algn="just"/>
            <a:r>
              <a:rPr lang="en-US" sz="1500" b="0" i="1" u="none" strike="noStrike" baseline="0" dirty="0"/>
              <a:t>Dependent </a:t>
            </a:r>
            <a:r>
              <a:rPr lang="en-US" sz="1500" b="0" i="0" u="none" strike="noStrike" baseline="0" dirty="0"/>
              <a:t>data marts are sourced directly from enterprise data warehouses</a:t>
            </a:r>
            <a:endParaRPr lang="en-IN" sz="1500" b="1"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429204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fontScale="62500" lnSpcReduction="20000"/>
          </a:bodyPr>
          <a:lstStyle/>
          <a:p>
            <a:pPr algn="just"/>
            <a:r>
              <a:rPr lang="en-IN" sz="2900" b="1" i="0" u="none" strike="noStrike" baseline="0" dirty="0"/>
              <a:t>Data Warehouse Models</a:t>
            </a:r>
          </a:p>
          <a:p>
            <a:pPr lvl="1" algn="just"/>
            <a:r>
              <a:rPr lang="en-US" sz="2600" b="1" i="0" u="none" strike="noStrike" baseline="0" dirty="0"/>
              <a:t>Virtual warehouse</a:t>
            </a:r>
          </a:p>
          <a:p>
            <a:pPr lvl="2" algn="just"/>
            <a:r>
              <a:rPr lang="en-US" sz="2200" dirty="0"/>
              <a:t>A</a:t>
            </a:r>
            <a:r>
              <a:rPr lang="en-US" sz="2200" b="0" i="0" u="none" strike="noStrike" baseline="0" dirty="0"/>
              <a:t> set of views over operational databases</a:t>
            </a:r>
          </a:p>
          <a:p>
            <a:pPr lvl="2" algn="just"/>
            <a:r>
              <a:rPr lang="en-US" sz="2200" b="0" i="0" u="none" strike="noStrike" baseline="0" dirty="0"/>
              <a:t>For efficient query processing, only some of the possible summary views may be materialized</a:t>
            </a:r>
          </a:p>
          <a:p>
            <a:pPr lvl="2" algn="just"/>
            <a:r>
              <a:rPr lang="en-US" sz="2200" dirty="0"/>
              <a:t>E</a:t>
            </a:r>
            <a:r>
              <a:rPr lang="en-US" sz="2200" b="0" i="0" u="none" strike="noStrike" baseline="0" dirty="0"/>
              <a:t>asy to build but requires excess capacity on </a:t>
            </a:r>
            <a:r>
              <a:rPr lang="en-IN" sz="2200" b="0" i="0" u="none" strike="noStrike" baseline="0" dirty="0"/>
              <a:t>operational database servers</a:t>
            </a:r>
          </a:p>
          <a:p>
            <a:pPr lvl="1" algn="just"/>
            <a:r>
              <a:rPr lang="en-US" sz="2300" b="1" i="0" u="none" strike="noStrike" baseline="0" dirty="0"/>
              <a:t>The top-down approach to data warehouse development </a:t>
            </a:r>
          </a:p>
          <a:p>
            <a:pPr lvl="2" algn="just"/>
            <a:r>
              <a:rPr lang="en-US" sz="2000" dirty="0"/>
              <a:t>S</a:t>
            </a:r>
            <a:r>
              <a:rPr lang="en-US" sz="2000" b="0" i="0" u="none" strike="noStrike" baseline="0" dirty="0"/>
              <a:t>erves as a systematic solution and minimizes integration problems</a:t>
            </a:r>
          </a:p>
          <a:p>
            <a:pPr lvl="2" algn="just"/>
            <a:r>
              <a:rPr lang="en-US" sz="2000" dirty="0"/>
              <a:t>E</a:t>
            </a:r>
            <a:r>
              <a:rPr lang="en-US" sz="2000" b="0" i="0" u="none" strike="noStrike" baseline="0" dirty="0"/>
              <a:t>xpensive, takes a long time to develop, and lacks flexibility due to the difficulty in achieving consistency and consensus for a common data model for the entire organization</a:t>
            </a:r>
          </a:p>
          <a:p>
            <a:pPr lvl="1" algn="just"/>
            <a:r>
              <a:rPr lang="en-US" sz="2300" b="1" i="0" u="none" strike="noStrike" baseline="0" dirty="0"/>
              <a:t>The bottom-up approach to data warehouse development </a:t>
            </a:r>
          </a:p>
          <a:p>
            <a:pPr lvl="2" algn="just"/>
            <a:r>
              <a:rPr lang="en-US" sz="2200" b="0" i="0" u="none" strike="noStrike" baseline="0" dirty="0"/>
              <a:t>The bottom up approach to the design, development, and deployment of independent data marts provides flexibility, low cost, and rapid return of investment</a:t>
            </a:r>
          </a:p>
          <a:p>
            <a:pPr lvl="2" algn="just"/>
            <a:r>
              <a:rPr lang="en-US" sz="2200" dirty="0"/>
              <a:t>L</a:t>
            </a:r>
            <a:r>
              <a:rPr lang="en-US" sz="2200" b="0" i="0" u="none" strike="noStrike" baseline="0" dirty="0"/>
              <a:t>ead to problems when integrating various disparate data marts into a consistent enterprise data </a:t>
            </a:r>
            <a:r>
              <a:rPr lang="en-IN" sz="2200" b="0" i="0" u="none" strike="noStrike" baseline="0" dirty="0"/>
              <a:t>warehouse</a:t>
            </a:r>
            <a:endParaRPr lang="en-IN" sz="1800" b="1" i="0"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348875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711B-1D7E-4202-8FB9-000099089AC2}"/>
              </a:ext>
            </a:extLst>
          </p:cNvPr>
          <p:cNvSpPr>
            <a:spLocks noGrp="1"/>
          </p:cNvSpPr>
          <p:nvPr>
            <p:ph type="title"/>
          </p:nvPr>
        </p:nvSpPr>
        <p:spPr/>
        <p:txBody>
          <a:bodyPr>
            <a:normAutofit/>
          </a:bodyPr>
          <a:lstStyle/>
          <a:p>
            <a:r>
              <a:rPr lang="en-IN" dirty="0"/>
              <a:t>Module - 2</a:t>
            </a:r>
            <a:br>
              <a:rPr lang="en-IN" dirty="0"/>
            </a:br>
            <a:r>
              <a:rPr lang="en-IN" sz="3200" b="1" dirty="0"/>
              <a:t>Development of DW</a:t>
            </a:r>
            <a:br>
              <a:rPr lang="en-IN" b="1" dirty="0"/>
            </a:br>
            <a:endParaRPr lang="en-IN" b="1" dirty="0"/>
          </a:p>
        </p:txBody>
      </p:sp>
      <p:sp>
        <p:nvSpPr>
          <p:cNvPr id="3" name="Content Placeholder 2">
            <a:extLst>
              <a:ext uri="{FF2B5EF4-FFF2-40B4-BE49-F238E27FC236}">
                <a16:creationId xmlns:a16="http://schemas.microsoft.com/office/drawing/2014/main" id="{65A886C1-1900-419E-9AC2-F7071C251E9E}"/>
              </a:ext>
            </a:extLst>
          </p:cNvPr>
          <p:cNvSpPr>
            <a:spLocks noGrp="1"/>
          </p:cNvSpPr>
          <p:nvPr>
            <p:ph idx="1"/>
          </p:nvPr>
        </p:nvSpPr>
        <p:spPr/>
        <p:txBody>
          <a:bodyPr>
            <a:normAutofit lnSpcReduction="10000"/>
          </a:bodyPr>
          <a:lstStyle/>
          <a:p>
            <a:pPr algn="just"/>
            <a:r>
              <a:rPr lang="en-IN" b="1" i="0" u="none" strike="noStrike" baseline="0" dirty="0"/>
              <a:t>Development of Data Warehousing</a:t>
            </a:r>
          </a:p>
          <a:p>
            <a:pPr lvl="1" algn="just"/>
            <a:r>
              <a:rPr lang="en-US" b="0" i="0" u="none" strike="noStrike" baseline="0" dirty="0"/>
              <a:t>A recommended method for the development of data warehouse systems is to implement the warehouse in an incremental and evolutionary manner, as shown in Figure 4.2.</a:t>
            </a:r>
          </a:p>
          <a:p>
            <a:pPr lvl="1" algn="just"/>
            <a:r>
              <a:rPr lang="en-US" b="0" i="0" u="none" strike="noStrike" baseline="0" dirty="0"/>
              <a:t>First, a high-level corporate data model is defined within a reasonably short period (such as one or two months) that provides a corporate-wide, consistent, integrated view of data among different subjects and potential usages</a:t>
            </a:r>
          </a:p>
          <a:p>
            <a:pPr lvl="1" algn="just"/>
            <a:r>
              <a:rPr lang="en-US" b="0" i="0" u="none" strike="noStrike" baseline="0" dirty="0"/>
              <a:t>This high-level model, although it will need to be refined in the further development of enterprise data warehouses and departmental data marts, will greatly reduce future integration problems</a:t>
            </a:r>
          </a:p>
          <a:p>
            <a:pPr lvl="1" algn="just"/>
            <a:r>
              <a:rPr lang="en-US" b="0" i="0" u="none" strike="noStrike" baseline="0" dirty="0"/>
              <a:t>Second, independent data marts can be implemented in parallel with the enterprise warehouse based on the same corporate data model set noted before</a:t>
            </a:r>
            <a:endParaRPr lang="en-IN" u="none" strike="noStrike" baseline="0" dirty="0"/>
          </a:p>
        </p:txBody>
      </p:sp>
      <p:sp>
        <p:nvSpPr>
          <p:cNvPr id="4" name="Footer Placeholder 3">
            <a:extLst>
              <a:ext uri="{FF2B5EF4-FFF2-40B4-BE49-F238E27FC236}">
                <a16:creationId xmlns:a16="http://schemas.microsoft.com/office/drawing/2014/main" id="{1B577778-9ECA-4058-9CE8-5577FDEF907A}"/>
              </a:ext>
            </a:extLst>
          </p:cNvPr>
          <p:cNvSpPr>
            <a:spLocks noGrp="1"/>
          </p:cNvSpPr>
          <p:nvPr>
            <p:ph type="ftr" sz="quarter" idx="11"/>
          </p:nvPr>
        </p:nvSpPr>
        <p:spPr/>
        <p:txBody>
          <a:bodyPr/>
          <a:lstStyle/>
          <a:p>
            <a:r>
              <a:rPr lang="en-US"/>
              <a:t>IT721:DMDW by Prof. S.K. Sonkar, AP, ITD, UCET, VBU Hazaribag, Jharkhand</a:t>
            </a:r>
            <a:endParaRPr lang="en-US" dirty="0"/>
          </a:p>
        </p:txBody>
      </p:sp>
      <p:sp>
        <p:nvSpPr>
          <p:cNvPr id="5" name="Slide Number Placeholder 4">
            <a:extLst>
              <a:ext uri="{FF2B5EF4-FFF2-40B4-BE49-F238E27FC236}">
                <a16:creationId xmlns:a16="http://schemas.microsoft.com/office/drawing/2014/main" id="{62E46460-700B-4629-AAA1-FD785FDC0BDC}"/>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Date Placeholder 5">
            <a:extLst>
              <a:ext uri="{FF2B5EF4-FFF2-40B4-BE49-F238E27FC236}">
                <a16:creationId xmlns:a16="http://schemas.microsoft.com/office/drawing/2014/main" id="{CE590FCA-3387-4AB9-A33E-856FA5C3F52C}"/>
              </a:ext>
            </a:extLst>
          </p:cNvPr>
          <p:cNvSpPr>
            <a:spLocks noGrp="1"/>
          </p:cNvSpPr>
          <p:nvPr>
            <p:ph type="dt" sz="half" idx="10"/>
          </p:nvPr>
        </p:nvSpPr>
        <p:spPr/>
        <p:txBody>
          <a:bodyPr/>
          <a:lstStyle/>
          <a:p>
            <a:fld id="{6D7A01C1-A9A0-4D3C-9CC7-35975739CA72}" type="datetime1">
              <a:rPr lang="en-US" smtClean="0"/>
              <a:t>12/13/2020</a:t>
            </a:fld>
            <a:endParaRPr lang="en-US" dirty="0"/>
          </a:p>
        </p:txBody>
      </p:sp>
    </p:spTree>
    <p:extLst>
      <p:ext uri="{BB962C8B-B14F-4D97-AF65-F5344CB8AC3E}">
        <p14:creationId xmlns:p14="http://schemas.microsoft.com/office/powerpoint/2010/main" val="391437417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3124</TotalTime>
  <Words>1894</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Rockwell</vt:lpstr>
      <vt:lpstr>Wingdings</vt:lpstr>
      <vt:lpstr>Atlas</vt:lpstr>
      <vt:lpstr>IT721:Data Mining and Data Warehousing Module 3: Development of DW </vt:lpstr>
      <vt:lpstr>Module - 3 Contents </vt:lpstr>
      <vt:lpstr>Module - 2 Development of DW </vt:lpstr>
      <vt:lpstr>Module - 2 Development of DW </vt:lpstr>
      <vt:lpstr>Module - 2 Development of DW </vt:lpstr>
      <vt:lpstr>Module - 2 Development of DW </vt:lpstr>
      <vt:lpstr>Module - 2 Development of DW </vt:lpstr>
      <vt:lpstr>Module - 2 Development of DW </vt:lpstr>
      <vt:lpstr>Module - 2 Development of DW </vt:lpstr>
      <vt:lpstr>Module - 2 Development of DW </vt:lpstr>
      <vt:lpstr>Module - 2 Development of DW </vt:lpstr>
      <vt:lpstr>Module - 2 Development of DW </vt:lpstr>
      <vt:lpstr>Module - 2 Development of DW </vt:lpstr>
      <vt:lpstr>Module - 2 Development of DW </vt:lpstr>
      <vt:lpstr>Module - 2 Development of DW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Shailendra Sonkar</dc:creator>
  <cp:lastModifiedBy>Shailendra Sonkar</cp:lastModifiedBy>
  <cp:revision>1265</cp:revision>
  <dcterms:created xsi:type="dcterms:W3CDTF">2020-04-03T09:47:06Z</dcterms:created>
  <dcterms:modified xsi:type="dcterms:W3CDTF">2020-12-13T10:55:05Z</dcterms:modified>
</cp:coreProperties>
</file>