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iWaNN2vUHmwY4pZFy9zJSDz025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E12641-2DF2-467C-96F2-FE2C52FFE667}">
  <a:tblStyle styleId="{E6E12641-2DF2-467C-96F2-FE2C52FFE66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43cfa836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11043cfa836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414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83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855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296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4803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541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14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164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216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368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09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173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6192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972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689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209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698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554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478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050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786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076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6458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135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724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67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158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906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917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957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674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392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9701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525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8370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1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5517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044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97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6549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7311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6688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678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043cfa83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043cfa83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17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grpSp>
        <p:nvGrpSpPr>
          <p:cNvPr id="16" name="Google Shape;16;p13"/>
          <p:cNvGrpSpPr/>
          <p:nvPr/>
        </p:nvGrpSpPr>
        <p:grpSpPr>
          <a:xfrm>
            <a:off x="-329674" y="-59376"/>
            <a:ext cx="12515851" cy="6923798"/>
            <a:chOff x="-329674" y="-51881"/>
            <a:chExt cx="12515851" cy="6923798"/>
          </a:xfrm>
        </p:grpSpPr>
        <p:sp>
          <p:nvSpPr>
            <p:cNvPr id="17" name="Google Shape;17;p13"/>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3"/>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3"/>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3"/>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3"/>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3"/>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3"/>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3"/>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3"/>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3"/>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3"/>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1669293" y="1186483"/>
            <a:ext cx="8848345" cy="4477933"/>
            <a:chOff x="1669293" y="1186483"/>
            <a:chExt cx="8848345" cy="4477933"/>
          </a:xfrm>
        </p:grpSpPr>
        <p:sp>
          <p:nvSpPr>
            <p:cNvPr id="37" name="Google Shape;37;p13"/>
            <p:cNvSpPr/>
            <p:nvPr/>
          </p:nvSpPr>
          <p:spPr>
            <a:xfrm>
              <a:off x="1674042" y="1186483"/>
              <a:ext cx="8843596" cy="7161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3"/>
            <p:cNvSpPr/>
            <p:nvPr/>
          </p:nvSpPr>
          <p:spPr>
            <a:xfrm rot="10800000">
              <a:off x="5892384" y="5313353"/>
              <a:ext cx="407233" cy="35106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1669293" y="1991156"/>
              <a:ext cx="8845667" cy="332219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13"/>
          <p:cNvSpPr txBox="1">
            <a:spLocks noGrp="1"/>
          </p:cNvSpPr>
          <p:nvPr>
            <p:ph type="ctrTitle"/>
          </p:nvPr>
        </p:nvSpPr>
        <p:spPr>
          <a:xfrm>
            <a:off x="1759236" y="2075504"/>
            <a:ext cx="8679915" cy="1748729"/>
          </a:xfrm>
          <a:prstGeom prst="rect">
            <a:avLst/>
          </a:prstGeom>
          <a:noFill/>
          <a:ln>
            <a:noFill/>
          </a:ln>
        </p:spPr>
        <p:txBody>
          <a:bodyPr spcFirstLastPara="1" wrap="square" lIns="228600" tIns="228600" rIns="228600" bIns="0" anchor="b" anchorCtr="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subTitle" idx="1"/>
          </p:nvPr>
        </p:nvSpPr>
        <p:spPr>
          <a:xfrm>
            <a:off x="1759237" y="3906266"/>
            <a:ext cx="8673427" cy="1322587"/>
          </a:xfrm>
          <a:prstGeom prst="rect">
            <a:avLst/>
          </a:prstGeom>
          <a:noFill/>
          <a:ln>
            <a:noFill/>
          </a:ln>
        </p:spPr>
        <p:txBody>
          <a:bodyPr spcFirstLastPara="1" wrap="square" lIns="91425" tIns="0" rIns="91425" bIns="45700" anchor="t" anchorCtr="0">
            <a:normAutofit/>
          </a:bodyPr>
          <a:lstStyle>
            <a:lvl1pPr lvl="0" algn="ctr">
              <a:lnSpc>
                <a:spcPct val="100000"/>
              </a:lnSpc>
              <a:spcBef>
                <a:spcPts val="1000"/>
              </a:spcBef>
              <a:spcAft>
                <a:spcPts val="0"/>
              </a:spcAft>
              <a:buSzPts val="1980"/>
              <a:buNone/>
              <a:defRPr sz="1800" b="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a:endParaRPr/>
          </a:p>
        </p:txBody>
      </p:sp>
      <p:sp>
        <p:nvSpPr>
          <p:cNvPr id="42" name="Google Shape;42;p13"/>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4"/>
        <p:cNvGrpSpPr/>
        <p:nvPr/>
      </p:nvGrpSpPr>
      <p:grpSpPr>
        <a:xfrm>
          <a:off x="0" y="0"/>
          <a:ext cx="0" cy="0"/>
          <a:chOff x="0" y="0"/>
          <a:chExt cx="0" cy="0"/>
        </a:xfrm>
      </p:grpSpPr>
      <p:grpSp>
        <p:nvGrpSpPr>
          <p:cNvPr id="275" name="Google Shape;275;p22"/>
          <p:cNvGrpSpPr/>
          <p:nvPr/>
        </p:nvGrpSpPr>
        <p:grpSpPr>
          <a:xfrm>
            <a:off x="-417513" y="0"/>
            <a:ext cx="12584114" cy="6853238"/>
            <a:chOff x="-417513" y="0"/>
            <a:chExt cx="12584114" cy="6853238"/>
          </a:xfrm>
        </p:grpSpPr>
        <p:sp>
          <p:nvSpPr>
            <p:cNvPr id="276" name="Google Shape;276;p22"/>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2"/>
          <p:cNvGrpSpPr/>
          <p:nvPr/>
        </p:nvGrpSpPr>
        <p:grpSpPr>
          <a:xfrm>
            <a:off x="800144" y="1699589"/>
            <a:ext cx="3674476" cy="3470421"/>
            <a:chOff x="697883" y="1816768"/>
            <a:chExt cx="3674476" cy="3470421"/>
          </a:xfrm>
        </p:grpSpPr>
        <p:sp>
          <p:nvSpPr>
            <p:cNvPr id="298" name="Google Shape;298;p22"/>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2"/>
          <p:cNvSpPr txBox="1">
            <a:spLocks noGrp="1"/>
          </p:cNvSpPr>
          <p:nvPr>
            <p:ph type="title"/>
          </p:nvPr>
        </p:nvSpPr>
        <p:spPr>
          <a:xfrm>
            <a:off x="888632" y="2349925"/>
            <a:ext cx="3501196" cy="2456441"/>
          </a:xfrm>
          <a:prstGeom prst="rect">
            <a:avLst/>
          </a:prstGeom>
          <a:noFill/>
          <a:ln>
            <a:noFill/>
          </a:ln>
        </p:spPr>
        <p:txBody>
          <a:bodyPr spcFirstLastPara="1" wrap="square" lIns="228600" tIns="228600" rIns="228600" bIns="228600"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2" name="Google Shape;302;p22"/>
          <p:cNvSpPr txBox="1">
            <a:spLocks noGrp="1"/>
          </p:cNvSpPr>
          <p:nvPr>
            <p:ph type="body" idx="1"/>
          </p:nvPr>
        </p:nvSpPr>
        <p:spPr>
          <a:xfrm rot="5400000">
            <a:off x="5618955" y="285747"/>
            <a:ext cx="5257090" cy="6275035"/>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303" name="Google Shape;303;p22"/>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22"/>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22"/>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6"/>
        <p:cNvGrpSpPr/>
        <p:nvPr/>
      </p:nvGrpSpPr>
      <p:grpSpPr>
        <a:xfrm>
          <a:off x="0" y="0"/>
          <a:ext cx="0" cy="0"/>
          <a:chOff x="0" y="0"/>
          <a:chExt cx="0" cy="0"/>
        </a:xfrm>
      </p:grpSpPr>
      <p:grpSp>
        <p:nvGrpSpPr>
          <p:cNvPr id="307" name="Google Shape;307;p23"/>
          <p:cNvGrpSpPr/>
          <p:nvPr/>
        </p:nvGrpSpPr>
        <p:grpSpPr>
          <a:xfrm flipH="1">
            <a:off x="0" y="0"/>
            <a:ext cx="12584114" cy="6853238"/>
            <a:chOff x="-417513" y="0"/>
            <a:chExt cx="12584114" cy="6853238"/>
          </a:xfrm>
        </p:grpSpPr>
        <p:sp>
          <p:nvSpPr>
            <p:cNvPr id="308" name="Google Shape;308;p23"/>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3"/>
          <p:cNvGrpSpPr/>
          <p:nvPr/>
        </p:nvGrpSpPr>
        <p:grpSpPr>
          <a:xfrm>
            <a:off x="7718948" y="1699589"/>
            <a:ext cx="3674476" cy="3470421"/>
            <a:chOff x="697883" y="1816768"/>
            <a:chExt cx="3674476" cy="3470421"/>
          </a:xfrm>
        </p:grpSpPr>
        <p:sp>
          <p:nvSpPr>
            <p:cNvPr id="330" name="Google Shape;330;p23"/>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3"/>
          <p:cNvSpPr txBox="1">
            <a:spLocks noGrp="1"/>
          </p:cNvSpPr>
          <p:nvPr>
            <p:ph type="title"/>
          </p:nvPr>
        </p:nvSpPr>
        <p:spPr>
          <a:xfrm rot="5400000">
            <a:off x="8329814" y="1827549"/>
            <a:ext cx="2456442" cy="3501195"/>
          </a:xfrm>
          <a:prstGeom prst="rect">
            <a:avLst/>
          </a:prstGeom>
          <a:noFill/>
          <a:ln>
            <a:noFill/>
          </a:ln>
        </p:spPr>
        <p:txBody>
          <a:bodyPr spcFirstLastPara="1" wrap="square" lIns="228600" tIns="228600" rIns="228600" bIns="228600" anchor="ctr" anchorCtr="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4" name="Google Shape;334;p23"/>
          <p:cNvSpPr txBox="1">
            <a:spLocks noGrp="1"/>
          </p:cNvSpPr>
          <p:nvPr>
            <p:ph type="body" idx="1"/>
          </p:nvPr>
        </p:nvSpPr>
        <p:spPr>
          <a:xfrm rot="5400000">
            <a:off x="1308407" y="292785"/>
            <a:ext cx="5257303" cy="6268622"/>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335" name="Google Shape;335;p23"/>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23"/>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3"/>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grpSp>
        <p:nvGrpSpPr>
          <p:cNvPr id="46" name="Google Shape;46;p14"/>
          <p:cNvGrpSpPr/>
          <p:nvPr/>
        </p:nvGrpSpPr>
        <p:grpSpPr>
          <a:xfrm>
            <a:off x="-417513" y="0"/>
            <a:ext cx="12584114" cy="6853238"/>
            <a:chOff x="-417513" y="0"/>
            <a:chExt cx="12584114" cy="6853238"/>
          </a:xfrm>
        </p:grpSpPr>
        <p:sp>
          <p:nvSpPr>
            <p:cNvPr id="47" name="Google Shape;47;p14"/>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4"/>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4"/>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4"/>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4"/>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4"/>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4"/>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4"/>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00144" y="1699589"/>
            <a:ext cx="3674476" cy="3470421"/>
            <a:chOff x="697883" y="1816768"/>
            <a:chExt cx="3674476" cy="3470421"/>
          </a:xfrm>
        </p:grpSpPr>
        <p:sp>
          <p:nvSpPr>
            <p:cNvPr id="69" name="Google Shape;69;p14"/>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4"/>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4"/>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74" name="Google Shape;74;p14"/>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grpSp>
        <p:nvGrpSpPr>
          <p:cNvPr id="78" name="Google Shape;78;p15"/>
          <p:cNvGrpSpPr/>
          <p:nvPr/>
        </p:nvGrpSpPr>
        <p:grpSpPr>
          <a:xfrm>
            <a:off x="-329674" y="-59376"/>
            <a:ext cx="12515851" cy="6923798"/>
            <a:chOff x="-329674" y="-51881"/>
            <a:chExt cx="12515851" cy="6923798"/>
          </a:xfrm>
        </p:grpSpPr>
        <p:sp>
          <p:nvSpPr>
            <p:cNvPr id="79" name="Google Shape;79;p15"/>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5"/>
          <p:cNvGrpSpPr/>
          <p:nvPr/>
        </p:nvGrpSpPr>
        <p:grpSpPr>
          <a:xfrm>
            <a:off x="3259545" y="1186483"/>
            <a:ext cx="5666145" cy="4477933"/>
            <a:chOff x="3259545" y="1186483"/>
            <a:chExt cx="5666145" cy="4477933"/>
          </a:xfrm>
        </p:grpSpPr>
        <p:sp>
          <p:nvSpPr>
            <p:cNvPr id="99" name="Google Shape;99;p15"/>
            <p:cNvSpPr/>
            <p:nvPr/>
          </p:nvSpPr>
          <p:spPr>
            <a:xfrm>
              <a:off x="3259545" y="1186483"/>
              <a:ext cx="5657881" cy="7161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10800000">
              <a:off x="5892384" y="5313353"/>
              <a:ext cx="407233" cy="35106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259545" y="1991156"/>
              <a:ext cx="5666145" cy="332219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title"/>
          </p:nvPr>
        </p:nvSpPr>
        <p:spPr>
          <a:xfrm>
            <a:off x="3344216" y="2074730"/>
            <a:ext cx="5490224" cy="1689390"/>
          </a:xfrm>
          <a:prstGeom prst="rect">
            <a:avLst/>
          </a:prstGeom>
          <a:noFill/>
          <a:ln>
            <a:noFill/>
          </a:ln>
        </p:spPr>
        <p:txBody>
          <a:bodyPr spcFirstLastPara="1" wrap="square" lIns="228600" tIns="228600" rIns="228600" bIns="0" anchor="b" anchorCtr="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5"/>
          <p:cNvSpPr txBox="1">
            <a:spLocks noGrp="1"/>
          </p:cNvSpPr>
          <p:nvPr>
            <p:ph type="body" idx="1"/>
          </p:nvPr>
        </p:nvSpPr>
        <p:spPr>
          <a:xfrm>
            <a:off x="3344215" y="3846851"/>
            <a:ext cx="5490223" cy="1383770"/>
          </a:xfrm>
          <a:prstGeom prst="rect">
            <a:avLst/>
          </a:prstGeom>
          <a:noFill/>
          <a:ln>
            <a:noFill/>
          </a:ln>
        </p:spPr>
        <p:txBody>
          <a:bodyPr spcFirstLastPara="1" wrap="square" lIns="91425" tIns="0" rIns="91425" bIns="45700" anchor="t" anchorCtr="0">
            <a:normAutofit/>
          </a:bodyPr>
          <a:lstStyle>
            <a:lvl1pPr marL="457200" lvl="0" indent="-228600" algn="ctr">
              <a:lnSpc>
                <a:spcPct val="120000"/>
              </a:lnSpc>
              <a:spcBef>
                <a:spcPts val="1000"/>
              </a:spcBef>
              <a:spcAft>
                <a:spcPts val="0"/>
              </a:spcAft>
              <a:buSzPts val="1980"/>
              <a:buNone/>
              <a:defRPr sz="1800">
                <a:solidFill>
                  <a:srgbClr val="FFFEFF"/>
                </a:solidFill>
              </a:defRPr>
            </a:lvl1pPr>
            <a:lvl2pPr marL="914400" lvl="1" indent="-228600" algn="l">
              <a:lnSpc>
                <a:spcPct val="120000"/>
              </a:lnSpc>
              <a:spcBef>
                <a:spcPts val="500"/>
              </a:spcBef>
              <a:spcAft>
                <a:spcPts val="0"/>
              </a:spcAft>
              <a:buSzPts val="1980"/>
              <a:buNone/>
              <a:defRPr sz="1800">
                <a:solidFill>
                  <a:srgbClr val="888888"/>
                </a:solidFill>
              </a:defRPr>
            </a:lvl2pPr>
            <a:lvl3pPr marL="1371600" lvl="2" indent="-228600" algn="l">
              <a:lnSpc>
                <a:spcPct val="120000"/>
              </a:lnSpc>
              <a:spcBef>
                <a:spcPts val="500"/>
              </a:spcBef>
              <a:spcAft>
                <a:spcPts val="0"/>
              </a:spcAft>
              <a:buSzPts val="1980"/>
              <a:buNone/>
              <a:defRPr sz="1800">
                <a:solidFill>
                  <a:srgbClr val="888888"/>
                </a:solidFill>
              </a:defRPr>
            </a:lvl3pPr>
            <a:lvl4pPr marL="1828800" lvl="3" indent="-228600" algn="l">
              <a:lnSpc>
                <a:spcPct val="120000"/>
              </a:lnSpc>
              <a:spcBef>
                <a:spcPts val="500"/>
              </a:spcBef>
              <a:spcAft>
                <a:spcPts val="0"/>
              </a:spcAft>
              <a:buSzPts val="1760"/>
              <a:buNone/>
              <a:defRPr sz="1600">
                <a:solidFill>
                  <a:srgbClr val="888888"/>
                </a:solidFill>
              </a:defRPr>
            </a:lvl4pPr>
            <a:lvl5pPr marL="2286000" lvl="4" indent="-228600" algn="l">
              <a:lnSpc>
                <a:spcPct val="120000"/>
              </a:lnSpc>
              <a:spcBef>
                <a:spcPts val="500"/>
              </a:spcBef>
              <a:spcAft>
                <a:spcPts val="0"/>
              </a:spcAft>
              <a:buSzPts val="1760"/>
              <a:buNone/>
              <a:defRPr sz="1600">
                <a:solidFill>
                  <a:srgbClr val="888888"/>
                </a:solidFill>
              </a:defRPr>
            </a:lvl5pPr>
            <a:lvl6pPr marL="2743200" lvl="5" indent="-228600" algn="l">
              <a:lnSpc>
                <a:spcPct val="120000"/>
              </a:lnSpc>
              <a:spcBef>
                <a:spcPts val="500"/>
              </a:spcBef>
              <a:spcAft>
                <a:spcPts val="0"/>
              </a:spcAft>
              <a:buSzPts val="1760"/>
              <a:buNone/>
              <a:defRPr sz="1600">
                <a:solidFill>
                  <a:srgbClr val="888888"/>
                </a:solidFill>
              </a:defRPr>
            </a:lvl6pPr>
            <a:lvl7pPr marL="3200400" lvl="6" indent="-228600" algn="l">
              <a:lnSpc>
                <a:spcPct val="120000"/>
              </a:lnSpc>
              <a:spcBef>
                <a:spcPts val="500"/>
              </a:spcBef>
              <a:spcAft>
                <a:spcPts val="0"/>
              </a:spcAft>
              <a:buSzPts val="1760"/>
              <a:buNone/>
              <a:defRPr sz="1600">
                <a:solidFill>
                  <a:srgbClr val="888888"/>
                </a:solidFill>
              </a:defRPr>
            </a:lvl7pPr>
            <a:lvl8pPr marL="3657600" lvl="7" indent="-228600" algn="l">
              <a:lnSpc>
                <a:spcPct val="120000"/>
              </a:lnSpc>
              <a:spcBef>
                <a:spcPts val="500"/>
              </a:spcBef>
              <a:spcAft>
                <a:spcPts val="0"/>
              </a:spcAft>
              <a:buSzPts val="1760"/>
              <a:buNone/>
              <a:defRPr sz="1600">
                <a:solidFill>
                  <a:srgbClr val="888888"/>
                </a:solidFill>
              </a:defRPr>
            </a:lvl8pPr>
            <a:lvl9pPr marL="4114800" lvl="8" indent="-228600" algn="l">
              <a:lnSpc>
                <a:spcPct val="120000"/>
              </a:lnSpc>
              <a:spcBef>
                <a:spcPts val="500"/>
              </a:spcBef>
              <a:spcAft>
                <a:spcPts val="0"/>
              </a:spcAft>
              <a:buSzPts val="1760"/>
              <a:buNone/>
              <a:defRPr sz="1600">
                <a:solidFill>
                  <a:srgbClr val="888888"/>
                </a:solidFill>
              </a:defRPr>
            </a:lvl9pPr>
          </a:lstStyle>
          <a:p>
            <a:endParaRPr/>
          </a:p>
        </p:txBody>
      </p:sp>
      <p:sp>
        <p:nvSpPr>
          <p:cNvPr id="104" name="Google Shape;104;p15"/>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7"/>
        <p:cNvGrpSpPr/>
        <p:nvPr/>
      </p:nvGrpSpPr>
      <p:grpSpPr>
        <a:xfrm>
          <a:off x="0" y="0"/>
          <a:ext cx="0" cy="0"/>
          <a:chOff x="0" y="0"/>
          <a:chExt cx="0" cy="0"/>
        </a:xfrm>
      </p:grpSpPr>
      <p:grpSp>
        <p:nvGrpSpPr>
          <p:cNvPr id="108" name="Google Shape;108;p16"/>
          <p:cNvGrpSpPr/>
          <p:nvPr/>
        </p:nvGrpSpPr>
        <p:grpSpPr>
          <a:xfrm>
            <a:off x="-417513" y="0"/>
            <a:ext cx="12584114" cy="6853238"/>
            <a:chOff x="-417513" y="0"/>
            <a:chExt cx="12584114" cy="6853238"/>
          </a:xfrm>
        </p:grpSpPr>
        <p:sp>
          <p:nvSpPr>
            <p:cNvPr id="109" name="Google Shape;109;p16"/>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6"/>
          <p:cNvGrpSpPr/>
          <p:nvPr/>
        </p:nvGrpSpPr>
        <p:grpSpPr>
          <a:xfrm>
            <a:off x="800144" y="1699589"/>
            <a:ext cx="3674476" cy="3470421"/>
            <a:chOff x="697883" y="1816768"/>
            <a:chExt cx="3674476" cy="3470421"/>
          </a:xfrm>
        </p:grpSpPr>
        <p:sp>
          <p:nvSpPr>
            <p:cNvPr id="131" name="Google Shape;131;p16"/>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6"/>
          <p:cNvSpPr txBox="1">
            <a:spLocks noGrp="1"/>
          </p:cNvSpPr>
          <p:nvPr>
            <p:ph type="title"/>
          </p:nvPr>
        </p:nvSpPr>
        <p:spPr>
          <a:xfrm>
            <a:off x="889000" y="2339669"/>
            <a:ext cx="3500828" cy="2470065"/>
          </a:xfrm>
          <a:prstGeom prst="rect">
            <a:avLst/>
          </a:prstGeom>
          <a:noFill/>
          <a:ln>
            <a:noFill/>
          </a:ln>
        </p:spPr>
        <p:txBody>
          <a:bodyPr spcFirstLastPara="1" wrap="square" lIns="91425" tIns="91425" rIns="91425" bIns="91425"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6"/>
          <p:cNvSpPr txBox="1">
            <a:spLocks noGrp="1"/>
          </p:cNvSpPr>
          <p:nvPr>
            <p:ph type="body" idx="1"/>
          </p:nvPr>
        </p:nvSpPr>
        <p:spPr>
          <a:xfrm>
            <a:off x="5120878" y="803187"/>
            <a:ext cx="6269591" cy="2382651"/>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36" name="Google Shape;136;p16"/>
          <p:cNvSpPr txBox="1">
            <a:spLocks noGrp="1"/>
          </p:cNvSpPr>
          <p:nvPr>
            <p:ph type="body" idx="2"/>
          </p:nvPr>
        </p:nvSpPr>
        <p:spPr>
          <a:xfrm>
            <a:off x="5118447" y="3672162"/>
            <a:ext cx="6272022" cy="2383586"/>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37" name="Google Shape;137;p16"/>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6"/>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6"/>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0"/>
        <p:cNvGrpSpPr/>
        <p:nvPr/>
      </p:nvGrpSpPr>
      <p:grpSpPr>
        <a:xfrm>
          <a:off x="0" y="0"/>
          <a:ext cx="0" cy="0"/>
          <a:chOff x="0" y="0"/>
          <a:chExt cx="0" cy="0"/>
        </a:xfrm>
      </p:grpSpPr>
      <p:grpSp>
        <p:nvGrpSpPr>
          <p:cNvPr id="141" name="Google Shape;141;p17"/>
          <p:cNvGrpSpPr/>
          <p:nvPr/>
        </p:nvGrpSpPr>
        <p:grpSpPr>
          <a:xfrm>
            <a:off x="-417513" y="0"/>
            <a:ext cx="12584114" cy="6853238"/>
            <a:chOff x="-417513" y="0"/>
            <a:chExt cx="12584114" cy="6853238"/>
          </a:xfrm>
        </p:grpSpPr>
        <p:sp>
          <p:nvSpPr>
            <p:cNvPr id="142" name="Google Shape;142;p17"/>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7"/>
          <p:cNvGrpSpPr/>
          <p:nvPr/>
        </p:nvGrpSpPr>
        <p:grpSpPr>
          <a:xfrm>
            <a:off x="800144" y="1699589"/>
            <a:ext cx="3674476" cy="3470421"/>
            <a:chOff x="697883" y="1816768"/>
            <a:chExt cx="3674476" cy="3470421"/>
          </a:xfrm>
        </p:grpSpPr>
        <p:sp>
          <p:nvSpPr>
            <p:cNvPr id="164" name="Google Shape;164;p17"/>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7"/>
          <p:cNvSpPr txBox="1">
            <a:spLocks noGrp="1"/>
          </p:cNvSpPr>
          <p:nvPr>
            <p:ph type="title"/>
          </p:nvPr>
        </p:nvSpPr>
        <p:spPr>
          <a:xfrm>
            <a:off x="889001" y="2363915"/>
            <a:ext cx="3500828" cy="2460497"/>
          </a:xfrm>
          <a:prstGeom prst="rect">
            <a:avLst/>
          </a:prstGeom>
          <a:noFill/>
          <a:ln>
            <a:noFill/>
          </a:ln>
        </p:spPr>
        <p:txBody>
          <a:bodyPr spcFirstLastPara="1" wrap="square" lIns="91425" tIns="91425" rIns="91425" bIns="91425"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17"/>
          <p:cNvSpPr txBox="1">
            <a:spLocks noGrp="1"/>
          </p:cNvSpPr>
          <p:nvPr>
            <p:ph type="body" idx="1"/>
          </p:nvPr>
        </p:nvSpPr>
        <p:spPr>
          <a:xfrm>
            <a:off x="5125137" y="803185"/>
            <a:ext cx="6265088" cy="6858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420"/>
              <a:buNone/>
              <a:defRPr sz="2200" b="0" cap="none">
                <a:solidFill>
                  <a:schemeClr val="accent1"/>
                </a:solidFill>
              </a:defRPr>
            </a:lvl1pPr>
            <a:lvl2pPr marL="914400" lvl="1" indent="-228600" algn="l">
              <a:lnSpc>
                <a:spcPct val="120000"/>
              </a:lnSpc>
              <a:spcBef>
                <a:spcPts val="500"/>
              </a:spcBef>
              <a:spcAft>
                <a:spcPts val="0"/>
              </a:spcAft>
              <a:buSzPts val="2200"/>
              <a:buNone/>
              <a:defRPr sz="2000" b="1"/>
            </a:lvl2pPr>
            <a:lvl3pPr marL="1371600" lvl="2" indent="-228600" algn="l">
              <a:lnSpc>
                <a:spcPct val="120000"/>
              </a:lnSpc>
              <a:spcBef>
                <a:spcPts val="500"/>
              </a:spcBef>
              <a:spcAft>
                <a:spcPts val="0"/>
              </a:spcAft>
              <a:buSzPts val="1980"/>
              <a:buNone/>
              <a:defRPr sz="1800" b="1"/>
            </a:lvl3pPr>
            <a:lvl4pPr marL="1828800" lvl="3" indent="-228600" algn="l">
              <a:lnSpc>
                <a:spcPct val="120000"/>
              </a:lnSpc>
              <a:spcBef>
                <a:spcPts val="500"/>
              </a:spcBef>
              <a:spcAft>
                <a:spcPts val="0"/>
              </a:spcAft>
              <a:buSzPts val="1760"/>
              <a:buNone/>
              <a:defRPr sz="1600" b="1"/>
            </a:lvl4pPr>
            <a:lvl5pPr marL="2286000" lvl="4" indent="-228600" algn="l">
              <a:lnSpc>
                <a:spcPct val="120000"/>
              </a:lnSpc>
              <a:spcBef>
                <a:spcPts val="500"/>
              </a:spcBef>
              <a:spcAft>
                <a:spcPts val="0"/>
              </a:spcAft>
              <a:buSzPts val="1760"/>
              <a:buNone/>
              <a:defRPr sz="1600" b="1"/>
            </a:lvl5pPr>
            <a:lvl6pPr marL="2743200" lvl="5" indent="-228600" algn="l">
              <a:lnSpc>
                <a:spcPct val="120000"/>
              </a:lnSpc>
              <a:spcBef>
                <a:spcPts val="500"/>
              </a:spcBef>
              <a:spcAft>
                <a:spcPts val="0"/>
              </a:spcAft>
              <a:buSzPts val="1760"/>
              <a:buNone/>
              <a:defRPr sz="1600" b="1"/>
            </a:lvl6pPr>
            <a:lvl7pPr marL="3200400" lvl="6" indent="-228600" algn="l">
              <a:lnSpc>
                <a:spcPct val="120000"/>
              </a:lnSpc>
              <a:spcBef>
                <a:spcPts val="500"/>
              </a:spcBef>
              <a:spcAft>
                <a:spcPts val="0"/>
              </a:spcAft>
              <a:buSzPts val="1760"/>
              <a:buNone/>
              <a:defRPr sz="1600" b="1"/>
            </a:lvl7pPr>
            <a:lvl8pPr marL="3657600" lvl="7" indent="-228600" algn="l">
              <a:lnSpc>
                <a:spcPct val="120000"/>
              </a:lnSpc>
              <a:spcBef>
                <a:spcPts val="500"/>
              </a:spcBef>
              <a:spcAft>
                <a:spcPts val="0"/>
              </a:spcAft>
              <a:buSzPts val="1760"/>
              <a:buNone/>
              <a:defRPr sz="1600" b="1"/>
            </a:lvl8pPr>
            <a:lvl9pPr marL="4114800" lvl="8" indent="-228600" algn="l">
              <a:lnSpc>
                <a:spcPct val="120000"/>
              </a:lnSpc>
              <a:spcBef>
                <a:spcPts val="500"/>
              </a:spcBef>
              <a:spcAft>
                <a:spcPts val="0"/>
              </a:spcAft>
              <a:buSzPts val="1760"/>
              <a:buNone/>
              <a:defRPr sz="1600" b="1"/>
            </a:lvl9pPr>
          </a:lstStyle>
          <a:p>
            <a:endParaRPr/>
          </a:p>
        </p:txBody>
      </p:sp>
      <p:sp>
        <p:nvSpPr>
          <p:cNvPr id="169" name="Google Shape;169;p17"/>
          <p:cNvSpPr txBox="1">
            <a:spLocks noGrp="1"/>
          </p:cNvSpPr>
          <p:nvPr>
            <p:ph type="body" idx="2"/>
          </p:nvPr>
        </p:nvSpPr>
        <p:spPr>
          <a:xfrm>
            <a:off x="5125305" y="1488985"/>
            <a:ext cx="6264350" cy="1696853"/>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70" name="Google Shape;170;p17"/>
          <p:cNvSpPr txBox="1">
            <a:spLocks noGrp="1"/>
          </p:cNvSpPr>
          <p:nvPr>
            <p:ph type="body" idx="3"/>
          </p:nvPr>
        </p:nvSpPr>
        <p:spPr>
          <a:xfrm>
            <a:off x="5118653" y="3665887"/>
            <a:ext cx="6264414" cy="6858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420"/>
              <a:buNone/>
              <a:defRPr sz="2200" b="0" cap="none">
                <a:solidFill>
                  <a:schemeClr val="accent1"/>
                </a:solidFill>
              </a:defRPr>
            </a:lvl1pPr>
            <a:lvl2pPr marL="914400" lvl="1" indent="-228600" algn="l">
              <a:lnSpc>
                <a:spcPct val="120000"/>
              </a:lnSpc>
              <a:spcBef>
                <a:spcPts val="500"/>
              </a:spcBef>
              <a:spcAft>
                <a:spcPts val="0"/>
              </a:spcAft>
              <a:buSzPts val="2200"/>
              <a:buNone/>
              <a:defRPr sz="2000" b="1"/>
            </a:lvl2pPr>
            <a:lvl3pPr marL="1371600" lvl="2" indent="-228600" algn="l">
              <a:lnSpc>
                <a:spcPct val="120000"/>
              </a:lnSpc>
              <a:spcBef>
                <a:spcPts val="500"/>
              </a:spcBef>
              <a:spcAft>
                <a:spcPts val="0"/>
              </a:spcAft>
              <a:buSzPts val="1980"/>
              <a:buNone/>
              <a:defRPr sz="1800" b="1"/>
            </a:lvl3pPr>
            <a:lvl4pPr marL="1828800" lvl="3" indent="-228600" algn="l">
              <a:lnSpc>
                <a:spcPct val="120000"/>
              </a:lnSpc>
              <a:spcBef>
                <a:spcPts val="500"/>
              </a:spcBef>
              <a:spcAft>
                <a:spcPts val="0"/>
              </a:spcAft>
              <a:buSzPts val="1760"/>
              <a:buNone/>
              <a:defRPr sz="1600" b="1"/>
            </a:lvl4pPr>
            <a:lvl5pPr marL="2286000" lvl="4" indent="-228600" algn="l">
              <a:lnSpc>
                <a:spcPct val="120000"/>
              </a:lnSpc>
              <a:spcBef>
                <a:spcPts val="500"/>
              </a:spcBef>
              <a:spcAft>
                <a:spcPts val="0"/>
              </a:spcAft>
              <a:buSzPts val="1760"/>
              <a:buNone/>
              <a:defRPr sz="1600" b="1"/>
            </a:lvl5pPr>
            <a:lvl6pPr marL="2743200" lvl="5" indent="-228600" algn="l">
              <a:lnSpc>
                <a:spcPct val="120000"/>
              </a:lnSpc>
              <a:spcBef>
                <a:spcPts val="500"/>
              </a:spcBef>
              <a:spcAft>
                <a:spcPts val="0"/>
              </a:spcAft>
              <a:buSzPts val="1760"/>
              <a:buNone/>
              <a:defRPr sz="1600" b="1"/>
            </a:lvl6pPr>
            <a:lvl7pPr marL="3200400" lvl="6" indent="-228600" algn="l">
              <a:lnSpc>
                <a:spcPct val="120000"/>
              </a:lnSpc>
              <a:spcBef>
                <a:spcPts val="500"/>
              </a:spcBef>
              <a:spcAft>
                <a:spcPts val="0"/>
              </a:spcAft>
              <a:buSzPts val="1760"/>
              <a:buNone/>
              <a:defRPr sz="1600" b="1"/>
            </a:lvl7pPr>
            <a:lvl8pPr marL="3657600" lvl="7" indent="-228600" algn="l">
              <a:lnSpc>
                <a:spcPct val="120000"/>
              </a:lnSpc>
              <a:spcBef>
                <a:spcPts val="500"/>
              </a:spcBef>
              <a:spcAft>
                <a:spcPts val="0"/>
              </a:spcAft>
              <a:buSzPts val="1760"/>
              <a:buNone/>
              <a:defRPr sz="1600" b="1"/>
            </a:lvl8pPr>
            <a:lvl9pPr marL="4114800" lvl="8" indent="-228600" algn="l">
              <a:lnSpc>
                <a:spcPct val="120000"/>
              </a:lnSpc>
              <a:spcBef>
                <a:spcPts val="500"/>
              </a:spcBef>
              <a:spcAft>
                <a:spcPts val="0"/>
              </a:spcAft>
              <a:buSzPts val="1760"/>
              <a:buNone/>
              <a:defRPr sz="1600" b="1"/>
            </a:lvl9pPr>
          </a:lstStyle>
          <a:p>
            <a:endParaRPr/>
          </a:p>
        </p:txBody>
      </p:sp>
      <p:sp>
        <p:nvSpPr>
          <p:cNvPr id="171" name="Google Shape;171;p17"/>
          <p:cNvSpPr txBox="1">
            <a:spLocks noGrp="1"/>
          </p:cNvSpPr>
          <p:nvPr>
            <p:ph type="body" idx="4"/>
          </p:nvPr>
        </p:nvSpPr>
        <p:spPr>
          <a:xfrm>
            <a:off x="5118447" y="4351687"/>
            <a:ext cx="6265588" cy="1704060"/>
          </a:xfrm>
          <a:prstGeom prst="rect">
            <a:avLst/>
          </a:prstGeom>
          <a:noFill/>
          <a:ln>
            <a:noFill/>
          </a:ln>
        </p:spPr>
        <p:txBody>
          <a:bodyPr spcFirstLastPara="1" wrap="square" lIns="91425" tIns="45700" rIns="91425" bIns="45700" anchor="t"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172" name="Google Shape;172;p17"/>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7"/>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7"/>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grpSp>
        <p:nvGrpSpPr>
          <p:cNvPr id="176" name="Google Shape;176;p18"/>
          <p:cNvGrpSpPr/>
          <p:nvPr/>
        </p:nvGrpSpPr>
        <p:grpSpPr>
          <a:xfrm>
            <a:off x="-417513" y="0"/>
            <a:ext cx="12584114" cy="6853238"/>
            <a:chOff x="-417513" y="0"/>
            <a:chExt cx="12584114" cy="6853238"/>
          </a:xfrm>
        </p:grpSpPr>
        <p:sp>
          <p:nvSpPr>
            <p:cNvPr id="177" name="Google Shape;177;p18"/>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8"/>
          <p:cNvGrpSpPr/>
          <p:nvPr/>
        </p:nvGrpSpPr>
        <p:grpSpPr>
          <a:xfrm>
            <a:off x="800144" y="1699589"/>
            <a:ext cx="3674476" cy="3470421"/>
            <a:chOff x="697883" y="1816768"/>
            <a:chExt cx="3674476" cy="3470421"/>
          </a:xfrm>
        </p:grpSpPr>
        <p:sp>
          <p:nvSpPr>
            <p:cNvPr id="199" name="Google Shape;199;p18"/>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18"/>
          <p:cNvSpPr txBox="1">
            <a:spLocks noGrp="1"/>
          </p:cNvSpPr>
          <p:nvPr>
            <p:ph type="title"/>
          </p:nvPr>
        </p:nvSpPr>
        <p:spPr>
          <a:xfrm>
            <a:off x="888632" y="2349925"/>
            <a:ext cx="3501196" cy="2456442"/>
          </a:xfrm>
          <a:prstGeom prst="rect">
            <a:avLst/>
          </a:prstGeom>
          <a:noFill/>
          <a:ln>
            <a:noFill/>
          </a:ln>
        </p:spPr>
        <p:txBody>
          <a:bodyPr spcFirstLastPara="1" wrap="square" lIns="228600" tIns="228600" rIns="228600" bIns="228600" anchor="ctr" anchorCtr="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18"/>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8"/>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8"/>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19"/>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19"/>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19"/>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0"/>
        <p:cNvGrpSpPr/>
        <p:nvPr/>
      </p:nvGrpSpPr>
      <p:grpSpPr>
        <a:xfrm>
          <a:off x="0" y="0"/>
          <a:ext cx="0" cy="0"/>
          <a:chOff x="0" y="0"/>
          <a:chExt cx="0" cy="0"/>
        </a:xfrm>
      </p:grpSpPr>
      <p:grpSp>
        <p:nvGrpSpPr>
          <p:cNvPr id="211" name="Google Shape;211;p20"/>
          <p:cNvGrpSpPr/>
          <p:nvPr/>
        </p:nvGrpSpPr>
        <p:grpSpPr>
          <a:xfrm>
            <a:off x="-417513" y="0"/>
            <a:ext cx="12584114" cy="6853238"/>
            <a:chOff x="-417513" y="0"/>
            <a:chExt cx="12584114" cy="6853238"/>
          </a:xfrm>
        </p:grpSpPr>
        <p:sp>
          <p:nvSpPr>
            <p:cNvPr id="212" name="Google Shape;212;p20"/>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chemeClr val="dk1">
                  <a:alpha val="20000"/>
                </a:scheme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0"/>
          <p:cNvGrpSpPr/>
          <p:nvPr/>
        </p:nvGrpSpPr>
        <p:grpSpPr>
          <a:xfrm>
            <a:off x="800144" y="1699589"/>
            <a:ext cx="3674476" cy="3470421"/>
            <a:chOff x="697883" y="1816768"/>
            <a:chExt cx="3674476" cy="3470421"/>
          </a:xfrm>
        </p:grpSpPr>
        <p:sp>
          <p:nvSpPr>
            <p:cNvPr id="234" name="Google Shape;234;p20"/>
            <p:cNvSpPr/>
            <p:nvPr/>
          </p:nvSpPr>
          <p:spPr>
            <a:xfrm>
              <a:off x="697883" y="1816768"/>
              <a:ext cx="3674476"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rot="10800000">
              <a:off x="2380224" y="5014786"/>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704075" y="2392840"/>
              <a:ext cx="3668284"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0"/>
          <p:cNvSpPr txBox="1">
            <a:spLocks noGrp="1"/>
          </p:cNvSpPr>
          <p:nvPr>
            <p:ph type="title"/>
          </p:nvPr>
        </p:nvSpPr>
        <p:spPr>
          <a:xfrm>
            <a:off x="888631" y="2352026"/>
            <a:ext cx="3501197" cy="1223298"/>
          </a:xfrm>
          <a:prstGeom prst="rect">
            <a:avLst/>
          </a:prstGeom>
          <a:noFill/>
          <a:ln>
            <a:noFill/>
          </a:ln>
        </p:spPr>
        <p:txBody>
          <a:bodyPr spcFirstLastPara="1" wrap="square" lIns="228600" tIns="228600" rIns="228600" bIns="0" anchor="b" anchorCtr="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0"/>
          <p:cNvSpPr txBox="1">
            <a:spLocks noGrp="1"/>
          </p:cNvSpPr>
          <p:nvPr>
            <p:ph type="body" idx="1"/>
          </p:nvPr>
        </p:nvSpPr>
        <p:spPr>
          <a:xfrm>
            <a:off x="5109983" y="802809"/>
            <a:ext cx="6275035" cy="5249940"/>
          </a:xfrm>
          <a:prstGeom prst="rect">
            <a:avLst/>
          </a:prstGeom>
          <a:noFill/>
          <a:ln>
            <a:noFill/>
          </a:ln>
        </p:spPr>
        <p:txBody>
          <a:bodyPr spcFirstLastPara="1" wrap="square" lIns="91425" tIns="45700" rIns="91425" bIns="45700" anchor="ctr" anchorCtr="0">
            <a:normAutofit/>
          </a:bodyPr>
          <a:lstStyle>
            <a:lvl1pPr marL="457200" lvl="0" indent="-354330" algn="l">
              <a:lnSpc>
                <a:spcPct val="120000"/>
              </a:lnSpc>
              <a:spcBef>
                <a:spcPts val="1000"/>
              </a:spcBef>
              <a:spcAft>
                <a:spcPts val="0"/>
              </a:spcAft>
              <a:buSzPts val="1980"/>
              <a:buChar char="▪"/>
              <a:defRPr/>
            </a:lvl1pPr>
            <a:lvl2pPr marL="914400" lvl="1" indent="-354330" algn="l">
              <a:lnSpc>
                <a:spcPct val="120000"/>
              </a:lnSpc>
              <a:spcBef>
                <a:spcPts val="500"/>
              </a:spcBef>
              <a:spcAft>
                <a:spcPts val="0"/>
              </a:spcAft>
              <a:buSzPts val="1980"/>
              <a:buChar char="▪"/>
              <a:defRPr/>
            </a:lvl2pPr>
            <a:lvl3pPr marL="1371600" lvl="2" indent="-354330" algn="l">
              <a:lnSpc>
                <a:spcPct val="120000"/>
              </a:lnSpc>
              <a:spcBef>
                <a:spcPts val="500"/>
              </a:spcBef>
              <a:spcAft>
                <a:spcPts val="0"/>
              </a:spcAft>
              <a:buSzPts val="1980"/>
              <a:buChar char="▪"/>
              <a:defRPr/>
            </a:lvl3pPr>
            <a:lvl4pPr marL="1828800" lvl="3" indent="-354330" algn="l">
              <a:lnSpc>
                <a:spcPct val="120000"/>
              </a:lnSpc>
              <a:spcBef>
                <a:spcPts val="500"/>
              </a:spcBef>
              <a:spcAft>
                <a:spcPts val="0"/>
              </a:spcAft>
              <a:buSzPts val="1980"/>
              <a:buChar char="▪"/>
              <a:defRPr/>
            </a:lvl4pPr>
            <a:lvl5pPr marL="2286000" lvl="4" indent="-354329" algn="l">
              <a:lnSpc>
                <a:spcPct val="120000"/>
              </a:lnSpc>
              <a:spcBef>
                <a:spcPts val="500"/>
              </a:spcBef>
              <a:spcAft>
                <a:spcPts val="0"/>
              </a:spcAft>
              <a:buSzPts val="1980"/>
              <a:buChar char="▪"/>
              <a:defRPr/>
            </a:lvl5pPr>
            <a:lvl6pPr marL="2743200" lvl="5" indent="-354329" algn="l">
              <a:lnSpc>
                <a:spcPct val="120000"/>
              </a:lnSpc>
              <a:spcBef>
                <a:spcPts val="500"/>
              </a:spcBef>
              <a:spcAft>
                <a:spcPts val="0"/>
              </a:spcAft>
              <a:buSzPts val="1980"/>
              <a:buChar char="▪"/>
              <a:defRPr/>
            </a:lvl6pPr>
            <a:lvl7pPr marL="3200400" lvl="6" indent="-354329" algn="l">
              <a:lnSpc>
                <a:spcPct val="120000"/>
              </a:lnSpc>
              <a:spcBef>
                <a:spcPts val="500"/>
              </a:spcBef>
              <a:spcAft>
                <a:spcPts val="0"/>
              </a:spcAft>
              <a:buSzPts val="1980"/>
              <a:buChar char="▪"/>
              <a:defRPr/>
            </a:lvl7pPr>
            <a:lvl8pPr marL="3657600" lvl="7" indent="-354329" algn="l">
              <a:lnSpc>
                <a:spcPct val="120000"/>
              </a:lnSpc>
              <a:spcBef>
                <a:spcPts val="500"/>
              </a:spcBef>
              <a:spcAft>
                <a:spcPts val="0"/>
              </a:spcAft>
              <a:buSzPts val="1980"/>
              <a:buChar char="▪"/>
              <a:defRPr/>
            </a:lvl8pPr>
            <a:lvl9pPr marL="4114800" lvl="8" indent="-354329" algn="l">
              <a:lnSpc>
                <a:spcPct val="120000"/>
              </a:lnSpc>
              <a:spcBef>
                <a:spcPts val="500"/>
              </a:spcBef>
              <a:spcAft>
                <a:spcPts val="0"/>
              </a:spcAft>
              <a:buSzPts val="1980"/>
              <a:buChar char="▪"/>
              <a:defRPr/>
            </a:lvl9pPr>
          </a:lstStyle>
          <a:p>
            <a:endParaRPr/>
          </a:p>
        </p:txBody>
      </p:sp>
      <p:sp>
        <p:nvSpPr>
          <p:cNvPr id="239" name="Google Shape;239;p20"/>
          <p:cNvSpPr txBox="1">
            <a:spLocks noGrp="1"/>
          </p:cNvSpPr>
          <p:nvPr>
            <p:ph type="body" idx="2"/>
          </p:nvPr>
        </p:nvSpPr>
        <p:spPr>
          <a:xfrm>
            <a:off x="888631" y="3580186"/>
            <a:ext cx="3501197" cy="122116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760"/>
              <a:buNone/>
              <a:defRPr sz="1600">
                <a:solidFill>
                  <a:srgbClr val="FFFEFF"/>
                </a:solidFill>
              </a:defRPr>
            </a:lvl1pPr>
            <a:lvl2pPr marL="914400" lvl="1" indent="-228600" algn="l">
              <a:lnSpc>
                <a:spcPct val="120000"/>
              </a:lnSpc>
              <a:spcBef>
                <a:spcPts val="500"/>
              </a:spcBef>
              <a:spcAft>
                <a:spcPts val="0"/>
              </a:spcAft>
              <a:buSzPts val="1540"/>
              <a:buNone/>
              <a:defRPr sz="1400"/>
            </a:lvl2pPr>
            <a:lvl3pPr marL="1371600" lvl="2" indent="-228600" algn="l">
              <a:lnSpc>
                <a:spcPct val="120000"/>
              </a:lnSpc>
              <a:spcBef>
                <a:spcPts val="500"/>
              </a:spcBef>
              <a:spcAft>
                <a:spcPts val="0"/>
              </a:spcAft>
              <a:buSzPts val="1320"/>
              <a:buNone/>
              <a:defRPr sz="1200"/>
            </a:lvl3pPr>
            <a:lvl4pPr marL="1828800" lvl="3" indent="-228600" algn="l">
              <a:lnSpc>
                <a:spcPct val="120000"/>
              </a:lnSpc>
              <a:spcBef>
                <a:spcPts val="500"/>
              </a:spcBef>
              <a:spcAft>
                <a:spcPts val="0"/>
              </a:spcAft>
              <a:buSzPts val="1100"/>
              <a:buNone/>
              <a:defRPr sz="1000"/>
            </a:lvl4pPr>
            <a:lvl5pPr marL="2286000" lvl="4" indent="-228600" algn="l">
              <a:lnSpc>
                <a:spcPct val="120000"/>
              </a:lnSpc>
              <a:spcBef>
                <a:spcPts val="500"/>
              </a:spcBef>
              <a:spcAft>
                <a:spcPts val="0"/>
              </a:spcAft>
              <a:buSzPts val="1100"/>
              <a:buNone/>
              <a:defRPr sz="1000"/>
            </a:lvl5pPr>
            <a:lvl6pPr marL="2743200" lvl="5" indent="-228600" algn="l">
              <a:lnSpc>
                <a:spcPct val="120000"/>
              </a:lnSpc>
              <a:spcBef>
                <a:spcPts val="500"/>
              </a:spcBef>
              <a:spcAft>
                <a:spcPts val="0"/>
              </a:spcAft>
              <a:buSzPts val="1100"/>
              <a:buNone/>
              <a:defRPr sz="1000"/>
            </a:lvl6pPr>
            <a:lvl7pPr marL="3200400" lvl="6" indent="-228600" algn="l">
              <a:lnSpc>
                <a:spcPct val="120000"/>
              </a:lnSpc>
              <a:spcBef>
                <a:spcPts val="500"/>
              </a:spcBef>
              <a:spcAft>
                <a:spcPts val="0"/>
              </a:spcAft>
              <a:buSzPts val="1100"/>
              <a:buNone/>
              <a:defRPr sz="1000"/>
            </a:lvl7pPr>
            <a:lvl8pPr marL="3657600" lvl="7" indent="-228600" algn="l">
              <a:lnSpc>
                <a:spcPct val="120000"/>
              </a:lnSpc>
              <a:spcBef>
                <a:spcPts val="500"/>
              </a:spcBef>
              <a:spcAft>
                <a:spcPts val="0"/>
              </a:spcAft>
              <a:buSzPts val="1100"/>
              <a:buNone/>
              <a:defRPr sz="1000"/>
            </a:lvl8pPr>
            <a:lvl9pPr marL="4114800" lvl="8" indent="-228600" algn="l">
              <a:lnSpc>
                <a:spcPct val="120000"/>
              </a:lnSpc>
              <a:spcBef>
                <a:spcPts val="500"/>
              </a:spcBef>
              <a:spcAft>
                <a:spcPts val="0"/>
              </a:spcAft>
              <a:buSzPts val="1100"/>
              <a:buNone/>
              <a:defRPr sz="1000"/>
            </a:lvl9pPr>
          </a:lstStyle>
          <a:p>
            <a:endParaRPr/>
          </a:p>
        </p:txBody>
      </p:sp>
      <p:sp>
        <p:nvSpPr>
          <p:cNvPr id="240" name="Google Shape;240;p20"/>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20"/>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20"/>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3"/>
        <p:cNvGrpSpPr/>
        <p:nvPr/>
      </p:nvGrpSpPr>
      <p:grpSpPr>
        <a:xfrm>
          <a:off x="0" y="0"/>
          <a:ext cx="0" cy="0"/>
          <a:chOff x="0" y="0"/>
          <a:chExt cx="0" cy="0"/>
        </a:xfrm>
      </p:grpSpPr>
      <p:grpSp>
        <p:nvGrpSpPr>
          <p:cNvPr id="244" name="Google Shape;244;p21"/>
          <p:cNvGrpSpPr/>
          <p:nvPr/>
        </p:nvGrpSpPr>
        <p:grpSpPr>
          <a:xfrm>
            <a:off x="-329674" y="-59376"/>
            <a:ext cx="12515851" cy="6923798"/>
            <a:chOff x="-329674" y="-51881"/>
            <a:chExt cx="12515851" cy="6923798"/>
          </a:xfrm>
        </p:grpSpPr>
        <p:sp>
          <p:nvSpPr>
            <p:cNvPr id="245" name="Google Shape;245;p21"/>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1"/>
          <p:cNvGrpSpPr/>
          <p:nvPr/>
        </p:nvGrpSpPr>
        <p:grpSpPr>
          <a:xfrm>
            <a:off x="805336" y="1698331"/>
            <a:ext cx="5941540" cy="3470421"/>
            <a:chOff x="805336" y="1698331"/>
            <a:chExt cx="5941540" cy="3470421"/>
          </a:xfrm>
        </p:grpSpPr>
        <p:sp>
          <p:nvSpPr>
            <p:cNvPr id="265" name="Google Shape;265;p21"/>
            <p:cNvSpPr/>
            <p:nvPr/>
          </p:nvSpPr>
          <p:spPr>
            <a:xfrm>
              <a:off x="805336" y="1698331"/>
              <a:ext cx="5941540" cy="502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10800000">
              <a:off x="3618113" y="4896349"/>
              <a:ext cx="315988" cy="27240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805336" y="2274403"/>
              <a:ext cx="5941540" cy="26243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21"/>
          <p:cNvSpPr>
            <a:spLocks noGrp="1"/>
          </p:cNvSpPr>
          <p:nvPr>
            <p:ph type="pic" idx="2"/>
          </p:nvPr>
        </p:nvSpPr>
        <p:spPr>
          <a:xfrm>
            <a:off x="7543510" y="0"/>
            <a:ext cx="4648490" cy="6858000"/>
          </a:xfrm>
          <a:prstGeom prst="rect">
            <a:avLst/>
          </a:prstGeom>
          <a:solidFill>
            <a:srgbClr val="FEFEFE"/>
          </a:solidFill>
          <a:ln>
            <a:noFill/>
          </a:ln>
        </p:spPr>
      </p:sp>
      <p:sp>
        <p:nvSpPr>
          <p:cNvPr id="269" name="Google Shape;269;p21"/>
          <p:cNvSpPr txBox="1">
            <a:spLocks noGrp="1"/>
          </p:cNvSpPr>
          <p:nvPr>
            <p:ph type="title"/>
          </p:nvPr>
        </p:nvSpPr>
        <p:spPr>
          <a:xfrm>
            <a:off x="885443" y="2360255"/>
            <a:ext cx="5776646" cy="1178032"/>
          </a:xfrm>
          <a:prstGeom prst="rect">
            <a:avLst/>
          </a:prstGeom>
          <a:noFill/>
          <a:ln>
            <a:noFill/>
          </a:ln>
        </p:spPr>
        <p:txBody>
          <a:bodyPr spcFirstLastPara="1" wrap="square" lIns="228600" tIns="228600" rIns="228600" bIns="0" anchor="b" anchorCtr="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21"/>
          <p:cNvSpPr txBox="1">
            <a:spLocks noGrp="1"/>
          </p:cNvSpPr>
          <p:nvPr>
            <p:ph type="body" idx="1"/>
          </p:nvPr>
        </p:nvSpPr>
        <p:spPr>
          <a:xfrm>
            <a:off x="885443" y="3545012"/>
            <a:ext cx="5776646" cy="127419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980"/>
              <a:buNone/>
              <a:defRPr sz="1800">
                <a:solidFill>
                  <a:srgbClr val="FFFEFF"/>
                </a:solidFill>
              </a:defRPr>
            </a:lvl1pPr>
            <a:lvl2pPr marL="914400" lvl="1" indent="-228600" algn="l">
              <a:lnSpc>
                <a:spcPct val="120000"/>
              </a:lnSpc>
              <a:spcBef>
                <a:spcPts val="500"/>
              </a:spcBef>
              <a:spcAft>
                <a:spcPts val="0"/>
              </a:spcAft>
              <a:buSzPts val="1540"/>
              <a:buNone/>
              <a:defRPr sz="1400"/>
            </a:lvl2pPr>
            <a:lvl3pPr marL="1371600" lvl="2" indent="-228600" algn="l">
              <a:lnSpc>
                <a:spcPct val="120000"/>
              </a:lnSpc>
              <a:spcBef>
                <a:spcPts val="500"/>
              </a:spcBef>
              <a:spcAft>
                <a:spcPts val="0"/>
              </a:spcAft>
              <a:buSzPts val="1320"/>
              <a:buNone/>
              <a:defRPr sz="1200"/>
            </a:lvl3pPr>
            <a:lvl4pPr marL="1828800" lvl="3" indent="-228600" algn="l">
              <a:lnSpc>
                <a:spcPct val="120000"/>
              </a:lnSpc>
              <a:spcBef>
                <a:spcPts val="500"/>
              </a:spcBef>
              <a:spcAft>
                <a:spcPts val="0"/>
              </a:spcAft>
              <a:buSzPts val="1100"/>
              <a:buNone/>
              <a:defRPr sz="1000"/>
            </a:lvl4pPr>
            <a:lvl5pPr marL="2286000" lvl="4" indent="-228600" algn="l">
              <a:lnSpc>
                <a:spcPct val="120000"/>
              </a:lnSpc>
              <a:spcBef>
                <a:spcPts val="500"/>
              </a:spcBef>
              <a:spcAft>
                <a:spcPts val="0"/>
              </a:spcAft>
              <a:buSzPts val="1100"/>
              <a:buNone/>
              <a:defRPr sz="1000"/>
            </a:lvl5pPr>
            <a:lvl6pPr marL="2743200" lvl="5" indent="-228600" algn="l">
              <a:lnSpc>
                <a:spcPct val="120000"/>
              </a:lnSpc>
              <a:spcBef>
                <a:spcPts val="500"/>
              </a:spcBef>
              <a:spcAft>
                <a:spcPts val="0"/>
              </a:spcAft>
              <a:buSzPts val="1100"/>
              <a:buNone/>
              <a:defRPr sz="1000"/>
            </a:lvl6pPr>
            <a:lvl7pPr marL="3200400" lvl="6" indent="-228600" algn="l">
              <a:lnSpc>
                <a:spcPct val="120000"/>
              </a:lnSpc>
              <a:spcBef>
                <a:spcPts val="500"/>
              </a:spcBef>
              <a:spcAft>
                <a:spcPts val="0"/>
              </a:spcAft>
              <a:buSzPts val="1100"/>
              <a:buNone/>
              <a:defRPr sz="1000"/>
            </a:lvl7pPr>
            <a:lvl8pPr marL="3657600" lvl="7" indent="-228600" algn="l">
              <a:lnSpc>
                <a:spcPct val="120000"/>
              </a:lnSpc>
              <a:spcBef>
                <a:spcPts val="500"/>
              </a:spcBef>
              <a:spcAft>
                <a:spcPts val="0"/>
              </a:spcAft>
              <a:buSzPts val="1100"/>
              <a:buNone/>
              <a:defRPr sz="1000"/>
            </a:lvl8pPr>
            <a:lvl9pPr marL="4114800" lvl="8" indent="-228600" algn="l">
              <a:lnSpc>
                <a:spcPct val="120000"/>
              </a:lnSpc>
              <a:spcBef>
                <a:spcPts val="500"/>
              </a:spcBef>
              <a:spcAft>
                <a:spcPts val="0"/>
              </a:spcAft>
              <a:buSzPts val="1100"/>
              <a:buNone/>
              <a:defRPr sz="1000"/>
            </a:lvl9pPr>
          </a:lstStyle>
          <a:p>
            <a:endParaRPr/>
          </a:p>
        </p:txBody>
      </p:sp>
      <p:sp>
        <p:nvSpPr>
          <p:cNvPr id="271" name="Google Shape;271;p21"/>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21"/>
          <p:cNvSpPr txBox="1">
            <a:spLocks noGrp="1"/>
          </p:cNvSpPr>
          <p:nvPr>
            <p:ph type="ftr" idx="11"/>
          </p:nvPr>
        </p:nvSpPr>
        <p:spPr>
          <a:xfrm>
            <a:off x="804672" y="6227064"/>
            <a:ext cx="5942203" cy="32004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21"/>
          <p:cNvSpPr txBox="1">
            <a:spLocks noGrp="1"/>
          </p:cNvSpPr>
          <p:nvPr>
            <p:ph type="sldNum" idx="12"/>
          </p:nvPr>
        </p:nvSpPr>
        <p:spPr>
          <a:xfrm>
            <a:off x="5828377" y="320040"/>
            <a:ext cx="914400" cy="3200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91161" y="2358391"/>
            <a:ext cx="3498667" cy="2456485"/>
          </a:xfrm>
          <a:prstGeom prst="rect">
            <a:avLst/>
          </a:prstGeom>
          <a:noFill/>
          <a:ln>
            <a:noFill/>
          </a:ln>
        </p:spPr>
        <p:txBody>
          <a:bodyPr spcFirstLastPara="1" wrap="square" lIns="228600" tIns="228600" rIns="228600" bIns="228600" anchor="ctr" anchorCtr="0">
            <a:normAutofit/>
          </a:bodyPr>
          <a:lstStyle>
            <a:lvl1pPr marR="0" lvl="0" algn="ctr" rtl="0">
              <a:lnSpc>
                <a:spcPct val="85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5434982" y="794719"/>
            <a:ext cx="5950036" cy="5257090"/>
          </a:xfrm>
          <a:prstGeom prst="rect">
            <a:avLst/>
          </a:prstGeom>
          <a:noFill/>
          <a:ln>
            <a:noFill/>
          </a:ln>
        </p:spPr>
        <p:txBody>
          <a:bodyPr spcFirstLastPara="1" wrap="square" lIns="91425" tIns="45700" rIns="91425" bIns="45700" anchor="t" anchorCtr="0">
            <a:normAutofit/>
          </a:bodyPr>
          <a:lstStyle>
            <a:lvl1pPr marL="457200" marR="0" lvl="0" indent="-354330" algn="l" rtl="0">
              <a:lnSpc>
                <a:spcPct val="120000"/>
              </a:lnSpc>
              <a:spcBef>
                <a:spcPts val="1000"/>
              </a:spcBef>
              <a:spcAft>
                <a:spcPts val="0"/>
              </a:spcAft>
              <a:buClr>
                <a:schemeClr val="accent1"/>
              </a:buClr>
              <a:buSzPts val="1980"/>
              <a:buFont typeface="Noto Sans Symbols"/>
              <a:buChar char="▪"/>
              <a:defRPr sz="1800" b="0" i="0" u="none" strike="noStrike" cap="none">
                <a:solidFill>
                  <a:schemeClr val="dk1"/>
                </a:solidFill>
                <a:latin typeface="Rockwell"/>
                <a:ea typeface="Rockwell"/>
                <a:cs typeface="Rockwell"/>
                <a:sym typeface="Rockwell"/>
              </a:defRPr>
            </a:lvl1pPr>
            <a:lvl2pPr marL="914400" marR="0" lvl="1" indent="-340360" algn="l" rtl="0">
              <a:lnSpc>
                <a:spcPct val="120000"/>
              </a:lnSpc>
              <a:spcBef>
                <a:spcPts val="500"/>
              </a:spcBef>
              <a:spcAft>
                <a:spcPts val="0"/>
              </a:spcAft>
              <a:buClr>
                <a:schemeClr val="accent1"/>
              </a:buClr>
              <a:buSzPts val="1760"/>
              <a:buFont typeface="Noto Sans Symbols"/>
              <a:buChar char="▪"/>
              <a:defRPr sz="1600" b="0" i="0" u="none" strike="noStrike" cap="none">
                <a:solidFill>
                  <a:schemeClr val="dk1"/>
                </a:solidFill>
                <a:latin typeface="Rockwell"/>
                <a:ea typeface="Rockwell"/>
                <a:cs typeface="Rockwell"/>
                <a:sym typeface="Rockwell"/>
              </a:defRPr>
            </a:lvl2pPr>
            <a:lvl3pPr marL="1371600" marR="0" lvl="2" indent="-326389" algn="l" rtl="0">
              <a:lnSpc>
                <a:spcPct val="120000"/>
              </a:lnSpc>
              <a:spcBef>
                <a:spcPts val="500"/>
              </a:spcBef>
              <a:spcAft>
                <a:spcPts val="0"/>
              </a:spcAft>
              <a:buClr>
                <a:schemeClr val="accent1"/>
              </a:buClr>
              <a:buSzPts val="1540"/>
              <a:buFont typeface="Noto Sans Symbols"/>
              <a:buChar char="▪"/>
              <a:defRPr sz="1400" b="0" i="0" u="none" strike="noStrike" cap="none">
                <a:solidFill>
                  <a:schemeClr val="dk1"/>
                </a:solidFill>
                <a:latin typeface="Rockwell"/>
                <a:ea typeface="Rockwell"/>
                <a:cs typeface="Rockwell"/>
                <a:sym typeface="Rockwell"/>
              </a:defRPr>
            </a:lvl3pPr>
            <a:lvl4pPr marL="1828800" marR="0" lvl="3" indent="-312419"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4pPr>
            <a:lvl5pPr marL="2286000" marR="0" lvl="4"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5pPr>
            <a:lvl6pPr marL="2743200" marR="0" lvl="5"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6pPr>
            <a:lvl7pPr marL="3200400" marR="0" lvl="6"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7pPr>
            <a:lvl8pPr marL="3657600" marR="0" lvl="7"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8pPr>
            <a:lvl9pPr marL="4114800" marR="0" lvl="8" indent="-312420" algn="l" rtl="0">
              <a:lnSpc>
                <a:spcPct val="120000"/>
              </a:lnSpc>
              <a:spcBef>
                <a:spcPts val="500"/>
              </a:spcBef>
              <a:spcAft>
                <a:spcPts val="0"/>
              </a:spcAft>
              <a:buClr>
                <a:schemeClr val="accent1"/>
              </a:buClr>
              <a:buSzPts val="1320"/>
              <a:buFont typeface="Noto Sans Symbols"/>
              <a:buChar char="▪"/>
              <a:defRPr sz="1200" b="0" i="0" u="none" strike="noStrike" cap="none">
                <a:solidFill>
                  <a:schemeClr val="dk1"/>
                </a:solidFill>
                <a:latin typeface="Rockwell"/>
                <a:ea typeface="Rockwell"/>
                <a:cs typeface="Rockwell"/>
                <a:sym typeface="Rockwell"/>
              </a:defRPr>
            </a:lvl9pPr>
          </a:lstStyle>
          <a:p>
            <a:endParaRPr/>
          </a:p>
        </p:txBody>
      </p:sp>
      <p:sp>
        <p:nvSpPr>
          <p:cNvPr id="12" name="Google Shape;12;p12"/>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2"/>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4" name="Google Shape;14;p12"/>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888888"/>
                </a:solidFill>
                <a:latin typeface="Rockwell"/>
                <a:ea typeface="Rockwell"/>
                <a:cs typeface="Rockwell"/>
                <a:sym typeface="Rockwell"/>
              </a:defRPr>
            </a:lvl1pPr>
            <a:lvl2pPr marL="0" marR="0" lvl="1" indent="0" algn="r" rtl="0">
              <a:spcBef>
                <a:spcPts val="0"/>
              </a:spcBef>
              <a:buNone/>
              <a:defRPr sz="1000" b="0" i="0" u="none" strike="noStrike" cap="none">
                <a:solidFill>
                  <a:srgbClr val="888888"/>
                </a:solidFill>
                <a:latin typeface="Rockwell"/>
                <a:ea typeface="Rockwell"/>
                <a:cs typeface="Rockwell"/>
                <a:sym typeface="Rockwell"/>
              </a:defRPr>
            </a:lvl2pPr>
            <a:lvl3pPr marL="0" marR="0" lvl="2" indent="0" algn="r" rtl="0">
              <a:spcBef>
                <a:spcPts val="0"/>
              </a:spcBef>
              <a:buNone/>
              <a:defRPr sz="1000" b="0" i="0" u="none" strike="noStrike" cap="none">
                <a:solidFill>
                  <a:srgbClr val="888888"/>
                </a:solidFill>
                <a:latin typeface="Rockwell"/>
                <a:ea typeface="Rockwell"/>
                <a:cs typeface="Rockwell"/>
                <a:sym typeface="Rockwell"/>
              </a:defRPr>
            </a:lvl3pPr>
            <a:lvl4pPr marL="0" marR="0" lvl="3" indent="0" algn="r" rtl="0">
              <a:spcBef>
                <a:spcPts val="0"/>
              </a:spcBef>
              <a:buNone/>
              <a:defRPr sz="1000" b="0" i="0" u="none" strike="noStrike" cap="none">
                <a:solidFill>
                  <a:srgbClr val="888888"/>
                </a:solidFill>
                <a:latin typeface="Rockwell"/>
                <a:ea typeface="Rockwell"/>
                <a:cs typeface="Rockwell"/>
                <a:sym typeface="Rockwell"/>
              </a:defRPr>
            </a:lvl4pPr>
            <a:lvl5pPr marL="0" marR="0" lvl="4" indent="0" algn="r" rtl="0">
              <a:spcBef>
                <a:spcPts val="0"/>
              </a:spcBef>
              <a:buNone/>
              <a:defRPr sz="1000" b="0" i="0" u="none" strike="noStrike" cap="none">
                <a:solidFill>
                  <a:srgbClr val="888888"/>
                </a:solidFill>
                <a:latin typeface="Rockwell"/>
                <a:ea typeface="Rockwell"/>
                <a:cs typeface="Rockwell"/>
                <a:sym typeface="Rockwell"/>
              </a:defRPr>
            </a:lvl5pPr>
            <a:lvl6pPr marL="0" marR="0" lvl="5" indent="0" algn="r" rtl="0">
              <a:spcBef>
                <a:spcPts val="0"/>
              </a:spcBef>
              <a:buNone/>
              <a:defRPr sz="1000" b="0" i="0" u="none" strike="noStrike" cap="none">
                <a:solidFill>
                  <a:srgbClr val="888888"/>
                </a:solidFill>
                <a:latin typeface="Rockwell"/>
                <a:ea typeface="Rockwell"/>
                <a:cs typeface="Rockwell"/>
                <a:sym typeface="Rockwell"/>
              </a:defRPr>
            </a:lvl6pPr>
            <a:lvl7pPr marL="0" marR="0" lvl="6" indent="0" algn="r" rtl="0">
              <a:spcBef>
                <a:spcPts val="0"/>
              </a:spcBef>
              <a:buNone/>
              <a:defRPr sz="1000" b="0" i="0" u="none" strike="noStrike" cap="none">
                <a:solidFill>
                  <a:srgbClr val="888888"/>
                </a:solidFill>
                <a:latin typeface="Rockwell"/>
                <a:ea typeface="Rockwell"/>
                <a:cs typeface="Rockwell"/>
                <a:sym typeface="Rockwell"/>
              </a:defRPr>
            </a:lvl7pPr>
            <a:lvl8pPr marL="0" marR="0" lvl="7" indent="0" algn="r" rtl="0">
              <a:spcBef>
                <a:spcPts val="0"/>
              </a:spcBef>
              <a:buNone/>
              <a:defRPr sz="1000" b="0" i="0" u="none" strike="noStrike" cap="none">
                <a:solidFill>
                  <a:srgbClr val="888888"/>
                </a:solidFill>
                <a:latin typeface="Rockwell"/>
                <a:ea typeface="Rockwell"/>
                <a:cs typeface="Rockwell"/>
                <a:sym typeface="Rockwell"/>
              </a:defRPr>
            </a:lvl8pPr>
            <a:lvl9pPr marL="0" marR="0" lvl="8" indent="0" algn="r" rtl="0">
              <a:spcBef>
                <a:spcPts val="0"/>
              </a:spcBef>
              <a:buNone/>
              <a:defRPr sz="1000" b="0" i="0" u="none" strike="noStrike" cap="none">
                <a:solidFill>
                  <a:srgbClr val="888888"/>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
          <p:cNvSpPr txBox="1">
            <a:spLocks noGrp="1"/>
          </p:cNvSpPr>
          <p:nvPr>
            <p:ph type="ctrTitle"/>
          </p:nvPr>
        </p:nvSpPr>
        <p:spPr>
          <a:xfrm>
            <a:off x="1759236" y="2075504"/>
            <a:ext cx="8679915" cy="1748729"/>
          </a:xfrm>
          <a:prstGeom prst="rect">
            <a:avLst/>
          </a:prstGeom>
          <a:noFill/>
          <a:ln>
            <a:noFill/>
          </a:ln>
        </p:spPr>
        <p:txBody>
          <a:bodyPr spcFirstLastPara="1" wrap="square" lIns="228600" tIns="228600" rIns="228600" bIns="0" anchor="b" anchorCtr="0">
            <a:normAutofit fontScale="90000"/>
          </a:bodyPr>
          <a:lstStyle/>
          <a:p>
            <a:pPr marL="0" lvl="0" indent="0" algn="ctr" rtl="0">
              <a:lnSpc>
                <a:spcPct val="80000"/>
              </a:lnSpc>
              <a:spcBef>
                <a:spcPts val="0"/>
              </a:spcBef>
              <a:spcAft>
                <a:spcPts val="0"/>
              </a:spcAft>
              <a:buClr>
                <a:srgbClr val="FFFEFF"/>
              </a:buClr>
              <a:buSzPct val="100000"/>
              <a:buFont typeface="Calibri"/>
              <a:buNone/>
            </a:pPr>
            <a:r>
              <a:rPr lang="en-US" sz="4700"/>
              <a:t>IT721:Data Mining and Data Warehousing</a:t>
            </a:r>
            <a:br>
              <a:rPr lang="en-US" sz="4700"/>
            </a:br>
            <a:br>
              <a:rPr lang="en-US" sz="4700" b="1"/>
            </a:br>
            <a:r>
              <a:rPr lang="en-US" sz="4400" b="1"/>
              <a:t>Module 4: Data Mining &amp; Association Rules</a:t>
            </a:r>
            <a:endParaRPr/>
          </a:p>
        </p:txBody>
      </p:sp>
      <p:sp>
        <p:nvSpPr>
          <p:cNvPr id="343" name="Google Shape;343;p1"/>
          <p:cNvSpPr txBox="1">
            <a:spLocks noGrp="1"/>
          </p:cNvSpPr>
          <p:nvPr>
            <p:ph type="subTitle" idx="1"/>
          </p:nvPr>
        </p:nvSpPr>
        <p:spPr>
          <a:xfrm>
            <a:off x="1759237" y="3906266"/>
            <a:ext cx="8673427" cy="1322587"/>
          </a:xfrm>
          <a:prstGeom prst="rect">
            <a:avLst/>
          </a:prstGeom>
          <a:noFill/>
          <a:ln>
            <a:noFill/>
          </a:ln>
        </p:spPr>
        <p:txBody>
          <a:bodyPr spcFirstLastPara="1" wrap="square" lIns="91425" tIns="0" rIns="91425" bIns="45700" anchor="t" anchorCtr="0">
            <a:normAutofit fontScale="92500" lnSpcReduction="20000"/>
          </a:bodyPr>
          <a:lstStyle/>
          <a:p>
            <a:pPr marL="0" lvl="0" indent="0" algn="ctr" rtl="0">
              <a:lnSpc>
                <a:spcPct val="100000"/>
              </a:lnSpc>
              <a:spcBef>
                <a:spcPts val="0"/>
              </a:spcBef>
              <a:spcAft>
                <a:spcPts val="0"/>
              </a:spcAft>
              <a:buSzPct val="109999"/>
              <a:buNone/>
            </a:pPr>
            <a:r>
              <a:rPr lang="en-US"/>
              <a:t>Prof. Shailendra Kumar Sonkar</a:t>
            </a:r>
            <a:endParaRPr/>
          </a:p>
          <a:p>
            <a:pPr marL="0" lvl="0" indent="0" algn="ctr" rtl="0">
              <a:lnSpc>
                <a:spcPct val="100000"/>
              </a:lnSpc>
              <a:spcBef>
                <a:spcPts val="1000"/>
              </a:spcBef>
              <a:spcAft>
                <a:spcPts val="0"/>
              </a:spcAft>
              <a:buSzPct val="109999"/>
              <a:buNone/>
            </a:pPr>
            <a:r>
              <a:rPr lang="en-US"/>
              <a:t>Assistant Professor, Department of Information Technology</a:t>
            </a:r>
            <a:endParaRPr/>
          </a:p>
          <a:p>
            <a:pPr marL="0" lvl="0" indent="0" algn="ctr" rtl="0">
              <a:lnSpc>
                <a:spcPct val="100000"/>
              </a:lnSpc>
              <a:spcBef>
                <a:spcPts val="1000"/>
              </a:spcBef>
              <a:spcAft>
                <a:spcPts val="0"/>
              </a:spcAft>
              <a:buSzPct val="109999"/>
              <a:buNone/>
            </a:pPr>
            <a:r>
              <a:rPr lang="en-US"/>
              <a:t>University College of Engineering and Technology</a:t>
            </a:r>
            <a:endParaRPr/>
          </a:p>
          <a:p>
            <a:pPr marL="0" lvl="0" indent="0" algn="ctr" rtl="0">
              <a:lnSpc>
                <a:spcPct val="100000"/>
              </a:lnSpc>
              <a:spcBef>
                <a:spcPts val="1000"/>
              </a:spcBef>
              <a:spcAft>
                <a:spcPts val="0"/>
              </a:spcAft>
              <a:buSzPct val="109999"/>
              <a:buNone/>
            </a:pPr>
            <a:r>
              <a:rPr lang="en-US"/>
              <a:t>Vinoba Bhave University Hazaribag, Jharkhand</a:t>
            </a:r>
            <a:endParaRPr/>
          </a:p>
          <a:p>
            <a:pPr marL="0" lvl="0" indent="0" algn="ctr" rtl="0">
              <a:lnSpc>
                <a:spcPct val="100000"/>
              </a:lnSpc>
              <a:spcBef>
                <a:spcPts val="1000"/>
              </a:spcBef>
              <a:spcAft>
                <a:spcPts val="0"/>
              </a:spcAft>
              <a:buSzPct val="109999"/>
              <a:buNone/>
            </a:pPr>
            <a:endParaRPr/>
          </a:p>
        </p:txBody>
      </p:sp>
      <p:sp>
        <p:nvSpPr>
          <p:cNvPr id="344" name="Google Shape;344;p1"/>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IT721:DMDW by Prof. S.K. Sonkar, AP, ITD, UCET, VBU Hazaribag, Jharkhand</a:t>
            </a:r>
            <a:endParaRPr/>
          </a:p>
        </p:txBody>
      </p:sp>
      <p:sp>
        <p:nvSpPr>
          <p:cNvPr id="345" name="Google Shape;345;p1"/>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346" name="Google Shape;346;p1"/>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0"/>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424" name="Google Shape;424;p10"/>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i="0" u="none" strike="noStrike"/>
              <a:t>Data Mining : A Typical Architecture</a:t>
            </a:r>
            <a:endParaRPr/>
          </a:p>
          <a:p>
            <a:pPr marL="685800" lvl="1" indent="-228600" algn="just" rtl="0">
              <a:lnSpc>
                <a:spcPct val="120000"/>
              </a:lnSpc>
              <a:spcBef>
                <a:spcPts val="500"/>
              </a:spcBef>
              <a:spcAft>
                <a:spcPts val="0"/>
              </a:spcAft>
              <a:buSzPts val="1760"/>
              <a:buChar char="▪"/>
            </a:pPr>
            <a:r>
              <a:rPr lang="en-US" b="0" i="1" u="none" strike="noStrike"/>
              <a:t>User interface</a:t>
            </a:r>
            <a:endParaRPr/>
          </a:p>
          <a:p>
            <a:pPr marL="1143000" lvl="2" indent="-228600" algn="just" rtl="0">
              <a:lnSpc>
                <a:spcPct val="120000"/>
              </a:lnSpc>
              <a:spcBef>
                <a:spcPts val="500"/>
              </a:spcBef>
              <a:spcAft>
                <a:spcPts val="0"/>
              </a:spcAft>
              <a:buSzPts val="1540"/>
              <a:buChar char="▪"/>
            </a:pPr>
            <a:r>
              <a:rPr lang="en-US" b="0" i="0" u="none" strike="noStrike"/>
              <a:t>This module communicates between users and the data mining system, allowing the user to interact with the system by specifying a data mining query or task, providing information to help focus the search, and performing exploratory data mining based on the intermediate data mining results</a:t>
            </a:r>
            <a:endParaRPr/>
          </a:p>
          <a:p>
            <a:pPr marL="1143000" lvl="2" indent="-228600" algn="just" rtl="0">
              <a:lnSpc>
                <a:spcPct val="120000"/>
              </a:lnSpc>
              <a:spcBef>
                <a:spcPts val="500"/>
              </a:spcBef>
              <a:spcAft>
                <a:spcPts val="0"/>
              </a:spcAft>
              <a:buSzPts val="1540"/>
              <a:buChar char="▪"/>
            </a:pPr>
            <a:r>
              <a:rPr lang="en-US" b="0" i="0" u="none" strike="noStrike"/>
              <a:t>In addition, this component allows the user to browse database and data warehouse schemas or data structures, evaluate mined patterns, and visualize the patterns in different forms</a:t>
            </a:r>
            <a:endParaRPr b="1" i="1" u="none" strike="noStrike"/>
          </a:p>
        </p:txBody>
      </p:sp>
      <p:sp>
        <p:nvSpPr>
          <p:cNvPr id="425" name="Google Shape;425;p10"/>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26" name="Google Shape;426;p10"/>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427" name="Google Shape;427;p10"/>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1"/>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433" name="Google Shape;433;p11"/>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34" name="Google Shape;434;p11"/>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435" name="Google Shape;435;p11"/>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436" name="Google Shape;436;p11"/>
          <p:cNvPicPr preferRelativeResize="0">
            <a:picLocks noGrp="1"/>
          </p:cNvPicPr>
          <p:nvPr>
            <p:ph type="body" idx="1"/>
          </p:nvPr>
        </p:nvPicPr>
        <p:blipFill rotWithShape="1">
          <a:blip r:embed="rId3">
            <a:alphaModFix/>
          </a:blip>
          <a:srcRect/>
          <a:stretch/>
        </p:blipFill>
        <p:spPr>
          <a:xfrm>
            <a:off x="4568640" y="635508"/>
            <a:ext cx="7623360" cy="55869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KDD Vs. DM</a:t>
            </a:r>
            <a:br>
              <a:rPr lang="en-US" b="1"/>
            </a:br>
            <a:endParaRPr b="1"/>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dirty="0"/>
              <a:t>KDD (Knowledge Discovery Database) versus Data Mining</a:t>
            </a:r>
          </a:p>
          <a:p>
            <a:pPr marL="685800" lvl="1" indent="-228600" algn="just">
              <a:spcBef>
                <a:spcPts val="0"/>
              </a:spcBef>
            </a:pPr>
            <a:r>
              <a:rPr lang="en-US" dirty="0">
                <a:solidFill>
                  <a:srgbClr val="333333"/>
                </a:solidFill>
                <a:highlight>
                  <a:srgbClr val="FFFFFF"/>
                </a:highlight>
              </a:rPr>
              <a:t>KDD is the overall process of extracting knowledge from data while Data Mining is a step inside the KDD process, which deals with identifying patterns in data</a:t>
            </a:r>
          </a:p>
          <a:p>
            <a:pPr marL="685800" lvl="1" indent="-228600" algn="just">
              <a:spcBef>
                <a:spcPts val="0"/>
              </a:spcBef>
            </a:pPr>
            <a:r>
              <a:rPr lang="en-US" dirty="0">
                <a:solidFill>
                  <a:srgbClr val="333333"/>
                </a:solidFill>
                <a:highlight>
                  <a:srgbClr val="FFFFFF"/>
                </a:highlight>
              </a:rPr>
              <a:t>Data Mining is only the application of a specific algorithm based on the overall goal of the KDD process</a:t>
            </a:r>
            <a:endParaRPr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446" name="Google Shape;446;g11043cfa836_0_0"/>
          <p:cNvPicPr preferRelativeResize="0"/>
          <p:nvPr/>
        </p:nvPicPr>
        <p:blipFill>
          <a:blip r:embed="rId3">
            <a:alphaModFix/>
          </a:blip>
          <a:stretch>
            <a:fillRect/>
          </a:stretch>
        </p:blipFill>
        <p:spPr>
          <a:xfrm>
            <a:off x="4603010" y="3701938"/>
            <a:ext cx="7312874" cy="162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1043cfa836_0_11"/>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DBMS      Vs.           DM</a:t>
            </a:r>
            <a:endParaRPr b="1"/>
          </a:p>
        </p:txBody>
      </p:sp>
      <p:sp>
        <p:nvSpPr>
          <p:cNvPr id="452" name="Google Shape;452;g11043cfa836_0_11"/>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a:bodyPr>
          <a:lstStyle/>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lang="en-US"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lang="en-IN"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a:p>
            <a:pPr marL="0" lvl="0" indent="0" algn="just" rtl="0">
              <a:lnSpc>
                <a:spcPct val="120000"/>
              </a:lnSpc>
              <a:spcBef>
                <a:spcPts val="500"/>
              </a:spcBef>
              <a:spcAft>
                <a:spcPts val="0"/>
              </a:spcAft>
              <a:buNone/>
            </a:pPr>
            <a:endParaRPr dirty="0">
              <a:solidFill>
                <a:srgbClr val="333333"/>
              </a:solidFill>
              <a:highlight>
                <a:srgbClr val="FFFFFF"/>
              </a:highlight>
            </a:endParaRPr>
          </a:p>
        </p:txBody>
      </p:sp>
      <p:sp>
        <p:nvSpPr>
          <p:cNvPr id="453" name="Google Shape;453;g11043cfa836_0_11"/>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54" name="Google Shape;454;g11043cfa836_0_11"/>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455" name="Google Shape;455;g11043cfa836_0_11"/>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graphicFrame>
        <p:nvGraphicFramePr>
          <p:cNvPr id="2" name="Table 2">
            <a:extLst>
              <a:ext uri="{FF2B5EF4-FFF2-40B4-BE49-F238E27FC236}">
                <a16:creationId xmlns:a16="http://schemas.microsoft.com/office/drawing/2014/main" id="{149CDE1C-3142-48D9-9A89-DB55547954BC}"/>
              </a:ext>
            </a:extLst>
          </p:cNvPr>
          <p:cNvGraphicFramePr>
            <a:graphicFrameLocks noGrp="1"/>
          </p:cNvGraphicFramePr>
          <p:nvPr>
            <p:extLst>
              <p:ext uri="{D42A27DB-BD31-4B8C-83A1-F6EECF244321}">
                <p14:modId xmlns:p14="http://schemas.microsoft.com/office/powerpoint/2010/main" val="310135496"/>
              </p:ext>
            </p:extLst>
          </p:nvPr>
        </p:nvGraphicFramePr>
        <p:xfrm>
          <a:off x="4669971" y="640140"/>
          <a:ext cx="7315200" cy="5586926"/>
        </p:xfrm>
        <a:graphic>
          <a:graphicData uri="http://schemas.openxmlformats.org/drawingml/2006/table">
            <a:tbl>
              <a:tblPr firstRow="1" bandRow="1">
                <a:tableStyleId>{3C2FFA5D-87B4-456A-9821-1D502468CF0F}</a:tableStyleId>
              </a:tblPr>
              <a:tblGrid>
                <a:gridCol w="1524000">
                  <a:extLst>
                    <a:ext uri="{9D8B030D-6E8A-4147-A177-3AD203B41FA5}">
                      <a16:colId xmlns:a16="http://schemas.microsoft.com/office/drawing/2014/main" val="58980210"/>
                    </a:ext>
                  </a:extLst>
                </a:gridCol>
                <a:gridCol w="2873829">
                  <a:extLst>
                    <a:ext uri="{9D8B030D-6E8A-4147-A177-3AD203B41FA5}">
                      <a16:colId xmlns:a16="http://schemas.microsoft.com/office/drawing/2014/main" val="1624024049"/>
                    </a:ext>
                  </a:extLst>
                </a:gridCol>
                <a:gridCol w="2917371">
                  <a:extLst>
                    <a:ext uri="{9D8B030D-6E8A-4147-A177-3AD203B41FA5}">
                      <a16:colId xmlns:a16="http://schemas.microsoft.com/office/drawing/2014/main" val="2715250801"/>
                    </a:ext>
                  </a:extLst>
                </a:gridCol>
              </a:tblGrid>
              <a:tr h="507104">
                <a:tc>
                  <a:txBody>
                    <a:bodyPr/>
                    <a:lstStyle/>
                    <a:p>
                      <a:r>
                        <a:rPr lang="en-US" sz="1800" dirty="0">
                          <a:latin typeface="Rockwell" panose="02060603020205020403" pitchFamily="18" charset="0"/>
                        </a:rPr>
                        <a:t>Parameters</a:t>
                      </a:r>
                      <a:endParaRPr lang="en-IN" sz="1800" dirty="0">
                        <a:latin typeface="Rockwell" panose="02060603020205020403" pitchFamily="18" charset="0"/>
                      </a:endParaRPr>
                    </a:p>
                  </a:txBody>
                  <a:tcPr/>
                </a:tc>
                <a:tc>
                  <a:txBody>
                    <a:bodyPr/>
                    <a:lstStyle/>
                    <a:p>
                      <a:r>
                        <a:rPr lang="en-US" sz="1800" dirty="0">
                          <a:latin typeface="Rockwell" panose="02060603020205020403" pitchFamily="18" charset="0"/>
                        </a:rPr>
                        <a:t>DBMS</a:t>
                      </a:r>
                      <a:endParaRPr lang="en-IN" sz="1800" dirty="0">
                        <a:latin typeface="Rockwell" panose="02060603020205020403" pitchFamily="18" charset="0"/>
                      </a:endParaRPr>
                    </a:p>
                  </a:txBody>
                  <a:tcPr/>
                </a:tc>
                <a:tc>
                  <a:txBody>
                    <a:bodyPr/>
                    <a:lstStyle/>
                    <a:p>
                      <a:r>
                        <a:rPr lang="en-US" sz="1800" dirty="0">
                          <a:latin typeface="Rockwell" panose="02060603020205020403" pitchFamily="18" charset="0"/>
                        </a:rPr>
                        <a:t>Data Mining</a:t>
                      </a:r>
                      <a:endParaRPr lang="en-IN" sz="1800" dirty="0">
                        <a:latin typeface="Rockwell" panose="02060603020205020403" pitchFamily="18" charset="0"/>
                      </a:endParaRPr>
                    </a:p>
                  </a:txBody>
                  <a:tcPr/>
                </a:tc>
                <a:extLst>
                  <a:ext uri="{0D108BD9-81ED-4DB2-BD59-A6C34878D82A}">
                    <a16:rowId xmlns:a16="http://schemas.microsoft.com/office/drawing/2014/main" val="709595468"/>
                  </a:ext>
                </a:extLst>
              </a:tr>
              <a:tr h="829359">
                <a:tc>
                  <a:txBody>
                    <a:bodyPr/>
                    <a:lstStyle/>
                    <a:p>
                      <a:r>
                        <a:rPr lang="en-US" sz="1600" b="1" dirty="0">
                          <a:latin typeface="Rockwell" panose="02060603020205020403" pitchFamily="18" charset="0"/>
                        </a:rPr>
                        <a:t>Task</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Extraction of detailed and summary data</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Knowledge discovery of hidden patterns and insights</a:t>
                      </a:r>
                      <a:endParaRPr lang="en-IN" sz="1600" dirty="0">
                        <a:latin typeface="Rockwell" panose="02060603020205020403" pitchFamily="18" charset="0"/>
                      </a:endParaRPr>
                    </a:p>
                  </a:txBody>
                  <a:tcPr/>
                </a:tc>
                <a:extLst>
                  <a:ext uri="{0D108BD9-81ED-4DB2-BD59-A6C34878D82A}">
                    <a16:rowId xmlns:a16="http://schemas.microsoft.com/office/drawing/2014/main" val="797649825"/>
                  </a:ext>
                </a:extLst>
              </a:tr>
              <a:tr h="587462">
                <a:tc>
                  <a:txBody>
                    <a:bodyPr/>
                    <a:lstStyle/>
                    <a:p>
                      <a:r>
                        <a:rPr lang="en-US" sz="1600" b="1" dirty="0">
                          <a:latin typeface="Rockwell" panose="02060603020205020403" pitchFamily="18" charset="0"/>
                        </a:rPr>
                        <a:t>Result</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Information / subset of data</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Insight and Prediction / Analysis of data</a:t>
                      </a:r>
                      <a:endParaRPr lang="en-IN" sz="1600" dirty="0">
                        <a:latin typeface="Rockwell" panose="02060603020205020403" pitchFamily="18" charset="0"/>
                      </a:endParaRPr>
                    </a:p>
                  </a:txBody>
                  <a:tcPr/>
                </a:tc>
                <a:extLst>
                  <a:ext uri="{0D108BD9-81ED-4DB2-BD59-A6C34878D82A}">
                    <a16:rowId xmlns:a16="http://schemas.microsoft.com/office/drawing/2014/main" val="1787029505"/>
                  </a:ext>
                </a:extLst>
              </a:tr>
              <a:tr h="829359">
                <a:tc>
                  <a:txBody>
                    <a:bodyPr/>
                    <a:lstStyle/>
                    <a:p>
                      <a:r>
                        <a:rPr lang="en-US" sz="1600" b="1" dirty="0">
                          <a:latin typeface="Rockwell" panose="02060603020205020403" pitchFamily="18" charset="0"/>
                        </a:rPr>
                        <a:t>Method</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Deduction(Ask the query and verify with data )</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Induction(Build the model, apply it to new data, get the result)</a:t>
                      </a:r>
                      <a:endParaRPr lang="en-IN" sz="1600" dirty="0">
                        <a:latin typeface="Rockwell" panose="02060603020205020403" pitchFamily="18" charset="0"/>
                      </a:endParaRPr>
                    </a:p>
                  </a:txBody>
                  <a:tcPr/>
                </a:tc>
                <a:extLst>
                  <a:ext uri="{0D108BD9-81ED-4DB2-BD59-A6C34878D82A}">
                    <a16:rowId xmlns:a16="http://schemas.microsoft.com/office/drawing/2014/main" val="2713456017"/>
                  </a:ext>
                </a:extLst>
              </a:tr>
              <a:tr h="587462">
                <a:tc>
                  <a:txBody>
                    <a:bodyPr/>
                    <a:lstStyle/>
                    <a:p>
                      <a:r>
                        <a:rPr lang="en-US" sz="1600" b="1" dirty="0">
                          <a:latin typeface="Rockwell" panose="02060603020205020403" pitchFamily="18" charset="0"/>
                        </a:rPr>
                        <a:t>Appearance</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Users knows what is looking for</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Users might/might not knows what is looking for</a:t>
                      </a:r>
                      <a:endParaRPr lang="en-IN" sz="1600" dirty="0">
                        <a:latin typeface="Rockwell" panose="02060603020205020403" pitchFamily="18" charset="0"/>
                      </a:endParaRPr>
                    </a:p>
                  </a:txBody>
                  <a:tcPr/>
                </a:tc>
                <a:extLst>
                  <a:ext uri="{0D108BD9-81ED-4DB2-BD59-A6C34878D82A}">
                    <a16:rowId xmlns:a16="http://schemas.microsoft.com/office/drawing/2014/main" val="1837976604"/>
                  </a:ext>
                </a:extLst>
              </a:tr>
              <a:tr h="587462">
                <a:tc>
                  <a:txBody>
                    <a:bodyPr/>
                    <a:lstStyle/>
                    <a:p>
                      <a:r>
                        <a:rPr lang="en-US" sz="1600" b="1" dirty="0">
                          <a:latin typeface="Rockwell" panose="02060603020205020403" pitchFamily="18" charset="0"/>
                        </a:rPr>
                        <a:t>Accuracy</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Answer to query is 100% accurate, if data correct</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Effort to get the answer as accurate as possible</a:t>
                      </a:r>
                      <a:endParaRPr lang="en-IN" sz="1600" dirty="0">
                        <a:latin typeface="Rockwell" panose="02060603020205020403" pitchFamily="18" charset="0"/>
                      </a:endParaRPr>
                    </a:p>
                  </a:txBody>
                  <a:tcPr/>
                </a:tc>
                <a:extLst>
                  <a:ext uri="{0D108BD9-81ED-4DB2-BD59-A6C34878D82A}">
                    <a16:rowId xmlns:a16="http://schemas.microsoft.com/office/drawing/2014/main" val="3013497661"/>
                  </a:ext>
                </a:extLst>
              </a:tr>
              <a:tr h="829359">
                <a:tc>
                  <a:txBody>
                    <a:bodyPr/>
                    <a:lstStyle/>
                    <a:p>
                      <a:r>
                        <a:rPr lang="en-US" sz="1600" b="1" dirty="0">
                          <a:latin typeface="Rockwell" panose="02060603020205020403" pitchFamily="18" charset="0"/>
                        </a:rPr>
                        <a:t>Data Nature</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Data are retrieved as stored</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Data need to be cleaned before producing the results</a:t>
                      </a:r>
                      <a:endParaRPr lang="en-IN" sz="1600" dirty="0">
                        <a:latin typeface="Rockwell" panose="02060603020205020403" pitchFamily="18" charset="0"/>
                      </a:endParaRPr>
                    </a:p>
                  </a:txBody>
                  <a:tcPr/>
                </a:tc>
                <a:extLst>
                  <a:ext uri="{0D108BD9-81ED-4DB2-BD59-A6C34878D82A}">
                    <a16:rowId xmlns:a16="http://schemas.microsoft.com/office/drawing/2014/main" val="4099677972"/>
                  </a:ext>
                </a:extLst>
              </a:tr>
              <a:tr h="829359">
                <a:tc>
                  <a:txBody>
                    <a:bodyPr/>
                    <a:lstStyle/>
                    <a:p>
                      <a:r>
                        <a:rPr lang="en-US" sz="1600" b="1" dirty="0">
                          <a:latin typeface="Rockwell" panose="02060603020205020403" pitchFamily="18" charset="0"/>
                        </a:rPr>
                        <a:t>Example</a:t>
                      </a:r>
                      <a:endParaRPr lang="en-IN" sz="1600" b="1" dirty="0">
                        <a:latin typeface="Rockwell" panose="02060603020205020403" pitchFamily="18" charset="0"/>
                      </a:endParaRPr>
                    </a:p>
                  </a:txBody>
                  <a:tcPr/>
                </a:tc>
                <a:tc>
                  <a:txBody>
                    <a:bodyPr/>
                    <a:lstStyle/>
                    <a:p>
                      <a:r>
                        <a:rPr lang="en-US" sz="1600" dirty="0">
                          <a:latin typeface="Rockwell" panose="02060603020205020403" pitchFamily="18" charset="0"/>
                        </a:rPr>
                        <a:t>Who purchased the Mutual Funds in last 3 years?</a:t>
                      </a:r>
                      <a:endParaRPr lang="en-IN" sz="1600" dirty="0">
                        <a:latin typeface="Rockwell" panose="02060603020205020403" pitchFamily="18" charset="0"/>
                      </a:endParaRPr>
                    </a:p>
                  </a:txBody>
                  <a:tcPr/>
                </a:tc>
                <a:tc>
                  <a:txBody>
                    <a:bodyPr/>
                    <a:lstStyle/>
                    <a:p>
                      <a:r>
                        <a:rPr lang="en-US" sz="1600" dirty="0">
                          <a:latin typeface="Rockwell" panose="02060603020205020403" pitchFamily="18" charset="0"/>
                        </a:rPr>
                        <a:t>Who will buy a Mutual Fund in the next 6 months and why?</a:t>
                      </a:r>
                      <a:endParaRPr lang="en-IN" sz="1600" dirty="0">
                        <a:latin typeface="Rockwell" panose="02060603020205020403" pitchFamily="18" charset="0"/>
                      </a:endParaRPr>
                    </a:p>
                  </a:txBody>
                  <a:tcPr/>
                </a:tc>
                <a:extLst>
                  <a:ext uri="{0D108BD9-81ED-4DB2-BD59-A6C34878D82A}">
                    <a16:rowId xmlns:a16="http://schemas.microsoft.com/office/drawing/2014/main" val="401246732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sz="1800" b="1" i="0" u="none" strike="noStrike" baseline="0" dirty="0">
                <a:latin typeface="Rockwell" panose="02060603020205020403" pitchFamily="18" charset="0"/>
              </a:rPr>
              <a:t>What Kinds of Data Can Be Mined?</a:t>
            </a:r>
            <a:endParaRPr dirty="0">
              <a:solidFill>
                <a:srgbClr val="333333"/>
              </a:solidFill>
              <a:highlight>
                <a:srgbClr val="FFFFFF"/>
              </a:highlight>
              <a:latin typeface="Rockwell" panose="02060603020205020403" pitchFamily="18" charset="0"/>
            </a:endParaRPr>
          </a:p>
          <a:p>
            <a:pPr lvl="1"/>
            <a:r>
              <a:rPr lang="en-US" b="0" i="0" u="none" strike="noStrike" baseline="0" dirty="0">
                <a:latin typeface="Rockwell" panose="02060603020205020403" pitchFamily="18" charset="0"/>
              </a:rPr>
              <a:t>The most basic forms of data for mining applications</a:t>
            </a:r>
          </a:p>
          <a:p>
            <a:pPr lvl="2"/>
            <a:r>
              <a:rPr lang="en-US" dirty="0">
                <a:latin typeface="Rockwell" panose="02060603020205020403" pitchFamily="18" charset="0"/>
              </a:rPr>
              <a:t>D</a:t>
            </a:r>
            <a:r>
              <a:rPr lang="en-US" b="0" i="0" u="none" strike="noStrike" baseline="0" dirty="0">
                <a:latin typeface="Rockwell" panose="02060603020205020403" pitchFamily="18" charset="0"/>
              </a:rPr>
              <a:t>atabase </a:t>
            </a:r>
            <a:r>
              <a:rPr lang="en-US" dirty="0">
                <a:latin typeface="Rockwell" panose="02060603020205020403" pitchFamily="18" charset="0"/>
              </a:rPr>
              <a:t>D</a:t>
            </a:r>
            <a:r>
              <a:rPr lang="en-US" b="0" i="0" u="none" strike="noStrike" baseline="0" dirty="0">
                <a:latin typeface="Rockwell" panose="02060603020205020403" pitchFamily="18" charset="0"/>
              </a:rPr>
              <a:t>ata </a:t>
            </a:r>
          </a:p>
          <a:p>
            <a:pPr lvl="2"/>
            <a:r>
              <a:rPr lang="en-US" dirty="0">
                <a:latin typeface="Rockwell" panose="02060603020205020403" pitchFamily="18" charset="0"/>
              </a:rPr>
              <a:t>D</a:t>
            </a:r>
            <a:r>
              <a:rPr lang="en-US" b="0" i="0" u="none" strike="noStrike" baseline="0" dirty="0">
                <a:latin typeface="Rockwell" panose="02060603020205020403" pitchFamily="18" charset="0"/>
              </a:rPr>
              <a:t>ata </a:t>
            </a:r>
            <a:r>
              <a:rPr lang="en-US" dirty="0">
                <a:latin typeface="Rockwell" panose="02060603020205020403" pitchFamily="18" charset="0"/>
              </a:rPr>
              <a:t>W</a:t>
            </a:r>
            <a:r>
              <a:rPr lang="en-US" b="0" i="0" u="none" strike="noStrike" baseline="0" dirty="0">
                <a:latin typeface="Rockwell" panose="02060603020205020403" pitchFamily="18" charset="0"/>
              </a:rPr>
              <a:t>arehouse </a:t>
            </a:r>
            <a:r>
              <a:rPr lang="en-US" dirty="0">
                <a:latin typeface="Rockwell" panose="02060603020205020403" pitchFamily="18" charset="0"/>
              </a:rPr>
              <a:t>D</a:t>
            </a:r>
            <a:r>
              <a:rPr lang="en-US" b="0" i="0" u="none" strike="noStrike" baseline="0" dirty="0">
                <a:latin typeface="Rockwell" panose="02060603020205020403" pitchFamily="18" charset="0"/>
              </a:rPr>
              <a:t>ata </a:t>
            </a:r>
          </a:p>
          <a:p>
            <a:pPr lvl="2"/>
            <a:r>
              <a:rPr lang="en-US" dirty="0">
                <a:latin typeface="Rockwell" panose="02060603020205020403" pitchFamily="18" charset="0"/>
              </a:rPr>
              <a:t>T</a:t>
            </a:r>
            <a:r>
              <a:rPr lang="en-US" b="0" i="0" u="none" strike="noStrike" baseline="0" dirty="0">
                <a:latin typeface="Rockwell" panose="02060603020205020403" pitchFamily="18" charset="0"/>
              </a:rPr>
              <a:t>ransactional </a:t>
            </a:r>
            <a:r>
              <a:rPr lang="en-US" dirty="0">
                <a:latin typeface="Rockwell" panose="02060603020205020403" pitchFamily="18" charset="0"/>
              </a:rPr>
              <a:t>D</a:t>
            </a:r>
            <a:r>
              <a:rPr lang="en-US" b="0" i="0" u="none" strike="noStrike" baseline="0" dirty="0">
                <a:latin typeface="Rockwell" panose="02060603020205020403" pitchFamily="18" charset="0"/>
              </a:rPr>
              <a:t>ata</a:t>
            </a:r>
          </a:p>
          <a:p>
            <a:pPr lvl="1"/>
            <a:r>
              <a:rPr lang="en-US" b="0" i="0" u="none" strike="noStrike" baseline="0" dirty="0">
                <a:latin typeface="Rockwell" panose="02060603020205020403" pitchFamily="18" charset="0"/>
              </a:rPr>
              <a:t>Data mining can also be applied to other forms of data </a:t>
            </a:r>
          </a:p>
          <a:p>
            <a:pPr lvl="2"/>
            <a:r>
              <a:rPr lang="en-US" dirty="0">
                <a:latin typeface="Rockwell" panose="02060603020205020403" pitchFamily="18" charset="0"/>
              </a:rPr>
              <a:t>D</a:t>
            </a:r>
            <a:r>
              <a:rPr lang="en-US" b="0" i="0" u="none" strike="noStrike" baseline="0" dirty="0">
                <a:latin typeface="Rockwell" panose="02060603020205020403" pitchFamily="18" charset="0"/>
              </a:rPr>
              <a:t>ata </a:t>
            </a:r>
            <a:r>
              <a:rPr lang="en-US" dirty="0">
                <a:latin typeface="Rockwell" panose="02060603020205020403" pitchFamily="18" charset="0"/>
              </a:rPr>
              <a:t>S</a:t>
            </a:r>
            <a:r>
              <a:rPr lang="en-US" b="0" i="0" u="none" strike="noStrike" baseline="0" dirty="0">
                <a:latin typeface="Rockwell" panose="02060603020205020403" pitchFamily="18" charset="0"/>
              </a:rPr>
              <a:t>treams</a:t>
            </a:r>
          </a:p>
          <a:p>
            <a:pPr lvl="2"/>
            <a:r>
              <a:rPr lang="en-US" dirty="0">
                <a:latin typeface="Rockwell" panose="02060603020205020403" pitchFamily="18" charset="0"/>
              </a:rPr>
              <a:t>O</a:t>
            </a:r>
            <a:r>
              <a:rPr lang="en-US" b="0" i="0" u="none" strike="noStrike" baseline="0" dirty="0">
                <a:latin typeface="Rockwell" panose="02060603020205020403" pitchFamily="18" charset="0"/>
              </a:rPr>
              <a:t>rdered/Sequence </a:t>
            </a:r>
            <a:r>
              <a:rPr lang="en-US" dirty="0">
                <a:latin typeface="Rockwell" panose="02060603020205020403" pitchFamily="18" charset="0"/>
              </a:rPr>
              <a:t>D</a:t>
            </a:r>
            <a:r>
              <a:rPr lang="en-US" b="0" i="0" u="none" strike="noStrike" baseline="0" dirty="0">
                <a:latin typeface="Rockwell" panose="02060603020205020403" pitchFamily="18" charset="0"/>
              </a:rPr>
              <a:t>ata</a:t>
            </a:r>
          </a:p>
          <a:p>
            <a:pPr lvl="2"/>
            <a:r>
              <a:rPr lang="en-US" dirty="0">
                <a:latin typeface="Rockwell" panose="02060603020205020403" pitchFamily="18" charset="0"/>
              </a:rPr>
              <a:t>G</a:t>
            </a:r>
            <a:r>
              <a:rPr lang="en-US" b="0" i="0" u="none" strike="noStrike" baseline="0" dirty="0">
                <a:latin typeface="Rockwell" panose="02060603020205020403" pitchFamily="18" charset="0"/>
              </a:rPr>
              <a:t>raph or Networked </a:t>
            </a:r>
            <a:r>
              <a:rPr lang="en-US" dirty="0">
                <a:latin typeface="Rockwell" panose="02060603020205020403" pitchFamily="18" charset="0"/>
              </a:rPr>
              <a:t>D</a:t>
            </a:r>
            <a:r>
              <a:rPr lang="en-US" b="0" i="0" u="none" strike="noStrike" baseline="0" dirty="0">
                <a:latin typeface="Rockwell" panose="02060603020205020403" pitchFamily="18" charset="0"/>
              </a:rPr>
              <a:t>ata</a:t>
            </a:r>
          </a:p>
          <a:p>
            <a:pPr lvl="2"/>
            <a:r>
              <a:rPr lang="en-US" dirty="0">
                <a:latin typeface="Rockwell" panose="02060603020205020403" pitchFamily="18" charset="0"/>
              </a:rPr>
              <a:t>S</a:t>
            </a:r>
            <a:r>
              <a:rPr lang="en-US" b="0" i="0" u="none" strike="noStrike" baseline="0" dirty="0">
                <a:latin typeface="Rockwell" panose="02060603020205020403" pitchFamily="18" charset="0"/>
              </a:rPr>
              <a:t>patial </a:t>
            </a:r>
            <a:r>
              <a:rPr lang="en-US" dirty="0">
                <a:latin typeface="Rockwell" panose="02060603020205020403" pitchFamily="18" charset="0"/>
              </a:rPr>
              <a:t>D</a:t>
            </a:r>
            <a:r>
              <a:rPr lang="en-US" b="0" i="0" u="none" strike="noStrike" baseline="0" dirty="0">
                <a:latin typeface="Rockwell" panose="02060603020205020403" pitchFamily="18" charset="0"/>
              </a:rPr>
              <a:t>ata</a:t>
            </a:r>
          </a:p>
          <a:p>
            <a:pPr lvl="2"/>
            <a:r>
              <a:rPr lang="en-US" b="0" i="0" u="none" strike="noStrike" baseline="0" dirty="0">
                <a:latin typeface="Rockwell" panose="02060603020205020403" pitchFamily="18" charset="0"/>
              </a:rPr>
              <a:t>Text </a:t>
            </a:r>
            <a:r>
              <a:rPr lang="en-US" dirty="0">
                <a:latin typeface="Rockwell" panose="02060603020205020403" pitchFamily="18" charset="0"/>
              </a:rPr>
              <a:t>D</a:t>
            </a:r>
            <a:r>
              <a:rPr lang="en-US" b="0" i="0" u="none" strike="noStrike" baseline="0" dirty="0">
                <a:latin typeface="Rockwell" panose="02060603020205020403" pitchFamily="18" charset="0"/>
              </a:rPr>
              <a:t>ata</a:t>
            </a:r>
            <a:r>
              <a:rPr lang="en-US" sz="1800" dirty="0">
                <a:latin typeface="Rockwell" panose="02060603020205020403" pitchFamily="18" charset="0"/>
              </a:rPr>
              <a:t> </a:t>
            </a:r>
          </a:p>
          <a:p>
            <a:pPr lvl="2"/>
            <a:r>
              <a:rPr lang="en-IN" dirty="0">
                <a:latin typeface="Rockwell" panose="02060603020205020403" pitchFamily="18" charset="0"/>
              </a:rPr>
              <a:t>M</a:t>
            </a:r>
            <a:r>
              <a:rPr lang="en-IN" b="0" i="0" u="none" strike="noStrike" baseline="0" dirty="0">
                <a:latin typeface="Rockwell" panose="02060603020205020403" pitchFamily="18" charset="0"/>
              </a:rPr>
              <a:t>ultimedia </a:t>
            </a:r>
            <a:r>
              <a:rPr lang="en-IN" dirty="0">
                <a:latin typeface="Rockwell" panose="02060603020205020403" pitchFamily="18" charset="0"/>
              </a:rPr>
              <a:t>D</a:t>
            </a:r>
            <a:r>
              <a:rPr lang="en-IN" b="0" i="0" u="none" strike="noStrike" baseline="0" dirty="0">
                <a:latin typeface="Rockwell" panose="02060603020205020403" pitchFamily="18" charset="0"/>
              </a:rPr>
              <a:t>ata</a:t>
            </a:r>
          </a:p>
          <a:p>
            <a:pPr lvl="2"/>
            <a:r>
              <a:rPr lang="en-IN" b="0" i="0" u="none" strike="noStrike" baseline="0" dirty="0">
                <a:latin typeface="Rockwell" panose="02060603020205020403" pitchFamily="18" charset="0"/>
              </a:rPr>
              <a:t>WWW Data</a:t>
            </a:r>
            <a:endParaRPr dirty="0">
              <a:solidFill>
                <a:srgbClr val="333333"/>
              </a:solidFill>
              <a:highlight>
                <a:srgbClr val="FFFFFF"/>
              </a:highlight>
              <a:latin typeface="Rockwell" panose="02060603020205020403" pitchFamily="18" charset="0"/>
            </a:endParaRPr>
          </a:p>
          <a:p>
            <a:pPr marL="0" lvl="0" indent="0" algn="just" rtl="0">
              <a:lnSpc>
                <a:spcPct val="120000"/>
              </a:lnSpc>
              <a:spcBef>
                <a:spcPts val="500"/>
              </a:spcBef>
              <a:spcAft>
                <a:spcPts val="0"/>
              </a:spcAft>
              <a:buNone/>
            </a:pPr>
            <a:endParaRPr dirty="0">
              <a:solidFill>
                <a:srgbClr val="333333"/>
              </a:solidFill>
              <a:highlight>
                <a:srgbClr val="FFFFFF"/>
              </a:highlight>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6420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fontScale="92500" lnSpcReduction="10000"/>
          </a:bodyPr>
          <a:lstStyle/>
          <a:p>
            <a:pPr marL="228600" lvl="0" indent="-228600" algn="just" rtl="0">
              <a:lnSpc>
                <a:spcPct val="120000"/>
              </a:lnSpc>
              <a:spcBef>
                <a:spcPts val="0"/>
              </a:spcBef>
              <a:spcAft>
                <a:spcPts val="0"/>
              </a:spcAft>
              <a:buSzPts val="1980"/>
              <a:buChar char="▪"/>
            </a:pPr>
            <a:r>
              <a:rPr lang="en-US" sz="1900" b="1" dirty="0">
                <a:solidFill>
                  <a:srgbClr val="333333"/>
                </a:solidFill>
                <a:highlight>
                  <a:srgbClr val="FFFFFF"/>
                </a:highlight>
                <a:latin typeface="Rockwell" panose="02060603020205020403" pitchFamily="18" charset="0"/>
              </a:rPr>
              <a:t>Data Mining Techniques</a:t>
            </a:r>
            <a:endParaRPr sz="1900" dirty="0">
              <a:solidFill>
                <a:srgbClr val="333333"/>
              </a:solidFill>
              <a:highlight>
                <a:srgbClr val="FFFFFF"/>
              </a:highlight>
              <a:latin typeface="Rockwell" panose="02060603020205020403" pitchFamily="18" charset="0"/>
            </a:endParaRPr>
          </a:p>
          <a:p>
            <a:pPr lvl="1" algn="just"/>
            <a:r>
              <a:rPr lang="en-US" sz="1700" b="1" i="0" u="none" strike="noStrike" baseline="0" dirty="0">
                <a:latin typeface="Rockwell" panose="02060603020205020403" pitchFamily="18" charset="0"/>
              </a:rPr>
              <a:t>What Kinds of Patterns Can Be Mined?</a:t>
            </a:r>
          </a:p>
          <a:p>
            <a:pPr lvl="1" algn="just"/>
            <a:r>
              <a:rPr lang="en-US" sz="1700" b="1" dirty="0">
                <a:latin typeface="Rockwell" panose="02060603020205020403" pitchFamily="18" charset="0"/>
              </a:rPr>
              <a:t>D</a:t>
            </a:r>
            <a:r>
              <a:rPr lang="en-US" sz="1700" b="1" u="none" strike="noStrike" baseline="0" dirty="0">
                <a:latin typeface="Rockwell" panose="02060603020205020403" pitchFamily="18" charset="0"/>
              </a:rPr>
              <a:t>ata Mining </a:t>
            </a:r>
            <a:r>
              <a:rPr lang="en-US" sz="1700" b="1" dirty="0">
                <a:latin typeface="Rockwell" panose="02060603020205020403" pitchFamily="18" charset="0"/>
              </a:rPr>
              <a:t>F</a:t>
            </a:r>
            <a:r>
              <a:rPr lang="en-US" sz="1700" b="1" u="none" strike="noStrike" baseline="0" dirty="0">
                <a:latin typeface="Rockwell" panose="02060603020205020403" pitchFamily="18" charset="0"/>
              </a:rPr>
              <a:t>unctionalities</a:t>
            </a:r>
          </a:p>
          <a:p>
            <a:pPr lvl="2" algn="just"/>
            <a:r>
              <a:rPr lang="en-US" sz="1500" b="0" i="0" u="none" strike="noStrike" baseline="0" dirty="0">
                <a:latin typeface="Rockwell" panose="02060603020205020403" pitchFamily="18" charset="0"/>
              </a:rPr>
              <a:t>Used to specify the kinds of patterns to be found in data mining tasks</a:t>
            </a:r>
          </a:p>
          <a:p>
            <a:pPr lvl="2" algn="just"/>
            <a:r>
              <a:rPr lang="en-US" sz="1500" dirty="0">
                <a:latin typeface="Rockwell" panose="02060603020205020403" pitchFamily="18" charset="0"/>
              </a:rPr>
              <a:t>S</a:t>
            </a:r>
            <a:r>
              <a:rPr lang="en-US" sz="1500" b="0" i="0" u="none" strike="noStrike" baseline="0" dirty="0">
                <a:latin typeface="Rockwell" panose="02060603020205020403" pitchFamily="18" charset="0"/>
              </a:rPr>
              <a:t>uch tasks can be classified into two categories </a:t>
            </a:r>
          </a:p>
          <a:p>
            <a:pPr lvl="2" algn="just"/>
            <a:r>
              <a:rPr lang="en-US" sz="1500" b="1" i="0" u="none" strike="noStrike" baseline="0" dirty="0">
                <a:latin typeface="Rockwell" panose="02060603020205020403" pitchFamily="18" charset="0"/>
              </a:rPr>
              <a:t>Descriptive</a:t>
            </a:r>
            <a:r>
              <a:rPr lang="en-US" sz="1600" b="1" i="0" u="none" strike="noStrike" baseline="0" dirty="0">
                <a:latin typeface="Rockwell" panose="02060603020205020403" pitchFamily="18" charset="0"/>
              </a:rPr>
              <a:t> </a:t>
            </a:r>
          </a:p>
          <a:p>
            <a:pPr lvl="3" algn="just"/>
            <a:r>
              <a:rPr lang="en-US" sz="1300" dirty="0">
                <a:latin typeface="Rockwell" panose="02060603020205020403" pitchFamily="18" charset="0"/>
              </a:rPr>
              <a:t>C</a:t>
            </a:r>
            <a:r>
              <a:rPr lang="en-US" sz="1300" i="0" u="none" strike="noStrike" baseline="0" dirty="0">
                <a:latin typeface="Rockwell" panose="02060603020205020403" pitchFamily="18" charset="0"/>
              </a:rPr>
              <a:t>h</a:t>
            </a:r>
            <a:r>
              <a:rPr lang="en-US" sz="1300" b="0" i="0" u="none" strike="noStrike" baseline="0" dirty="0">
                <a:latin typeface="Rockwell" panose="02060603020205020403" pitchFamily="18" charset="0"/>
              </a:rPr>
              <a:t>aracterize properties of the data in a target data set</a:t>
            </a:r>
            <a:endParaRPr lang="en-US" sz="1300" dirty="0">
              <a:latin typeface="Rockwell" panose="02060603020205020403" pitchFamily="18" charset="0"/>
            </a:endParaRPr>
          </a:p>
          <a:p>
            <a:pPr lvl="2" algn="just"/>
            <a:r>
              <a:rPr lang="en-US" sz="1500" b="1" i="0" u="none" strike="noStrike" baseline="0" dirty="0">
                <a:latin typeface="Rockwell" panose="02060603020205020403" pitchFamily="18" charset="0"/>
              </a:rPr>
              <a:t>Predictive</a:t>
            </a:r>
            <a:endParaRPr lang="en-US" sz="1600" b="1" i="0" u="none" strike="noStrike" baseline="0" dirty="0">
              <a:latin typeface="Rockwell" panose="02060603020205020403" pitchFamily="18" charset="0"/>
            </a:endParaRPr>
          </a:p>
          <a:p>
            <a:pPr lvl="3" algn="just"/>
            <a:r>
              <a:rPr lang="en-US" sz="1300" b="0" i="0" u="none" strike="noStrike" baseline="0" dirty="0">
                <a:latin typeface="Rockwell" panose="02060603020205020403" pitchFamily="18" charset="0"/>
              </a:rPr>
              <a:t>Perform induction on the current data in order to make predictions</a:t>
            </a:r>
          </a:p>
          <a:p>
            <a:pPr lvl="2" algn="just"/>
            <a:r>
              <a:rPr lang="en-US" sz="1500" b="1" dirty="0">
                <a:latin typeface="Rockwell" panose="02060603020205020403" pitchFamily="18" charset="0"/>
              </a:rPr>
              <a:t>C</a:t>
            </a:r>
            <a:r>
              <a:rPr lang="en-US" sz="1500" b="1" i="0" u="none" strike="noStrike" baseline="0" dirty="0">
                <a:latin typeface="Rockwell" panose="02060603020205020403" pitchFamily="18" charset="0"/>
              </a:rPr>
              <a:t>haracterization and </a:t>
            </a:r>
            <a:r>
              <a:rPr lang="en-US" sz="1500" b="1" dirty="0">
                <a:latin typeface="Rockwell" panose="02060603020205020403" pitchFamily="18" charset="0"/>
              </a:rPr>
              <a:t>D</a:t>
            </a:r>
            <a:r>
              <a:rPr lang="en-US" sz="1500" b="1" i="0" u="none" strike="noStrike" baseline="0" dirty="0">
                <a:latin typeface="Rockwell" panose="02060603020205020403" pitchFamily="18" charset="0"/>
              </a:rPr>
              <a:t>iscrimination  </a:t>
            </a:r>
          </a:p>
          <a:p>
            <a:pPr lvl="2" algn="just"/>
            <a:r>
              <a:rPr lang="en-US" sz="1500" b="1" dirty="0">
                <a:latin typeface="Rockwell" panose="02060603020205020403" pitchFamily="18" charset="0"/>
              </a:rPr>
              <a:t>T</a:t>
            </a:r>
            <a:r>
              <a:rPr lang="en-US" sz="1500" b="1" i="0" u="none" strike="noStrike" baseline="0" dirty="0">
                <a:latin typeface="Rockwell" panose="02060603020205020403" pitchFamily="18" charset="0"/>
              </a:rPr>
              <a:t>he mining of frequent patterns, associations, and </a:t>
            </a:r>
            <a:r>
              <a:rPr lang="en-IN" sz="1500" b="1" i="0" u="none" strike="noStrike" baseline="0" dirty="0">
                <a:latin typeface="Rockwell" panose="02060603020205020403" pitchFamily="18" charset="0"/>
              </a:rPr>
              <a:t>correlations </a:t>
            </a:r>
          </a:p>
          <a:p>
            <a:pPr lvl="2" algn="just"/>
            <a:r>
              <a:rPr lang="en-IN" sz="1500" b="1" i="0" u="none" strike="noStrike" baseline="0" dirty="0">
                <a:latin typeface="Rockwell" panose="02060603020205020403" pitchFamily="18" charset="0"/>
              </a:rPr>
              <a:t>Classification and Regression </a:t>
            </a:r>
          </a:p>
          <a:p>
            <a:pPr lvl="2" algn="just"/>
            <a:r>
              <a:rPr lang="en-IN" sz="1500" b="1" i="0" u="none" strike="noStrike" baseline="0" dirty="0">
                <a:latin typeface="Rockwell" panose="02060603020205020403" pitchFamily="18" charset="0"/>
              </a:rPr>
              <a:t>Clustering </a:t>
            </a:r>
            <a:r>
              <a:rPr lang="en-IN" sz="1500" b="1" dirty="0">
                <a:latin typeface="Rockwell" panose="02060603020205020403" pitchFamily="18" charset="0"/>
              </a:rPr>
              <a:t>A</a:t>
            </a:r>
            <a:r>
              <a:rPr lang="en-IN" sz="1500" b="1" i="0" u="none" strike="noStrike" baseline="0" dirty="0">
                <a:latin typeface="Rockwell" panose="02060603020205020403" pitchFamily="18" charset="0"/>
              </a:rPr>
              <a:t>nalysis</a:t>
            </a:r>
          </a:p>
          <a:p>
            <a:pPr lvl="2" algn="just"/>
            <a:r>
              <a:rPr lang="en-US" sz="1500" b="1" i="0" u="none" strike="noStrike" baseline="0" dirty="0">
                <a:latin typeface="Rockwell" panose="02060603020205020403" pitchFamily="18" charset="0"/>
              </a:rPr>
              <a:t>Outlier </a:t>
            </a:r>
            <a:r>
              <a:rPr lang="en-US" sz="1500" b="1" dirty="0">
                <a:latin typeface="Rockwell" panose="02060603020205020403" pitchFamily="18" charset="0"/>
              </a:rPr>
              <a:t>A</a:t>
            </a:r>
            <a:r>
              <a:rPr lang="en-US" sz="1500" b="1" i="0" u="none" strike="noStrike" baseline="0" dirty="0">
                <a:latin typeface="Rockwell" panose="02060603020205020403" pitchFamily="18" charset="0"/>
              </a:rPr>
              <a:t>nalysis</a:t>
            </a:r>
            <a:endParaRPr sz="1500" b="1" dirty="0">
              <a:solidFill>
                <a:srgbClr val="333333"/>
              </a:solidFill>
              <a:highlight>
                <a:srgbClr val="FFFFFF"/>
              </a:highlight>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20971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fontScale="62500" lnSpcReduction="20000"/>
          </a:bodyPr>
          <a:lstStyle/>
          <a:p>
            <a:pPr algn="just"/>
            <a:r>
              <a:rPr lang="en-IN" sz="2600" b="1" i="0" u="none" strike="noStrike" baseline="0" dirty="0">
                <a:latin typeface="Rockwell" panose="02060603020205020403" pitchFamily="18" charset="0"/>
              </a:rPr>
              <a:t>Class/Concept Description: Characterization and Discrimination</a:t>
            </a:r>
          </a:p>
          <a:p>
            <a:pPr lvl="1" algn="just"/>
            <a:r>
              <a:rPr lang="en-US" sz="2600" b="0" i="0" u="none" strike="noStrike" baseline="0" dirty="0">
                <a:latin typeface="Rockwell" panose="02060603020205020403" pitchFamily="18" charset="0"/>
              </a:rPr>
              <a:t>Data entries can be associated with classes or concepts</a:t>
            </a:r>
          </a:p>
          <a:p>
            <a:pPr lvl="1" algn="just"/>
            <a:r>
              <a:rPr lang="en-US" sz="2600" b="0" i="0" u="none" strike="noStrike" baseline="0" dirty="0">
                <a:latin typeface="Rockwell" panose="02060603020205020403" pitchFamily="18" charset="0"/>
              </a:rPr>
              <a:t>For example</a:t>
            </a:r>
          </a:p>
          <a:p>
            <a:pPr lvl="2" algn="just"/>
            <a:r>
              <a:rPr lang="en-US" sz="2200" b="0" i="0" u="none" strike="noStrike" baseline="0" dirty="0">
                <a:latin typeface="Rockwell" panose="02060603020205020403" pitchFamily="18" charset="0"/>
              </a:rPr>
              <a:t>In the </a:t>
            </a:r>
            <a:r>
              <a:rPr lang="en-US" sz="2200" b="0" i="1" u="none" strike="noStrike" baseline="0" dirty="0" err="1">
                <a:latin typeface="Rockwell" panose="02060603020205020403" pitchFamily="18" charset="0"/>
              </a:rPr>
              <a:t>AllElectronics</a:t>
            </a:r>
            <a:r>
              <a:rPr lang="en-US" sz="2200" b="0" i="1" u="none" strike="noStrike" baseline="0" dirty="0">
                <a:latin typeface="Rockwell" panose="02060603020205020403" pitchFamily="18" charset="0"/>
              </a:rPr>
              <a:t> </a:t>
            </a:r>
            <a:r>
              <a:rPr lang="en-US" sz="2200" b="0" i="0" u="none" strike="noStrike" baseline="0" dirty="0">
                <a:latin typeface="Rockwell" panose="02060603020205020403" pitchFamily="18" charset="0"/>
              </a:rPr>
              <a:t>store, classes of items for sale include </a:t>
            </a:r>
            <a:r>
              <a:rPr lang="en-US" sz="2200" b="0" i="1" u="none" strike="noStrike" baseline="0" dirty="0">
                <a:latin typeface="Rockwell" panose="02060603020205020403" pitchFamily="18" charset="0"/>
              </a:rPr>
              <a:t>computers </a:t>
            </a:r>
            <a:r>
              <a:rPr lang="en-US" sz="2200" b="0" i="0" u="none" strike="noStrike" baseline="0" dirty="0">
                <a:latin typeface="Rockwell" panose="02060603020205020403" pitchFamily="18" charset="0"/>
              </a:rPr>
              <a:t>and </a:t>
            </a:r>
            <a:r>
              <a:rPr lang="en-US" sz="2200" b="0" i="1" u="none" strike="noStrike" baseline="0" dirty="0">
                <a:latin typeface="Rockwell" panose="02060603020205020403" pitchFamily="18" charset="0"/>
              </a:rPr>
              <a:t>printers</a:t>
            </a:r>
            <a:endParaRPr lang="en-US" sz="2200" dirty="0">
              <a:latin typeface="Rockwell" panose="02060603020205020403" pitchFamily="18" charset="0"/>
            </a:endParaRPr>
          </a:p>
          <a:p>
            <a:pPr lvl="2" algn="just"/>
            <a:r>
              <a:rPr lang="en-US" sz="2200" b="0" i="0" u="none" strike="noStrike" baseline="0" dirty="0">
                <a:latin typeface="Rockwell" panose="02060603020205020403" pitchFamily="18" charset="0"/>
              </a:rPr>
              <a:t>Concepts of customers include </a:t>
            </a:r>
            <a:r>
              <a:rPr lang="en-US" sz="2200" b="0" i="1" u="none" strike="noStrike" baseline="0" dirty="0" err="1">
                <a:latin typeface="Rockwell" panose="02060603020205020403" pitchFamily="18" charset="0"/>
              </a:rPr>
              <a:t>bigSpenders</a:t>
            </a:r>
            <a:r>
              <a:rPr lang="en-US" sz="2200" b="0" i="1" u="none" strike="noStrike" baseline="0" dirty="0">
                <a:latin typeface="Rockwell" panose="02060603020205020403" pitchFamily="18" charset="0"/>
              </a:rPr>
              <a:t> </a:t>
            </a:r>
            <a:r>
              <a:rPr lang="en-US" sz="2200" b="0" i="0" u="none" strike="noStrike" baseline="0" dirty="0">
                <a:latin typeface="Rockwell" panose="02060603020205020403" pitchFamily="18" charset="0"/>
              </a:rPr>
              <a:t>and </a:t>
            </a:r>
            <a:r>
              <a:rPr lang="en-US" sz="2200" b="0" i="1" u="none" strike="noStrike" baseline="0" dirty="0" err="1">
                <a:latin typeface="Rockwell" panose="02060603020205020403" pitchFamily="18" charset="0"/>
              </a:rPr>
              <a:t>budgetSpenders</a:t>
            </a:r>
            <a:endParaRPr lang="en-US" sz="2200" dirty="0">
              <a:latin typeface="Rockwell" panose="02060603020205020403" pitchFamily="18" charset="0"/>
            </a:endParaRPr>
          </a:p>
          <a:p>
            <a:pPr lvl="2" algn="just"/>
            <a:r>
              <a:rPr lang="en-US" sz="2200" b="0" i="0" u="none" strike="noStrike" baseline="0" dirty="0">
                <a:latin typeface="Rockwell" panose="02060603020205020403" pitchFamily="18" charset="0"/>
              </a:rPr>
              <a:t>It can be useful to describe individual classes and concepts in summarized, concise, and yet precise terms</a:t>
            </a:r>
          </a:p>
          <a:p>
            <a:pPr lvl="3" algn="just"/>
            <a:r>
              <a:rPr lang="en-US" sz="1900" b="0" i="0" u="none" strike="noStrike" baseline="0" dirty="0">
                <a:latin typeface="Rockwell" panose="02060603020205020403" pitchFamily="18" charset="0"/>
              </a:rPr>
              <a:t>Such descriptions of a class or a concept are called </a:t>
            </a:r>
            <a:r>
              <a:rPr lang="en-US" sz="1900" b="1" i="0" u="none" strike="noStrike" baseline="0" dirty="0">
                <a:latin typeface="Rockwell" panose="02060603020205020403" pitchFamily="18" charset="0"/>
              </a:rPr>
              <a:t>class/concept descriptions</a:t>
            </a:r>
          </a:p>
          <a:p>
            <a:pPr lvl="2" algn="just"/>
            <a:r>
              <a:rPr lang="en-US" sz="2200" b="0" i="0" u="none" strike="noStrike" baseline="0" dirty="0">
                <a:latin typeface="Rockwell" panose="02060603020205020403" pitchFamily="18" charset="0"/>
              </a:rPr>
              <a:t>These descriptions can be derived using </a:t>
            </a:r>
          </a:p>
          <a:p>
            <a:pPr lvl="3" algn="just"/>
            <a:r>
              <a:rPr lang="en-US" sz="1900" dirty="0">
                <a:latin typeface="Rockwell" panose="02060603020205020403" pitchFamily="18" charset="0"/>
              </a:rPr>
              <a:t>D</a:t>
            </a:r>
            <a:r>
              <a:rPr lang="en-US" sz="1900" b="0" i="1" u="none" strike="noStrike" baseline="0" dirty="0">
                <a:latin typeface="Rockwell" panose="02060603020205020403" pitchFamily="18" charset="0"/>
              </a:rPr>
              <a:t>ata </a:t>
            </a:r>
            <a:r>
              <a:rPr lang="en-US" sz="1900" i="1" dirty="0">
                <a:latin typeface="Rockwell" panose="02060603020205020403" pitchFamily="18" charset="0"/>
              </a:rPr>
              <a:t>C</a:t>
            </a:r>
            <a:r>
              <a:rPr lang="en-US" sz="1900" b="0" i="1" u="none" strike="noStrike" baseline="0" dirty="0">
                <a:latin typeface="Rockwell" panose="02060603020205020403" pitchFamily="18" charset="0"/>
              </a:rPr>
              <a:t>haracterization</a:t>
            </a:r>
            <a:endParaRPr lang="en-US" sz="1900" dirty="0">
              <a:latin typeface="Rockwell" panose="02060603020205020403" pitchFamily="18" charset="0"/>
            </a:endParaRPr>
          </a:p>
          <a:p>
            <a:pPr lvl="4" algn="just"/>
            <a:r>
              <a:rPr lang="en-US" sz="1600" b="0" i="0" u="none" strike="noStrike" baseline="0" dirty="0">
                <a:latin typeface="Rockwell" panose="02060603020205020403" pitchFamily="18" charset="0"/>
              </a:rPr>
              <a:t>By summarizing the data of the class under study (often </a:t>
            </a:r>
            <a:r>
              <a:rPr lang="en-US" sz="1800" b="0" i="0" u="none" strike="noStrike" baseline="0" dirty="0">
                <a:latin typeface="Rockwell" panose="02060603020205020403" pitchFamily="18" charset="0"/>
              </a:rPr>
              <a:t>called the </a:t>
            </a:r>
            <a:r>
              <a:rPr lang="en-US" sz="1800" b="1" i="0" u="none" strike="noStrike" baseline="0" dirty="0">
                <a:latin typeface="Rockwell" panose="02060603020205020403" pitchFamily="18" charset="0"/>
              </a:rPr>
              <a:t>target class</a:t>
            </a:r>
            <a:r>
              <a:rPr lang="en-US" sz="1800" b="0" i="0" u="none" strike="noStrike" baseline="0" dirty="0">
                <a:latin typeface="Rockwell" panose="02060603020205020403" pitchFamily="18" charset="0"/>
              </a:rPr>
              <a:t>) in general terms</a:t>
            </a:r>
          </a:p>
          <a:p>
            <a:pPr lvl="3" algn="just"/>
            <a:r>
              <a:rPr lang="en-US" sz="1900" dirty="0">
                <a:latin typeface="Rockwell" panose="02060603020205020403" pitchFamily="18" charset="0"/>
              </a:rPr>
              <a:t>D</a:t>
            </a:r>
            <a:r>
              <a:rPr lang="en-US" sz="1900" b="0" i="1" u="none" strike="noStrike" baseline="0" dirty="0">
                <a:latin typeface="Rockwell" panose="02060603020205020403" pitchFamily="18" charset="0"/>
              </a:rPr>
              <a:t>ata </a:t>
            </a:r>
            <a:r>
              <a:rPr lang="en-US" sz="1900" i="1" dirty="0">
                <a:latin typeface="Rockwell" panose="02060603020205020403" pitchFamily="18" charset="0"/>
              </a:rPr>
              <a:t>D</a:t>
            </a:r>
            <a:r>
              <a:rPr lang="en-US" sz="1900" b="0" i="1" u="none" strike="noStrike" baseline="0" dirty="0">
                <a:latin typeface="Rockwell" panose="02060603020205020403" pitchFamily="18" charset="0"/>
              </a:rPr>
              <a:t>iscrimination</a:t>
            </a:r>
            <a:endParaRPr lang="en-US" sz="1900" dirty="0">
              <a:latin typeface="Rockwell" panose="02060603020205020403" pitchFamily="18" charset="0"/>
            </a:endParaRPr>
          </a:p>
          <a:p>
            <a:pPr lvl="4" algn="just"/>
            <a:r>
              <a:rPr lang="en-US" sz="1600" b="0" i="0" u="none" strike="noStrike" baseline="0" dirty="0">
                <a:latin typeface="Rockwell" panose="02060603020205020403" pitchFamily="18" charset="0"/>
              </a:rPr>
              <a:t>By comparison of the target class with one or a set of comparative classes (often called the </a:t>
            </a:r>
            <a:r>
              <a:rPr lang="en-US" sz="1600" b="1" i="0" u="none" strike="noStrike" baseline="0" dirty="0">
                <a:latin typeface="Rockwell" panose="02060603020205020403" pitchFamily="18" charset="0"/>
              </a:rPr>
              <a:t>contrasting classes</a:t>
            </a:r>
            <a:r>
              <a:rPr lang="en-US" sz="1600" b="0" i="0" u="none" strike="noStrike" baseline="0" dirty="0">
                <a:latin typeface="Rockwell" panose="02060603020205020403" pitchFamily="18" charset="0"/>
              </a:rPr>
              <a:t>)</a:t>
            </a:r>
          </a:p>
          <a:p>
            <a:pPr lvl="3" algn="just"/>
            <a:r>
              <a:rPr lang="en-US" sz="1900" dirty="0">
                <a:latin typeface="Rockwell" panose="02060603020205020403" pitchFamily="18" charset="0"/>
              </a:rPr>
              <a:t>B</a:t>
            </a:r>
            <a:r>
              <a:rPr lang="en-US" sz="1900" b="0" i="0" u="none" strike="noStrike" baseline="0" dirty="0">
                <a:latin typeface="Rockwell" panose="02060603020205020403" pitchFamily="18" charset="0"/>
              </a:rPr>
              <a:t>oth data characterization and discrimination</a:t>
            </a:r>
            <a:endParaRPr sz="1600" b="1" dirty="0">
              <a:solidFill>
                <a:srgbClr val="333333"/>
              </a:solidFill>
              <a:highlight>
                <a:srgbClr val="FFFFFF"/>
              </a:highlight>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88605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lnSpcReduction="10000"/>
          </a:bodyPr>
          <a:lstStyle/>
          <a:p>
            <a:pPr algn="just"/>
            <a:r>
              <a:rPr lang="en-US" sz="1800" b="1" i="0" u="none" strike="noStrike" baseline="0" dirty="0">
                <a:latin typeface="Rockwell" panose="02060603020205020403" pitchFamily="18" charset="0"/>
              </a:rPr>
              <a:t>Data characterization </a:t>
            </a:r>
          </a:p>
          <a:p>
            <a:pPr lvl="1" algn="just"/>
            <a:r>
              <a:rPr lang="en-US" dirty="0">
                <a:latin typeface="Rockwell" panose="02060603020205020403" pitchFamily="18" charset="0"/>
              </a:rPr>
              <a:t>S</a:t>
            </a:r>
            <a:r>
              <a:rPr lang="en-US" b="0" i="0" u="none" strike="noStrike" baseline="0" dirty="0">
                <a:latin typeface="Rockwell" panose="02060603020205020403" pitchFamily="18" charset="0"/>
              </a:rPr>
              <a:t>ummarization of the general characteristics or features of a target class of data</a:t>
            </a:r>
          </a:p>
          <a:p>
            <a:pPr lvl="1" algn="just"/>
            <a:r>
              <a:rPr lang="en-US" b="0" i="0" u="none" strike="noStrike" baseline="0" dirty="0">
                <a:latin typeface="Rockwell" panose="02060603020205020403" pitchFamily="18" charset="0"/>
              </a:rPr>
              <a:t>The data corresponding to the user-specified class are typically collected by a query</a:t>
            </a:r>
          </a:p>
          <a:p>
            <a:pPr lvl="1" algn="just"/>
            <a:r>
              <a:rPr lang="en-US" b="0" i="0" u="none" strike="noStrike" baseline="0" dirty="0">
                <a:latin typeface="Rockwell" panose="02060603020205020403" pitchFamily="18" charset="0"/>
              </a:rPr>
              <a:t>For example</a:t>
            </a: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o study the characteristics of software products with sales that increased by 10% in the previous year</a:t>
            </a: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he data related to such products can be collected by executing an SQL query on the sales database</a:t>
            </a:r>
          </a:p>
          <a:p>
            <a:pPr lvl="1" algn="just"/>
            <a:r>
              <a:rPr lang="en-US" sz="1400" b="0" i="0" u="none" strike="noStrike" baseline="0" dirty="0">
                <a:latin typeface="Rockwell" panose="02060603020205020403" pitchFamily="18" charset="0"/>
              </a:rPr>
              <a:t>The output of data characterization can be presented using</a:t>
            </a:r>
          </a:p>
          <a:p>
            <a:pPr lvl="2" algn="just"/>
            <a:r>
              <a:rPr lang="en-IN" sz="1200" b="1" i="0" u="none" strike="noStrike" baseline="0" dirty="0">
                <a:latin typeface="Rockwell" panose="02060603020205020403" pitchFamily="18" charset="0"/>
              </a:rPr>
              <a:t>Pie </a:t>
            </a:r>
            <a:r>
              <a:rPr lang="en-IN" sz="1200" b="1" dirty="0">
                <a:latin typeface="Rockwell" panose="02060603020205020403" pitchFamily="18" charset="0"/>
              </a:rPr>
              <a:t>C</a:t>
            </a:r>
            <a:r>
              <a:rPr lang="en-IN" sz="1200" b="1" i="0" u="none" strike="noStrike" baseline="0" dirty="0">
                <a:latin typeface="Rockwell" panose="02060603020205020403" pitchFamily="18" charset="0"/>
              </a:rPr>
              <a:t>harts</a:t>
            </a:r>
            <a:endParaRPr lang="en-IN" sz="1200" dirty="0">
              <a:latin typeface="Rockwell" panose="02060603020205020403" pitchFamily="18" charset="0"/>
            </a:endParaRPr>
          </a:p>
          <a:p>
            <a:pPr lvl="2" algn="just"/>
            <a:r>
              <a:rPr lang="en-IN" sz="1200" b="1" i="0" u="none" strike="noStrike" baseline="0" dirty="0">
                <a:latin typeface="Rockwell" panose="02060603020205020403" pitchFamily="18" charset="0"/>
              </a:rPr>
              <a:t>Bar </a:t>
            </a:r>
            <a:r>
              <a:rPr lang="en-IN" sz="1200" b="1" dirty="0">
                <a:latin typeface="Rockwell" panose="02060603020205020403" pitchFamily="18" charset="0"/>
              </a:rPr>
              <a:t>C</a:t>
            </a:r>
            <a:r>
              <a:rPr lang="en-IN" sz="1200" b="1" i="0" u="none" strike="noStrike" baseline="0" dirty="0">
                <a:latin typeface="Rockwell" panose="02060603020205020403" pitchFamily="18" charset="0"/>
              </a:rPr>
              <a:t>harts</a:t>
            </a:r>
            <a:endParaRPr lang="en-IN" sz="1200" dirty="0">
              <a:latin typeface="Rockwell" panose="02060603020205020403" pitchFamily="18" charset="0"/>
            </a:endParaRPr>
          </a:p>
          <a:p>
            <a:pPr lvl="2" algn="just"/>
            <a:r>
              <a:rPr lang="en-IN" sz="1200" b="1" i="0" u="none" strike="noStrike" baseline="0" dirty="0">
                <a:latin typeface="Rockwell" panose="02060603020205020403" pitchFamily="18" charset="0"/>
              </a:rPr>
              <a:t>Curves</a:t>
            </a:r>
            <a:endParaRPr lang="en-IN" sz="1200" dirty="0">
              <a:latin typeface="Rockwell" panose="02060603020205020403" pitchFamily="18" charset="0"/>
            </a:endParaRPr>
          </a:p>
          <a:p>
            <a:pPr lvl="2" algn="just"/>
            <a:r>
              <a:rPr lang="en-IN" sz="1200" b="1" i="0" u="none" strike="noStrike" baseline="0" dirty="0">
                <a:latin typeface="Rockwell" panose="02060603020205020403" pitchFamily="18" charset="0"/>
              </a:rPr>
              <a:t>Multidimensional </a:t>
            </a:r>
            <a:r>
              <a:rPr lang="en-IN" sz="1200" b="1" dirty="0">
                <a:latin typeface="Rockwell" panose="02060603020205020403" pitchFamily="18" charset="0"/>
              </a:rPr>
              <a:t>D</a:t>
            </a:r>
            <a:r>
              <a:rPr lang="en-IN" sz="1200" b="1" i="0" u="none" strike="noStrike" baseline="0" dirty="0">
                <a:latin typeface="Rockwell" panose="02060603020205020403" pitchFamily="18" charset="0"/>
              </a:rPr>
              <a:t>ata </a:t>
            </a:r>
            <a:r>
              <a:rPr lang="en-IN" sz="1200" b="1" dirty="0">
                <a:latin typeface="Rockwell" panose="02060603020205020403" pitchFamily="18" charset="0"/>
              </a:rPr>
              <a:t>C</a:t>
            </a:r>
            <a:r>
              <a:rPr lang="en-IN" sz="1200" b="1" i="0" u="none" strike="noStrike" baseline="0" dirty="0">
                <a:latin typeface="Rockwell" panose="02060603020205020403" pitchFamily="18" charset="0"/>
              </a:rPr>
              <a:t>ubes</a:t>
            </a:r>
            <a:endParaRPr lang="en-IN" sz="1200" dirty="0">
              <a:latin typeface="Rockwell" panose="02060603020205020403" pitchFamily="18" charset="0"/>
            </a:endParaRPr>
          </a:p>
          <a:p>
            <a:pPr lvl="2" algn="just"/>
            <a:r>
              <a:rPr lang="en-IN" sz="1200" b="1" i="0" u="none" strike="noStrike" baseline="0" dirty="0">
                <a:latin typeface="Rockwell" panose="02060603020205020403" pitchFamily="18" charset="0"/>
              </a:rPr>
              <a:t>Multidimensional </a:t>
            </a:r>
            <a:r>
              <a:rPr lang="en-US" sz="1200" b="1" dirty="0">
                <a:latin typeface="Rockwell" panose="02060603020205020403" pitchFamily="18" charset="0"/>
              </a:rPr>
              <a:t>T</a:t>
            </a:r>
            <a:r>
              <a:rPr lang="en-US" sz="1200" b="1" i="0" u="none" strike="noStrike" baseline="0" dirty="0">
                <a:latin typeface="Rockwell" panose="02060603020205020403" pitchFamily="18" charset="0"/>
              </a:rPr>
              <a:t>ables</a:t>
            </a:r>
            <a:r>
              <a:rPr lang="en-US" sz="1200" b="0" i="0" u="none" strike="noStrike" baseline="0" dirty="0">
                <a:latin typeface="Rockwell" panose="02060603020205020403" pitchFamily="18" charset="0"/>
              </a:rPr>
              <a:t>, including Crosstabs</a:t>
            </a:r>
          </a:p>
          <a:p>
            <a:pPr lvl="2" algn="just"/>
            <a:r>
              <a:rPr lang="en-US" sz="1200" b="1" i="0" u="none" strike="noStrike" baseline="0" dirty="0">
                <a:latin typeface="Rockwell" panose="02060603020205020403" pitchFamily="18" charset="0"/>
              </a:rPr>
              <a:t>Generalized </a:t>
            </a:r>
            <a:r>
              <a:rPr lang="en-US" sz="1200" b="1" dirty="0">
                <a:latin typeface="Rockwell" panose="02060603020205020403" pitchFamily="18" charset="0"/>
              </a:rPr>
              <a:t>R</a:t>
            </a:r>
            <a:r>
              <a:rPr lang="en-US" sz="1200" b="1" i="0" u="none" strike="noStrike" baseline="0" dirty="0">
                <a:latin typeface="Rockwell" panose="02060603020205020403" pitchFamily="18" charset="0"/>
              </a:rPr>
              <a:t>elations </a:t>
            </a:r>
            <a:r>
              <a:rPr lang="en-US" sz="1200" b="0" i="0" u="none" strike="noStrike" baseline="0" dirty="0">
                <a:latin typeface="Rockwell" panose="02060603020205020403" pitchFamily="18" charset="0"/>
              </a:rPr>
              <a:t>or in rule form (called </a:t>
            </a:r>
            <a:r>
              <a:rPr lang="en-US" sz="1200" b="1" i="0" u="none" strike="noStrike" baseline="0" dirty="0">
                <a:latin typeface="Rockwell" panose="02060603020205020403" pitchFamily="18" charset="0"/>
              </a:rPr>
              <a:t>characteristic rules</a:t>
            </a:r>
            <a:r>
              <a:rPr lang="en-US" sz="1200" b="0" i="0" u="none" strike="noStrike" baseline="0" dirty="0">
                <a:latin typeface="Rockwell" panose="02060603020205020403" pitchFamily="18" charset="0"/>
              </a:rPr>
              <a:t>)</a:t>
            </a:r>
            <a:endParaRPr sz="1200" b="1" dirty="0">
              <a:solidFill>
                <a:srgbClr val="333333"/>
              </a:solidFill>
              <a:highlight>
                <a:srgbClr val="FFFFFF"/>
              </a:highlight>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63023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fontScale="85000" lnSpcReduction="20000"/>
          </a:bodyPr>
          <a:lstStyle/>
          <a:p>
            <a:pPr algn="just"/>
            <a:r>
              <a:rPr lang="en-US" sz="2100" b="1" i="0" u="none" strike="noStrike" baseline="0" dirty="0">
                <a:latin typeface="Rockwell" panose="02060603020205020403" pitchFamily="18" charset="0"/>
              </a:rPr>
              <a:t>Data characterization </a:t>
            </a:r>
          </a:p>
          <a:p>
            <a:pPr lvl="1" algn="just"/>
            <a:r>
              <a:rPr lang="en-US" sz="1900" b="1" i="0" u="none" strike="noStrike" baseline="0" dirty="0">
                <a:latin typeface="Rockwell" panose="02060603020205020403" pitchFamily="18" charset="0"/>
              </a:rPr>
              <a:t>Example</a:t>
            </a:r>
            <a:r>
              <a:rPr lang="en-US" b="1" i="0" u="none" strike="noStrike" baseline="0" dirty="0">
                <a:latin typeface="Rockwell" panose="02060603020205020403" pitchFamily="18" charset="0"/>
              </a:rPr>
              <a:t> </a:t>
            </a:r>
          </a:p>
          <a:p>
            <a:pPr lvl="2" algn="just"/>
            <a:r>
              <a:rPr lang="en-US" sz="1600" b="0" i="0" u="none" strike="noStrike" baseline="0" dirty="0">
                <a:latin typeface="Rockwell" panose="02060603020205020403" pitchFamily="18" charset="0"/>
              </a:rPr>
              <a:t>A customer relationship manager at </a:t>
            </a:r>
            <a:r>
              <a:rPr lang="en-US" sz="1600" b="0" i="1" u="none" strike="noStrike" baseline="0" dirty="0" err="1">
                <a:latin typeface="Rockwell" panose="02060603020205020403" pitchFamily="18" charset="0"/>
              </a:rPr>
              <a:t>AllElectronics</a:t>
            </a:r>
            <a:r>
              <a:rPr lang="en-US" sz="1600" b="0" i="1" u="none" strike="noStrike" baseline="0" dirty="0">
                <a:latin typeface="Rockwell" panose="02060603020205020403" pitchFamily="18" charset="0"/>
              </a:rPr>
              <a:t> </a:t>
            </a:r>
            <a:r>
              <a:rPr lang="en-US" sz="1600" b="0" i="0" u="none" strike="noStrike" baseline="0" dirty="0">
                <a:latin typeface="Rockwell" panose="02060603020205020403" pitchFamily="18" charset="0"/>
              </a:rPr>
              <a:t>may order the following data mining task: </a:t>
            </a:r>
          </a:p>
          <a:p>
            <a:pPr lvl="2" algn="just"/>
            <a:r>
              <a:rPr lang="en-US" sz="1600" b="0" i="1" u="none" strike="noStrike" baseline="0" dirty="0">
                <a:latin typeface="Rockwell" panose="02060603020205020403" pitchFamily="18" charset="0"/>
              </a:rPr>
              <a:t>Summarize the characteristics of customers who spend more than $5000 a year at </a:t>
            </a:r>
            <a:r>
              <a:rPr lang="en-US" sz="1600" b="0" i="1" u="none" strike="noStrike" baseline="0" dirty="0" err="1">
                <a:latin typeface="Rockwell" panose="02060603020205020403" pitchFamily="18" charset="0"/>
              </a:rPr>
              <a:t>AllElectronics</a:t>
            </a:r>
            <a:endParaRPr lang="en-US" sz="1600" dirty="0">
              <a:latin typeface="Rockwell" panose="02060603020205020403" pitchFamily="18" charset="0"/>
            </a:endParaRPr>
          </a:p>
          <a:p>
            <a:pPr lvl="3" algn="just"/>
            <a:r>
              <a:rPr lang="en-US" sz="1400" b="0" i="0" u="none" strike="noStrike" baseline="0" dirty="0">
                <a:latin typeface="Rockwell" panose="02060603020205020403" pitchFamily="18" charset="0"/>
              </a:rPr>
              <a:t>The result is a general profile of these customers, such as that they are 40 to 50 years old, employed, and have excellent credit ratings </a:t>
            </a:r>
          </a:p>
          <a:p>
            <a:pPr lvl="3" algn="just"/>
            <a:r>
              <a:rPr lang="en-US" sz="1400" b="0" i="0" u="none" strike="noStrike" baseline="0" dirty="0">
                <a:latin typeface="Rockwell" panose="02060603020205020403" pitchFamily="18" charset="0"/>
              </a:rPr>
              <a:t>The data mining system should allow the customer relationship manager to drill down on any dimension, such as on </a:t>
            </a:r>
            <a:r>
              <a:rPr lang="en-US" sz="1400" b="0" i="1" u="none" strike="noStrike" baseline="0" dirty="0">
                <a:latin typeface="Rockwell" panose="02060603020205020403" pitchFamily="18" charset="0"/>
              </a:rPr>
              <a:t>occupation </a:t>
            </a:r>
            <a:r>
              <a:rPr lang="en-US" sz="1400" b="0" i="0" u="none" strike="noStrike" baseline="0" dirty="0">
                <a:latin typeface="Rockwell" panose="02060603020205020403" pitchFamily="18" charset="0"/>
              </a:rPr>
              <a:t>to view these customers according to their type of </a:t>
            </a:r>
            <a:r>
              <a:rPr lang="en-IN" sz="1400" b="0" i="0" u="none" strike="noStrike" baseline="0" dirty="0">
                <a:latin typeface="Rockwell" panose="02060603020205020403" pitchFamily="18" charset="0"/>
              </a:rPr>
              <a:t>employment</a:t>
            </a:r>
            <a:endParaRPr lang="en-IN" b="0" i="0" u="none" strike="noStrike" baseline="0" dirty="0">
              <a:latin typeface="Rockwell" panose="02060603020205020403" pitchFamily="18" charset="0"/>
            </a:endParaRPr>
          </a:p>
          <a:p>
            <a:pPr algn="just"/>
            <a:r>
              <a:rPr lang="en-US" sz="2100" b="1" i="0" u="none" strike="noStrike" baseline="0" dirty="0">
                <a:latin typeface="Rockwell" panose="02060603020205020403" pitchFamily="18" charset="0"/>
              </a:rPr>
              <a:t>Data Discrimination </a:t>
            </a:r>
            <a:endParaRPr lang="en-US" sz="2100" dirty="0">
              <a:latin typeface="Rockwell" panose="02060603020205020403" pitchFamily="18" charset="0"/>
            </a:endParaRPr>
          </a:p>
          <a:p>
            <a:pPr lvl="1" algn="just"/>
            <a:r>
              <a:rPr lang="en-US" sz="1900" b="0" i="0" u="none" strike="noStrike" baseline="0" dirty="0">
                <a:latin typeface="Rockwell" panose="02060603020205020403" pitchFamily="18" charset="0"/>
              </a:rPr>
              <a:t>Comparison of the general features of the target class data objects against the general features of objects from one or multiple contrasting classes</a:t>
            </a:r>
          </a:p>
          <a:p>
            <a:pPr lvl="1" algn="just"/>
            <a:r>
              <a:rPr lang="en-US" sz="1900" b="0" i="0" u="none" strike="noStrike" baseline="0" dirty="0">
                <a:latin typeface="Rockwell" panose="02060603020205020403" pitchFamily="18" charset="0"/>
              </a:rPr>
              <a:t>The target and contrasting classes can be specified by a user, and the corresponding data objects can be retrieved through database queries</a:t>
            </a:r>
            <a:endParaRPr sz="1900" b="1" dirty="0">
              <a:solidFill>
                <a:srgbClr val="333333"/>
              </a:solidFill>
              <a:highlight>
                <a:srgbClr val="FFFFFF"/>
              </a:highlight>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74912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a:bodyPr>
          <a:lstStyle/>
          <a:p>
            <a:pPr algn="just"/>
            <a:r>
              <a:rPr lang="en-US" b="1" i="0" u="none" strike="noStrike" baseline="0" dirty="0">
                <a:latin typeface="Rockwell" panose="02060603020205020403" pitchFamily="18" charset="0"/>
              </a:rPr>
              <a:t>Data Discrimination </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For example</a:t>
            </a:r>
          </a:p>
          <a:p>
            <a:pPr lvl="2" algn="just"/>
            <a:r>
              <a:rPr lang="en-US" b="0" i="0" u="none" strike="noStrike" baseline="0" dirty="0">
                <a:latin typeface="Rockwell" panose="02060603020205020403" pitchFamily="18" charset="0"/>
              </a:rPr>
              <a:t>A user may want to compare the general features of software products with sales that increased by 10% last year against those with sales that decreased by at least 30% during the same period</a:t>
            </a:r>
          </a:p>
          <a:p>
            <a:pPr lvl="2" algn="just"/>
            <a:r>
              <a:rPr lang="en-US" b="0" i="0" u="none" strike="noStrike" baseline="0" dirty="0">
                <a:latin typeface="Rockwell" panose="02060603020205020403" pitchFamily="18" charset="0"/>
              </a:rPr>
              <a:t>The methods used for data discrimination are similar to those used for data characterization</a:t>
            </a:r>
          </a:p>
          <a:p>
            <a:pPr lvl="1" algn="just"/>
            <a:r>
              <a:rPr lang="en-US" b="0" i="1" u="none" strike="noStrike" baseline="0" dirty="0">
                <a:latin typeface="Rockwell" panose="02060603020205020403" pitchFamily="18" charset="0"/>
              </a:rPr>
              <a:t>“How are discrimination descriptions output?” </a:t>
            </a:r>
          </a:p>
          <a:p>
            <a:pPr lvl="2" algn="just"/>
            <a:r>
              <a:rPr lang="en-US" b="0" i="0" u="none" strike="noStrike" baseline="0" dirty="0">
                <a:latin typeface="Rockwell" panose="02060603020205020403" pitchFamily="18" charset="0"/>
              </a:rPr>
              <a:t>The forms of output presentation are similar to those for characteristic descriptions</a:t>
            </a:r>
          </a:p>
          <a:p>
            <a:pPr lvl="2" algn="just"/>
            <a:r>
              <a:rPr lang="en-US" dirty="0">
                <a:latin typeface="Rockwell" panose="02060603020205020403" pitchFamily="18" charset="0"/>
              </a:rPr>
              <a:t>D</a:t>
            </a:r>
            <a:r>
              <a:rPr lang="en-US" b="0" i="0" u="none" strike="noStrike" baseline="0" dirty="0">
                <a:latin typeface="Rockwell" panose="02060603020205020403" pitchFamily="18" charset="0"/>
              </a:rPr>
              <a:t>iscrimination descriptions should include comparative measures that help to distinguish between the target and contrasting classes</a:t>
            </a:r>
          </a:p>
          <a:p>
            <a:pPr lvl="2" algn="just"/>
            <a:r>
              <a:rPr lang="en-US" b="0" i="0" u="none" strike="noStrike" baseline="0" dirty="0">
                <a:latin typeface="Rockwell" panose="02060603020205020403" pitchFamily="18" charset="0"/>
              </a:rPr>
              <a:t>Discrimination descriptions expressed in the form of rules are referred to as </a:t>
            </a:r>
            <a:r>
              <a:rPr lang="en-US" b="1" i="0" u="none" strike="noStrike" baseline="0" dirty="0">
                <a:latin typeface="Rockwell" panose="02060603020205020403" pitchFamily="18" charset="0"/>
              </a:rPr>
              <a:t>discriminant rules</a:t>
            </a:r>
            <a:endParaRPr b="1" dirty="0">
              <a:solidFill>
                <a:srgbClr val="333333"/>
              </a:solidFill>
              <a:highlight>
                <a:srgbClr val="FFFFFF"/>
              </a:highlight>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55190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a:bodyPr>
          <a:lstStyle/>
          <a:p>
            <a:pPr marL="0" lvl="0" indent="0" algn="ctr" rtl="0">
              <a:lnSpc>
                <a:spcPct val="85000"/>
              </a:lnSpc>
              <a:spcBef>
                <a:spcPts val="0"/>
              </a:spcBef>
              <a:spcAft>
                <a:spcPts val="0"/>
              </a:spcAft>
              <a:buClr>
                <a:srgbClr val="FFFEFF"/>
              </a:buClr>
              <a:buSzPts val="4000"/>
              <a:buFont typeface="Calibri"/>
              <a:buNone/>
            </a:pPr>
            <a:r>
              <a:rPr lang="en-US"/>
              <a:t>Module - 4</a:t>
            </a:r>
            <a:br>
              <a:rPr lang="en-US"/>
            </a:br>
            <a:r>
              <a:rPr lang="en-US" b="1" i="1"/>
              <a:t>Contents</a:t>
            </a:r>
            <a:br>
              <a:rPr lang="en-US"/>
            </a:br>
            <a:endParaRPr/>
          </a:p>
        </p:txBody>
      </p:sp>
      <p:sp>
        <p:nvSpPr>
          <p:cNvPr id="352" name="Google Shape;352;p2"/>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a:t>Topics Covered</a:t>
            </a:r>
            <a:endParaRPr/>
          </a:p>
          <a:p>
            <a:pPr marL="685800" lvl="1" indent="-228600" algn="just" rtl="0">
              <a:lnSpc>
                <a:spcPct val="120000"/>
              </a:lnSpc>
              <a:spcBef>
                <a:spcPts val="500"/>
              </a:spcBef>
              <a:spcAft>
                <a:spcPts val="0"/>
              </a:spcAft>
              <a:buSzPts val="1760"/>
              <a:buChar char="▪"/>
            </a:pPr>
            <a:r>
              <a:rPr lang="en-US" b="0" i="0" u="none" strike="noStrike">
                <a:solidFill>
                  <a:srgbClr val="000000"/>
                </a:solidFill>
              </a:rPr>
              <a:t>Data Mining</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Definitions</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KDD (Knowledge Discovery database) versus Data Mining </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DBMS versus Data Mining</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Data Mining Techniques</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Issues and challenges</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Applications of Data Warehousing &amp; Data mining in Government</a:t>
            </a:r>
            <a:endParaRPr/>
          </a:p>
          <a:p>
            <a:pPr marL="685800" lvl="1" indent="-228600" algn="just" rtl="0">
              <a:lnSpc>
                <a:spcPct val="120000"/>
              </a:lnSpc>
              <a:spcBef>
                <a:spcPts val="500"/>
              </a:spcBef>
              <a:spcAft>
                <a:spcPts val="0"/>
              </a:spcAft>
              <a:buSzPts val="1760"/>
              <a:buChar char="▪"/>
            </a:pPr>
            <a:r>
              <a:rPr lang="en-US" b="0" i="0" u="none" strike="noStrike">
                <a:solidFill>
                  <a:srgbClr val="000000"/>
                </a:solidFill>
              </a:rPr>
              <a:t>Association Rules</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Apriori algorithms</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Partition algorithm</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Dynamic itemset counting algorithm</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FP- tree growth algorithm</a:t>
            </a:r>
            <a:endParaRPr/>
          </a:p>
          <a:p>
            <a:pPr marL="1143000" lvl="2" indent="-228600" algn="just" rtl="0">
              <a:lnSpc>
                <a:spcPct val="120000"/>
              </a:lnSpc>
              <a:spcBef>
                <a:spcPts val="500"/>
              </a:spcBef>
              <a:spcAft>
                <a:spcPts val="0"/>
              </a:spcAft>
              <a:buSzPts val="1540"/>
              <a:buChar char="▪"/>
            </a:pPr>
            <a:r>
              <a:rPr lang="en-US" b="0" i="0" u="none" strike="noStrike">
                <a:solidFill>
                  <a:srgbClr val="000000"/>
                </a:solidFill>
              </a:rPr>
              <a:t>Generalized association rule </a:t>
            </a:r>
            <a:endParaRPr sz="1200" b="0" i="0" u="none" strike="noStrike">
              <a:solidFill>
                <a:srgbClr val="000000"/>
              </a:solidFill>
            </a:endParaRPr>
          </a:p>
        </p:txBody>
      </p:sp>
      <p:sp>
        <p:nvSpPr>
          <p:cNvPr id="353" name="Google Shape;353;p2"/>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354" name="Google Shape;354;p2"/>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55" name="Google Shape;355;p2"/>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rmAutofit fontScale="92500" lnSpcReduction="10000"/>
          </a:bodyPr>
          <a:lstStyle/>
          <a:p>
            <a:pPr algn="just"/>
            <a:r>
              <a:rPr lang="en-US" sz="1900" b="1" i="0" u="none" strike="noStrike" baseline="0" dirty="0">
                <a:latin typeface="Rockwell" panose="02060603020205020403" pitchFamily="18" charset="0"/>
              </a:rPr>
              <a:t>Data Discrimination </a:t>
            </a:r>
            <a:endParaRPr lang="en-US" sz="1900" dirty="0">
              <a:latin typeface="Rockwell" panose="02060603020205020403" pitchFamily="18" charset="0"/>
            </a:endParaRPr>
          </a:p>
          <a:p>
            <a:pPr lvl="1" algn="just"/>
            <a:r>
              <a:rPr lang="en-US" sz="1700" b="1" i="0" u="none" strike="noStrike" baseline="0" dirty="0">
                <a:latin typeface="Rockwell" panose="02060603020205020403" pitchFamily="18" charset="0"/>
              </a:rPr>
              <a:t>Example </a:t>
            </a:r>
          </a:p>
          <a:p>
            <a:pPr lvl="2" algn="just"/>
            <a:r>
              <a:rPr lang="en-US" sz="1500" b="0" i="0" u="none" strike="noStrike" baseline="0" dirty="0">
                <a:latin typeface="Rockwell" panose="02060603020205020403" pitchFamily="18" charset="0"/>
              </a:rPr>
              <a:t>A customer relationship manager at </a:t>
            </a:r>
            <a:r>
              <a:rPr lang="en-US" sz="1500" b="0" i="1" u="none" strike="noStrike" baseline="0" dirty="0" err="1">
                <a:latin typeface="Rockwell" panose="02060603020205020403" pitchFamily="18" charset="0"/>
              </a:rPr>
              <a:t>AllElectronics</a:t>
            </a:r>
            <a:r>
              <a:rPr lang="en-US" sz="1500" b="0" i="1" u="none" strike="noStrike" baseline="0" dirty="0">
                <a:latin typeface="Rockwell" panose="02060603020205020403" pitchFamily="18" charset="0"/>
              </a:rPr>
              <a:t> </a:t>
            </a:r>
            <a:r>
              <a:rPr lang="en-US" sz="1500" b="0" i="0" u="none" strike="noStrike" baseline="0" dirty="0">
                <a:latin typeface="Rockwell" panose="02060603020205020403" pitchFamily="18" charset="0"/>
              </a:rPr>
              <a:t>may want to compare two groups of customers</a:t>
            </a:r>
          </a:p>
          <a:p>
            <a:pPr lvl="3" algn="just"/>
            <a:r>
              <a:rPr lang="en-US" sz="1300" dirty="0">
                <a:latin typeface="Rockwell" panose="02060603020205020403" pitchFamily="18" charset="0"/>
              </a:rPr>
              <a:t>T</a:t>
            </a:r>
            <a:r>
              <a:rPr lang="en-US" sz="1300" b="0" i="0" u="none" strike="noStrike" baseline="0" dirty="0">
                <a:latin typeface="Rockwell" panose="02060603020205020403" pitchFamily="18" charset="0"/>
              </a:rPr>
              <a:t>hose who shop for computer products regularly (e.g., more than twice a month) </a:t>
            </a:r>
            <a:endParaRPr lang="en-US" sz="1300" dirty="0">
              <a:latin typeface="Rockwell" panose="02060603020205020403" pitchFamily="18" charset="0"/>
            </a:endParaRPr>
          </a:p>
          <a:p>
            <a:pPr lvl="3" algn="just"/>
            <a:r>
              <a:rPr lang="en-US" sz="1300" b="0" i="0" u="none" strike="noStrike" baseline="0" dirty="0">
                <a:latin typeface="Rockwell" panose="02060603020205020403" pitchFamily="18" charset="0"/>
              </a:rPr>
              <a:t>Those who rarely shop for such products (e.g., less than three times a year)</a:t>
            </a:r>
          </a:p>
          <a:p>
            <a:pPr lvl="2" algn="just"/>
            <a:r>
              <a:rPr lang="en-US" sz="1500" b="0" i="0" u="none" strike="noStrike" baseline="0" dirty="0">
                <a:latin typeface="Rockwell" panose="02060603020205020403" pitchFamily="18" charset="0"/>
              </a:rPr>
              <a:t>The resulting description provides a general comparative profile of these customers</a:t>
            </a:r>
          </a:p>
          <a:p>
            <a:pPr lvl="3" algn="just"/>
            <a:r>
              <a:rPr lang="en-US" sz="1300" dirty="0">
                <a:latin typeface="Rockwell" panose="02060603020205020403" pitchFamily="18" charset="0"/>
              </a:rPr>
              <a:t>S</a:t>
            </a:r>
            <a:r>
              <a:rPr lang="en-US" sz="1300" b="0" i="0" u="none" strike="noStrike" baseline="0" dirty="0">
                <a:latin typeface="Rockwell" panose="02060603020205020403" pitchFamily="18" charset="0"/>
              </a:rPr>
              <a:t>uch as that 80% of the customers who frequently purchase computer products are between 20 and 40 years old and have a university education</a:t>
            </a:r>
          </a:p>
          <a:p>
            <a:pPr lvl="3" algn="just"/>
            <a:r>
              <a:rPr lang="en-US" sz="1300" b="0" i="0" u="none" strike="noStrike" baseline="0" dirty="0">
                <a:latin typeface="Rockwell" panose="02060603020205020403" pitchFamily="18" charset="0"/>
              </a:rPr>
              <a:t>Whereas 60% of the customers who infrequently buy such products are either seniors or youths, and have no university degree</a:t>
            </a:r>
          </a:p>
          <a:p>
            <a:pPr lvl="2" algn="just"/>
            <a:r>
              <a:rPr lang="en-US" sz="1500" b="0" i="0" u="none" strike="noStrike" baseline="0" dirty="0">
                <a:latin typeface="Rockwell" panose="02060603020205020403" pitchFamily="18" charset="0"/>
              </a:rPr>
              <a:t>Drilling down on a dimension like </a:t>
            </a:r>
            <a:r>
              <a:rPr lang="en-US" sz="1500" b="0" i="1" u="none" strike="noStrike" baseline="0" dirty="0">
                <a:latin typeface="Rockwell" panose="02060603020205020403" pitchFamily="18" charset="0"/>
              </a:rPr>
              <a:t>occupation</a:t>
            </a:r>
            <a:r>
              <a:rPr lang="en-US" sz="1500" b="0" i="0" u="none" strike="noStrike" baseline="0" dirty="0">
                <a:latin typeface="Rockwell" panose="02060603020205020403" pitchFamily="18" charset="0"/>
              </a:rPr>
              <a:t>, or adding a new dimension like </a:t>
            </a:r>
            <a:r>
              <a:rPr lang="en-US" sz="1500" b="0" i="1" u="none" strike="noStrike" baseline="0" dirty="0">
                <a:latin typeface="Rockwell" panose="02060603020205020403" pitchFamily="18" charset="0"/>
              </a:rPr>
              <a:t>income level</a:t>
            </a:r>
            <a:r>
              <a:rPr lang="en-US" sz="1500" b="0" i="0" u="none" strike="noStrike" baseline="0" dirty="0">
                <a:latin typeface="Rockwell" panose="02060603020205020403" pitchFamily="18" charset="0"/>
              </a:rPr>
              <a:t>, may help to find even more discriminative features between the two classes</a:t>
            </a:r>
            <a:endParaRPr sz="1500" b="1" dirty="0">
              <a:solidFill>
                <a:srgbClr val="333333"/>
              </a:solidFill>
              <a:highlight>
                <a:srgbClr val="FFFFFF"/>
              </a:highlight>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45409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Mining Frequent Patterns, Associations, and Correlations</a:t>
            </a:r>
            <a:endParaRPr lang="en-US" b="1" dirty="0">
              <a:latin typeface="Rockwell" panose="02060603020205020403" pitchFamily="18" charset="0"/>
            </a:endParaRPr>
          </a:p>
          <a:p>
            <a:pPr lvl="1" algn="just"/>
            <a:r>
              <a:rPr lang="en-US" b="1" i="0" u="none" strike="noStrike" baseline="0" dirty="0">
                <a:latin typeface="Rockwell" panose="02060603020205020403" pitchFamily="18" charset="0"/>
              </a:rPr>
              <a:t>Frequent patterns</a:t>
            </a:r>
            <a:r>
              <a:rPr lang="en-US" b="0" i="0" u="none" strike="noStrike" baseline="0" dirty="0">
                <a:latin typeface="Rockwell" panose="02060603020205020403" pitchFamily="18" charset="0"/>
              </a:rPr>
              <a:t> </a:t>
            </a:r>
          </a:p>
          <a:p>
            <a:pPr lvl="2" algn="just"/>
            <a:r>
              <a:rPr lang="en-US" dirty="0">
                <a:latin typeface="Rockwell" panose="02060603020205020403" pitchFamily="18" charset="0"/>
              </a:rPr>
              <a:t>P</a:t>
            </a:r>
            <a:r>
              <a:rPr lang="en-US" b="0" i="0" u="none" strike="noStrike" baseline="0" dirty="0">
                <a:latin typeface="Rockwell" panose="02060603020205020403" pitchFamily="18" charset="0"/>
              </a:rPr>
              <a:t>atterns that occur frequently in data</a:t>
            </a:r>
          </a:p>
          <a:p>
            <a:pPr lvl="1" algn="just"/>
            <a:r>
              <a:rPr lang="en-US" b="0" i="0" u="none" strike="noStrike" baseline="0" dirty="0">
                <a:latin typeface="Rockwell" panose="02060603020205020403" pitchFamily="18" charset="0"/>
              </a:rPr>
              <a:t>There are many kinds of frequent patterns</a:t>
            </a:r>
          </a:p>
          <a:p>
            <a:pPr lvl="2" algn="just"/>
            <a:r>
              <a:rPr lang="en-US" dirty="0">
                <a:latin typeface="Rockwell" panose="02060603020205020403" pitchFamily="18" charset="0"/>
              </a:rPr>
              <a:t>F</a:t>
            </a:r>
            <a:r>
              <a:rPr lang="en-US" b="0" i="0" u="none" strike="noStrike" baseline="0" dirty="0">
                <a:latin typeface="Rockwell" panose="02060603020205020403" pitchFamily="18" charset="0"/>
              </a:rPr>
              <a:t>requent </a:t>
            </a:r>
            <a:r>
              <a:rPr lang="en-US" b="0" i="0" u="none" strike="noStrike" baseline="0" dirty="0" err="1">
                <a:latin typeface="Rockwell" panose="02060603020205020403" pitchFamily="18" charset="0"/>
              </a:rPr>
              <a:t>Itemsets</a:t>
            </a:r>
            <a:endParaRPr lang="en-US" b="0" i="0" u="none" strike="noStrike" baseline="0" dirty="0">
              <a:latin typeface="Rockwell" panose="02060603020205020403" pitchFamily="18" charset="0"/>
            </a:endParaRPr>
          </a:p>
          <a:p>
            <a:pPr lvl="3" algn="just"/>
            <a:r>
              <a:rPr lang="en-US" dirty="0">
                <a:latin typeface="Rockwell" panose="02060603020205020403" pitchFamily="18" charset="0"/>
              </a:rPr>
              <a:t>A</a:t>
            </a:r>
            <a:r>
              <a:rPr lang="en-US" b="0" i="0" u="none" strike="noStrike" baseline="0" dirty="0">
                <a:latin typeface="Rockwell" panose="02060603020205020403" pitchFamily="18" charset="0"/>
              </a:rPr>
              <a:t> set of items that often appear together in a transactional data set</a:t>
            </a:r>
          </a:p>
          <a:p>
            <a:pPr lvl="3" algn="just"/>
            <a:r>
              <a:rPr lang="en-US" b="0" i="0" u="none" strike="noStrike" baseline="0" dirty="0">
                <a:latin typeface="Rockwell" panose="02060603020205020403" pitchFamily="18" charset="0"/>
              </a:rPr>
              <a:t>for example, milk and bread, which are frequently bought together in grocery stores by many customers</a:t>
            </a:r>
          </a:p>
          <a:p>
            <a:pPr lvl="2" algn="just"/>
            <a:r>
              <a:rPr lang="en-US" b="0" i="0" u="none" strike="noStrike" baseline="0" dirty="0">
                <a:latin typeface="Rockwell" panose="02060603020205020403" pitchFamily="18" charset="0"/>
              </a:rPr>
              <a:t>Frequent </a:t>
            </a:r>
            <a:r>
              <a:rPr lang="en-US" dirty="0">
                <a:latin typeface="Rockwell" panose="02060603020205020403" pitchFamily="18" charset="0"/>
              </a:rPr>
              <a:t>S</a:t>
            </a:r>
            <a:r>
              <a:rPr lang="en-US" b="0" i="0" u="none" strike="noStrike" baseline="0" dirty="0">
                <a:latin typeface="Rockwell" panose="02060603020205020403" pitchFamily="18" charset="0"/>
              </a:rPr>
              <a:t>ubsequences (Sequential </a:t>
            </a:r>
            <a:r>
              <a:rPr lang="en-US" dirty="0">
                <a:latin typeface="Rockwell" panose="02060603020205020403" pitchFamily="18" charset="0"/>
              </a:rPr>
              <a:t>P</a:t>
            </a:r>
            <a:r>
              <a:rPr lang="en-US" b="0" i="0" u="none" strike="noStrike" baseline="0" dirty="0">
                <a:latin typeface="Rockwell" panose="02060603020205020403" pitchFamily="18" charset="0"/>
              </a:rPr>
              <a:t>atterns)</a:t>
            </a:r>
          </a:p>
          <a:p>
            <a:pPr lvl="3" algn="just"/>
            <a:r>
              <a:rPr lang="en-US" dirty="0">
                <a:latin typeface="Rockwell" panose="02060603020205020403" pitchFamily="18" charset="0"/>
              </a:rPr>
              <a:t>T</a:t>
            </a:r>
            <a:r>
              <a:rPr lang="en-US" b="0" i="0" u="none" strike="noStrike" baseline="0" dirty="0">
                <a:latin typeface="Rockwell" panose="02060603020205020403" pitchFamily="18" charset="0"/>
              </a:rPr>
              <a:t>he pattern that customers, tend to purchase first a laptop, followed by a digital camera, and then a memory card</a:t>
            </a:r>
          </a:p>
          <a:p>
            <a:pPr lvl="2" algn="just"/>
            <a:r>
              <a:rPr lang="en-US" b="0" i="0" u="none" strike="noStrike" baseline="0" dirty="0">
                <a:latin typeface="Rockwell" panose="02060603020205020403" pitchFamily="18" charset="0"/>
              </a:rPr>
              <a:t>Frequent </a:t>
            </a:r>
            <a:r>
              <a:rPr lang="en-US" dirty="0">
                <a:latin typeface="Rockwell" panose="02060603020205020403" pitchFamily="18" charset="0"/>
              </a:rPr>
              <a:t>S</a:t>
            </a:r>
            <a:r>
              <a:rPr lang="en-US" b="0" i="0" u="none" strike="noStrike" baseline="0" dirty="0">
                <a:latin typeface="Rockwell" panose="02060603020205020403" pitchFamily="18" charset="0"/>
              </a:rPr>
              <a:t>ubstructures</a:t>
            </a:r>
          </a:p>
          <a:p>
            <a:pPr lvl="3" algn="just"/>
            <a:r>
              <a:rPr lang="en-US" b="0" i="0" u="none" strike="noStrike" baseline="0" dirty="0">
                <a:latin typeface="Rockwell" panose="02060603020205020403" pitchFamily="18" charset="0"/>
              </a:rPr>
              <a:t>A substructure occurs frequently can refer to different structural forms (e.g., graphs, trees, or lattices) that may be combined with </a:t>
            </a:r>
            <a:r>
              <a:rPr lang="en-US" b="0" i="0" u="none" strike="noStrike" baseline="0" dirty="0" err="1">
                <a:latin typeface="Rockwell" panose="02060603020205020403" pitchFamily="18" charset="0"/>
              </a:rPr>
              <a:t>itemsets</a:t>
            </a:r>
            <a:r>
              <a:rPr lang="en-US" dirty="0">
                <a:latin typeface="Rockwell" panose="02060603020205020403" pitchFamily="18" charset="0"/>
              </a:rPr>
              <a:t> </a:t>
            </a:r>
            <a:r>
              <a:rPr lang="en-US" b="0" i="0" u="none" strike="noStrike" baseline="0" dirty="0">
                <a:latin typeface="Rockwell" panose="02060603020205020403" pitchFamily="18" charset="0"/>
              </a:rPr>
              <a:t>or subsequences</a:t>
            </a: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10349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Mining Frequent Patterns, Associations, and Correlations</a:t>
            </a:r>
          </a:p>
          <a:p>
            <a:pPr lvl="1" algn="just"/>
            <a:r>
              <a:rPr lang="en-US" b="0" i="0" u="none" strike="noStrike" baseline="0" dirty="0">
                <a:latin typeface="Rockwell" panose="02060603020205020403" pitchFamily="18" charset="0"/>
              </a:rPr>
              <a:t>Mining frequent patterns leads to the discovery of interesting associations and </a:t>
            </a:r>
            <a:r>
              <a:rPr lang="en-IN" b="0" i="0" u="none" strike="noStrike" baseline="0" dirty="0">
                <a:latin typeface="Rockwell" panose="02060603020205020403" pitchFamily="18" charset="0"/>
              </a:rPr>
              <a:t>correlations within data</a:t>
            </a:r>
            <a:endParaRPr lang="en-US" b="1" i="0" u="none" strike="noStrike" baseline="0" dirty="0">
              <a:latin typeface="Rockwell" panose="02060603020205020403" pitchFamily="18" charset="0"/>
            </a:endParaRPr>
          </a:p>
          <a:p>
            <a:pPr lvl="1" algn="just"/>
            <a:r>
              <a:rPr lang="en-US" b="1" i="0" u="none" strike="noStrike" baseline="0" dirty="0">
                <a:latin typeface="Rockwell" panose="02060603020205020403" pitchFamily="18" charset="0"/>
              </a:rPr>
              <a:t>Example Association analysis</a:t>
            </a:r>
          </a:p>
          <a:p>
            <a:pPr lvl="2" algn="just"/>
            <a:r>
              <a:rPr lang="en-US" b="0" i="0" u="none" strike="noStrike" baseline="0" dirty="0">
                <a:latin typeface="Rockwell" panose="02060603020205020403" pitchFamily="18" charset="0"/>
              </a:rPr>
              <a:t>Suppose that, as a marketing manager at </a:t>
            </a:r>
            <a:r>
              <a:rPr lang="en-US" b="0" i="1" u="none" strike="noStrike" baseline="0" dirty="0" err="1">
                <a:latin typeface="Rockwell" panose="02060603020205020403" pitchFamily="18" charset="0"/>
              </a:rPr>
              <a:t>AllElectronics</a:t>
            </a:r>
            <a:r>
              <a:rPr lang="en-US" b="0" i="0" u="none" strike="noStrike" baseline="0" dirty="0">
                <a:latin typeface="Rockwell" panose="02060603020205020403" pitchFamily="18" charset="0"/>
              </a:rPr>
              <a:t>, you want to know which items are frequently purchased together (i.e., within the same transaction)</a:t>
            </a:r>
          </a:p>
          <a:p>
            <a:pPr lvl="2" algn="just"/>
            <a:r>
              <a:rPr lang="en-US" b="0" i="0" u="none" strike="noStrike" baseline="0" dirty="0">
                <a:latin typeface="Rockwell" panose="02060603020205020403" pitchFamily="18" charset="0"/>
              </a:rPr>
              <a:t>An example of such a rule, mined from the </a:t>
            </a:r>
            <a:r>
              <a:rPr lang="en-US" b="0" i="1" u="none" strike="noStrike" baseline="0" dirty="0" err="1">
                <a:latin typeface="Rockwell" panose="02060603020205020403" pitchFamily="18" charset="0"/>
              </a:rPr>
              <a:t>AllElectronics</a:t>
            </a:r>
            <a:r>
              <a:rPr lang="en-US" b="0" i="1" u="none" strike="noStrike" baseline="0" dirty="0">
                <a:latin typeface="Rockwell" panose="02060603020205020403" pitchFamily="18" charset="0"/>
              </a:rPr>
              <a:t> </a:t>
            </a:r>
            <a:r>
              <a:rPr lang="en-US" b="0" i="0" u="none" strike="noStrike" baseline="0" dirty="0">
                <a:latin typeface="Rockwell" panose="02060603020205020403" pitchFamily="18" charset="0"/>
              </a:rPr>
              <a:t>transactional database, is</a:t>
            </a:r>
          </a:p>
          <a:p>
            <a:pPr lvl="2" algn="just"/>
            <a:endParaRPr lang="en-US" dirty="0">
              <a:latin typeface="Rockwell" panose="02060603020205020403" pitchFamily="18" charset="0"/>
            </a:endParaRPr>
          </a:p>
          <a:p>
            <a:pPr lvl="2" algn="just"/>
            <a:endParaRPr lang="en-US" b="1" dirty="0">
              <a:latin typeface="Rockwell" panose="02060603020205020403" pitchFamily="18" charset="0"/>
            </a:endParaRPr>
          </a:p>
          <a:p>
            <a:pPr lvl="2" algn="just"/>
            <a:r>
              <a:rPr lang="en-US" b="0" i="0" u="none" strike="noStrike" baseline="0" dirty="0">
                <a:latin typeface="Rockwell" panose="02060603020205020403" pitchFamily="18" charset="0"/>
              </a:rPr>
              <a:t>where </a:t>
            </a:r>
            <a:r>
              <a:rPr lang="en-US" b="0" i="1" u="none" strike="noStrike" baseline="0" dirty="0">
                <a:latin typeface="Rockwell" panose="02060603020205020403" pitchFamily="18" charset="0"/>
              </a:rPr>
              <a:t>X </a:t>
            </a:r>
            <a:r>
              <a:rPr lang="en-US" b="0" i="0" u="none" strike="noStrike" baseline="0" dirty="0">
                <a:latin typeface="Rockwell" panose="02060603020205020403" pitchFamily="18" charset="0"/>
              </a:rPr>
              <a:t>is a variable representing a customer</a:t>
            </a:r>
          </a:p>
          <a:p>
            <a:pPr lvl="2" algn="just"/>
            <a:r>
              <a:rPr lang="en-US" b="0" i="0" u="none" strike="noStrike" baseline="0" dirty="0">
                <a:latin typeface="Rockwell" panose="02060603020205020403" pitchFamily="18" charset="0"/>
              </a:rPr>
              <a:t>A </a:t>
            </a:r>
            <a:r>
              <a:rPr lang="en-US" b="1" i="0" u="none" strike="noStrike" baseline="0" dirty="0">
                <a:latin typeface="Rockwell" panose="02060603020205020403" pitchFamily="18" charset="0"/>
              </a:rPr>
              <a:t>confidence</a:t>
            </a:r>
            <a:r>
              <a:rPr lang="en-US" b="0" i="0" u="none" strike="noStrike" baseline="0" dirty="0">
                <a:latin typeface="Rockwell" panose="02060603020205020403" pitchFamily="18" charset="0"/>
              </a:rPr>
              <a:t>, or certainty, of 50% means</a:t>
            </a:r>
          </a:p>
          <a:p>
            <a:pPr lvl="3" algn="just"/>
            <a:r>
              <a:rPr lang="en-US" dirty="0">
                <a:latin typeface="Rockwell" panose="02060603020205020403" pitchFamily="18" charset="0"/>
              </a:rPr>
              <a:t>I</a:t>
            </a:r>
            <a:r>
              <a:rPr lang="en-US" b="0" i="0" u="none" strike="noStrike" baseline="0" dirty="0">
                <a:latin typeface="Rockwell" panose="02060603020205020403" pitchFamily="18" charset="0"/>
              </a:rPr>
              <a:t>f a customer buys a computer, there is a 50% chance that she will buy software as well</a:t>
            </a: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3" name="Picture 2">
            <a:extLst>
              <a:ext uri="{FF2B5EF4-FFF2-40B4-BE49-F238E27FC236}">
                <a16:creationId xmlns:a16="http://schemas.microsoft.com/office/drawing/2014/main" id="{26A5B4AD-035D-48B4-8B3C-78E474373BC8}"/>
              </a:ext>
            </a:extLst>
          </p:cNvPr>
          <p:cNvPicPr>
            <a:picLocks noChangeAspect="1"/>
          </p:cNvPicPr>
          <p:nvPr/>
        </p:nvPicPr>
        <p:blipFill>
          <a:blip r:embed="rId3"/>
          <a:stretch>
            <a:fillRect/>
          </a:stretch>
        </p:blipFill>
        <p:spPr>
          <a:xfrm>
            <a:off x="5810766" y="4352721"/>
            <a:ext cx="5926238" cy="231494"/>
          </a:xfrm>
          <a:prstGeom prst="rect">
            <a:avLst/>
          </a:prstGeom>
        </p:spPr>
      </p:pic>
    </p:spTree>
    <p:extLst>
      <p:ext uri="{BB962C8B-B14F-4D97-AF65-F5344CB8AC3E}">
        <p14:creationId xmlns:p14="http://schemas.microsoft.com/office/powerpoint/2010/main" val="2412446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Example Association analysis</a:t>
            </a:r>
          </a:p>
          <a:p>
            <a:pPr lvl="1" algn="just"/>
            <a:r>
              <a:rPr lang="en-US" b="0" i="0" u="none" strike="noStrike" baseline="0" dirty="0">
                <a:latin typeface="Rockwell" panose="02060603020205020403" pitchFamily="18" charset="0"/>
              </a:rPr>
              <a:t>A 1% </a:t>
            </a:r>
            <a:r>
              <a:rPr lang="en-US" b="1" i="0" u="none" strike="noStrike" baseline="0" dirty="0">
                <a:latin typeface="Rockwell" panose="02060603020205020403" pitchFamily="18" charset="0"/>
              </a:rPr>
              <a:t>support </a:t>
            </a:r>
            <a:r>
              <a:rPr lang="en-US" b="0" i="0" u="none" strike="noStrike" baseline="0" dirty="0">
                <a:latin typeface="Rockwell" panose="02060603020205020403" pitchFamily="18" charset="0"/>
              </a:rPr>
              <a:t>means </a:t>
            </a:r>
          </a:p>
          <a:p>
            <a:pPr lvl="2" algn="just"/>
            <a:r>
              <a:rPr lang="en-US" b="0" i="0" u="none" strike="noStrike" baseline="0" dirty="0">
                <a:latin typeface="Rockwell" panose="02060603020205020403" pitchFamily="18" charset="0"/>
              </a:rPr>
              <a:t>1% of all the transactions under analysis show that computer and software are purchased together</a:t>
            </a:r>
          </a:p>
          <a:p>
            <a:pPr lvl="1" algn="just"/>
            <a:r>
              <a:rPr lang="en-US" b="0" i="0" u="none" strike="noStrike" baseline="0" dirty="0">
                <a:latin typeface="Rockwell" panose="02060603020205020403" pitchFamily="18" charset="0"/>
              </a:rPr>
              <a:t>This association rule involves a single attribute or predicate (i.e., </a:t>
            </a:r>
            <a:r>
              <a:rPr lang="en-US" b="0" i="1" u="none" strike="noStrike" baseline="0" dirty="0">
                <a:latin typeface="Rockwell" panose="02060603020205020403" pitchFamily="18" charset="0"/>
              </a:rPr>
              <a:t>buys</a:t>
            </a:r>
            <a:r>
              <a:rPr lang="en-US" b="0" i="0" u="none" strike="noStrike" baseline="0" dirty="0">
                <a:latin typeface="Rockwell" panose="02060603020205020403" pitchFamily="18" charset="0"/>
              </a:rPr>
              <a:t>) that repeats</a:t>
            </a:r>
          </a:p>
          <a:p>
            <a:pPr lvl="1" algn="just"/>
            <a:r>
              <a:rPr lang="en-US" b="0" i="0" u="none" strike="noStrike" baseline="0" dirty="0">
                <a:latin typeface="Rockwell" panose="02060603020205020403" pitchFamily="18" charset="0"/>
              </a:rPr>
              <a:t>Association rules that contain a single predicate </a:t>
            </a:r>
          </a:p>
          <a:p>
            <a:pPr lvl="2" algn="just"/>
            <a:r>
              <a:rPr lang="en-US" b="1" dirty="0">
                <a:latin typeface="Rockwell" panose="02060603020205020403" pitchFamily="18" charset="0"/>
              </a:rPr>
              <a:t>S</a:t>
            </a:r>
            <a:r>
              <a:rPr lang="en-US" b="1" i="0" u="none" strike="noStrike" baseline="0" dirty="0">
                <a:latin typeface="Rockwell" panose="02060603020205020403" pitchFamily="18" charset="0"/>
              </a:rPr>
              <a:t>ingle-Dimensional </a:t>
            </a:r>
            <a:r>
              <a:rPr lang="en-US" b="1" dirty="0">
                <a:latin typeface="Rockwell" panose="02060603020205020403" pitchFamily="18" charset="0"/>
              </a:rPr>
              <a:t>A</a:t>
            </a:r>
            <a:r>
              <a:rPr lang="en-US" b="1" i="0" u="none" strike="noStrike" baseline="0" dirty="0">
                <a:latin typeface="Rockwell" panose="02060603020205020403" pitchFamily="18" charset="0"/>
              </a:rPr>
              <a:t>ssociation </a:t>
            </a:r>
            <a:r>
              <a:rPr lang="en-US" b="1" dirty="0">
                <a:latin typeface="Rockwell" panose="02060603020205020403" pitchFamily="18" charset="0"/>
              </a:rPr>
              <a:t>R</a:t>
            </a:r>
            <a:r>
              <a:rPr lang="en-US" b="1" i="0" u="none" strike="noStrike" baseline="0" dirty="0">
                <a:latin typeface="Rockwell" panose="02060603020205020403" pitchFamily="18" charset="0"/>
              </a:rPr>
              <a:t>ules</a:t>
            </a:r>
            <a:endParaRPr lang="en-US" b="1" dirty="0">
              <a:latin typeface="Rockwell" panose="02060603020205020403" pitchFamily="18" charset="0"/>
            </a:endParaRPr>
          </a:p>
          <a:p>
            <a:pPr lvl="1" algn="just"/>
            <a:r>
              <a:rPr lang="en-US" b="0" i="0" u="none" strike="noStrike" baseline="0" dirty="0">
                <a:latin typeface="Rockwell" panose="02060603020205020403" pitchFamily="18" charset="0"/>
              </a:rPr>
              <a:t>Dropping the predicate notation, the rule can be written as </a:t>
            </a:r>
          </a:p>
          <a:p>
            <a:pPr lvl="2" algn="just"/>
            <a:r>
              <a:rPr lang="en-US" b="0" i="0" u="none" strike="noStrike" baseline="0" dirty="0">
                <a:latin typeface="Rockwell" panose="02060603020205020403" pitchFamily="18" charset="0"/>
              </a:rPr>
              <a:t>“</a:t>
            </a:r>
            <a:r>
              <a:rPr lang="en-US" b="0" i="1" u="none" strike="noStrike" baseline="0" dirty="0">
                <a:latin typeface="Rockwell" panose="02060603020205020403" pitchFamily="18" charset="0"/>
              </a:rPr>
              <a:t>computer </a:t>
            </a:r>
            <a:r>
              <a:rPr lang="en-US" dirty="0">
                <a:latin typeface="Rockwell" panose="02060603020205020403" pitchFamily="18" charset="0"/>
                <a:ea typeface="Cambria Math" panose="02040503050406030204" pitchFamily="18" charset="0"/>
              </a:rPr>
              <a:t>⇒ </a:t>
            </a:r>
            <a:r>
              <a:rPr lang="en-US" b="0" i="1" u="none" strike="noStrike" baseline="0" dirty="0">
                <a:latin typeface="Rockwell" panose="02060603020205020403" pitchFamily="18" charset="0"/>
              </a:rPr>
              <a:t>software </a:t>
            </a:r>
            <a:r>
              <a:rPr lang="en-US" b="0" i="0" u="none" strike="noStrike" baseline="0" dirty="0">
                <a:latin typeface="Rockwell" panose="02060603020205020403" pitchFamily="18" charset="0"/>
              </a:rPr>
              <a:t>[1%, 50%].”</a:t>
            </a:r>
          </a:p>
          <a:p>
            <a:pPr lvl="1" algn="just"/>
            <a:r>
              <a:rPr lang="en-US" b="0" i="0" u="none" strike="noStrike" baseline="0" dirty="0">
                <a:latin typeface="Rockwell" panose="02060603020205020403" pitchFamily="18" charset="0"/>
              </a:rPr>
              <a:t>Suppose, instead, that we are given the </a:t>
            </a:r>
            <a:r>
              <a:rPr lang="en-US" b="0" i="1" u="none" strike="noStrike" baseline="0" dirty="0" err="1">
                <a:latin typeface="Rockwell" panose="02060603020205020403" pitchFamily="18" charset="0"/>
              </a:rPr>
              <a:t>AllElectronics</a:t>
            </a:r>
            <a:r>
              <a:rPr lang="en-US" b="0" i="1" u="none" strike="noStrike" baseline="0" dirty="0">
                <a:latin typeface="Rockwell" panose="02060603020205020403" pitchFamily="18" charset="0"/>
              </a:rPr>
              <a:t> </a:t>
            </a:r>
            <a:r>
              <a:rPr lang="en-US" b="0" i="0" u="none" strike="noStrike" baseline="0" dirty="0">
                <a:latin typeface="Rockwell" panose="02060603020205020403" pitchFamily="18" charset="0"/>
              </a:rPr>
              <a:t>relational database related to purchases</a:t>
            </a:r>
          </a:p>
          <a:p>
            <a:pPr lvl="1" algn="just"/>
            <a:r>
              <a:rPr lang="en-US" b="0" i="0" u="none" strike="noStrike" baseline="0" dirty="0">
                <a:latin typeface="Rockwell" panose="02060603020205020403" pitchFamily="18" charset="0"/>
              </a:rPr>
              <a:t>A data mining system may find association rules like</a:t>
            </a:r>
          </a:p>
          <a:p>
            <a:pPr lvl="1" algn="just"/>
            <a:endParaRPr lang="en-US" dirty="0">
              <a:latin typeface="Rockwell" panose="02060603020205020403" pitchFamily="18" charset="0"/>
            </a:endParaRPr>
          </a:p>
          <a:p>
            <a:pPr marL="560070" lvl="1" indent="0" algn="just">
              <a:buNone/>
            </a:pP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4" name="Picture 3">
            <a:extLst>
              <a:ext uri="{FF2B5EF4-FFF2-40B4-BE49-F238E27FC236}">
                <a16:creationId xmlns:a16="http://schemas.microsoft.com/office/drawing/2014/main" id="{837C7BCA-8B83-45E3-933A-A6B0DCFC3957}"/>
              </a:ext>
            </a:extLst>
          </p:cNvPr>
          <p:cNvPicPr>
            <a:picLocks noChangeAspect="1"/>
          </p:cNvPicPr>
          <p:nvPr/>
        </p:nvPicPr>
        <p:blipFill>
          <a:blip r:embed="rId3"/>
          <a:stretch>
            <a:fillRect/>
          </a:stretch>
        </p:blipFill>
        <p:spPr>
          <a:xfrm>
            <a:off x="5998029" y="5513462"/>
            <a:ext cx="5715000" cy="632733"/>
          </a:xfrm>
          <a:prstGeom prst="rect">
            <a:avLst/>
          </a:prstGeom>
        </p:spPr>
      </p:pic>
    </p:spTree>
    <p:extLst>
      <p:ext uri="{BB962C8B-B14F-4D97-AF65-F5344CB8AC3E}">
        <p14:creationId xmlns:p14="http://schemas.microsoft.com/office/powerpoint/2010/main" val="19255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600" b="1" i="0" u="none" strike="noStrike" baseline="0" dirty="0">
                <a:latin typeface="Rockwell" panose="02060603020205020403" pitchFamily="18" charset="0"/>
              </a:rPr>
              <a:t>Example Association analysis</a:t>
            </a:r>
          </a:p>
          <a:p>
            <a:pPr lvl="1" algn="just"/>
            <a:r>
              <a:rPr lang="en-US" sz="1400" b="0" i="0" u="none" strike="noStrike" baseline="0" dirty="0">
                <a:latin typeface="Rockwell" panose="02060603020205020403" pitchFamily="18" charset="0"/>
              </a:rPr>
              <a:t>The rule indicates that of the </a:t>
            </a:r>
            <a:r>
              <a:rPr lang="en-US" sz="1400" b="0" i="1" u="none" strike="noStrike" baseline="0" dirty="0" err="1">
                <a:latin typeface="Rockwell" panose="02060603020205020403" pitchFamily="18" charset="0"/>
              </a:rPr>
              <a:t>AllElectronics</a:t>
            </a:r>
            <a:r>
              <a:rPr lang="en-US" sz="1400" b="0" i="1" u="none" strike="noStrike" baseline="0" dirty="0">
                <a:latin typeface="Rockwell" panose="02060603020205020403" pitchFamily="18" charset="0"/>
              </a:rPr>
              <a:t> </a:t>
            </a:r>
            <a:r>
              <a:rPr lang="en-US" sz="1400" b="0" i="0" u="none" strike="noStrike" baseline="0" dirty="0">
                <a:latin typeface="Rockwell" panose="02060603020205020403" pitchFamily="18" charset="0"/>
              </a:rPr>
              <a:t>customers under study, 2% are 20 to 29 years old with an income of $40,000 to $49,000 and have purchased a laptop (computer) at </a:t>
            </a:r>
            <a:r>
              <a:rPr lang="en-US" sz="1400" b="0" i="1" u="none" strike="noStrike" baseline="0" dirty="0" err="1">
                <a:latin typeface="Rockwell" panose="02060603020205020403" pitchFamily="18" charset="0"/>
              </a:rPr>
              <a:t>AllElectronics</a:t>
            </a:r>
            <a:endParaRPr lang="en-US" sz="1400" dirty="0">
              <a:latin typeface="Rockwell" panose="02060603020205020403" pitchFamily="18" charset="0"/>
            </a:endParaRPr>
          </a:p>
          <a:p>
            <a:pPr lvl="1" algn="just"/>
            <a:r>
              <a:rPr lang="en-US" sz="1400" b="0" i="0" u="none" strike="noStrike" baseline="0" dirty="0">
                <a:latin typeface="Rockwell" panose="02060603020205020403" pitchFamily="18" charset="0"/>
              </a:rPr>
              <a:t>There is a 60% probability that a customer in this age and income group will purchase a laptop</a:t>
            </a:r>
          </a:p>
          <a:p>
            <a:pPr lvl="1" algn="just"/>
            <a:r>
              <a:rPr lang="en-US" sz="1400" b="0" i="0" u="none" strike="noStrike" baseline="0" dirty="0">
                <a:latin typeface="Rockwell" panose="02060603020205020403" pitchFamily="18" charset="0"/>
              </a:rPr>
              <a:t>Note that this is an association involving more than one attribute or predicate (i.e., </a:t>
            </a:r>
            <a:r>
              <a:rPr lang="en-US" sz="1400" b="0" i="1" u="none" strike="noStrike" baseline="0" dirty="0">
                <a:latin typeface="Rockwell" panose="02060603020205020403" pitchFamily="18" charset="0"/>
              </a:rPr>
              <a:t>age, income</a:t>
            </a:r>
            <a:r>
              <a:rPr lang="en-US" sz="1400" b="0" i="0" u="none" strike="noStrike" baseline="0" dirty="0">
                <a:latin typeface="Rockwell" panose="02060603020205020403" pitchFamily="18" charset="0"/>
              </a:rPr>
              <a:t>, and </a:t>
            </a:r>
            <a:r>
              <a:rPr lang="en-US" sz="1400" b="0" i="1" u="none" strike="noStrike" baseline="0" dirty="0">
                <a:latin typeface="Rockwell" panose="02060603020205020403" pitchFamily="18" charset="0"/>
              </a:rPr>
              <a:t>buys</a:t>
            </a:r>
            <a:r>
              <a:rPr lang="en-US" sz="1400" b="0" i="0" u="none" strike="noStrike" baseline="0" dirty="0">
                <a:latin typeface="Rockwell" panose="02060603020205020403" pitchFamily="18" charset="0"/>
              </a:rPr>
              <a:t>)</a:t>
            </a:r>
          </a:p>
          <a:p>
            <a:pPr lvl="1" algn="just"/>
            <a:r>
              <a:rPr lang="en-US" sz="1400" b="0" i="0" u="none" strike="noStrike" baseline="0" dirty="0">
                <a:latin typeface="Rockwell" panose="02060603020205020403" pitchFamily="18" charset="0"/>
              </a:rPr>
              <a:t>Adopting the terminology used in multidimensional databases, where each attribute is referred to as a dimension,</a:t>
            </a:r>
          </a:p>
          <a:p>
            <a:pPr lvl="1" algn="just"/>
            <a:r>
              <a:rPr lang="en-US" sz="1400" dirty="0">
                <a:latin typeface="Rockwell" panose="02060603020205020403" pitchFamily="18" charset="0"/>
              </a:rPr>
              <a:t>T</a:t>
            </a:r>
            <a:r>
              <a:rPr lang="en-US" sz="1400" b="0" i="0" u="none" strike="noStrike" baseline="0" dirty="0">
                <a:latin typeface="Rockwell" panose="02060603020205020403" pitchFamily="18" charset="0"/>
              </a:rPr>
              <a:t>he above rule can be referred to as a </a:t>
            </a:r>
            <a:r>
              <a:rPr lang="en-US" sz="1400" b="1" dirty="0">
                <a:latin typeface="Rockwell" panose="02060603020205020403" pitchFamily="18" charset="0"/>
              </a:rPr>
              <a:t>M</a:t>
            </a:r>
            <a:r>
              <a:rPr lang="en-US" sz="1400" b="1" i="0" u="none" strike="noStrike" baseline="0" dirty="0">
                <a:latin typeface="Rockwell" panose="02060603020205020403" pitchFamily="18" charset="0"/>
              </a:rPr>
              <a:t>ultidimensional </a:t>
            </a:r>
            <a:r>
              <a:rPr lang="en-US" sz="1400" b="1" dirty="0">
                <a:latin typeface="Rockwell" panose="02060603020205020403" pitchFamily="18" charset="0"/>
              </a:rPr>
              <a:t>A</a:t>
            </a:r>
            <a:r>
              <a:rPr lang="en-US" sz="1400" b="1" i="0" u="none" strike="noStrike" baseline="0" dirty="0">
                <a:latin typeface="Rockwell" panose="02060603020205020403" pitchFamily="18" charset="0"/>
              </a:rPr>
              <a:t>ssociation </a:t>
            </a:r>
            <a:r>
              <a:rPr lang="en-US" sz="1400" b="1" dirty="0">
                <a:latin typeface="Rockwell" panose="02060603020205020403" pitchFamily="18" charset="0"/>
              </a:rPr>
              <a:t>R</a:t>
            </a:r>
            <a:r>
              <a:rPr lang="en-US" sz="1400" b="1" i="0" u="none" strike="noStrike" baseline="0" dirty="0">
                <a:latin typeface="Rockwell" panose="02060603020205020403" pitchFamily="18" charset="0"/>
              </a:rPr>
              <a:t>ule</a:t>
            </a:r>
          </a:p>
          <a:p>
            <a:pPr lvl="1" algn="just"/>
            <a:r>
              <a:rPr lang="en-US" sz="1400" b="0" i="0" u="none" strike="noStrike" baseline="0" dirty="0">
                <a:latin typeface="Rockwell" panose="02060603020205020403" pitchFamily="18" charset="0"/>
              </a:rPr>
              <a:t>Typically, association rules are discarded as uninteresting if they do not satisfy both a </a:t>
            </a:r>
            <a:r>
              <a:rPr lang="en-US" sz="1400" b="1" i="0" u="none" strike="noStrike" baseline="0" dirty="0">
                <a:latin typeface="Rockwell" panose="02060603020205020403" pitchFamily="18" charset="0"/>
              </a:rPr>
              <a:t>minimum support threshold </a:t>
            </a:r>
            <a:r>
              <a:rPr lang="en-US" sz="1400" b="0" i="0" u="none" strike="noStrike" baseline="0" dirty="0">
                <a:latin typeface="Rockwell" panose="02060603020205020403" pitchFamily="18" charset="0"/>
              </a:rPr>
              <a:t>and a </a:t>
            </a:r>
            <a:r>
              <a:rPr lang="en-US" sz="1400" b="1" i="0" u="none" strike="noStrike" baseline="0" dirty="0">
                <a:latin typeface="Rockwell" panose="02060603020205020403" pitchFamily="18" charset="0"/>
              </a:rPr>
              <a:t>minimum confidence threshold</a:t>
            </a:r>
            <a:endParaRPr lang="en-US" sz="1400" dirty="0">
              <a:latin typeface="Rockwell" panose="02060603020205020403" pitchFamily="18" charset="0"/>
            </a:endParaRPr>
          </a:p>
          <a:p>
            <a:pPr lvl="1" algn="just"/>
            <a:r>
              <a:rPr lang="en-US" sz="1400" b="0" i="0" u="none" strike="noStrike" baseline="0" dirty="0">
                <a:latin typeface="Rockwell" panose="02060603020205020403" pitchFamily="18" charset="0"/>
              </a:rPr>
              <a:t>Additional analysis can be performed to uncover interesting statistical </a:t>
            </a:r>
            <a:r>
              <a:rPr lang="en-US" sz="1400" b="1" i="0" u="none" strike="noStrike" baseline="0" dirty="0">
                <a:latin typeface="Rockwell" panose="02060603020205020403" pitchFamily="18" charset="0"/>
              </a:rPr>
              <a:t>correlations </a:t>
            </a:r>
            <a:r>
              <a:rPr lang="en-US" sz="1400" b="0" i="0" u="none" strike="noStrike" baseline="0" dirty="0">
                <a:latin typeface="Rockwell" panose="02060603020205020403" pitchFamily="18" charset="0"/>
              </a:rPr>
              <a:t>between associated </a:t>
            </a:r>
            <a:r>
              <a:rPr lang="en-IN" sz="1400" b="0" i="0" u="none" strike="noStrike" baseline="0" dirty="0">
                <a:latin typeface="Rockwell" panose="02060603020205020403" pitchFamily="18" charset="0"/>
              </a:rPr>
              <a:t>attribute–value pairs</a:t>
            </a:r>
            <a:endParaRPr lang="en-US" sz="1400" dirty="0">
              <a:latin typeface="Rockwell" panose="02060603020205020403" pitchFamily="18" charset="0"/>
            </a:endParaRPr>
          </a:p>
          <a:p>
            <a:pPr marL="560070" lvl="1" indent="0" algn="just">
              <a:buNone/>
            </a:pP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1000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800" b="1" i="0" u="none" strike="noStrike" baseline="0" dirty="0">
                <a:latin typeface="Rockwell" panose="02060603020205020403" pitchFamily="18" charset="0"/>
              </a:rPr>
              <a:t>Classification and Regression for Predictive Analysis</a:t>
            </a:r>
          </a:p>
          <a:p>
            <a:pPr lvl="1" algn="just"/>
            <a:r>
              <a:rPr lang="en-US" b="1" i="0" u="none" strike="noStrike" baseline="0" dirty="0">
                <a:latin typeface="Rockwell" panose="02060603020205020403" pitchFamily="18" charset="0"/>
              </a:rPr>
              <a:t>Classification </a:t>
            </a:r>
            <a:endParaRPr lang="en-US" dirty="0">
              <a:latin typeface="Rockwell" panose="02060603020205020403" pitchFamily="18" charset="0"/>
            </a:endParaRPr>
          </a:p>
          <a:p>
            <a:pPr lvl="2" algn="just"/>
            <a:r>
              <a:rPr lang="en-US" b="0" i="0" u="none" strike="noStrike" baseline="0" dirty="0">
                <a:latin typeface="Rockwell" panose="02060603020205020403" pitchFamily="18" charset="0"/>
              </a:rPr>
              <a:t>The process of finding a </a:t>
            </a:r>
            <a:r>
              <a:rPr lang="en-US" b="1" i="0" u="none" strike="noStrike" baseline="0" dirty="0">
                <a:latin typeface="Rockwell" panose="02060603020205020403" pitchFamily="18" charset="0"/>
              </a:rPr>
              <a:t>model </a:t>
            </a:r>
            <a:r>
              <a:rPr lang="en-US" b="0" i="0" u="none" strike="noStrike" baseline="0" dirty="0">
                <a:latin typeface="Rockwell" panose="02060603020205020403" pitchFamily="18" charset="0"/>
              </a:rPr>
              <a:t>(or function) that describes and distinguishes data classes or concepts</a:t>
            </a:r>
          </a:p>
          <a:p>
            <a:pPr lvl="2" algn="just"/>
            <a:r>
              <a:rPr lang="en-US" b="0" i="0" u="none" strike="noStrike" baseline="0" dirty="0">
                <a:latin typeface="Rockwell" panose="02060603020205020403" pitchFamily="18" charset="0"/>
              </a:rPr>
              <a:t>The model are derived based on the analysis of a set of </a:t>
            </a:r>
            <a:r>
              <a:rPr lang="en-US" b="1" i="0" u="none" strike="noStrike" baseline="0" dirty="0">
                <a:latin typeface="Rockwell" panose="02060603020205020403" pitchFamily="18" charset="0"/>
              </a:rPr>
              <a:t>training data </a:t>
            </a:r>
            <a:r>
              <a:rPr lang="en-US" b="0" i="0" u="none" strike="noStrike" baseline="0" dirty="0">
                <a:latin typeface="Rockwell" panose="02060603020205020403" pitchFamily="18" charset="0"/>
              </a:rPr>
              <a:t>(i.e., data objects for which the class labels are known)</a:t>
            </a:r>
          </a:p>
          <a:p>
            <a:pPr lvl="2" algn="just"/>
            <a:r>
              <a:rPr lang="en-US" b="0" i="0" u="none" strike="noStrike" baseline="0" dirty="0">
                <a:latin typeface="Rockwell" panose="02060603020205020403" pitchFamily="18" charset="0"/>
              </a:rPr>
              <a:t>The model is used to predict the class label of objects for which the class label is unknown</a:t>
            </a:r>
          </a:p>
          <a:p>
            <a:pPr lvl="2" algn="just"/>
            <a:r>
              <a:rPr lang="en-US" b="0" i="1" u="none" strike="noStrike" baseline="0" dirty="0">
                <a:latin typeface="Rockwell" panose="02060603020205020403" pitchFamily="18" charset="0"/>
              </a:rPr>
              <a:t>“How is the derived model presented?” </a:t>
            </a:r>
          </a:p>
          <a:p>
            <a:pPr lvl="2" algn="just"/>
            <a:r>
              <a:rPr lang="en-US" b="0" i="0" u="none" strike="noStrike" baseline="0" dirty="0">
                <a:latin typeface="Rockwell" panose="02060603020205020403" pitchFamily="18" charset="0"/>
              </a:rPr>
              <a:t>The derived model may be represented in various forms</a:t>
            </a:r>
          </a:p>
          <a:p>
            <a:pPr lvl="3" algn="just"/>
            <a:r>
              <a:rPr lang="en-US" sz="1000" b="1" dirty="0">
                <a:latin typeface="Rockwell" panose="02060603020205020403" pitchFamily="18" charset="0"/>
              </a:rPr>
              <a:t>C</a:t>
            </a:r>
            <a:r>
              <a:rPr lang="en-US" sz="1000" b="1" i="1" u="none" strike="noStrike" baseline="0" dirty="0">
                <a:latin typeface="Rockwell" panose="02060603020205020403" pitchFamily="18" charset="0"/>
              </a:rPr>
              <a:t>lassification </a:t>
            </a:r>
            <a:r>
              <a:rPr lang="en-US" sz="1000" b="1" i="1" dirty="0">
                <a:latin typeface="Rockwell" panose="02060603020205020403" pitchFamily="18" charset="0"/>
              </a:rPr>
              <a:t>R</a:t>
            </a:r>
            <a:r>
              <a:rPr lang="en-US" sz="1000" b="1" i="1" u="none" strike="noStrike" baseline="0" dirty="0">
                <a:latin typeface="Rockwell" panose="02060603020205020403" pitchFamily="18" charset="0"/>
              </a:rPr>
              <a:t>ules </a:t>
            </a:r>
            <a:r>
              <a:rPr lang="en-US" sz="1000" b="1" i="0" u="none" strike="noStrike" baseline="0" dirty="0">
                <a:latin typeface="Rockwell" panose="02060603020205020403" pitchFamily="18" charset="0"/>
              </a:rPr>
              <a:t>(i.e., </a:t>
            </a:r>
            <a:r>
              <a:rPr lang="en-US" sz="1000" b="1" i="1" u="none" strike="noStrike" baseline="0" dirty="0">
                <a:latin typeface="Rockwell" panose="02060603020205020403" pitchFamily="18" charset="0"/>
              </a:rPr>
              <a:t>IF-THEN rules</a:t>
            </a:r>
            <a:r>
              <a:rPr lang="en-US" sz="1000" b="1" i="0" u="none" strike="noStrike" baseline="0" dirty="0">
                <a:latin typeface="Rockwell" panose="02060603020205020403" pitchFamily="18" charset="0"/>
              </a:rPr>
              <a:t>)</a:t>
            </a:r>
          </a:p>
          <a:p>
            <a:pPr lvl="3" algn="just"/>
            <a:r>
              <a:rPr lang="en-US" sz="1000" b="1" dirty="0">
                <a:latin typeface="Rockwell" panose="02060603020205020403" pitchFamily="18" charset="0"/>
              </a:rPr>
              <a:t>D</a:t>
            </a:r>
            <a:r>
              <a:rPr lang="en-US" sz="1000" b="1" i="1" u="none" strike="noStrike" baseline="0" dirty="0">
                <a:latin typeface="Rockwell" panose="02060603020205020403" pitchFamily="18" charset="0"/>
              </a:rPr>
              <a:t>ecision </a:t>
            </a:r>
            <a:r>
              <a:rPr lang="en-US" sz="1000" b="1" i="1" dirty="0">
                <a:latin typeface="Rockwell" panose="02060603020205020403" pitchFamily="18" charset="0"/>
              </a:rPr>
              <a:t>T</a:t>
            </a:r>
            <a:r>
              <a:rPr lang="en-US" sz="1000" b="1" i="1" u="none" strike="noStrike" baseline="0" dirty="0">
                <a:latin typeface="Rockwell" panose="02060603020205020403" pitchFamily="18" charset="0"/>
              </a:rPr>
              <a:t>rees</a:t>
            </a:r>
            <a:endParaRPr lang="en-US" sz="1000" b="1" dirty="0">
              <a:latin typeface="Rockwell" panose="02060603020205020403" pitchFamily="18" charset="0"/>
            </a:endParaRPr>
          </a:p>
          <a:p>
            <a:pPr lvl="3" algn="just"/>
            <a:r>
              <a:rPr lang="en-US" sz="1000" b="1" i="1" u="none" strike="noStrike" baseline="0" dirty="0">
                <a:latin typeface="Rockwell" panose="02060603020205020403" pitchFamily="18" charset="0"/>
              </a:rPr>
              <a:t>Mathematical</a:t>
            </a:r>
            <a:r>
              <a:rPr lang="en-US" sz="1000" b="1" i="1" dirty="0">
                <a:latin typeface="Rockwell" panose="02060603020205020403" pitchFamily="18" charset="0"/>
              </a:rPr>
              <a:t> F</a:t>
            </a:r>
            <a:r>
              <a:rPr lang="en-US" sz="1000" b="1" i="1" u="none" strike="noStrike" baseline="0" dirty="0">
                <a:latin typeface="Rockwell" panose="02060603020205020403" pitchFamily="18" charset="0"/>
              </a:rPr>
              <a:t>ormulae</a:t>
            </a:r>
            <a:endParaRPr lang="en-US" sz="1000" b="1" dirty="0">
              <a:latin typeface="Rockwell" panose="02060603020205020403" pitchFamily="18" charset="0"/>
            </a:endParaRPr>
          </a:p>
          <a:p>
            <a:pPr lvl="3" algn="just"/>
            <a:r>
              <a:rPr lang="en-US" sz="1000" b="1" i="1" u="none" strike="noStrike" baseline="0" dirty="0">
                <a:latin typeface="Rockwell" panose="02060603020205020403" pitchFamily="18" charset="0"/>
              </a:rPr>
              <a:t>Neural </a:t>
            </a:r>
            <a:r>
              <a:rPr lang="en-US" sz="1000" b="1" i="1" dirty="0">
                <a:latin typeface="Rockwell" panose="02060603020205020403" pitchFamily="18" charset="0"/>
              </a:rPr>
              <a:t>N</a:t>
            </a:r>
            <a:r>
              <a:rPr lang="en-US" sz="1000" b="1" i="1" u="none" strike="noStrike" baseline="0" dirty="0">
                <a:latin typeface="Rockwell" panose="02060603020205020403" pitchFamily="18" charset="0"/>
              </a:rPr>
              <a:t>etworks </a:t>
            </a:r>
            <a:r>
              <a:rPr lang="en-US" sz="1000" b="1" i="0" u="none" strike="noStrike" baseline="0" dirty="0">
                <a:latin typeface="Rockwell" panose="02060603020205020403" pitchFamily="18" charset="0"/>
              </a:rPr>
              <a:t>(Figure 1.9)</a:t>
            </a: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4254976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5" name="Picture 4">
            <a:extLst>
              <a:ext uri="{FF2B5EF4-FFF2-40B4-BE49-F238E27FC236}">
                <a16:creationId xmlns:a16="http://schemas.microsoft.com/office/drawing/2014/main" id="{9C2B14F9-BC61-4C9C-B361-31446C4D61F1}"/>
              </a:ext>
            </a:extLst>
          </p:cNvPr>
          <p:cNvPicPr>
            <a:picLocks noChangeAspect="1"/>
          </p:cNvPicPr>
          <p:nvPr/>
        </p:nvPicPr>
        <p:blipFill>
          <a:blip r:embed="rId3"/>
          <a:stretch>
            <a:fillRect/>
          </a:stretch>
        </p:blipFill>
        <p:spPr>
          <a:xfrm>
            <a:off x="4538472" y="1136698"/>
            <a:ext cx="7577328" cy="4940623"/>
          </a:xfrm>
          <a:prstGeom prst="rect">
            <a:avLst/>
          </a:prstGeom>
        </p:spPr>
      </p:pic>
    </p:spTree>
    <p:extLst>
      <p:ext uri="{BB962C8B-B14F-4D97-AF65-F5344CB8AC3E}">
        <p14:creationId xmlns:p14="http://schemas.microsoft.com/office/powerpoint/2010/main" val="347569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800" b="1" i="0" u="none" strike="noStrike" baseline="0" dirty="0">
                <a:latin typeface="Rockwell" panose="02060603020205020403" pitchFamily="18" charset="0"/>
              </a:rPr>
              <a:t>Classification and Regression for Predictive Analysis</a:t>
            </a:r>
          </a:p>
          <a:p>
            <a:pPr lvl="1" algn="just"/>
            <a:r>
              <a:rPr lang="en-US" b="1" i="0" u="none" strike="noStrike" baseline="0" dirty="0">
                <a:latin typeface="Rockwell" panose="02060603020205020403" pitchFamily="18" charset="0"/>
              </a:rPr>
              <a:t>A Decision Tree </a:t>
            </a:r>
            <a:endParaRPr lang="en-US" b="1" dirty="0">
              <a:latin typeface="Rockwell" panose="02060603020205020403" pitchFamily="18" charset="0"/>
            </a:endParaRPr>
          </a:p>
          <a:p>
            <a:pPr lvl="2" algn="just"/>
            <a:r>
              <a:rPr lang="en-US" b="0" i="0" u="none" strike="noStrike" baseline="0" dirty="0">
                <a:latin typeface="Rockwell" panose="02060603020205020403" pitchFamily="18" charset="0"/>
              </a:rPr>
              <a:t>A flowchart-like tree structure</a:t>
            </a:r>
          </a:p>
          <a:p>
            <a:pPr lvl="2" algn="just"/>
            <a:r>
              <a:rPr lang="en-US" dirty="0">
                <a:latin typeface="Rockwell" panose="02060603020205020403" pitchFamily="18" charset="0"/>
              </a:rPr>
              <a:t>E</a:t>
            </a:r>
            <a:r>
              <a:rPr lang="en-US" b="0" i="0" u="none" strike="noStrike" baseline="0" dirty="0">
                <a:latin typeface="Rockwell" panose="02060603020205020403" pitchFamily="18" charset="0"/>
              </a:rPr>
              <a:t>ach node denotes a test on an attribute value</a:t>
            </a:r>
          </a:p>
          <a:p>
            <a:pPr lvl="2" algn="just"/>
            <a:r>
              <a:rPr lang="en-US" dirty="0">
                <a:latin typeface="Rockwell" panose="02060603020205020403" pitchFamily="18" charset="0"/>
              </a:rPr>
              <a:t>E</a:t>
            </a:r>
            <a:r>
              <a:rPr lang="en-US" b="0" i="0" u="none" strike="noStrike" baseline="0" dirty="0">
                <a:latin typeface="Rockwell" panose="02060603020205020403" pitchFamily="18" charset="0"/>
              </a:rPr>
              <a:t>ach branch represents an outcome of the test</a:t>
            </a: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ree leaves represent classes or class distributions</a:t>
            </a:r>
          </a:p>
          <a:p>
            <a:pPr lvl="2" algn="just"/>
            <a:r>
              <a:rPr lang="en-US" b="0" i="0" u="none" strike="noStrike" baseline="0" dirty="0">
                <a:latin typeface="Rockwell" panose="02060603020205020403" pitchFamily="18" charset="0"/>
              </a:rPr>
              <a:t>Decision trees can be converted to classification rules</a:t>
            </a:r>
          </a:p>
          <a:p>
            <a:pPr lvl="1" algn="just"/>
            <a:r>
              <a:rPr lang="en-US" b="1" i="0" u="none" strike="noStrike" baseline="0" dirty="0">
                <a:latin typeface="Rockwell" panose="02060603020205020403" pitchFamily="18" charset="0"/>
              </a:rPr>
              <a:t>A Neural </a:t>
            </a:r>
            <a:r>
              <a:rPr lang="en-US" b="1" dirty="0">
                <a:latin typeface="Rockwell" panose="02060603020205020403" pitchFamily="18" charset="0"/>
              </a:rPr>
              <a:t>N</a:t>
            </a:r>
            <a:r>
              <a:rPr lang="en-US" b="1" i="0" u="none" strike="noStrike" baseline="0" dirty="0">
                <a:latin typeface="Rockwell" panose="02060603020205020403" pitchFamily="18" charset="0"/>
              </a:rPr>
              <a:t>etwork</a:t>
            </a:r>
          </a:p>
          <a:p>
            <a:pPr lvl="2" algn="just"/>
            <a:r>
              <a:rPr lang="en-US" dirty="0">
                <a:latin typeface="Rockwell" panose="02060603020205020403" pitchFamily="18" charset="0"/>
              </a:rPr>
              <a:t>A</a:t>
            </a:r>
            <a:r>
              <a:rPr lang="en-US" b="0" i="0" u="none" strike="noStrike" baseline="0" dirty="0">
                <a:latin typeface="Rockwell" panose="02060603020205020403" pitchFamily="18" charset="0"/>
              </a:rPr>
              <a:t> collection of neuron-like processing units with weighted connections between the units</a:t>
            </a:r>
          </a:p>
          <a:p>
            <a:pPr lvl="1" algn="just"/>
            <a:r>
              <a:rPr lang="en-US" b="0" i="0" u="none" strike="noStrike" baseline="0" dirty="0">
                <a:latin typeface="Rockwell" panose="02060603020205020403" pitchFamily="18" charset="0"/>
              </a:rPr>
              <a:t>There are many other methods for constructing classification models</a:t>
            </a:r>
          </a:p>
          <a:p>
            <a:pPr lvl="2" algn="just"/>
            <a:r>
              <a:rPr lang="en-US" b="0" i="0" u="none" strike="noStrike" baseline="0" dirty="0">
                <a:latin typeface="Rockwell" panose="02060603020205020403" pitchFamily="18" charset="0"/>
              </a:rPr>
              <a:t>Naïve</a:t>
            </a:r>
            <a:r>
              <a:rPr lang="en-US" dirty="0">
                <a:latin typeface="Rockwell" panose="02060603020205020403" pitchFamily="18" charset="0"/>
              </a:rPr>
              <a:t> </a:t>
            </a:r>
            <a:r>
              <a:rPr lang="en-US" b="0" i="0" u="none" strike="noStrike" baseline="0" dirty="0">
                <a:latin typeface="Rockwell" panose="02060603020205020403" pitchFamily="18" charset="0"/>
              </a:rPr>
              <a:t>Bayesian Classification</a:t>
            </a:r>
          </a:p>
          <a:p>
            <a:pPr lvl="2" algn="just"/>
            <a:r>
              <a:rPr lang="en-US" dirty="0">
                <a:latin typeface="Rockwell" panose="02060603020205020403" pitchFamily="18" charset="0"/>
              </a:rPr>
              <a:t>S</a:t>
            </a:r>
            <a:r>
              <a:rPr lang="en-US" b="0" i="0" u="none" strike="noStrike" baseline="0" dirty="0">
                <a:latin typeface="Rockwell" panose="02060603020205020403" pitchFamily="18" charset="0"/>
              </a:rPr>
              <a:t>upport </a:t>
            </a:r>
            <a:r>
              <a:rPr lang="en-US" dirty="0">
                <a:latin typeface="Rockwell" panose="02060603020205020403" pitchFamily="18" charset="0"/>
              </a:rPr>
              <a:t>V</a:t>
            </a:r>
            <a:r>
              <a:rPr lang="en-US" b="0" i="0" u="none" strike="noStrike" baseline="0" dirty="0">
                <a:latin typeface="Rockwell" panose="02060603020205020403" pitchFamily="18" charset="0"/>
              </a:rPr>
              <a:t>ector </a:t>
            </a:r>
            <a:r>
              <a:rPr lang="en-US" dirty="0">
                <a:latin typeface="Rockwell" panose="02060603020205020403" pitchFamily="18" charset="0"/>
              </a:rPr>
              <a:t>M</a:t>
            </a:r>
            <a:r>
              <a:rPr lang="en-US" b="0" i="0" u="none" strike="noStrike" baseline="0" dirty="0">
                <a:latin typeface="Rockwell" panose="02060603020205020403" pitchFamily="18" charset="0"/>
              </a:rPr>
              <a:t>achines</a:t>
            </a:r>
          </a:p>
          <a:p>
            <a:pPr lvl="2" algn="just"/>
            <a:r>
              <a:rPr lang="en-US" b="0" i="1" u="none" strike="noStrike" baseline="0" dirty="0">
                <a:latin typeface="Rockwell" panose="02060603020205020403" pitchFamily="18" charset="0"/>
              </a:rPr>
              <a:t>k</a:t>
            </a:r>
            <a:r>
              <a:rPr lang="en-US" b="0" i="0" u="none" strike="noStrike" baseline="0" dirty="0">
                <a:latin typeface="Rockwell" panose="02060603020205020403" pitchFamily="18" charset="0"/>
              </a:rPr>
              <a:t>-nearest-neighbor classification</a:t>
            </a:r>
            <a:endParaRPr lang="en-US" sz="1200"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96547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800" b="1" i="0" u="none" strike="noStrike" baseline="0" dirty="0">
                <a:latin typeface="Rockwell" panose="02060603020205020403" pitchFamily="18" charset="0"/>
              </a:rPr>
              <a:t>Classification and Regression for Predictive Analysis</a:t>
            </a:r>
          </a:p>
          <a:p>
            <a:pPr lvl="1" algn="just"/>
            <a:r>
              <a:rPr lang="en-US" dirty="0">
                <a:latin typeface="Rockwell" panose="02060603020205020403" pitchFamily="18" charset="0"/>
              </a:rPr>
              <a:t>C</a:t>
            </a:r>
            <a:r>
              <a:rPr lang="en-US" b="0" i="0" u="none" strike="noStrike" baseline="0" dirty="0">
                <a:latin typeface="Rockwell" panose="02060603020205020403" pitchFamily="18" charset="0"/>
              </a:rPr>
              <a:t>lassification predicts categorical (discrete, unordered) labels</a:t>
            </a:r>
          </a:p>
          <a:p>
            <a:pPr lvl="1" algn="just"/>
            <a:r>
              <a:rPr lang="en-US" b="1" dirty="0">
                <a:latin typeface="Rockwell" panose="02060603020205020403" pitchFamily="18" charset="0"/>
              </a:rPr>
              <a:t>R</a:t>
            </a:r>
            <a:r>
              <a:rPr lang="en-US" b="1" i="0" u="none" strike="noStrike" baseline="0" dirty="0">
                <a:latin typeface="Rockwell" panose="02060603020205020403" pitchFamily="18" charset="0"/>
              </a:rPr>
              <a:t>egression</a:t>
            </a:r>
            <a:r>
              <a:rPr lang="en-US" b="1" dirty="0">
                <a:latin typeface="Rockwell" panose="02060603020205020403" pitchFamily="18" charset="0"/>
              </a:rPr>
              <a:t> M</a:t>
            </a:r>
            <a:r>
              <a:rPr lang="en-US" b="1" i="0" u="none" strike="noStrike" baseline="0" dirty="0">
                <a:latin typeface="Rockwell" panose="02060603020205020403" pitchFamily="18" charset="0"/>
              </a:rPr>
              <a:t>odels </a:t>
            </a:r>
          </a:p>
          <a:p>
            <a:pPr lvl="2" algn="just"/>
            <a:r>
              <a:rPr lang="en-US" dirty="0">
                <a:latin typeface="Rockwell" panose="02060603020205020403" pitchFamily="18" charset="0"/>
              </a:rPr>
              <a:t>C</a:t>
            </a:r>
            <a:r>
              <a:rPr lang="en-US" b="0" i="0" u="none" strike="noStrike" baseline="0" dirty="0">
                <a:latin typeface="Rockwell" panose="02060603020205020403" pitchFamily="18" charset="0"/>
              </a:rPr>
              <a:t>ontinuous-Valued </a:t>
            </a:r>
            <a:r>
              <a:rPr lang="en-US" dirty="0">
                <a:latin typeface="Rockwell" panose="02060603020205020403" pitchFamily="18" charset="0"/>
              </a:rPr>
              <a:t>F</a:t>
            </a:r>
            <a:r>
              <a:rPr lang="en-US" b="0" i="0" u="none" strike="noStrike" baseline="0" dirty="0">
                <a:latin typeface="Rockwell" panose="02060603020205020403" pitchFamily="18" charset="0"/>
              </a:rPr>
              <a:t>unctions</a:t>
            </a:r>
          </a:p>
          <a:p>
            <a:pPr lvl="2" algn="just"/>
            <a:r>
              <a:rPr lang="en-US" dirty="0">
                <a:latin typeface="Rockwell" panose="02060603020205020403" pitchFamily="18" charset="0"/>
              </a:rPr>
              <a:t>U</a:t>
            </a:r>
            <a:r>
              <a:rPr lang="en-US" b="0" i="0" u="none" strike="noStrike" baseline="0" dirty="0">
                <a:latin typeface="Rockwell" panose="02060603020205020403" pitchFamily="18" charset="0"/>
              </a:rPr>
              <a:t>sed to predict missing or unavailable </a:t>
            </a:r>
            <a:r>
              <a:rPr lang="en-US" b="0" i="1" u="none" strike="noStrike" baseline="0" dirty="0">
                <a:latin typeface="Rockwell" panose="02060603020205020403" pitchFamily="18" charset="0"/>
              </a:rPr>
              <a:t>numerical data values </a:t>
            </a:r>
            <a:r>
              <a:rPr lang="en-US" b="0" i="0" u="none" strike="noStrike" baseline="0" dirty="0">
                <a:latin typeface="Rockwell" panose="02060603020205020403" pitchFamily="18" charset="0"/>
              </a:rPr>
              <a:t>rather than (discrete) class labels</a:t>
            </a:r>
          </a:p>
          <a:p>
            <a:pPr lvl="2" algn="just"/>
            <a:r>
              <a:rPr lang="en-US" b="0" i="0" u="none" strike="noStrike" baseline="0" dirty="0">
                <a:latin typeface="Rockwell" panose="02060603020205020403" pitchFamily="18" charset="0"/>
              </a:rPr>
              <a:t>The term </a:t>
            </a:r>
            <a:r>
              <a:rPr lang="en-US" b="0" i="1" u="none" strike="noStrike" baseline="0" dirty="0">
                <a:latin typeface="Rockwell" panose="02060603020205020403" pitchFamily="18" charset="0"/>
              </a:rPr>
              <a:t>prediction </a:t>
            </a:r>
            <a:r>
              <a:rPr lang="en-US" b="0" i="0" u="none" strike="noStrike" baseline="0" dirty="0">
                <a:latin typeface="Rockwell" panose="02060603020205020403" pitchFamily="18" charset="0"/>
              </a:rPr>
              <a:t>refers to both numeric prediction and class label prediction</a:t>
            </a:r>
          </a:p>
          <a:p>
            <a:pPr lvl="1" algn="just"/>
            <a:r>
              <a:rPr lang="en-US" b="1" i="0" u="none" strike="noStrike" baseline="0" dirty="0">
                <a:latin typeface="Rockwell" panose="02060603020205020403" pitchFamily="18" charset="0"/>
              </a:rPr>
              <a:t>Regression analysis</a:t>
            </a:r>
          </a:p>
          <a:p>
            <a:pPr lvl="2" algn="just"/>
            <a:r>
              <a:rPr lang="en-US" dirty="0">
                <a:latin typeface="Rockwell" panose="02060603020205020403" pitchFamily="18" charset="0"/>
              </a:rPr>
              <a:t>A </a:t>
            </a:r>
            <a:r>
              <a:rPr lang="en-US" b="0" i="0" u="none" strike="noStrike" baseline="0" dirty="0">
                <a:latin typeface="Rockwell" panose="02060603020205020403" pitchFamily="18" charset="0"/>
              </a:rPr>
              <a:t>statistical methodology that is most often used for numeric prediction</a:t>
            </a:r>
          </a:p>
          <a:p>
            <a:pPr lvl="2" algn="just"/>
            <a:r>
              <a:rPr lang="en-US" dirty="0">
                <a:latin typeface="Rockwell" panose="02060603020205020403" pitchFamily="18" charset="0"/>
              </a:rPr>
              <a:t>E</a:t>
            </a:r>
            <a:r>
              <a:rPr lang="en-US" b="0" i="0" u="none" strike="noStrike" baseline="0" dirty="0">
                <a:latin typeface="Rockwell" panose="02060603020205020403" pitchFamily="18" charset="0"/>
              </a:rPr>
              <a:t>ncompasses the identification of distribution </a:t>
            </a:r>
            <a:r>
              <a:rPr lang="en-US" b="0" i="1" u="none" strike="noStrike" baseline="0" dirty="0">
                <a:latin typeface="Rockwell" panose="02060603020205020403" pitchFamily="18" charset="0"/>
              </a:rPr>
              <a:t>trends </a:t>
            </a:r>
            <a:r>
              <a:rPr lang="en-US" b="0" i="0" u="none" strike="noStrike" baseline="0" dirty="0">
                <a:latin typeface="Rockwell" panose="02060603020205020403" pitchFamily="18" charset="0"/>
              </a:rPr>
              <a:t>based on the available data</a:t>
            </a:r>
            <a:endParaRPr lang="en-US" sz="900"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152995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800" b="1" i="0" u="none" strike="noStrike" baseline="0" dirty="0">
                <a:latin typeface="Rockwell" panose="02060603020205020403" pitchFamily="18" charset="0"/>
              </a:rPr>
              <a:t>Classification and Regression for Predictive Analysis</a:t>
            </a:r>
          </a:p>
          <a:p>
            <a:pPr lvl="1" algn="just"/>
            <a:r>
              <a:rPr lang="en-US" b="0" i="0" u="none" strike="noStrike" baseline="0" dirty="0">
                <a:latin typeface="Rockwell" panose="02060603020205020403" pitchFamily="18" charset="0"/>
              </a:rPr>
              <a:t>Classification and Regression may need to be preceded by </a:t>
            </a:r>
            <a:r>
              <a:rPr lang="en-US" b="1" dirty="0">
                <a:latin typeface="Rockwell" panose="02060603020205020403" pitchFamily="18" charset="0"/>
              </a:rPr>
              <a:t>R</a:t>
            </a:r>
            <a:r>
              <a:rPr lang="en-US" b="1" i="0" u="none" strike="noStrike" baseline="0" dirty="0">
                <a:latin typeface="Rockwell" panose="02060603020205020403" pitchFamily="18" charset="0"/>
              </a:rPr>
              <a:t>elevance </a:t>
            </a:r>
            <a:r>
              <a:rPr lang="en-US" b="1" dirty="0">
                <a:latin typeface="Rockwell" panose="02060603020205020403" pitchFamily="18" charset="0"/>
              </a:rPr>
              <a:t>A</a:t>
            </a:r>
            <a:r>
              <a:rPr lang="en-US" b="1" i="0" u="none" strike="noStrike" baseline="0" dirty="0">
                <a:latin typeface="Rockwell" panose="02060603020205020403" pitchFamily="18" charset="0"/>
              </a:rPr>
              <a:t>nalysis</a:t>
            </a:r>
            <a:endParaRPr lang="en-US" dirty="0">
              <a:latin typeface="Rockwell" panose="02060603020205020403" pitchFamily="18" charset="0"/>
            </a:endParaRPr>
          </a:p>
          <a:p>
            <a:pPr lvl="2" algn="just"/>
            <a:r>
              <a:rPr lang="en-US" b="0" i="0" u="none" strike="noStrike" baseline="0" dirty="0">
                <a:latin typeface="Rockwell" panose="02060603020205020403" pitchFamily="18" charset="0"/>
              </a:rPr>
              <a:t>Attempts to identify attributes that are significantly relevant to the classification and regression process</a:t>
            </a:r>
          </a:p>
          <a:p>
            <a:pPr lvl="2" algn="just"/>
            <a:r>
              <a:rPr lang="en-US" b="0" i="0" u="none" strike="noStrike" baseline="0" dirty="0">
                <a:latin typeface="Rockwell" panose="02060603020205020403" pitchFamily="18" charset="0"/>
              </a:rPr>
              <a:t>Such attributes will be selected for the classification and regression process</a:t>
            </a:r>
          </a:p>
          <a:p>
            <a:pPr lvl="2" algn="just"/>
            <a:r>
              <a:rPr lang="en-US" b="0" i="0" u="none" strike="noStrike" baseline="0" dirty="0">
                <a:latin typeface="Rockwell" panose="02060603020205020403" pitchFamily="18" charset="0"/>
              </a:rPr>
              <a:t>Other attributes, which are irrelevant, can then be excluded from consideration</a:t>
            </a:r>
          </a:p>
          <a:p>
            <a:pPr algn="just"/>
            <a:r>
              <a:rPr lang="en-US" sz="1600" b="1" i="0" u="none" strike="noStrike" baseline="0" dirty="0">
                <a:latin typeface="Rockwell" panose="02060603020205020403" pitchFamily="18" charset="0"/>
              </a:rPr>
              <a:t>Example Classification and Regression</a:t>
            </a:r>
          </a:p>
          <a:p>
            <a:pPr lvl="1" algn="just"/>
            <a:r>
              <a:rPr lang="en-US" sz="1400" b="0" i="0" u="none" strike="noStrike" baseline="0" dirty="0">
                <a:latin typeface="Rockwell" panose="02060603020205020403" pitchFamily="18" charset="0"/>
              </a:rPr>
              <a:t>Suppose as a sales manager of </a:t>
            </a:r>
            <a:r>
              <a:rPr lang="en-US" sz="1400" b="0" i="1" u="none" strike="noStrike" baseline="0" dirty="0" err="1">
                <a:latin typeface="Rockwell" panose="02060603020205020403" pitchFamily="18" charset="0"/>
              </a:rPr>
              <a:t>AllElectronics</a:t>
            </a:r>
            <a:r>
              <a:rPr lang="en-US" sz="1400" b="0" i="1" u="none" strike="noStrike" baseline="0" dirty="0">
                <a:latin typeface="Rockwell" panose="02060603020205020403" pitchFamily="18" charset="0"/>
              </a:rPr>
              <a:t> </a:t>
            </a:r>
            <a:r>
              <a:rPr lang="en-US" sz="1400" b="0" i="0" u="none" strike="noStrike" baseline="0" dirty="0">
                <a:latin typeface="Rockwell" panose="02060603020205020403" pitchFamily="18" charset="0"/>
              </a:rPr>
              <a:t>you want to classify a large set of items in the store, based on three kinds of responses to a sales campaign:</a:t>
            </a:r>
          </a:p>
          <a:p>
            <a:pPr lvl="2" algn="just"/>
            <a:r>
              <a:rPr lang="en-US" sz="1200" i="1" dirty="0">
                <a:latin typeface="Rockwell" panose="02060603020205020403" pitchFamily="18" charset="0"/>
              </a:rPr>
              <a:t>G</a:t>
            </a:r>
            <a:r>
              <a:rPr lang="en-US" sz="1200" b="0" i="1" u="none" strike="noStrike" baseline="0" dirty="0">
                <a:latin typeface="Rockwell" panose="02060603020205020403" pitchFamily="18" charset="0"/>
              </a:rPr>
              <a:t>ood Response</a:t>
            </a:r>
            <a:endParaRPr lang="en-US" sz="1200" dirty="0">
              <a:latin typeface="Rockwell" panose="02060603020205020403" pitchFamily="18" charset="0"/>
            </a:endParaRPr>
          </a:p>
          <a:p>
            <a:pPr lvl="2" algn="just"/>
            <a:r>
              <a:rPr lang="en-US" sz="1200" i="1" dirty="0">
                <a:latin typeface="Rockwell" panose="02060603020205020403" pitchFamily="18" charset="0"/>
              </a:rPr>
              <a:t>M</a:t>
            </a:r>
            <a:r>
              <a:rPr lang="en-US" sz="1200" b="0" i="1" u="none" strike="noStrike" baseline="0" dirty="0">
                <a:latin typeface="Rockwell" panose="02060603020205020403" pitchFamily="18" charset="0"/>
              </a:rPr>
              <a:t>ild </a:t>
            </a:r>
            <a:r>
              <a:rPr lang="en-US" sz="1200" i="1" dirty="0">
                <a:latin typeface="Rockwell" panose="02060603020205020403" pitchFamily="18" charset="0"/>
              </a:rPr>
              <a:t>R</a:t>
            </a:r>
            <a:r>
              <a:rPr lang="en-US" sz="1200" b="0" i="1" u="none" strike="noStrike" baseline="0" dirty="0">
                <a:latin typeface="Rockwell" panose="02060603020205020403" pitchFamily="18" charset="0"/>
              </a:rPr>
              <a:t>esponse </a:t>
            </a:r>
            <a:endParaRPr lang="en-US" sz="1200" dirty="0">
              <a:latin typeface="Rockwell" panose="02060603020205020403" pitchFamily="18" charset="0"/>
            </a:endParaRPr>
          </a:p>
          <a:p>
            <a:pPr lvl="2" algn="just"/>
            <a:r>
              <a:rPr lang="en-US" sz="1200" b="0" i="1" u="none" strike="noStrike" baseline="0" dirty="0">
                <a:latin typeface="Rockwell" panose="02060603020205020403" pitchFamily="18" charset="0"/>
              </a:rPr>
              <a:t>No </a:t>
            </a:r>
            <a:r>
              <a:rPr lang="en-US" sz="1200" i="1" dirty="0">
                <a:latin typeface="Rockwell" panose="02060603020205020403" pitchFamily="18" charset="0"/>
              </a:rPr>
              <a:t>R</a:t>
            </a:r>
            <a:r>
              <a:rPr lang="en-US" sz="1200" b="0" i="1" u="none" strike="noStrike" baseline="0" dirty="0">
                <a:latin typeface="Rockwell" panose="02060603020205020403" pitchFamily="18" charset="0"/>
              </a:rPr>
              <a:t>esponse</a:t>
            </a:r>
            <a:endParaRPr lang="en-US" sz="1200"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72922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361" name="Google Shape;361;p3"/>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lnSpcReduction="10000"/>
          </a:bodyPr>
          <a:lstStyle/>
          <a:p>
            <a:pPr marL="228600" lvl="0" indent="-228600" algn="just" rtl="0">
              <a:lnSpc>
                <a:spcPct val="120000"/>
              </a:lnSpc>
              <a:spcBef>
                <a:spcPts val="0"/>
              </a:spcBef>
              <a:spcAft>
                <a:spcPts val="0"/>
              </a:spcAft>
              <a:buSzPts val="1980"/>
              <a:buChar char="▪"/>
            </a:pPr>
            <a:r>
              <a:rPr lang="en-US" b="1" i="0" u="none" strike="noStrike"/>
              <a:t>Data Mining : Definition</a:t>
            </a:r>
            <a:endParaRPr/>
          </a:p>
          <a:p>
            <a:pPr marL="685800" lvl="1" indent="-228600" algn="l" rtl="0">
              <a:lnSpc>
                <a:spcPct val="120000"/>
              </a:lnSpc>
              <a:spcBef>
                <a:spcPts val="500"/>
              </a:spcBef>
              <a:spcAft>
                <a:spcPts val="0"/>
              </a:spcAft>
              <a:buSzPts val="1760"/>
              <a:buChar char="▪"/>
            </a:pPr>
            <a:r>
              <a:rPr lang="en-US" b="0" i="1" u="none" strike="noStrike"/>
              <a:t>Extracting or “mining” knowledge from large amounts of data</a:t>
            </a:r>
            <a:endParaRPr/>
          </a:p>
          <a:p>
            <a:pPr marL="685800" lvl="1" indent="-228600" algn="just" rtl="0">
              <a:lnSpc>
                <a:spcPct val="120000"/>
              </a:lnSpc>
              <a:spcBef>
                <a:spcPts val="500"/>
              </a:spcBef>
              <a:spcAft>
                <a:spcPts val="0"/>
              </a:spcAft>
              <a:buSzPts val="1760"/>
              <a:buChar char="▪"/>
            </a:pPr>
            <a:r>
              <a:rPr lang="en-US" b="0" i="0" u="none" strike="noStrike"/>
              <a:t>The mining of gold from rocks or sand is referred to as </a:t>
            </a:r>
            <a:r>
              <a:rPr lang="en-US" b="0" i="1" u="none" strike="noStrike"/>
              <a:t>gold </a:t>
            </a:r>
            <a:r>
              <a:rPr lang="en-US" b="0" i="0" u="none" strike="noStrike"/>
              <a:t>mining rather than rock or sand mining</a:t>
            </a:r>
            <a:endParaRPr/>
          </a:p>
          <a:p>
            <a:pPr marL="685800" lvl="1" indent="-228600" algn="just" rtl="0">
              <a:lnSpc>
                <a:spcPct val="120000"/>
              </a:lnSpc>
              <a:spcBef>
                <a:spcPts val="500"/>
              </a:spcBef>
              <a:spcAft>
                <a:spcPts val="0"/>
              </a:spcAft>
              <a:buSzPts val="1760"/>
              <a:buChar char="▪"/>
            </a:pPr>
            <a:r>
              <a:rPr lang="en-US" b="0" i="0" u="none" strike="noStrike"/>
              <a:t>“knowledge mining from data”</a:t>
            </a:r>
            <a:endParaRPr/>
          </a:p>
          <a:p>
            <a:pPr marL="685800" lvl="1" indent="-228600" algn="just" rtl="0">
              <a:lnSpc>
                <a:spcPct val="120000"/>
              </a:lnSpc>
              <a:spcBef>
                <a:spcPts val="500"/>
              </a:spcBef>
              <a:spcAft>
                <a:spcPts val="0"/>
              </a:spcAft>
              <a:buSzPts val="1760"/>
              <a:buChar char="▪"/>
            </a:pPr>
            <a:r>
              <a:rPr lang="en-US" b="0" i="0" u="none" strike="noStrike"/>
              <a:t>Many other terms carry a similar or slightly different meaning to data mining</a:t>
            </a:r>
            <a:endParaRPr/>
          </a:p>
          <a:p>
            <a:pPr marL="1143000" lvl="2" indent="-228600" algn="just" rtl="0">
              <a:lnSpc>
                <a:spcPct val="120000"/>
              </a:lnSpc>
              <a:spcBef>
                <a:spcPts val="500"/>
              </a:spcBef>
              <a:spcAft>
                <a:spcPts val="0"/>
              </a:spcAft>
              <a:buSzPts val="1540"/>
              <a:buChar char="▪"/>
            </a:pPr>
            <a:r>
              <a:rPr lang="en-US"/>
              <a:t>K</a:t>
            </a:r>
            <a:r>
              <a:rPr lang="en-US" b="0" i="0" u="none" strike="noStrike"/>
              <a:t>nowledge </a:t>
            </a:r>
            <a:r>
              <a:rPr lang="en-US"/>
              <a:t>M</a:t>
            </a:r>
            <a:r>
              <a:rPr lang="en-US" b="0" i="0" u="none" strike="noStrike"/>
              <a:t>ining from Data</a:t>
            </a:r>
            <a:endParaRPr/>
          </a:p>
          <a:p>
            <a:pPr marL="1143000" lvl="2" indent="-228600" algn="just" rtl="0">
              <a:lnSpc>
                <a:spcPct val="120000"/>
              </a:lnSpc>
              <a:spcBef>
                <a:spcPts val="500"/>
              </a:spcBef>
              <a:spcAft>
                <a:spcPts val="0"/>
              </a:spcAft>
              <a:buSzPts val="1540"/>
              <a:buChar char="▪"/>
            </a:pPr>
            <a:r>
              <a:rPr lang="en-US"/>
              <a:t>K</a:t>
            </a:r>
            <a:r>
              <a:rPr lang="en-US" b="0" i="0" u="none" strike="noStrike"/>
              <a:t>nowledge </a:t>
            </a:r>
            <a:r>
              <a:rPr lang="en-US"/>
              <a:t>E</a:t>
            </a:r>
            <a:r>
              <a:rPr lang="en-US" b="0" i="0" u="none" strike="noStrike"/>
              <a:t>xtraction</a:t>
            </a:r>
            <a:endParaRPr/>
          </a:p>
          <a:p>
            <a:pPr marL="1143000" lvl="2" indent="-228600" algn="just" rtl="0">
              <a:lnSpc>
                <a:spcPct val="120000"/>
              </a:lnSpc>
              <a:spcBef>
                <a:spcPts val="500"/>
              </a:spcBef>
              <a:spcAft>
                <a:spcPts val="0"/>
              </a:spcAft>
              <a:buSzPts val="1540"/>
              <a:buChar char="▪"/>
            </a:pPr>
            <a:r>
              <a:rPr lang="en-US"/>
              <a:t>D</a:t>
            </a:r>
            <a:r>
              <a:rPr lang="en-US" b="0" i="0" u="none" strike="noStrike"/>
              <a:t>ata/Pattern </a:t>
            </a:r>
            <a:r>
              <a:rPr lang="en-US"/>
              <a:t>A</a:t>
            </a:r>
            <a:r>
              <a:rPr lang="en-US" b="0" i="0" u="none" strike="noStrike"/>
              <a:t>nalysis</a:t>
            </a:r>
            <a:endParaRPr/>
          </a:p>
          <a:p>
            <a:pPr marL="1143000" lvl="2" indent="-228600" algn="just" rtl="0">
              <a:lnSpc>
                <a:spcPct val="120000"/>
              </a:lnSpc>
              <a:spcBef>
                <a:spcPts val="500"/>
              </a:spcBef>
              <a:spcAft>
                <a:spcPts val="0"/>
              </a:spcAft>
              <a:buSzPts val="1540"/>
              <a:buChar char="▪"/>
            </a:pPr>
            <a:r>
              <a:rPr lang="en-US"/>
              <a:t>D</a:t>
            </a:r>
            <a:r>
              <a:rPr lang="en-US" b="0" i="0" u="none" strike="noStrike"/>
              <a:t>ata </a:t>
            </a:r>
            <a:r>
              <a:rPr lang="en-US"/>
              <a:t>A</a:t>
            </a:r>
            <a:r>
              <a:rPr lang="en-US" b="0" i="0" u="none" strike="noStrike"/>
              <a:t>rchaeology</a:t>
            </a:r>
            <a:endParaRPr/>
          </a:p>
          <a:p>
            <a:pPr marL="1143000" lvl="2" indent="-228600" algn="just" rtl="0">
              <a:lnSpc>
                <a:spcPct val="120000"/>
              </a:lnSpc>
              <a:spcBef>
                <a:spcPts val="500"/>
              </a:spcBef>
              <a:spcAft>
                <a:spcPts val="0"/>
              </a:spcAft>
              <a:buSzPts val="1540"/>
              <a:buChar char="▪"/>
            </a:pPr>
            <a:r>
              <a:rPr lang="en-US"/>
              <a:t>D</a:t>
            </a:r>
            <a:r>
              <a:rPr lang="en-US" b="0" i="0" u="none" strike="noStrike"/>
              <a:t>ata </a:t>
            </a:r>
            <a:r>
              <a:rPr lang="en-US"/>
              <a:t>D</a:t>
            </a:r>
            <a:r>
              <a:rPr lang="en-US" b="0" i="0" u="none" strike="noStrike"/>
              <a:t>redging</a:t>
            </a:r>
            <a:endParaRPr/>
          </a:p>
          <a:p>
            <a:pPr marL="685800" lvl="1" indent="-228600" algn="just" rtl="0">
              <a:lnSpc>
                <a:spcPct val="120000"/>
              </a:lnSpc>
              <a:spcBef>
                <a:spcPts val="500"/>
              </a:spcBef>
              <a:spcAft>
                <a:spcPts val="0"/>
              </a:spcAft>
              <a:buSzPts val="1760"/>
              <a:buChar char="▪"/>
            </a:pPr>
            <a:r>
              <a:rPr lang="en-US" b="0" i="0" u="none" strike="noStrike"/>
              <a:t>Many people treat data mining as a synonym for another popularly used term, </a:t>
            </a:r>
            <a:r>
              <a:rPr lang="en-US" b="1" i="1" u="none" strike="noStrike"/>
              <a:t>Knowledge Discovery from Data</a:t>
            </a:r>
            <a:r>
              <a:rPr lang="en-US" b="0" i="0" u="none" strike="noStrike"/>
              <a:t>, or </a:t>
            </a:r>
            <a:r>
              <a:rPr lang="en-US" b="1" i="1" u="none" strike="noStrike"/>
              <a:t>KDD</a:t>
            </a:r>
            <a:endParaRPr b="1" i="1" u="none" strike="noStrike"/>
          </a:p>
        </p:txBody>
      </p:sp>
      <p:sp>
        <p:nvSpPr>
          <p:cNvPr id="362" name="Google Shape;362;p3"/>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363" name="Google Shape;363;p3"/>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64" name="Google Shape;364;p3"/>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600" b="1" i="0" u="none" strike="noStrike" baseline="0" dirty="0">
                <a:latin typeface="Rockwell" panose="02060603020205020403" pitchFamily="18" charset="0"/>
              </a:rPr>
              <a:t>Example Classification and Regression</a:t>
            </a:r>
          </a:p>
          <a:p>
            <a:pPr lvl="1" algn="just"/>
            <a:r>
              <a:rPr lang="en-US" b="0" i="0" u="none" strike="noStrike" baseline="0" dirty="0">
                <a:latin typeface="Rockwell" panose="02060603020205020403" pitchFamily="18" charset="0"/>
              </a:rPr>
              <a:t>You want to derive a model for each of these three classes based on the descriptive features of the items,</a:t>
            </a:r>
          </a:p>
          <a:p>
            <a:pPr lvl="2" algn="just"/>
            <a:r>
              <a:rPr lang="en-US" dirty="0">
                <a:latin typeface="Rockwell" panose="02060603020205020403" pitchFamily="18" charset="0"/>
              </a:rPr>
              <a:t>P</a:t>
            </a:r>
            <a:r>
              <a:rPr lang="en-US" b="0" i="1" u="none" strike="noStrike" baseline="0" dirty="0">
                <a:latin typeface="Rockwell" panose="02060603020205020403" pitchFamily="18" charset="0"/>
              </a:rPr>
              <a:t>rice</a:t>
            </a:r>
            <a:endParaRPr lang="en-US" dirty="0">
              <a:latin typeface="Rockwell" panose="02060603020205020403" pitchFamily="18" charset="0"/>
            </a:endParaRPr>
          </a:p>
          <a:p>
            <a:pPr lvl="2" algn="just"/>
            <a:r>
              <a:rPr lang="en-US" b="0" i="1" u="none" strike="noStrike" baseline="0" dirty="0">
                <a:latin typeface="Rockwell" panose="02060603020205020403" pitchFamily="18" charset="0"/>
              </a:rPr>
              <a:t>Brand</a:t>
            </a:r>
          </a:p>
          <a:p>
            <a:pPr lvl="2" algn="just"/>
            <a:r>
              <a:rPr lang="en-US" b="0" i="1" u="none" strike="noStrike" baseline="0" dirty="0">
                <a:latin typeface="Rockwell" panose="02060603020205020403" pitchFamily="18" charset="0"/>
              </a:rPr>
              <a:t>Place Made</a:t>
            </a:r>
          </a:p>
          <a:p>
            <a:pPr lvl="2" algn="just"/>
            <a:r>
              <a:rPr lang="en-US" i="1" dirty="0">
                <a:latin typeface="Rockwell" panose="02060603020205020403" pitchFamily="18" charset="0"/>
              </a:rPr>
              <a:t>T</a:t>
            </a:r>
            <a:r>
              <a:rPr lang="en-US" b="0" i="1" u="none" strike="noStrike" baseline="0" dirty="0">
                <a:latin typeface="Rockwell" panose="02060603020205020403" pitchFamily="18" charset="0"/>
              </a:rPr>
              <a:t>ype</a:t>
            </a:r>
            <a:endParaRPr lang="en-US" dirty="0">
              <a:latin typeface="Rockwell" panose="02060603020205020403" pitchFamily="18" charset="0"/>
            </a:endParaRPr>
          </a:p>
          <a:p>
            <a:pPr lvl="2" algn="just"/>
            <a:r>
              <a:rPr lang="en-US" b="0" i="1" u="none" strike="noStrike" baseline="0" dirty="0">
                <a:latin typeface="Rockwell" panose="02060603020205020403" pitchFamily="18" charset="0"/>
              </a:rPr>
              <a:t>Category</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The resulting classification should maximally distinguish each class from the others, presenting an organized picture of the data set</a:t>
            </a:r>
          </a:p>
          <a:p>
            <a:pPr lvl="1" algn="just"/>
            <a:r>
              <a:rPr lang="en-US" b="0" i="0" u="none" strike="noStrike" baseline="0" dirty="0">
                <a:latin typeface="Rockwell" panose="02060603020205020403" pitchFamily="18" charset="0"/>
              </a:rPr>
              <a:t>Suppose that the resulting classification is expressed as a decision tree</a:t>
            </a:r>
          </a:p>
          <a:p>
            <a:pPr lvl="2" algn="just"/>
            <a:r>
              <a:rPr lang="en-US" b="0" i="0" u="none" strike="noStrike" baseline="0" dirty="0">
                <a:latin typeface="Rockwell" panose="02060603020205020403" pitchFamily="18" charset="0"/>
              </a:rPr>
              <a:t>The decision tree, for instance, may identify </a:t>
            </a:r>
            <a:r>
              <a:rPr lang="en-US" b="0" i="1" u="none" strike="noStrike" baseline="0" dirty="0">
                <a:latin typeface="Rockwell" panose="02060603020205020403" pitchFamily="18" charset="0"/>
              </a:rPr>
              <a:t>price </a:t>
            </a:r>
            <a:r>
              <a:rPr lang="en-US" b="0" i="0" u="none" strike="noStrike" baseline="0" dirty="0">
                <a:latin typeface="Rockwell" panose="02060603020205020403" pitchFamily="18" charset="0"/>
              </a:rPr>
              <a:t>as being the single factor that best distinguishes the three classes</a:t>
            </a: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765682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Example Classification and Regression</a:t>
            </a:r>
          </a:p>
          <a:p>
            <a:pPr lvl="1" algn="just"/>
            <a:r>
              <a:rPr lang="en-US" b="0" i="0" u="none" strike="noStrike" baseline="0" dirty="0">
                <a:latin typeface="Rockwell" panose="02060603020205020403" pitchFamily="18" charset="0"/>
              </a:rPr>
              <a:t>Suppose that the resulting classification is expressed as a decision tree</a:t>
            </a:r>
          </a:p>
          <a:p>
            <a:pPr lvl="2" algn="just"/>
            <a:r>
              <a:rPr lang="en-US" b="0" i="0" u="none" strike="noStrike" baseline="0" dirty="0">
                <a:latin typeface="Rockwell" panose="02060603020205020403" pitchFamily="18" charset="0"/>
              </a:rPr>
              <a:t>The tree may reveal that, in addition to </a:t>
            </a:r>
            <a:r>
              <a:rPr lang="en-US" b="0" i="1" u="none" strike="noStrike" baseline="0" dirty="0">
                <a:latin typeface="Rockwell" panose="02060603020205020403" pitchFamily="18" charset="0"/>
              </a:rPr>
              <a:t>price</a:t>
            </a:r>
            <a:r>
              <a:rPr lang="en-US" b="0" i="0" u="none" strike="noStrike" baseline="0" dirty="0">
                <a:latin typeface="Rockwell" panose="02060603020205020403" pitchFamily="18" charset="0"/>
              </a:rPr>
              <a:t>, other features that help to further distinguish objects of each class from one another include </a:t>
            </a:r>
            <a:r>
              <a:rPr lang="en-US" b="0" i="1" u="none" strike="noStrike" baseline="0" dirty="0">
                <a:latin typeface="Rockwell" panose="02060603020205020403" pitchFamily="18" charset="0"/>
              </a:rPr>
              <a:t>brand </a:t>
            </a:r>
            <a:r>
              <a:rPr lang="en-US" b="0" i="0" u="none" strike="noStrike" baseline="0" dirty="0">
                <a:latin typeface="Rockwell" panose="02060603020205020403" pitchFamily="18" charset="0"/>
              </a:rPr>
              <a:t>and </a:t>
            </a:r>
            <a:r>
              <a:rPr lang="en-US" b="0" i="1" u="none" strike="noStrike" baseline="0" dirty="0">
                <a:latin typeface="Rockwell" panose="02060603020205020403" pitchFamily="18" charset="0"/>
              </a:rPr>
              <a:t>place made</a:t>
            </a:r>
            <a:endParaRPr lang="en-US" b="0" i="0" u="none" strike="noStrike" baseline="0" dirty="0">
              <a:latin typeface="Rockwell" panose="02060603020205020403" pitchFamily="18" charset="0"/>
            </a:endParaRPr>
          </a:p>
          <a:p>
            <a:pPr lvl="2" algn="just"/>
            <a:r>
              <a:rPr lang="en-US" b="0" i="0" u="none" strike="noStrike" baseline="0" dirty="0">
                <a:latin typeface="Rockwell" panose="02060603020205020403" pitchFamily="18" charset="0"/>
              </a:rPr>
              <a:t>Such a decision tree may help you understand the impact of the given sales campaign and design a more effective campaign in the future</a:t>
            </a:r>
          </a:p>
          <a:p>
            <a:pPr lvl="1" algn="just"/>
            <a:r>
              <a:rPr lang="en-US" b="0" i="0" u="none" strike="noStrike" baseline="0" dirty="0">
                <a:latin typeface="Rockwell" panose="02060603020205020403" pitchFamily="18" charset="0"/>
              </a:rPr>
              <a:t>Suppose instead, that rather than predicting categorical response labels for each store item, you would like to predict the amount of revenue that each item will generate during an upcoming sale at </a:t>
            </a:r>
            <a:r>
              <a:rPr lang="en-US" b="0" i="1" u="none" strike="noStrike" baseline="0" dirty="0" err="1">
                <a:latin typeface="Rockwell" panose="02060603020205020403" pitchFamily="18" charset="0"/>
              </a:rPr>
              <a:t>AllElectronics</a:t>
            </a:r>
            <a:r>
              <a:rPr lang="en-US" b="0" i="0" u="none" strike="noStrike" baseline="0" dirty="0">
                <a:latin typeface="Rockwell" panose="02060603020205020403" pitchFamily="18" charset="0"/>
              </a:rPr>
              <a:t>, based on the previous sales data</a:t>
            </a:r>
          </a:p>
          <a:p>
            <a:pPr lvl="1" algn="just"/>
            <a:r>
              <a:rPr lang="en-US" b="0" i="0" u="none" strike="noStrike" baseline="0" dirty="0">
                <a:latin typeface="Rockwell" panose="02060603020205020403" pitchFamily="18" charset="0"/>
              </a:rPr>
              <a:t>This is an example of regression analysis because the regression model constructed will predict a continuous function (or ordered value.)</a:t>
            </a: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767643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sz="1800" b="1" i="0" u="none" strike="noStrike" baseline="0" dirty="0">
                <a:latin typeface="Rockwell" panose="02060603020205020403" pitchFamily="18" charset="0"/>
              </a:rPr>
              <a:t>Cluster Analysis</a:t>
            </a:r>
          </a:p>
          <a:p>
            <a:pPr lvl="1" algn="just"/>
            <a:r>
              <a:rPr lang="en-US" dirty="0">
                <a:latin typeface="Rockwell" panose="02060603020205020403" pitchFamily="18" charset="0"/>
              </a:rPr>
              <a:t>A</a:t>
            </a:r>
            <a:r>
              <a:rPr lang="en-US" b="0" i="0" u="none" strike="noStrike" baseline="0" dirty="0">
                <a:latin typeface="Rockwell" panose="02060603020205020403" pitchFamily="18" charset="0"/>
              </a:rPr>
              <a:t>nalyzes data objects without consulting class labels</a:t>
            </a:r>
          </a:p>
          <a:p>
            <a:pPr lvl="1" algn="just"/>
            <a:r>
              <a:rPr lang="en-US" b="0" i="0" u="none" strike="noStrike" baseline="0" dirty="0">
                <a:latin typeface="Rockwell" panose="02060603020205020403" pitchFamily="18" charset="0"/>
              </a:rPr>
              <a:t>Clustering can be used to generate class labels for a group of data</a:t>
            </a:r>
          </a:p>
          <a:p>
            <a:pPr lvl="1" algn="just"/>
            <a:r>
              <a:rPr lang="en-US" b="0" i="0" u="none" strike="noStrike" baseline="0" dirty="0">
                <a:latin typeface="Rockwell" panose="02060603020205020403" pitchFamily="18" charset="0"/>
              </a:rPr>
              <a:t>The objects are clustered or grouped based on the principle of </a:t>
            </a:r>
            <a:r>
              <a:rPr lang="en-US" b="1" i="1" u="none" strike="noStrike" baseline="0" dirty="0">
                <a:latin typeface="Rockwell" panose="02060603020205020403" pitchFamily="18" charset="0"/>
              </a:rPr>
              <a:t>maximizing the intraclass similarity and minimizing the interclass similarity</a:t>
            </a:r>
            <a:endParaRPr lang="en-US" b="1" dirty="0">
              <a:latin typeface="Rockwell" panose="02060603020205020403" pitchFamily="18" charset="0"/>
            </a:endParaRPr>
          </a:p>
          <a:p>
            <a:pPr lvl="2" algn="just"/>
            <a:r>
              <a:rPr lang="en-US" dirty="0">
                <a:latin typeface="Rockwell" panose="02060603020205020403" pitchFamily="18" charset="0"/>
              </a:rPr>
              <a:t>C</a:t>
            </a:r>
            <a:r>
              <a:rPr lang="en-US" b="0" i="0" u="none" strike="noStrike" baseline="0" dirty="0">
                <a:latin typeface="Rockwell" panose="02060603020205020403" pitchFamily="18" charset="0"/>
              </a:rPr>
              <a:t>lusters of objects are formed so that </a:t>
            </a:r>
            <a:r>
              <a:rPr lang="en-US" b="1" i="0" u="none" strike="noStrike" baseline="0" dirty="0">
                <a:latin typeface="Rockwell" panose="02060603020205020403" pitchFamily="18" charset="0"/>
              </a:rPr>
              <a:t>objects within a cluster have high similarity in comparison to one another, but are rather dissimilar to objects in other clusters</a:t>
            </a:r>
          </a:p>
          <a:p>
            <a:pPr lvl="1" algn="just"/>
            <a:r>
              <a:rPr lang="en-US" b="0" i="0" u="none" strike="noStrike" baseline="0" dirty="0">
                <a:latin typeface="Rockwell" panose="02060603020205020403" pitchFamily="18" charset="0"/>
              </a:rPr>
              <a:t>Each cluster so formed can be viewed as a class of objects, from which rules can be derived</a:t>
            </a:r>
          </a:p>
          <a:p>
            <a:pPr lvl="1" algn="just"/>
            <a:r>
              <a:rPr lang="en-US" b="0" i="0" u="none" strike="noStrike" baseline="0" dirty="0">
                <a:latin typeface="Rockwell" panose="02060603020205020403" pitchFamily="18" charset="0"/>
              </a:rPr>
              <a:t>Clustering</a:t>
            </a:r>
            <a:r>
              <a:rPr lang="en-US" dirty="0">
                <a:latin typeface="Rockwell" panose="02060603020205020403" pitchFamily="18" charset="0"/>
              </a:rPr>
              <a:t> </a:t>
            </a:r>
            <a:r>
              <a:rPr lang="en-US" b="0" i="0" u="none" strike="noStrike" baseline="0" dirty="0">
                <a:latin typeface="Rockwell" panose="02060603020205020403" pitchFamily="18" charset="0"/>
              </a:rPr>
              <a:t>can also facilitate </a:t>
            </a:r>
            <a:r>
              <a:rPr lang="en-US" b="1" dirty="0">
                <a:latin typeface="Rockwell" panose="02060603020205020403" pitchFamily="18" charset="0"/>
              </a:rPr>
              <a:t>T</a:t>
            </a:r>
            <a:r>
              <a:rPr lang="en-US" b="1" i="0" u="none" strike="noStrike" baseline="0" dirty="0">
                <a:latin typeface="Rockwell" panose="02060603020205020403" pitchFamily="18" charset="0"/>
              </a:rPr>
              <a:t>axonomy </a:t>
            </a:r>
            <a:r>
              <a:rPr lang="en-US" b="1" dirty="0">
                <a:latin typeface="Rockwell" panose="02060603020205020403" pitchFamily="18" charset="0"/>
              </a:rPr>
              <a:t>F</a:t>
            </a:r>
            <a:r>
              <a:rPr lang="en-US" b="1" i="0" u="none" strike="noStrike" baseline="0" dirty="0">
                <a:latin typeface="Rockwell" panose="02060603020205020403" pitchFamily="18" charset="0"/>
              </a:rPr>
              <a:t>ormation</a:t>
            </a:r>
            <a:endParaRPr lang="en-US" b="0" i="0" u="none" strike="noStrike" baseline="0" dirty="0">
              <a:latin typeface="Rockwell" panose="02060603020205020403" pitchFamily="18" charset="0"/>
            </a:endParaRP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he organization of observations into a hierarchy of classes that group similar events together</a:t>
            </a: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888391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Example Cluster Analysis</a:t>
            </a:r>
          </a:p>
          <a:p>
            <a:pPr lvl="1" algn="just"/>
            <a:r>
              <a:rPr lang="en-US" b="0" i="0" u="none" strike="noStrike" baseline="0" dirty="0">
                <a:latin typeface="Rockwell" panose="02060603020205020403" pitchFamily="18" charset="0"/>
              </a:rPr>
              <a:t>Cluster analysis can be performed on </a:t>
            </a:r>
            <a:r>
              <a:rPr lang="en-US" b="0" i="1" u="none" strike="noStrike" baseline="0" dirty="0" err="1">
                <a:latin typeface="Rockwell" panose="02060603020205020403" pitchFamily="18" charset="0"/>
              </a:rPr>
              <a:t>AllElectronics</a:t>
            </a:r>
            <a:r>
              <a:rPr lang="en-US" b="0" i="1" u="none" strike="noStrike" baseline="0" dirty="0">
                <a:latin typeface="Rockwell" panose="02060603020205020403" pitchFamily="18" charset="0"/>
              </a:rPr>
              <a:t> </a:t>
            </a:r>
            <a:r>
              <a:rPr lang="en-US" b="0" i="0" u="none" strike="noStrike" baseline="0" dirty="0">
                <a:latin typeface="Rockwell" panose="02060603020205020403" pitchFamily="18" charset="0"/>
              </a:rPr>
              <a:t>customer data to identify homogeneous subpopulations of customers</a:t>
            </a:r>
          </a:p>
          <a:p>
            <a:pPr lvl="1" algn="just"/>
            <a:r>
              <a:rPr lang="en-US" b="0" i="0" u="none" strike="noStrike" baseline="0" dirty="0">
                <a:latin typeface="Rockwell" panose="02060603020205020403" pitchFamily="18" charset="0"/>
              </a:rPr>
              <a:t>These clusters may represent individual target groups for marketing</a:t>
            </a:r>
          </a:p>
          <a:p>
            <a:pPr lvl="1" algn="just"/>
            <a:r>
              <a:rPr lang="en-US" b="0" i="0" u="none" strike="noStrike" baseline="0" dirty="0">
                <a:latin typeface="Rockwell" panose="02060603020205020403" pitchFamily="18" charset="0"/>
              </a:rPr>
              <a:t>Figure 1.10 shows a 2-D plot of customers with respect to customer locations in a city</a:t>
            </a:r>
          </a:p>
          <a:p>
            <a:pPr lvl="1" algn="just"/>
            <a:r>
              <a:rPr lang="en-US" b="0" i="0" u="none" strike="noStrike" baseline="0" dirty="0">
                <a:latin typeface="Rockwell" panose="02060603020205020403" pitchFamily="18" charset="0"/>
              </a:rPr>
              <a:t>Three clusters of data points are evident</a:t>
            </a:r>
          </a:p>
          <a:p>
            <a:pPr lvl="1" algn="just"/>
            <a:endParaRPr lang="en-US" dirty="0">
              <a:latin typeface="Rockwell" panose="02060603020205020403" pitchFamily="18" charset="0"/>
            </a:endParaRPr>
          </a:p>
          <a:p>
            <a:pPr lvl="1" algn="just"/>
            <a:endParaRPr lang="en-US" b="1" i="0" u="none" strike="noStrike" baseline="0" dirty="0">
              <a:latin typeface="Rockwell" panose="02060603020205020403" pitchFamily="18" charset="0"/>
            </a:endParaRPr>
          </a:p>
          <a:p>
            <a:pPr lvl="1" algn="just"/>
            <a:endParaRPr lang="en-US" b="1" dirty="0">
              <a:latin typeface="Rockwell" panose="02060603020205020403" pitchFamily="18" charset="0"/>
            </a:endParaRPr>
          </a:p>
          <a:p>
            <a:pPr lvl="1" algn="just"/>
            <a:endParaRPr lang="en-US" b="1" i="0" u="none" strike="noStrike" baseline="0" dirty="0">
              <a:latin typeface="Rockwell" panose="02060603020205020403" pitchFamily="18" charset="0"/>
            </a:endParaRPr>
          </a:p>
          <a:p>
            <a:pPr lvl="1" algn="just"/>
            <a:endParaRPr lang="en-US" b="1" dirty="0">
              <a:latin typeface="Rockwell" panose="02060603020205020403" pitchFamily="18" charset="0"/>
            </a:endParaRPr>
          </a:p>
          <a:p>
            <a:pPr marL="560070" lvl="1" indent="0" algn="just">
              <a:buNone/>
            </a:pP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965248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5" name="Picture 4">
            <a:extLst>
              <a:ext uri="{FF2B5EF4-FFF2-40B4-BE49-F238E27FC236}">
                <a16:creationId xmlns:a16="http://schemas.microsoft.com/office/drawing/2014/main" id="{CC8B39E5-5A50-4314-8E8F-AD64F6D506BD}"/>
              </a:ext>
            </a:extLst>
          </p:cNvPr>
          <p:cNvPicPr>
            <a:picLocks noChangeAspect="1"/>
          </p:cNvPicPr>
          <p:nvPr/>
        </p:nvPicPr>
        <p:blipFill>
          <a:blip r:embed="rId3"/>
          <a:stretch>
            <a:fillRect/>
          </a:stretch>
        </p:blipFill>
        <p:spPr>
          <a:xfrm>
            <a:off x="4584928" y="803426"/>
            <a:ext cx="7607072" cy="5071381"/>
          </a:xfrm>
          <a:prstGeom prst="rect">
            <a:avLst/>
          </a:prstGeom>
        </p:spPr>
      </p:pic>
    </p:spTree>
    <p:extLst>
      <p:ext uri="{BB962C8B-B14F-4D97-AF65-F5344CB8AC3E}">
        <p14:creationId xmlns:p14="http://schemas.microsoft.com/office/powerpoint/2010/main" val="338964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b="1" i="0" u="none" strike="noStrike" baseline="0" dirty="0">
                <a:latin typeface="Rockwell" panose="02060603020205020403" pitchFamily="18" charset="0"/>
              </a:rPr>
              <a:t>Outlier Analysis</a:t>
            </a:r>
          </a:p>
          <a:p>
            <a:pPr lvl="1" algn="just"/>
            <a:r>
              <a:rPr lang="en-US" b="0" i="0" u="none" strike="noStrike" baseline="0" dirty="0">
                <a:latin typeface="Rockwell" panose="02060603020205020403" pitchFamily="18" charset="0"/>
              </a:rPr>
              <a:t>A data set may contain objects that do not comply with the general behavior or model of the data</a:t>
            </a:r>
          </a:p>
          <a:p>
            <a:pPr lvl="1" algn="just"/>
            <a:r>
              <a:rPr lang="en-US" b="0" i="0" u="none" strike="noStrike" baseline="0" dirty="0">
                <a:latin typeface="Rockwell" panose="02060603020205020403" pitchFamily="18" charset="0"/>
              </a:rPr>
              <a:t>These data objects are </a:t>
            </a:r>
            <a:r>
              <a:rPr lang="en-US" b="1" i="0" u="none" strike="noStrike" baseline="0" dirty="0">
                <a:latin typeface="Rockwell" panose="02060603020205020403" pitchFamily="18" charset="0"/>
              </a:rPr>
              <a:t>outliers</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Many data mining methods discard outliers as noise or exceptions</a:t>
            </a:r>
          </a:p>
          <a:p>
            <a:pPr lvl="1" algn="just"/>
            <a:r>
              <a:rPr lang="en-US" b="0" i="0" u="none" strike="noStrike" baseline="0" dirty="0">
                <a:latin typeface="Rockwell" panose="02060603020205020403" pitchFamily="18" charset="0"/>
              </a:rPr>
              <a:t>However, in some applications (e.g., fraud detection) the rare events can be more interesting than the more regularly occurring ones</a:t>
            </a:r>
          </a:p>
          <a:p>
            <a:pPr lvl="1" algn="just"/>
            <a:r>
              <a:rPr lang="en-US" b="0" i="0" u="none" strike="noStrike" baseline="0" dirty="0">
                <a:latin typeface="Rockwell" panose="02060603020205020403" pitchFamily="18" charset="0"/>
              </a:rPr>
              <a:t>The analysis of outlier data is referred to as </a:t>
            </a:r>
            <a:r>
              <a:rPr lang="en-US" b="1" i="0" u="none" strike="noStrike" baseline="0" dirty="0">
                <a:latin typeface="Rockwell" panose="02060603020205020403" pitchFamily="18" charset="0"/>
              </a:rPr>
              <a:t>outlier analysis </a:t>
            </a:r>
            <a:r>
              <a:rPr lang="en-US" b="0" i="0" u="none" strike="noStrike" baseline="0" dirty="0">
                <a:latin typeface="Rockwell" panose="02060603020205020403" pitchFamily="18" charset="0"/>
              </a:rPr>
              <a:t>or </a:t>
            </a:r>
            <a:r>
              <a:rPr lang="en-US" b="1" i="0" u="none" strike="noStrike" baseline="0" dirty="0">
                <a:latin typeface="Rockwell" panose="02060603020205020403" pitchFamily="18" charset="0"/>
              </a:rPr>
              <a:t>anomaly mining</a:t>
            </a:r>
            <a:endParaRPr lang="en-US" b="0" i="0" u="none" strike="noStrike" baseline="0" dirty="0">
              <a:latin typeface="Rockwell" panose="02060603020205020403" pitchFamily="18" charset="0"/>
            </a:endParaRPr>
          </a:p>
          <a:p>
            <a:pPr lvl="1" algn="just"/>
            <a:r>
              <a:rPr lang="en-US" b="0" i="0" u="none" strike="noStrike" baseline="0" dirty="0">
                <a:latin typeface="Rockwell" panose="02060603020205020403" pitchFamily="18" charset="0"/>
              </a:rPr>
              <a:t>Outliers may be detected using statistical tests that assume a distribution or probability model for the data, or using distance measures where objects that are remote from any other cluster are considered outliers</a:t>
            </a:r>
            <a:endParaRPr lang="en-US" b="1" dirty="0">
              <a:latin typeface="Rockwell" panose="02060603020205020403" pitchFamily="18" charset="0"/>
            </a:endParaRPr>
          </a:p>
          <a:p>
            <a:pPr marL="560070" lvl="1" indent="0" algn="just">
              <a:buNone/>
            </a:pP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893408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b="1" i="0" u="none" strike="noStrike" baseline="0" dirty="0">
                <a:latin typeface="Rockwell" panose="02060603020205020403" pitchFamily="18" charset="0"/>
              </a:rPr>
              <a:t>Outlier Analysis</a:t>
            </a:r>
          </a:p>
          <a:p>
            <a:pPr lvl="1" algn="just"/>
            <a:r>
              <a:rPr lang="en-US" b="0" i="0" u="none" strike="noStrike" baseline="0" dirty="0">
                <a:latin typeface="Rockwell" panose="02060603020205020403" pitchFamily="18" charset="0"/>
              </a:rPr>
              <a:t>Rather than using statistical or distance measures, density-based methods may identify outliers in a local region, although they look normal from a global statistical distribution view</a:t>
            </a:r>
          </a:p>
          <a:p>
            <a:pPr lvl="1" algn="just"/>
            <a:r>
              <a:rPr lang="en-US" b="1" i="0" u="none" strike="noStrike" baseline="0" dirty="0">
                <a:latin typeface="Rockwell" panose="02060603020205020403" pitchFamily="18" charset="0"/>
              </a:rPr>
              <a:t>Example Outlier analysis</a:t>
            </a:r>
          </a:p>
          <a:p>
            <a:pPr lvl="2" algn="just"/>
            <a:r>
              <a:rPr lang="en-US" b="0" i="0" u="none" strike="noStrike" baseline="0" dirty="0">
                <a:latin typeface="Rockwell" panose="02060603020205020403" pitchFamily="18" charset="0"/>
              </a:rPr>
              <a:t>Outlier analysis may uncover fraudulent usage of credit cards by detecting purchases of unusually large amounts for a given account number in comparison to regular charges incurred by the same account</a:t>
            </a:r>
          </a:p>
          <a:p>
            <a:pPr lvl="2" algn="just"/>
            <a:r>
              <a:rPr lang="en-US" b="0" i="0" u="none" strike="noStrike" baseline="0" dirty="0">
                <a:latin typeface="Rockwell" panose="02060603020205020403" pitchFamily="18" charset="0"/>
              </a:rPr>
              <a:t>Outlier values may also be detected with respect to the locations and types of purchase, or the purchase frequency</a:t>
            </a:r>
            <a:endParaRPr lang="en-US"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846260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sz="1800" b="1" i="0" u="none" strike="noStrike" baseline="0" dirty="0">
                <a:latin typeface="Rockwell" panose="02060603020205020403" pitchFamily="18" charset="0"/>
              </a:rPr>
              <a:t>Are All Patterns Interesting?</a:t>
            </a:r>
            <a:endParaRPr lang="hi-IN" sz="1800" b="1" i="0" u="none" strike="noStrike" baseline="0" dirty="0">
              <a:latin typeface="Rockwell" panose="02060603020205020403" pitchFamily="18" charset="0"/>
            </a:endParaRPr>
          </a:p>
          <a:p>
            <a:pPr lvl="1" algn="just"/>
            <a:r>
              <a:rPr lang="en-US" b="0" i="0" u="none" strike="noStrike" baseline="0" dirty="0">
                <a:latin typeface="Rockwell" panose="02060603020205020403" pitchFamily="18" charset="0"/>
              </a:rPr>
              <a:t>A data mining system has the potential to generate thousands or even millions of</a:t>
            </a:r>
            <a:r>
              <a:rPr lang="hi-IN" b="0" i="0" u="none" strike="noStrike" baseline="0" dirty="0">
                <a:latin typeface="Rockwell" panose="02060603020205020403" pitchFamily="18" charset="0"/>
              </a:rPr>
              <a:t> </a:t>
            </a:r>
            <a:r>
              <a:rPr lang="en-IN" b="0" i="0" u="none" strike="noStrike" baseline="0" dirty="0">
                <a:latin typeface="Rockwell" panose="02060603020205020403" pitchFamily="18" charset="0"/>
              </a:rPr>
              <a:t>patterns, or rules</a:t>
            </a:r>
          </a:p>
          <a:p>
            <a:pPr lvl="1" algn="just"/>
            <a:r>
              <a:rPr lang="en-US" b="0" i="0" u="none" strike="noStrike" baseline="0" dirty="0">
                <a:latin typeface="Rockwell" panose="02060603020205020403" pitchFamily="18" charset="0"/>
              </a:rPr>
              <a:t>No</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Only</a:t>
            </a:r>
            <a:r>
              <a:rPr lang="en-US" dirty="0">
                <a:latin typeface="Rockwell" panose="02060603020205020403" pitchFamily="18" charset="0"/>
              </a:rPr>
              <a:t> </a:t>
            </a:r>
            <a:r>
              <a:rPr lang="en-US" b="0" i="0" u="none" strike="noStrike" baseline="0" dirty="0">
                <a:latin typeface="Rockwell" panose="02060603020205020403" pitchFamily="18" charset="0"/>
              </a:rPr>
              <a:t>a small fraction of the patterns would actually be of interest to a </a:t>
            </a:r>
            <a:r>
              <a:rPr lang="en-IN" b="0" i="0" u="none" strike="noStrike" baseline="0" dirty="0">
                <a:latin typeface="Rockwell" panose="02060603020205020403" pitchFamily="18" charset="0"/>
              </a:rPr>
              <a:t>given user</a:t>
            </a:r>
          </a:p>
          <a:p>
            <a:pPr lvl="1" algn="just"/>
            <a:r>
              <a:rPr lang="en-US" b="0" i="0" u="none" strike="noStrike" baseline="0" dirty="0">
                <a:latin typeface="Rockwell" panose="02060603020205020403" pitchFamily="18" charset="0"/>
              </a:rPr>
              <a:t>This raises some serious questions for data mining</a:t>
            </a:r>
          </a:p>
          <a:p>
            <a:pPr lvl="2" algn="just"/>
            <a:r>
              <a:rPr lang="en-US" b="0" i="1" u="none" strike="noStrike" baseline="0" dirty="0">
                <a:latin typeface="Rockwell" panose="02060603020205020403" pitchFamily="18" charset="0"/>
              </a:rPr>
              <a:t>“What makes a pattern interesting? </a:t>
            </a:r>
          </a:p>
          <a:p>
            <a:pPr lvl="2" algn="just"/>
            <a:r>
              <a:rPr lang="en-US" b="0" i="1" u="none" strike="noStrike" baseline="0" dirty="0">
                <a:latin typeface="Rockwell" panose="02060603020205020403" pitchFamily="18" charset="0"/>
              </a:rPr>
              <a:t>Can a data mining system generate all of the interesting patterns? </a:t>
            </a:r>
          </a:p>
          <a:p>
            <a:pPr lvl="2" algn="just"/>
            <a:r>
              <a:rPr lang="en-US" b="0" i="1" u="none" strike="noStrike" baseline="0" dirty="0">
                <a:latin typeface="Rockwell" panose="02060603020205020403" pitchFamily="18" charset="0"/>
              </a:rPr>
              <a:t>Can the system generate only the interesting ones?”</a:t>
            </a:r>
          </a:p>
          <a:p>
            <a:pPr algn="just"/>
            <a:r>
              <a:rPr lang="en-US" b="0" i="1" u="none" strike="noStrike" baseline="0" dirty="0">
                <a:latin typeface="Rockwell" panose="02060603020205020403" pitchFamily="18" charset="0"/>
              </a:rPr>
              <a:t>“What makes a pattern interesting? </a:t>
            </a:r>
          </a:p>
          <a:p>
            <a:pPr lvl="1" algn="just"/>
            <a:r>
              <a:rPr lang="en-US" b="0" i="0" u="none" strike="noStrike" baseline="0" dirty="0">
                <a:latin typeface="Rockwell" panose="02060603020205020403" pitchFamily="18" charset="0"/>
              </a:rPr>
              <a:t>A pattern is </a:t>
            </a:r>
            <a:r>
              <a:rPr lang="en-US" b="1" i="0" u="none" strike="noStrike" baseline="0" dirty="0">
                <a:latin typeface="Rockwell" panose="02060603020205020403" pitchFamily="18" charset="0"/>
              </a:rPr>
              <a:t>interesting </a:t>
            </a:r>
            <a:r>
              <a:rPr lang="en-US" b="0" i="0" u="none" strike="noStrike" baseline="0" dirty="0">
                <a:latin typeface="Rockwell" panose="02060603020205020403" pitchFamily="18" charset="0"/>
              </a:rPr>
              <a:t>if it is </a:t>
            </a:r>
          </a:p>
          <a:p>
            <a:pPr lvl="2" algn="just"/>
            <a:r>
              <a:rPr lang="en-US" dirty="0">
                <a:latin typeface="Rockwell" panose="02060603020205020403" pitchFamily="18" charset="0"/>
              </a:rPr>
              <a:t>E</a:t>
            </a:r>
            <a:r>
              <a:rPr lang="en-US" b="0" i="1" u="none" strike="noStrike" baseline="0" dirty="0">
                <a:latin typeface="Rockwell" panose="02060603020205020403" pitchFamily="18" charset="0"/>
              </a:rPr>
              <a:t>asily understood </a:t>
            </a:r>
            <a:r>
              <a:rPr lang="en-US" b="0" i="0" u="none" strike="noStrike" baseline="0" dirty="0">
                <a:latin typeface="Rockwell" panose="02060603020205020403" pitchFamily="18" charset="0"/>
              </a:rPr>
              <a:t>by humans</a:t>
            </a:r>
          </a:p>
          <a:p>
            <a:pPr lvl="2" algn="just"/>
            <a:r>
              <a:rPr lang="en-US" dirty="0">
                <a:latin typeface="Rockwell" panose="02060603020205020403" pitchFamily="18" charset="0"/>
              </a:rPr>
              <a:t>V</a:t>
            </a:r>
            <a:r>
              <a:rPr lang="en-US" b="0" i="1" u="none" strike="noStrike" baseline="0" dirty="0">
                <a:latin typeface="Rockwell" panose="02060603020205020403" pitchFamily="18" charset="0"/>
              </a:rPr>
              <a:t>alid </a:t>
            </a:r>
            <a:r>
              <a:rPr lang="en-US" b="0" i="0" u="none" strike="noStrike" baseline="0" dirty="0">
                <a:latin typeface="Rockwell" panose="02060603020205020403" pitchFamily="18" charset="0"/>
              </a:rPr>
              <a:t>on new or test data with some degree of </a:t>
            </a:r>
            <a:r>
              <a:rPr lang="en-US" b="0" i="1" u="none" strike="noStrike" baseline="0" dirty="0">
                <a:latin typeface="Rockwell" panose="02060603020205020403" pitchFamily="18" charset="0"/>
              </a:rPr>
              <a:t>certainty</a:t>
            </a:r>
            <a:endParaRPr lang="hi-IN"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973028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0" i="1" u="none" strike="noStrike" baseline="0" dirty="0">
                <a:latin typeface="Rockwell" panose="02060603020205020403" pitchFamily="18" charset="0"/>
              </a:rPr>
              <a:t>“What makes a pattern interesting? </a:t>
            </a:r>
          </a:p>
          <a:p>
            <a:pPr lvl="1" algn="just"/>
            <a:r>
              <a:rPr lang="en-US" b="0" i="0" u="none" strike="noStrike" baseline="0" dirty="0">
                <a:latin typeface="Rockwell" panose="02060603020205020403" pitchFamily="18" charset="0"/>
              </a:rPr>
              <a:t>A pattern is </a:t>
            </a:r>
            <a:r>
              <a:rPr lang="en-US" b="1" i="0" u="none" strike="noStrike" baseline="0" dirty="0">
                <a:latin typeface="Rockwell" panose="02060603020205020403" pitchFamily="18" charset="0"/>
              </a:rPr>
              <a:t>interesting </a:t>
            </a:r>
            <a:r>
              <a:rPr lang="en-US" b="0" i="0" u="none" strike="noStrike" baseline="0" dirty="0">
                <a:latin typeface="Rockwell" panose="02060603020205020403" pitchFamily="18" charset="0"/>
              </a:rPr>
              <a:t>if it is </a:t>
            </a:r>
          </a:p>
          <a:p>
            <a:pPr lvl="2" algn="just"/>
            <a:r>
              <a:rPr lang="en-IN" b="0" i="0" u="none" strike="noStrike" baseline="0" dirty="0">
                <a:latin typeface="Rockwell" panose="02060603020205020403" pitchFamily="18" charset="0"/>
              </a:rPr>
              <a:t>Potentially</a:t>
            </a:r>
            <a:r>
              <a:rPr lang="en-IN" dirty="0">
                <a:latin typeface="Rockwell" panose="02060603020205020403" pitchFamily="18" charset="0"/>
              </a:rPr>
              <a:t> </a:t>
            </a:r>
            <a:r>
              <a:rPr lang="en-US" b="0" i="1" u="none" strike="noStrike" baseline="0" dirty="0">
                <a:latin typeface="Rockwell" panose="02060603020205020403" pitchFamily="18" charset="0"/>
              </a:rPr>
              <a:t>useful</a:t>
            </a:r>
            <a:endParaRPr lang="en-US" dirty="0">
              <a:latin typeface="Rockwell" panose="02060603020205020403" pitchFamily="18" charset="0"/>
            </a:endParaRPr>
          </a:p>
          <a:p>
            <a:pPr lvl="2" algn="just"/>
            <a:r>
              <a:rPr lang="en-US" b="0" i="1" u="none" strike="noStrike" baseline="0" dirty="0">
                <a:latin typeface="Rockwell" panose="02060603020205020403" pitchFamily="18" charset="0"/>
              </a:rPr>
              <a:t>Novel</a:t>
            </a:r>
            <a:endParaRPr lang="en-US" dirty="0">
              <a:latin typeface="Rockwell" panose="02060603020205020403" pitchFamily="18" charset="0"/>
            </a:endParaRPr>
          </a:p>
          <a:p>
            <a:pPr lvl="2" algn="just"/>
            <a:r>
              <a:rPr lang="en-US" dirty="0">
                <a:latin typeface="Rockwell" panose="02060603020205020403" pitchFamily="18" charset="0"/>
              </a:rPr>
              <a:t>V</a:t>
            </a:r>
            <a:r>
              <a:rPr lang="en-US" b="0" i="0" u="none" strike="noStrike" baseline="0" dirty="0">
                <a:latin typeface="Rockwell" panose="02060603020205020403" pitchFamily="18" charset="0"/>
              </a:rPr>
              <a:t>alidates a hypothesis that the user </a:t>
            </a:r>
            <a:r>
              <a:rPr lang="en-US" b="0" i="1" u="none" strike="noStrike" baseline="0" dirty="0">
                <a:latin typeface="Rockwell" panose="02060603020205020403" pitchFamily="18" charset="0"/>
              </a:rPr>
              <a:t>sought to confirm</a:t>
            </a:r>
            <a:endParaRPr lang="en-US" dirty="0">
              <a:latin typeface="Rockwell" panose="02060603020205020403" pitchFamily="18" charset="0"/>
            </a:endParaRPr>
          </a:p>
          <a:p>
            <a:pPr lvl="2" algn="just"/>
            <a:r>
              <a:rPr lang="en-US" b="0" i="0" u="none" strike="noStrike" baseline="0" dirty="0">
                <a:latin typeface="Rockwell" panose="02060603020205020403" pitchFamily="18" charset="0"/>
              </a:rPr>
              <a:t>An interesting pattern represents </a:t>
            </a:r>
            <a:r>
              <a:rPr lang="en-US" b="1" i="0" u="none" strike="noStrike" baseline="0" dirty="0">
                <a:latin typeface="Rockwell" panose="02060603020205020403" pitchFamily="18" charset="0"/>
              </a:rPr>
              <a:t>knowledge</a:t>
            </a:r>
          </a:p>
          <a:p>
            <a:pPr lvl="1" algn="just"/>
            <a:r>
              <a:rPr lang="en-US" dirty="0">
                <a:latin typeface="Rockwell" panose="02060603020205020403" pitchFamily="18" charset="0"/>
              </a:rPr>
              <a:t>O</a:t>
            </a:r>
            <a:r>
              <a:rPr lang="en-US" b="1" i="0" u="none" strike="noStrike" baseline="0" dirty="0">
                <a:latin typeface="Rockwell" panose="02060603020205020403" pitchFamily="18" charset="0"/>
              </a:rPr>
              <a:t>bjective </a:t>
            </a:r>
            <a:r>
              <a:rPr lang="en-US" b="1" dirty="0">
                <a:latin typeface="Rockwell" panose="02060603020205020403" pitchFamily="18" charset="0"/>
              </a:rPr>
              <a:t>M</a:t>
            </a:r>
            <a:r>
              <a:rPr lang="en-US" b="1" i="0" u="none" strike="noStrike" baseline="0" dirty="0">
                <a:latin typeface="Rockwell" panose="02060603020205020403" pitchFamily="18" charset="0"/>
              </a:rPr>
              <a:t>easures of Pattern </a:t>
            </a:r>
            <a:r>
              <a:rPr lang="en-US" b="1" dirty="0">
                <a:latin typeface="Rockwell" panose="02060603020205020403" pitchFamily="18" charset="0"/>
              </a:rPr>
              <a:t>I</a:t>
            </a:r>
            <a:r>
              <a:rPr lang="en-US" b="1" i="0" u="none" strike="noStrike" baseline="0" dirty="0">
                <a:latin typeface="Rockwell" panose="02060603020205020403" pitchFamily="18" charset="0"/>
              </a:rPr>
              <a:t>nterestingness</a:t>
            </a:r>
            <a:endParaRPr lang="en-US" b="0" i="0" u="none" strike="noStrike" baseline="0" dirty="0">
              <a:latin typeface="Rockwell" panose="02060603020205020403" pitchFamily="18" charset="0"/>
            </a:endParaRPr>
          </a:p>
          <a:p>
            <a:pPr lvl="2" algn="just"/>
            <a:r>
              <a:rPr lang="en-US" dirty="0">
                <a:latin typeface="Rockwell" panose="02060603020205020403" pitchFamily="18" charset="0"/>
              </a:rPr>
              <a:t>B</a:t>
            </a:r>
            <a:r>
              <a:rPr lang="en-US" b="0" i="0" u="none" strike="noStrike" baseline="0" dirty="0">
                <a:latin typeface="Rockwell" panose="02060603020205020403" pitchFamily="18" charset="0"/>
              </a:rPr>
              <a:t>ased on the structure of discovered patterns </a:t>
            </a: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he statistics underlying them</a:t>
            </a:r>
          </a:p>
          <a:p>
            <a:pPr lvl="2" algn="just"/>
            <a:r>
              <a:rPr lang="en-US" b="0" i="0" u="none" strike="noStrike" baseline="0" dirty="0">
                <a:latin typeface="Rockwell" panose="02060603020205020403" pitchFamily="18" charset="0"/>
              </a:rPr>
              <a:t>An objective measure for association rules of the form </a:t>
            </a:r>
            <a:r>
              <a:rPr lang="en-US" b="0" i="1" u="none" strike="noStrike" baseline="0" dirty="0">
                <a:latin typeface="Rockwell" panose="02060603020205020403" pitchFamily="18" charset="0"/>
              </a:rPr>
              <a:t>X </a:t>
            </a:r>
            <a:r>
              <a:rPr lang="en-US" dirty="0">
                <a:latin typeface="Rockwell" panose="02060603020205020403" pitchFamily="18" charset="0"/>
                <a:ea typeface="Cambria Math" panose="02040503050406030204" pitchFamily="18" charset="0"/>
              </a:rPr>
              <a:t>⇒</a:t>
            </a:r>
            <a:r>
              <a:rPr lang="en-US" b="0" i="1" u="none" strike="noStrike" baseline="0" dirty="0">
                <a:latin typeface="Rockwell" panose="02060603020205020403" pitchFamily="18" charset="0"/>
              </a:rPr>
              <a:t>Y </a:t>
            </a:r>
            <a:r>
              <a:rPr lang="en-US" b="0" i="0" u="none" strike="noStrike" baseline="0" dirty="0">
                <a:latin typeface="Rockwell" panose="02060603020205020403" pitchFamily="18" charset="0"/>
              </a:rPr>
              <a:t>is rule </a:t>
            </a:r>
            <a:r>
              <a:rPr lang="en-US" b="1" i="0" u="none" strike="noStrike" baseline="0" dirty="0">
                <a:latin typeface="Rockwell" panose="02060603020205020403" pitchFamily="18" charset="0"/>
              </a:rPr>
              <a:t>support</a:t>
            </a:r>
            <a:endParaRPr lang="en-US" dirty="0">
              <a:latin typeface="Rockwell" panose="02060603020205020403" pitchFamily="18" charset="0"/>
            </a:endParaRPr>
          </a:p>
          <a:p>
            <a:pPr lvl="3" algn="just"/>
            <a:r>
              <a:rPr lang="en-US" b="0" i="0" u="none" strike="noStrike" baseline="0" dirty="0">
                <a:latin typeface="Rockwell" panose="02060603020205020403" pitchFamily="18" charset="0"/>
              </a:rPr>
              <a:t>Representing the percentage of transactions from a transaction database that the given rule satisfies</a:t>
            </a:r>
          </a:p>
          <a:p>
            <a:pPr lvl="3" algn="just"/>
            <a:r>
              <a:rPr lang="en-IN" b="1" i="1" u="none" strike="noStrike" baseline="0" dirty="0">
                <a:latin typeface="Rockwell" panose="02060603020205020403" pitchFamily="18" charset="0"/>
              </a:rPr>
              <a:t>Support</a:t>
            </a:r>
            <a:r>
              <a:rPr lang="en-US" b="1" i="1" u="none" strike="noStrike" baseline="0" dirty="0">
                <a:latin typeface="Rockwell" panose="02060603020205020403" pitchFamily="18" charset="0"/>
              </a:rPr>
              <a:t>( X </a:t>
            </a:r>
            <a:r>
              <a:rPr lang="en-US" b="1" i="1" dirty="0">
                <a:latin typeface="Rockwell" panose="02060603020205020403" pitchFamily="18" charset="0"/>
                <a:ea typeface="Cambria Math" panose="02040503050406030204" pitchFamily="18" charset="0"/>
              </a:rPr>
              <a:t>⇒ </a:t>
            </a:r>
            <a:r>
              <a:rPr lang="en-US" b="1" i="1" u="none" strike="noStrike" baseline="0" dirty="0">
                <a:latin typeface="Rockwell" panose="02060603020205020403" pitchFamily="18" charset="0"/>
              </a:rPr>
              <a:t>Y )</a:t>
            </a:r>
            <a:r>
              <a:rPr lang="en-IN" b="1" i="1" u="none" strike="noStrike" baseline="0" dirty="0">
                <a:latin typeface="Rockwell" panose="02060603020205020403" pitchFamily="18" charset="0"/>
              </a:rPr>
              <a:t> =</a:t>
            </a:r>
            <a:r>
              <a:rPr lang="en-US" b="1" i="1" u="none" strike="noStrike" baseline="0" dirty="0">
                <a:latin typeface="Rockwell" panose="02060603020205020403" pitchFamily="18" charset="0"/>
              </a:rPr>
              <a:t> P</a:t>
            </a:r>
            <a:r>
              <a:rPr lang="en-US" b="1" i="1" dirty="0">
                <a:latin typeface="Rockwell" panose="02060603020205020403" pitchFamily="18" charset="0"/>
              </a:rPr>
              <a:t>( X </a:t>
            </a:r>
            <a:r>
              <a:rPr lang="en-US" b="1" i="1" dirty="0">
                <a:latin typeface="Rockwell" panose="02060603020205020403" pitchFamily="18" charset="0"/>
                <a:ea typeface="Cambria Math" panose="02040503050406030204" pitchFamily="18" charset="0"/>
              </a:rPr>
              <a:t>⋃ </a:t>
            </a:r>
            <a:r>
              <a:rPr lang="en-US" b="1" i="1" dirty="0">
                <a:latin typeface="Rockwell" panose="02060603020205020403" pitchFamily="18" charset="0"/>
              </a:rPr>
              <a:t>Y )</a:t>
            </a:r>
            <a:endParaRPr lang="en-US" dirty="0">
              <a:latin typeface="Rockwell" panose="02060603020205020403" pitchFamily="18" charset="0"/>
            </a:endParaRPr>
          </a:p>
          <a:p>
            <a:pPr lvl="3" algn="just"/>
            <a:r>
              <a:rPr lang="en-US" b="0" i="0" u="none" strike="noStrike" baseline="0" dirty="0">
                <a:latin typeface="Rockwell" panose="02060603020205020403" pitchFamily="18" charset="0"/>
              </a:rPr>
              <a:t>where </a:t>
            </a:r>
            <a:r>
              <a:rPr lang="en-US" b="0" i="1" u="none" strike="noStrike" baseline="0" dirty="0">
                <a:latin typeface="Rockwell" panose="02060603020205020403" pitchFamily="18" charset="0"/>
              </a:rPr>
              <a:t>X,  Y </a:t>
            </a:r>
            <a:r>
              <a:rPr lang="en-US" b="0" i="0" u="none" strike="noStrike" baseline="0" dirty="0">
                <a:latin typeface="Rockwell" panose="02060603020205020403" pitchFamily="18" charset="0"/>
              </a:rPr>
              <a:t>indicates that a transaction contains both </a:t>
            </a:r>
            <a:r>
              <a:rPr lang="en-US" b="0" i="1" u="none" strike="noStrike" baseline="0" dirty="0">
                <a:latin typeface="Rockwell" panose="02060603020205020403" pitchFamily="18" charset="0"/>
              </a:rPr>
              <a:t>X </a:t>
            </a:r>
            <a:r>
              <a:rPr lang="en-US" b="0" i="0" u="none" strike="noStrike" baseline="0" dirty="0">
                <a:latin typeface="Rockwell" panose="02060603020205020403" pitchFamily="18" charset="0"/>
              </a:rPr>
              <a:t>and </a:t>
            </a:r>
            <a:r>
              <a:rPr lang="en-US" b="0" i="1" u="none" strike="noStrike" baseline="0" dirty="0">
                <a:latin typeface="Rockwell" panose="02060603020205020403" pitchFamily="18" charset="0"/>
              </a:rPr>
              <a:t>Y</a:t>
            </a:r>
            <a:r>
              <a:rPr lang="en-US" b="0" i="0" u="none" strike="noStrike" baseline="0" dirty="0">
                <a:latin typeface="Rockwell" panose="02060603020205020403" pitchFamily="18" charset="0"/>
              </a:rPr>
              <a:t>, that is, the union of </a:t>
            </a:r>
            <a:r>
              <a:rPr lang="en-US" b="0" i="0" u="none" strike="noStrike" baseline="0" dirty="0" err="1">
                <a:latin typeface="Rockwell" panose="02060603020205020403" pitchFamily="18" charset="0"/>
              </a:rPr>
              <a:t>itemsets</a:t>
            </a:r>
            <a:r>
              <a:rPr lang="en-US" b="0" i="0" u="none" strike="noStrike" baseline="0" dirty="0">
                <a:latin typeface="Rockwell" panose="02060603020205020403" pitchFamily="18" charset="0"/>
              </a:rPr>
              <a:t> </a:t>
            </a:r>
            <a:r>
              <a:rPr lang="en-US" b="0" i="1" u="none" strike="noStrike" baseline="0" dirty="0">
                <a:latin typeface="Rockwell" panose="02060603020205020403" pitchFamily="18" charset="0"/>
              </a:rPr>
              <a:t>X </a:t>
            </a:r>
            <a:r>
              <a:rPr lang="en-US" b="0" i="0" u="none" strike="noStrike" baseline="0" dirty="0">
                <a:latin typeface="Rockwell" panose="02060603020205020403" pitchFamily="18" charset="0"/>
              </a:rPr>
              <a:t>and </a:t>
            </a:r>
            <a:r>
              <a:rPr lang="en-US" b="0" i="1" u="none" strike="noStrike" baseline="0" dirty="0">
                <a:latin typeface="Rockwell" panose="02060603020205020403" pitchFamily="18" charset="0"/>
              </a:rPr>
              <a:t>Y</a:t>
            </a:r>
            <a:endParaRPr lang="hi-IN" sz="800" b="1"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785069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dirty="0">
                <a:latin typeface="Rockwell" panose="02060603020205020403" pitchFamily="18" charset="0"/>
              </a:rPr>
              <a:t>O</a:t>
            </a:r>
            <a:r>
              <a:rPr lang="en-US" b="1" i="0" u="none" strike="noStrike" baseline="0" dirty="0">
                <a:latin typeface="Rockwell" panose="02060603020205020403" pitchFamily="18" charset="0"/>
              </a:rPr>
              <a:t>bjective </a:t>
            </a:r>
            <a:r>
              <a:rPr lang="en-US" b="1" dirty="0">
                <a:latin typeface="Rockwell" panose="02060603020205020403" pitchFamily="18" charset="0"/>
              </a:rPr>
              <a:t>M</a:t>
            </a:r>
            <a:r>
              <a:rPr lang="en-US" b="1" i="0" u="none" strike="noStrike" baseline="0" dirty="0">
                <a:latin typeface="Rockwell" panose="02060603020205020403" pitchFamily="18" charset="0"/>
              </a:rPr>
              <a:t>easures of Pattern </a:t>
            </a:r>
            <a:r>
              <a:rPr lang="en-US" b="1" dirty="0">
                <a:latin typeface="Rockwell" panose="02060603020205020403" pitchFamily="18" charset="0"/>
              </a:rPr>
              <a:t>I</a:t>
            </a:r>
            <a:r>
              <a:rPr lang="en-US" b="1" i="0" u="none" strike="noStrike" baseline="0" dirty="0">
                <a:latin typeface="Rockwell" panose="02060603020205020403" pitchFamily="18" charset="0"/>
              </a:rPr>
              <a:t>nterestingness</a:t>
            </a:r>
          </a:p>
          <a:p>
            <a:pPr lvl="1" algn="just"/>
            <a:r>
              <a:rPr lang="en-IN" b="0" i="0" u="none" strike="noStrike" baseline="0" dirty="0">
                <a:latin typeface="Rockwell" panose="02060603020205020403" pitchFamily="18" charset="0"/>
              </a:rPr>
              <a:t>Another objective measure for </a:t>
            </a:r>
            <a:r>
              <a:rPr lang="en-US" b="0" i="0" u="none" strike="noStrike" baseline="0" dirty="0">
                <a:latin typeface="Rockwell" panose="02060603020205020403" pitchFamily="18" charset="0"/>
              </a:rPr>
              <a:t>association rules is </a:t>
            </a:r>
            <a:r>
              <a:rPr lang="en-US" b="1" i="0" u="none" strike="noStrike" baseline="0" dirty="0">
                <a:latin typeface="Rockwell" panose="02060603020205020403" pitchFamily="18" charset="0"/>
              </a:rPr>
              <a:t>confidence</a:t>
            </a:r>
            <a:endParaRPr lang="en-US" dirty="0">
              <a:latin typeface="Rockwell" panose="02060603020205020403" pitchFamily="18" charset="0"/>
            </a:endParaRPr>
          </a:p>
          <a:p>
            <a:pPr lvl="2" algn="just"/>
            <a:r>
              <a:rPr lang="en-US" b="0" i="0" u="none" strike="noStrike" baseline="0" dirty="0">
                <a:latin typeface="Rockwell" panose="02060603020205020403" pitchFamily="18" charset="0"/>
              </a:rPr>
              <a:t>Assesses the degree of certainty of the detected association</a:t>
            </a:r>
          </a:p>
          <a:p>
            <a:pPr lvl="2" algn="just"/>
            <a:r>
              <a:rPr lang="es-ES" b="1" i="1" dirty="0" err="1">
                <a:latin typeface="Rockwell" panose="02060603020205020403" pitchFamily="18" charset="0"/>
              </a:rPr>
              <a:t>C</a:t>
            </a:r>
            <a:r>
              <a:rPr lang="es-ES" b="1" i="1" u="none" strike="noStrike" baseline="0" dirty="0" err="1">
                <a:latin typeface="Rockwell" panose="02060603020205020403" pitchFamily="18" charset="0"/>
              </a:rPr>
              <a:t>onfidence</a:t>
            </a:r>
            <a:r>
              <a:rPr lang="es-ES" b="1" i="1" dirty="0">
                <a:latin typeface="Rockwell" panose="02060603020205020403" pitchFamily="18" charset="0"/>
              </a:rPr>
              <a:t>( X</a:t>
            </a:r>
            <a:r>
              <a:rPr lang="es-ES" b="1" i="1" u="none" strike="noStrike" baseline="0" dirty="0">
                <a:latin typeface="Rockwell" panose="02060603020205020403" pitchFamily="18" charset="0"/>
              </a:rPr>
              <a:t> </a:t>
            </a:r>
            <a:r>
              <a:rPr lang="es-ES" b="1" i="1" u="none" strike="noStrike" baseline="0" dirty="0">
                <a:latin typeface="Rockwell" panose="02060603020205020403" pitchFamily="18" charset="0"/>
                <a:ea typeface="Cambria Math" panose="02040503050406030204" pitchFamily="18" charset="0"/>
              </a:rPr>
              <a:t>⇒</a:t>
            </a:r>
            <a:r>
              <a:rPr lang="es-ES" b="1" i="1" u="none" strike="noStrike" baseline="0" dirty="0">
                <a:latin typeface="Rockwell" panose="02060603020205020403" pitchFamily="18" charset="0"/>
              </a:rPr>
              <a:t> Y ) = </a:t>
            </a:r>
            <a:r>
              <a:rPr lang="es-ES" b="1" i="1" dirty="0">
                <a:latin typeface="Rockwell" panose="02060603020205020403" pitchFamily="18" charset="0"/>
              </a:rPr>
              <a:t>P( X | Y)</a:t>
            </a:r>
            <a:endParaRPr lang="en-US" b="1" i="1" u="none" strike="noStrike" baseline="0" dirty="0">
              <a:latin typeface="Rockwell" panose="02060603020205020403" pitchFamily="18" charset="0"/>
            </a:endParaRPr>
          </a:p>
          <a:p>
            <a:pPr lvl="2" algn="just"/>
            <a:r>
              <a:rPr lang="es-ES" dirty="0" err="1">
                <a:latin typeface="Rockwell" panose="02060603020205020403" pitchFamily="18" charset="0"/>
              </a:rPr>
              <a:t>Where</a:t>
            </a:r>
            <a:r>
              <a:rPr lang="es-ES" dirty="0">
                <a:latin typeface="Rockwell" panose="02060603020205020403" pitchFamily="18" charset="0"/>
              </a:rPr>
              <a:t> P( X | Y)</a:t>
            </a:r>
            <a:r>
              <a:rPr lang="en-US" dirty="0">
                <a:latin typeface="Rockwell" panose="02060603020205020403" pitchFamily="18" charset="0"/>
              </a:rPr>
              <a:t> is</a:t>
            </a:r>
            <a:r>
              <a:rPr lang="en-US" b="0" i="0" u="none" strike="noStrike" baseline="0" dirty="0">
                <a:latin typeface="Rockwell" panose="02060603020205020403" pitchFamily="18" charset="0"/>
              </a:rPr>
              <a:t> the conditional probability, that is, the probability that a transaction containing </a:t>
            </a:r>
            <a:r>
              <a:rPr lang="en-US" b="0" i="1" u="none" strike="noStrike" baseline="0" dirty="0">
                <a:latin typeface="Rockwell" panose="02060603020205020403" pitchFamily="18" charset="0"/>
              </a:rPr>
              <a:t>X </a:t>
            </a:r>
            <a:r>
              <a:rPr lang="en-US" b="0" i="0" u="none" strike="noStrike" baseline="0" dirty="0">
                <a:latin typeface="Rockwell" panose="02060603020205020403" pitchFamily="18" charset="0"/>
              </a:rPr>
              <a:t>also contains </a:t>
            </a:r>
            <a:r>
              <a:rPr lang="en-US" b="0" i="1" u="none" strike="noStrike" baseline="0" dirty="0">
                <a:latin typeface="Rockwell" panose="02060603020205020403" pitchFamily="18" charset="0"/>
              </a:rPr>
              <a:t>Y</a:t>
            </a:r>
          </a:p>
          <a:p>
            <a:pPr lvl="1" algn="just"/>
            <a:r>
              <a:rPr lang="en-US" dirty="0">
                <a:latin typeface="Rockwell" panose="02060603020205020403" pitchFamily="18" charset="0"/>
              </a:rPr>
              <a:t>E</a:t>
            </a:r>
            <a:r>
              <a:rPr lang="en-US" b="0" i="0" u="none" strike="noStrike" baseline="0" dirty="0">
                <a:latin typeface="Rockwell" panose="02060603020205020403" pitchFamily="18" charset="0"/>
              </a:rPr>
              <a:t>ach interestingness measure is associated with a threshold, which may be controlled by the user</a:t>
            </a:r>
          </a:p>
          <a:p>
            <a:pPr lvl="1" algn="just"/>
            <a:r>
              <a:rPr lang="en-US" b="0" i="0" u="none" strike="noStrike" baseline="0" dirty="0">
                <a:latin typeface="Rockwell" panose="02060603020205020403" pitchFamily="18" charset="0"/>
              </a:rPr>
              <a:t>For example, rules that do not satisfy a confidence threshold of, say, 50</a:t>
            </a:r>
            <a:r>
              <a:rPr lang="en-US" b="0" i="1" u="none" strike="noStrike" baseline="0" dirty="0">
                <a:latin typeface="Rockwell" panose="02060603020205020403" pitchFamily="18" charset="0"/>
              </a:rPr>
              <a:t>% </a:t>
            </a:r>
            <a:r>
              <a:rPr lang="en-US" b="0" i="0" u="none" strike="noStrike" baseline="0" dirty="0">
                <a:latin typeface="Rockwell" panose="02060603020205020403" pitchFamily="18" charset="0"/>
              </a:rPr>
              <a:t>can be considered uninteresting</a:t>
            </a:r>
          </a:p>
          <a:p>
            <a:pPr lvl="1" algn="just"/>
            <a:r>
              <a:rPr lang="en-US" b="0" i="0" u="none" strike="noStrike" baseline="0" dirty="0">
                <a:latin typeface="Rockwell" panose="02060603020205020403" pitchFamily="18" charset="0"/>
              </a:rPr>
              <a:t>Rules below the threshold likely reflect noise, exceptions, or minority cases and are probably of less value</a:t>
            </a:r>
            <a:endParaRPr lang="en-US"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89628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370" name="Google Shape;370;p4"/>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i="0" u="none" strike="noStrike"/>
              <a:t>Data Mining : Process</a:t>
            </a:r>
            <a:endParaRPr/>
          </a:p>
          <a:p>
            <a:pPr marL="685800" lvl="1" indent="-228600" algn="just" rtl="0">
              <a:lnSpc>
                <a:spcPct val="120000"/>
              </a:lnSpc>
              <a:spcBef>
                <a:spcPts val="500"/>
              </a:spcBef>
              <a:spcAft>
                <a:spcPts val="0"/>
              </a:spcAft>
              <a:buSzPts val="1760"/>
              <a:buChar char="▪"/>
            </a:pPr>
            <a:r>
              <a:rPr lang="en-US" b="0" i="0" u="none" strike="noStrike"/>
              <a:t>Knowledge discovery as a process is depicted in Figure 1.4 and consists of an iterative sequence of the following steps</a:t>
            </a:r>
            <a:endParaRPr/>
          </a:p>
          <a:p>
            <a:pPr marL="1143000" lvl="2" indent="-228600" algn="just" rtl="0">
              <a:lnSpc>
                <a:spcPct val="120000"/>
              </a:lnSpc>
              <a:spcBef>
                <a:spcPts val="500"/>
              </a:spcBef>
              <a:spcAft>
                <a:spcPts val="0"/>
              </a:spcAft>
              <a:buSzPts val="1760"/>
              <a:buChar char="▪"/>
            </a:pPr>
            <a:r>
              <a:rPr lang="en-US" sz="1600" b="1" i="1" u="none" strike="noStrike"/>
              <a:t>Data cleaning </a:t>
            </a:r>
            <a:endParaRPr sz="1600" b="1" i="1"/>
          </a:p>
          <a:p>
            <a:pPr marL="1600200" lvl="3" indent="-228600" algn="just" rtl="0">
              <a:lnSpc>
                <a:spcPct val="120000"/>
              </a:lnSpc>
              <a:spcBef>
                <a:spcPts val="500"/>
              </a:spcBef>
              <a:spcAft>
                <a:spcPts val="0"/>
              </a:spcAft>
              <a:buSzPts val="1540"/>
              <a:buChar char="▪"/>
            </a:pPr>
            <a:r>
              <a:rPr lang="en-US" sz="1400" b="0" i="0" u="none" strike="noStrike"/>
              <a:t>To remove noise and inconsistent data</a:t>
            </a:r>
            <a:endParaRPr/>
          </a:p>
          <a:p>
            <a:pPr marL="1143000" lvl="2" indent="-228600" algn="just" rtl="0">
              <a:lnSpc>
                <a:spcPct val="120000"/>
              </a:lnSpc>
              <a:spcBef>
                <a:spcPts val="500"/>
              </a:spcBef>
              <a:spcAft>
                <a:spcPts val="0"/>
              </a:spcAft>
              <a:buSzPts val="1760"/>
              <a:buChar char="▪"/>
            </a:pPr>
            <a:r>
              <a:rPr lang="en-US" sz="1600" b="1" i="1" u="none" strike="noStrike"/>
              <a:t>Data integration </a:t>
            </a:r>
            <a:endParaRPr sz="1600" b="1" i="1"/>
          </a:p>
          <a:p>
            <a:pPr marL="1600200" lvl="3" indent="-228600" algn="just" rtl="0">
              <a:lnSpc>
                <a:spcPct val="120000"/>
              </a:lnSpc>
              <a:spcBef>
                <a:spcPts val="500"/>
              </a:spcBef>
              <a:spcAft>
                <a:spcPts val="0"/>
              </a:spcAft>
              <a:buSzPts val="1540"/>
              <a:buChar char="▪"/>
            </a:pPr>
            <a:r>
              <a:rPr lang="en-US" sz="1400"/>
              <a:t>M</a:t>
            </a:r>
            <a:r>
              <a:rPr lang="en-US" sz="1400" b="0" i="0" u="none" strike="noStrike"/>
              <a:t>ultiple data sources may be combined</a:t>
            </a:r>
            <a:endParaRPr/>
          </a:p>
          <a:p>
            <a:pPr marL="1143000" lvl="2" indent="-228600" algn="just" rtl="0">
              <a:lnSpc>
                <a:spcPct val="120000"/>
              </a:lnSpc>
              <a:spcBef>
                <a:spcPts val="500"/>
              </a:spcBef>
              <a:spcAft>
                <a:spcPts val="0"/>
              </a:spcAft>
              <a:buSzPts val="1760"/>
              <a:buChar char="▪"/>
            </a:pPr>
            <a:r>
              <a:rPr lang="en-US" sz="1600" b="1" i="1" u="none" strike="noStrike"/>
              <a:t>Data selection</a:t>
            </a:r>
            <a:endParaRPr/>
          </a:p>
          <a:p>
            <a:pPr marL="1600200" lvl="3" indent="-228600" algn="just" rtl="0">
              <a:lnSpc>
                <a:spcPct val="120000"/>
              </a:lnSpc>
              <a:spcBef>
                <a:spcPts val="500"/>
              </a:spcBef>
              <a:spcAft>
                <a:spcPts val="0"/>
              </a:spcAft>
              <a:buSzPts val="1540"/>
              <a:buChar char="▪"/>
            </a:pPr>
            <a:r>
              <a:rPr lang="en-US" sz="1400"/>
              <a:t>D</a:t>
            </a:r>
            <a:r>
              <a:rPr lang="en-US" sz="1400" b="0" i="0" u="none" strike="noStrike"/>
              <a:t>ata relevant to the analysis task are retrieved from the database</a:t>
            </a:r>
            <a:endParaRPr/>
          </a:p>
          <a:p>
            <a:pPr marL="1143000" lvl="2" indent="-228600" algn="just" rtl="0">
              <a:lnSpc>
                <a:spcPct val="120000"/>
              </a:lnSpc>
              <a:spcBef>
                <a:spcPts val="500"/>
              </a:spcBef>
              <a:spcAft>
                <a:spcPts val="0"/>
              </a:spcAft>
              <a:buSzPts val="1760"/>
              <a:buChar char="▪"/>
            </a:pPr>
            <a:r>
              <a:rPr lang="en-US" sz="1600" b="1" i="1" u="none" strike="noStrike"/>
              <a:t>Data transformation </a:t>
            </a:r>
            <a:endParaRPr sz="1600" b="1" i="1"/>
          </a:p>
          <a:p>
            <a:pPr marL="1600200" lvl="3" indent="-228600" algn="just" rtl="0">
              <a:lnSpc>
                <a:spcPct val="120000"/>
              </a:lnSpc>
              <a:spcBef>
                <a:spcPts val="500"/>
              </a:spcBef>
              <a:spcAft>
                <a:spcPts val="0"/>
              </a:spcAft>
              <a:buSzPts val="1540"/>
              <a:buChar char="▪"/>
            </a:pPr>
            <a:r>
              <a:rPr lang="en-US" sz="1400" b="0" i="0" u="none" strike="noStrike"/>
              <a:t>Data are transformed or consolidated into forms appropriate for mining by performing summary or aggregation operations</a:t>
            </a:r>
            <a:endParaRPr/>
          </a:p>
        </p:txBody>
      </p:sp>
      <p:sp>
        <p:nvSpPr>
          <p:cNvPr id="371" name="Google Shape;371;p4"/>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372" name="Google Shape;372;p4"/>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73" name="Google Shape;373;p4"/>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dirty="0">
                <a:latin typeface="Rockwell" panose="02060603020205020403" pitchFamily="18" charset="0"/>
              </a:rPr>
              <a:t>O</a:t>
            </a:r>
            <a:r>
              <a:rPr lang="en-US" b="1" i="0" u="none" strike="noStrike" baseline="0" dirty="0">
                <a:latin typeface="Rockwell" panose="02060603020205020403" pitchFamily="18" charset="0"/>
              </a:rPr>
              <a:t>bjective </a:t>
            </a:r>
            <a:r>
              <a:rPr lang="en-US" b="1" dirty="0">
                <a:latin typeface="Rockwell" panose="02060603020205020403" pitchFamily="18" charset="0"/>
              </a:rPr>
              <a:t>M</a:t>
            </a:r>
            <a:r>
              <a:rPr lang="en-US" b="1" i="0" u="none" strike="noStrike" baseline="0" dirty="0">
                <a:latin typeface="Rockwell" panose="02060603020205020403" pitchFamily="18" charset="0"/>
              </a:rPr>
              <a:t>easures of Pattern </a:t>
            </a:r>
            <a:r>
              <a:rPr lang="en-US" b="1" dirty="0">
                <a:latin typeface="Rockwell" panose="02060603020205020403" pitchFamily="18" charset="0"/>
              </a:rPr>
              <a:t>I</a:t>
            </a:r>
            <a:r>
              <a:rPr lang="en-US" b="1" i="0" u="none" strike="noStrike" baseline="0" dirty="0">
                <a:latin typeface="Rockwell" panose="02060603020205020403" pitchFamily="18" charset="0"/>
              </a:rPr>
              <a:t>nterestingness</a:t>
            </a:r>
          </a:p>
          <a:p>
            <a:pPr lvl="1" algn="just"/>
            <a:r>
              <a:rPr lang="en-US" b="0" i="0" u="none" strike="noStrike" baseline="0" dirty="0">
                <a:latin typeface="Rockwell" panose="02060603020205020403" pitchFamily="18" charset="0"/>
              </a:rPr>
              <a:t>Other measures include </a:t>
            </a:r>
            <a:r>
              <a:rPr lang="en-US" b="1" i="1" u="none" strike="noStrike" baseline="0" dirty="0">
                <a:latin typeface="Rockwell" panose="02060603020205020403" pitchFamily="18" charset="0"/>
              </a:rPr>
              <a:t>accuracy</a:t>
            </a:r>
            <a:r>
              <a:rPr lang="en-US" b="0" i="1" u="none" strike="noStrike" baseline="0" dirty="0">
                <a:latin typeface="Rockwell" panose="02060603020205020403" pitchFamily="18" charset="0"/>
              </a:rPr>
              <a:t> </a:t>
            </a:r>
            <a:r>
              <a:rPr lang="en-US" b="0" i="0" u="none" strike="noStrike" baseline="0" dirty="0">
                <a:latin typeface="Rockwell" panose="02060603020205020403" pitchFamily="18" charset="0"/>
              </a:rPr>
              <a:t>and </a:t>
            </a:r>
            <a:r>
              <a:rPr lang="en-US" b="1" i="1" u="none" strike="noStrike" baseline="0" dirty="0">
                <a:latin typeface="Rockwell" panose="02060603020205020403" pitchFamily="18" charset="0"/>
              </a:rPr>
              <a:t>coverage</a:t>
            </a:r>
            <a:r>
              <a:rPr lang="en-US" b="0" i="1" u="none" strike="noStrike" baseline="0" dirty="0">
                <a:latin typeface="Rockwell" panose="02060603020205020403" pitchFamily="18" charset="0"/>
              </a:rPr>
              <a:t> </a:t>
            </a:r>
            <a:r>
              <a:rPr lang="en-US" b="0" i="0" u="none" strike="noStrike" baseline="0" dirty="0">
                <a:latin typeface="Rockwell" panose="02060603020205020403" pitchFamily="18" charset="0"/>
              </a:rPr>
              <a:t>for classification (IF-THEN) rules</a:t>
            </a:r>
          </a:p>
          <a:p>
            <a:pPr lvl="1" algn="just"/>
            <a:r>
              <a:rPr lang="en-US" b="1" i="1" dirty="0">
                <a:latin typeface="Rockwell" panose="02060603020205020403" pitchFamily="18" charset="0"/>
              </a:rPr>
              <a:t>A</a:t>
            </a:r>
            <a:r>
              <a:rPr lang="en-US" b="1" i="1" u="none" strike="noStrike" baseline="0" dirty="0">
                <a:latin typeface="Rockwell" panose="02060603020205020403" pitchFamily="18" charset="0"/>
              </a:rPr>
              <a:t>ccuracy</a:t>
            </a:r>
            <a:r>
              <a:rPr lang="en-US" b="0" i="0" u="none" strike="noStrike" baseline="0" dirty="0">
                <a:latin typeface="Rockwell" panose="02060603020205020403" pitchFamily="18" charset="0"/>
              </a:rPr>
              <a:t> </a:t>
            </a: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ells us the percentage of data that are correctly classified by a rule</a:t>
            </a:r>
          </a:p>
          <a:p>
            <a:pPr lvl="1" algn="just"/>
            <a:r>
              <a:rPr lang="en-US" b="1" i="1" u="none" strike="noStrike" baseline="0" dirty="0">
                <a:latin typeface="Rockwell" panose="02060603020205020403" pitchFamily="18" charset="0"/>
              </a:rPr>
              <a:t>Coverage</a:t>
            </a:r>
          </a:p>
          <a:p>
            <a:pPr lvl="2" algn="just"/>
            <a:r>
              <a:rPr lang="en-US" dirty="0">
                <a:latin typeface="Rockwell" panose="02060603020205020403" pitchFamily="18" charset="0"/>
              </a:rPr>
              <a:t>S</a:t>
            </a:r>
            <a:r>
              <a:rPr lang="en-US" b="0" i="0" u="none" strike="noStrike" baseline="0" dirty="0">
                <a:latin typeface="Rockwell" panose="02060603020205020403" pitchFamily="18" charset="0"/>
              </a:rPr>
              <a:t>imilar to support, in that it tells us the percentage of data to which a rule applies</a:t>
            </a:r>
          </a:p>
          <a:p>
            <a:pPr lvl="1" algn="just"/>
            <a:r>
              <a:rPr lang="en-US" dirty="0">
                <a:latin typeface="Rockwell" panose="02060603020205020403" pitchFamily="18" charset="0"/>
              </a:rPr>
              <a:t>B</a:t>
            </a:r>
            <a:r>
              <a:rPr lang="en-US" i="0" u="none" strike="noStrike" baseline="0" dirty="0">
                <a:latin typeface="Rockwell" panose="02060603020205020403" pitchFamily="18" charset="0"/>
              </a:rPr>
              <a:t>ased on user beliefs in the data</a:t>
            </a:r>
          </a:p>
          <a:p>
            <a:pPr lvl="2" algn="just"/>
            <a:r>
              <a:rPr lang="en-US" b="1" i="1" dirty="0">
                <a:latin typeface="Rockwell" panose="02060603020205020403" pitchFamily="18" charset="0"/>
              </a:rPr>
              <a:t>U</a:t>
            </a:r>
            <a:r>
              <a:rPr lang="en-US" b="1" i="1" u="none" strike="noStrike" baseline="0" dirty="0">
                <a:latin typeface="Rockwell" panose="02060603020205020403" pitchFamily="18" charset="0"/>
              </a:rPr>
              <a:t>nexpected Patterns </a:t>
            </a:r>
            <a:endParaRPr lang="en-US" b="1" i="1" dirty="0">
              <a:latin typeface="Rockwell" panose="02060603020205020403" pitchFamily="18" charset="0"/>
            </a:endParaRPr>
          </a:p>
          <a:p>
            <a:pPr lvl="3" algn="just"/>
            <a:r>
              <a:rPr lang="en-US" b="0" i="0" u="none" strike="noStrike" baseline="0" dirty="0">
                <a:latin typeface="Rockwell" panose="02060603020205020403" pitchFamily="18" charset="0"/>
              </a:rPr>
              <a:t>Contradicting a user’s belief or offer strategic information on which the user can act</a:t>
            </a:r>
          </a:p>
          <a:p>
            <a:pPr lvl="2" algn="just"/>
            <a:r>
              <a:rPr lang="en-US" b="1" i="1" u="none" strike="noStrike" baseline="0" dirty="0">
                <a:latin typeface="Rockwell" panose="02060603020205020403" pitchFamily="18" charset="0"/>
              </a:rPr>
              <a:t>Actionable Patterns </a:t>
            </a:r>
          </a:p>
          <a:p>
            <a:pPr lvl="3" algn="just"/>
            <a:r>
              <a:rPr lang="en-US" dirty="0">
                <a:latin typeface="Rockwell" panose="02060603020205020403" pitchFamily="18" charset="0"/>
              </a:rPr>
              <a:t>P</a:t>
            </a:r>
            <a:r>
              <a:rPr lang="en-US" b="0" i="0" u="none" strike="noStrike" baseline="0" dirty="0">
                <a:latin typeface="Rockwell" panose="02060603020205020403" pitchFamily="18" charset="0"/>
              </a:rPr>
              <a:t>atterns like “a large earthquake often follows a cluster of small quakes” may be highly actionable if users can act on the information to save lives</a:t>
            </a:r>
            <a:endParaRPr lang="en-US" sz="1800"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913369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dirty="0">
                <a:latin typeface="Rockwell" panose="02060603020205020403" pitchFamily="18" charset="0"/>
              </a:rPr>
              <a:t>O</a:t>
            </a:r>
            <a:r>
              <a:rPr lang="en-US" b="1" i="0" u="none" strike="noStrike" baseline="0" dirty="0">
                <a:latin typeface="Rockwell" panose="02060603020205020403" pitchFamily="18" charset="0"/>
              </a:rPr>
              <a:t>bjective </a:t>
            </a:r>
            <a:r>
              <a:rPr lang="en-US" b="1" dirty="0">
                <a:latin typeface="Rockwell" panose="02060603020205020403" pitchFamily="18" charset="0"/>
              </a:rPr>
              <a:t>M</a:t>
            </a:r>
            <a:r>
              <a:rPr lang="en-US" b="1" i="0" u="none" strike="noStrike" baseline="0" dirty="0">
                <a:latin typeface="Rockwell" panose="02060603020205020403" pitchFamily="18" charset="0"/>
              </a:rPr>
              <a:t>easures of Pattern </a:t>
            </a:r>
            <a:r>
              <a:rPr lang="en-US" b="1" dirty="0">
                <a:latin typeface="Rockwell" panose="02060603020205020403" pitchFamily="18" charset="0"/>
              </a:rPr>
              <a:t>I</a:t>
            </a:r>
            <a:r>
              <a:rPr lang="en-US" b="1" i="0" u="none" strike="noStrike" baseline="0" dirty="0">
                <a:latin typeface="Rockwell" panose="02060603020205020403" pitchFamily="18" charset="0"/>
              </a:rPr>
              <a:t>nterestingness</a:t>
            </a:r>
          </a:p>
          <a:p>
            <a:pPr lvl="1" algn="just"/>
            <a:r>
              <a:rPr lang="en-US" i="1" dirty="0">
                <a:latin typeface="Rockwell" panose="02060603020205020403" pitchFamily="18" charset="0"/>
              </a:rPr>
              <a:t>E</a:t>
            </a:r>
            <a:r>
              <a:rPr lang="en-US" b="1" i="1" u="none" strike="noStrike" baseline="0" dirty="0">
                <a:latin typeface="Rockwell" panose="02060603020205020403" pitchFamily="18" charset="0"/>
              </a:rPr>
              <a:t>xpected Patterns </a:t>
            </a:r>
            <a:endParaRPr lang="en-US" i="1" dirty="0">
              <a:latin typeface="Rockwell" panose="02060603020205020403" pitchFamily="18" charset="0"/>
            </a:endParaRPr>
          </a:p>
          <a:p>
            <a:pPr lvl="2" algn="just"/>
            <a:r>
              <a:rPr lang="en-US" b="0" i="0" u="none" strike="noStrike" baseline="0" dirty="0">
                <a:latin typeface="Rockwell" panose="02060603020205020403" pitchFamily="18" charset="0"/>
              </a:rPr>
              <a:t>Interesting if they confirm a hypothesis that the user wishes to validate or they resemble a user’s hunch</a:t>
            </a:r>
          </a:p>
          <a:p>
            <a:pPr algn="just"/>
            <a:r>
              <a:rPr lang="en-US" sz="1800" b="1" i="0" u="none" strike="noStrike" baseline="0" dirty="0">
                <a:latin typeface="Rockwell" panose="02060603020205020403" pitchFamily="18" charset="0"/>
              </a:rPr>
              <a:t>“</a:t>
            </a:r>
            <a:r>
              <a:rPr lang="en-US" sz="1800" b="1" i="1" u="none" strike="noStrike" baseline="0" dirty="0">
                <a:latin typeface="Rockwell" panose="02060603020205020403" pitchFamily="18" charset="0"/>
              </a:rPr>
              <a:t>Can a data mining system generate </a:t>
            </a:r>
            <a:r>
              <a:rPr lang="en-US" sz="1800" b="1" i="0" u="none" strike="noStrike" baseline="0" dirty="0">
                <a:latin typeface="Rockwell" panose="02060603020205020403" pitchFamily="18" charset="0"/>
              </a:rPr>
              <a:t>all </a:t>
            </a:r>
            <a:r>
              <a:rPr lang="en-US" sz="1800" b="1" i="1" u="none" strike="noStrike" baseline="0" dirty="0">
                <a:latin typeface="Rockwell" panose="02060603020205020403" pitchFamily="18" charset="0"/>
              </a:rPr>
              <a:t>of the interesting patterns?</a:t>
            </a:r>
            <a:r>
              <a:rPr lang="en-US" sz="1800" b="1" i="0" u="none" strike="noStrike" baseline="0" dirty="0">
                <a:latin typeface="Rockwell" panose="02060603020205020403" pitchFamily="18" charset="0"/>
              </a:rPr>
              <a:t>”</a:t>
            </a:r>
          </a:p>
          <a:p>
            <a:pPr lvl="1" algn="just"/>
            <a:r>
              <a:rPr lang="en-US" sz="1400" b="0" i="0" u="none" strike="noStrike" baseline="0" dirty="0">
                <a:latin typeface="Rockwell" panose="02060603020205020403" pitchFamily="18" charset="0"/>
              </a:rPr>
              <a:t>Refers to the </a:t>
            </a:r>
            <a:r>
              <a:rPr lang="en-US" sz="1400" b="1" i="0" u="none" strike="noStrike" baseline="0" dirty="0">
                <a:latin typeface="Rockwell" panose="02060603020205020403" pitchFamily="18" charset="0"/>
              </a:rPr>
              <a:t>completeness </a:t>
            </a:r>
            <a:r>
              <a:rPr lang="en-US" sz="1400" b="0" i="0" u="none" strike="noStrike" baseline="0" dirty="0">
                <a:latin typeface="Rockwell" panose="02060603020205020403" pitchFamily="18" charset="0"/>
              </a:rPr>
              <a:t>of a data mining algorithm</a:t>
            </a:r>
          </a:p>
          <a:p>
            <a:pPr lvl="1" algn="just"/>
            <a:r>
              <a:rPr lang="en-US" sz="1400" dirty="0">
                <a:latin typeface="Rockwell" panose="02060603020205020403" pitchFamily="18" charset="0"/>
              </a:rPr>
              <a:t>U</a:t>
            </a:r>
            <a:r>
              <a:rPr lang="en-US" sz="1400" b="0" i="0" u="none" strike="noStrike" baseline="0" dirty="0">
                <a:latin typeface="Rockwell" panose="02060603020205020403" pitchFamily="18" charset="0"/>
              </a:rPr>
              <a:t>nrealistic and inefficient for data mining systems to generate all possible patterns</a:t>
            </a:r>
          </a:p>
          <a:p>
            <a:pPr lvl="1" algn="just"/>
            <a:r>
              <a:rPr lang="en-US" sz="1400" b="0" i="0" u="none" strike="noStrike" baseline="0" dirty="0">
                <a:latin typeface="Rockwell" panose="02060603020205020403" pitchFamily="18" charset="0"/>
              </a:rPr>
              <a:t>Instead, user provided</a:t>
            </a:r>
            <a:r>
              <a:rPr lang="en-US" sz="1400" dirty="0">
                <a:latin typeface="Rockwell" panose="02060603020205020403" pitchFamily="18" charset="0"/>
              </a:rPr>
              <a:t> </a:t>
            </a:r>
            <a:r>
              <a:rPr lang="en-US" sz="1400" b="0" i="0" u="none" strike="noStrike" baseline="0" dirty="0">
                <a:latin typeface="Rockwell" panose="02060603020205020403" pitchFamily="18" charset="0"/>
              </a:rPr>
              <a:t>constraints and interestingness measures should be used to focus the search</a:t>
            </a:r>
          </a:p>
          <a:p>
            <a:pPr lvl="1" algn="just"/>
            <a:r>
              <a:rPr lang="en-US" sz="1400" b="0" i="0" u="none" strike="noStrike" baseline="0" dirty="0">
                <a:latin typeface="Rockwell" panose="02060603020205020403" pitchFamily="18" charset="0"/>
              </a:rPr>
              <a:t>For some mining tasks, such as association, this is often sufficient to ensure the completeness of the algorithm</a:t>
            </a:r>
          </a:p>
          <a:p>
            <a:pPr lvl="1" algn="just"/>
            <a:r>
              <a:rPr lang="en-US" sz="1400" b="0" i="0" u="none" strike="noStrike" baseline="0" dirty="0">
                <a:latin typeface="Rockwell" panose="02060603020205020403" pitchFamily="18" charset="0"/>
              </a:rPr>
              <a:t>Association rule mining is an example where the use of constraints and interestingness measures can ensure the completeness of mining</a:t>
            </a:r>
            <a:endParaRPr lang="en-US" sz="1400"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986758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600" b="1" i="1" u="none" strike="noStrike" baseline="0" dirty="0">
                <a:latin typeface="Rockwell" panose="02060603020205020403" pitchFamily="18" charset="0"/>
              </a:rPr>
              <a:t>“Can a data mining system generate only interesting patterns?”</a:t>
            </a:r>
            <a:endParaRPr lang="en-US" sz="1600" b="1" i="0" u="none" strike="noStrike" baseline="0" dirty="0">
              <a:latin typeface="Rockwell" panose="02060603020205020403" pitchFamily="18" charset="0"/>
            </a:endParaRPr>
          </a:p>
          <a:p>
            <a:pPr lvl="1" algn="just"/>
            <a:r>
              <a:rPr lang="en-US" sz="1400" dirty="0">
                <a:latin typeface="Rockwell" panose="02060603020205020403" pitchFamily="18" charset="0"/>
              </a:rPr>
              <a:t>A</a:t>
            </a:r>
            <a:r>
              <a:rPr lang="en-US" sz="1400" b="0" i="0" u="none" strike="noStrike" baseline="0" dirty="0">
                <a:latin typeface="Rockwell" panose="02060603020205020403" pitchFamily="18" charset="0"/>
              </a:rPr>
              <a:t>n optimization problem in data mining</a:t>
            </a:r>
          </a:p>
          <a:p>
            <a:pPr lvl="1" algn="just"/>
            <a:r>
              <a:rPr lang="en-US" sz="1400" dirty="0">
                <a:latin typeface="Rockwell" panose="02060603020205020403" pitchFamily="18" charset="0"/>
              </a:rPr>
              <a:t>H</a:t>
            </a:r>
            <a:r>
              <a:rPr lang="en-US" sz="1400" b="0" i="0" u="none" strike="noStrike" baseline="0" dirty="0">
                <a:latin typeface="Rockwell" panose="02060603020205020403" pitchFamily="18" charset="0"/>
              </a:rPr>
              <a:t>ighly desirable for data mining systems to generate only interesting patterns</a:t>
            </a:r>
          </a:p>
          <a:p>
            <a:pPr lvl="1" algn="just"/>
            <a:r>
              <a:rPr lang="en-US" sz="1400" dirty="0">
                <a:latin typeface="Rockwell" panose="02060603020205020403" pitchFamily="18" charset="0"/>
              </a:rPr>
              <a:t>E</a:t>
            </a:r>
            <a:r>
              <a:rPr lang="en-US" sz="1400" b="0" i="0" u="none" strike="noStrike" baseline="0" dirty="0">
                <a:latin typeface="Rockwell" panose="02060603020205020403" pitchFamily="18" charset="0"/>
              </a:rPr>
              <a:t>fficient for users and data mining systems because neither would have to search through the patterns generated to identify the truly interesting one </a:t>
            </a:r>
          </a:p>
          <a:p>
            <a:pPr lvl="1" algn="just"/>
            <a:r>
              <a:rPr lang="en-US" sz="1400" b="0" i="0" u="none" strike="noStrike" baseline="0" dirty="0">
                <a:latin typeface="Rockwell" panose="02060603020205020403" pitchFamily="18" charset="0"/>
              </a:rPr>
              <a:t>Progress has been made in this direction; however, such optimization remains a challenging issue in data mining</a:t>
            </a:r>
          </a:p>
          <a:p>
            <a:pPr lvl="1" algn="just"/>
            <a:r>
              <a:rPr lang="en-US" sz="1400" b="0" i="0" u="none" strike="noStrike" baseline="0" dirty="0">
                <a:latin typeface="Rockwell" panose="02060603020205020403" pitchFamily="18" charset="0"/>
              </a:rPr>
              <a:t>Measures of pattern interestingness are essential for the efficient discovery of patterns by target users</a:t>
            </a:r>
          </a:p>
          <a:p>
            <a:pPr lvl="2" algn="just"/>
            <a:r>
              <a:rPr lang="en-US" sz="1200" dirty="0">
                <a:latin typeface="Rockwell" panose="02060603020205020403" pitchFamily="18" charset="0"/>
              </a:rPr>
              <a:t>U</a:t>
            </a:r>
            <a:r>
              <a:rPr lang="en-US" sz="1200" b="0" i="0" u="none" strike="noStrike" baseline="0" dirty="0">
                <a:latin typeface="Rockwell" panose="02060603020205020403" pitchFamily="18" charset="0"/>
              </a:rPr>
              <a:t>sed after the data mining step to rank the discovered patterns according to their interestingness</a:t>
            </a:r>
          </a:p>
          <a:p>
            <a:pPr lvl="2" algn="just"/>
            <a:r>
              <a:rPr lang="en-US" sz="1200" dirty="0">
                <a:latin typeface="Rockwell" panose="02060603020205020403" pitchFamily="18" charset="0"/>
              </a:rPr>
              <a:t>F</a:t>
            </a:r>
            <a:r>
              <a:rPr lang="en-US" sz="1200" b="0" i="0" u="none" strike="noStrike" baseline="0" dirty="0">
                <a:latin typeface="Rockwell" panose="02060603020205020403" pitchFamily="18" charset="0"/>
              </a:rPr>
              <a:t>iltering out the uninteresting ones</a:t>
            </a:r>
          </a:p>
          <a:p>
            <a:pPr lvl="2" algn="just"/>
            <a:r>
              <a:rPr lang="en-US" sz="1200" dirty="0">
                <a:latin typeface="Rockwell" panose="02060603020205020403" pitchFamily="18" charset="0"/>
              </a:rPr>
              <a:t>U</a:t>
            </a:r>
            <a:r>
              <a:rPr lang="en-US" sz="1200" b="0" i="0" u="none" strike="noStrike" baseline="0" dirty="0">
                <a:latin typeface="Rockwell" panose="02060603020205020403" pitchFamily="18" charset="0"/>
              </a:rPr>
              <a:t>sed to guide and constrain the discovery process,</a:t>
            </a:r>
          </a:p>
          <a:p>
            <a:pPr lvl="2" algn="just"/>
            <a:r>
              <a:rPr lang="en-US" sz="1200" b="0" i="0" u="none" strike="noStrike" baseline="0" dirty="0">
                <a:latin typeface="Rockwell" panose="02060603020205020403" pitchFamily="18" charset="0"/>
              </a:rPr>
              <a:t>Improving the search efficiency by pruning away subsets of the pattern space that do not satisfy prespecified interestingness constraints</a:t>
            </a:r>
            <a:endParaRPr lang="en-US" sz="1200" dirty="0">
              <a:latin typeface="Rockwell" panose="02060603020205020403" pitchFamily="18" charset="0"/>
            </a:endParaRPr>
          </a:p>
          <a:p>
            <a:pPr marL="560070" lvl="1" indent="0" algn="just">
              <a:buNone/>
            </a:pPr>
            <a:endParaRPr lang="en-US" sz="1400"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797936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sz="1800" b="1" i="0" u="none" strike="noStrike" baseline="0" dirty="0">
                <a:latin typeface="Rockwell" panose="02060603020205020403" pitchFamily="18" charset="0"/>
              </a:rPr>
              <a:t>Which Technologies Are Used?</a:t>
            </a:r>
          </a:p>
          <a:p>
            <a:pPr algn="just"/>
            <a:endParaRPr lang="en-IN" b="1" dirty="0">
              <a:latin typeface="Rockwell" panose="02060603020205020403" pitchFamily="18" charset="0"/>
            </a:endParaRPr>
          </a:p>
          <a:p>
            <a:pPr algn="just"/>
            <a:endParaRPr lang="en-IN" sz="1400" b="1" i="0" u="none" strike="noStrike" baseline="0" dirty="0">
              <a:latin typeface="Rockwell" panose="02060603020205020403" pitchFamily="18" charset="0"/>
            </a:endParaRPr>
          </a:p>
          <a:p>
            <a:pPr algn="just"/>
            <a:endParaRPr lang="en-IN" sz="1400" b="1" dirty="0">
              <a:latin typeface="Rockwell" panose="02060603020205020403" pitchFamily="18" charset="0"/>
            </a:endParaRPr>
          </a:p>
          <a:p>
            <a:pPr algn="just"/>
            <a:endParaRPr lang="en-IN" sz="1400" b="1" i="0" u="none" strike="noStrike" baseline="0" dirty="0">
              <a:latin typeface="Rockwell" panose="02060603020205020403" pitchFamily="18" charset="0"/>
            </a:endParaRPr>
          </a:p>
          <a:p>
            <a:pPr marL="102870" indent="0" algn="just">
              <a:buNone/>
            </a:pPr>
            <a:endParaRPr lang="en-IN" sz="1400" b="1" dirty="0">
              <a:latin typeface="Rockwell" panose="02060603020205020403" pitchFamily="18" charset="0"/>
            </a:endParaRPr>
          </a:p>
          <a:p>
            <a:pPr algn="just"/>
            <a:endParaRPr lang="en-IN" sz="1400" b="1" i="0" u="none" strike="noStrike" baseline="0" dirty="0">
              <a:latin typeface="Rockwell" panose="02060603020205020403" pitchFamily="18" charset="0"/>
            </a:endParaRPr>
          </a:p>
          <a:p>
            <a:pPr algn="just"/>
            <a:endParaRPr lang="en-IN" sz="1400" b="1" dirty="0">
              <a:latin typeface="Rockwell" panose="02060603020205020403" pitchFamily="18" charset="0"/>
            </a:endParaRPr>
          </a:p>
          <a:p>
            <a:pPr algn="just"/>
            <a:endParaRPr lang="en-IN" sz="1400" b="1" i="0" u="none" strike="noStrike" baseline="0" dirty="0">
              <a:latin typeface="Rockwell" panose="02060603020205020403" pitchFamily="18" charset="0"/>
            </a:endParaRPr>
          </a:p>
          <a:p>
            <a:pPr algn="just"/>
            <a:endParaRPr lang="en-IN" sz="1400" b="1" dirty="0">
              <a:latin typeface="Rockwell" panose="02060603020205020403" pitchFamily="18" charset="0"/>
            </a:endParaRPr>
          </a:p>
          <a:p>
            <a:pPr algn="just"/>
            <a:endParaRPr lang="en-IN" sz="1400" b="1" i="0" u="none" strike="noStrike" baseline="0" dirty="0">
              <a:latin typeface="Rockwell" panose="02060603020205020403" pitchFamily="18" charset="0"/>
            </a:endParaRPr>
          </a:p>
          <a:p>
            <a:pPr algn="just"/>
            <a:endParaRPr lang="en-IN" sz="1400" b="1" dirty="0">
              <a:latin typeface="Rockwell" panose="02060603020205020403" pitchFamily="18" charset="0"/>
            </a:endParaRPr>
          </a:p>
          <a:p>
            <a:pPr algn="just"/>
            <a:endParaRPr lang="en-IN" sz="1400" b="1" i="0" u="none" strike="noStrike" baseline="0" dirty="0">
              <a:latin typeface="Rockwell" panose="02060603020205020403" pitchFamily="18" charset="0"/>
            </a:endParaRPr>
          </a:p>
          <a:p>
            <a:pPr marL="102870" indent="0" algn="just">
              <a:buNone/>
            </a:pPr>
            <a:endParaRPr lang="en-US" sz="1400"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3" name="Picture 2">
            <a:extLst>
              <a:ext uri="{FF2B5EF4-FFF2-40B4-BE49-F238E27FC236}">
                <a16:creationId xmlns:a16="http://schemas.microsoft.com/office/drawing/2014/main" id="{26434B1E-13E1-44F1-ADDB-62CF92AB8492}"/>
              </a:ext>
            </a:extLst>
          </p:cNvPr>
          <p:cNvPicPr>
            <a:picLocks noChangeAspect="1"/>
          </p:cNvPicPr>
          <p:nvPr/>
        </p:nvPicPr>
        <p:blipFill>
          <a:blip r:embed="rId3"/>
          <a:stretch>
            <a:fillRect/>
          </a:stretch>
        </p:blipFill>
        <p:spPr>
          <a:xfrm>
            <a:off x="4572581" y="1677588"/>
            <a:ext cx="7373732" cy="4046179"/>
          </a:xfrm>
          <a:prstGeom prst="rect">
            <a:avLst/>
          </a:prstGeom>
        </p:spPr>
      </p:pic>
    </p:spTree>
    <p:extLst>
      <p:ext uri="{BB962C8B-B14F-4D97-AF65-F5344CB8AC3E}">
        <p14:creationId xmlns:p14="http://schemas.microsoft.com/office/powerpoint/2010/main" val="4198762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b="1" i="0" u="none" strike="noStrike" baseline="0" dirty="0">
                <a:latin typeface="Rockwell" panose="02060603020205020403" pitchFamily="18" charset="0"/>
              </a:rPr>
              <a:t>Statistics</a:t>
            </a:r>
            <a:endParaRPr lang="en-IN" sz="1600" b="1" i="0" u="none" strike="noStrike" baseline="0" dirty="0">
              <a:latin typeface="Rockwell" panose="02060603020205020403" pitchFamily="18" charset="0"/>
            </a:endParaRPr>
          </a:p>
          <a:p>
            <a:pPr lvl="1" algn="just"/>
            <a:r>
              <a:rPr lang="en-US" b="0" i="0" u="none" strike="noStrike" baseline="0" dirty="0">
                <a:latin typeface="Rockwell" panose="02060603020205020403" pitchFamily="18" charset="0"/>
              </a:rPr>
              <a:t>Studies the collection, analysis, interpretation or explanation, and presentation </a:t>
            </a:r>
            <a:r>
              <a:rPr lang="en-IN" b="0" i="0" u="none" strike="noStrike" baseline="0" dirty="0">
                <a:latin typeface="Rockwell" panose="02060603020205020403" pitchFamily="18" charset="0"/>
              </a:rPr>
              <a:t>of data</a:t>
            </a:r>
          </a:p>
          <a:p>
            <a:pPr lvl="1" algn="just"/>
            <a:r>
              <a:rPr lang="en-US" b="0" i="0" u="none" strike="noStrike" baseline="0" dirty="0">
                <a:latin typeface="Rockwell" panose="02060603020205020403" pitchFamily="18" charset="0"/>
              </a:rPr>
              <a:t>Data mining has an inherent connection with statistics</a:t>
            </a:r>
          </a:p>
          <a:p>
            <a:pPr lvl="1" algn="just"/>
            <a:r>
              <a:rPr lang="en-US" b="0" i="0" u="none" strike="noStrike" baseline="0" dirty="0">
                <a:latin typeface="Rockwell" panose="02060603020205020403" pitchFamily="18" charset="0"/>
              </a:rPr>
              <a:t>A </a:t>
            </a:r>
            <a:r>
              <a:rPr lang="en-US" b="1" dirty="0">
                <a:latin typeface="Rockwell" panose="02060603020205020403" pitchFamily="18" charset="0"/>
              </a:rPr>
              <a:t>S</a:t>
            </a:r>
            <a:r>
              <a:rPr lang="en-US" b="1" i="0" u="none" strike="noStrike" baseline="0" dirty="0">
                <a:latin typeface="Rockwell" panose="02060603020205020403" pitchFamily="18" charset="0"/>
              </a:rPr>
              <a:t>tatistical </a:t>
            </a:r>
            <a:r>
              <a:rPr lang="en-US" b="1" dirty="0">
                <a:latin typeface="Rockwell" panose="02060603020205020403" pitchFamily="18" charset="0"/>
              </a:rPr>
              <a:t>M</a:t>
            </a:r>
            <a:r>
              <a:rPr lang="en-US" b="1" i="0" u="none" strike="noStrike" baseline="0" dirty="0">
                <a:latin typeface="Rockwell" panose="02060603020205020403" pitchFamily="18" charset="0"/>
              </a:rPr>
              <a:t>odel </a:t>
            </a:r>
            <a:endParaRPr lang="en-US" dirty="0">
              <a:latin typeface="Rockwell" panose="02060603020205020403" pitchFamily="18" charset="0"/>
            </a:endParaRPr>
          </a:p>
          <a:p>
            <a:pPr lvl="2" algn="just"/>
            <a:r>
              <a:rPr lang="en-US" b="0" i="0" u="none" strike="noStrike" baseline="0" dirty="0">
                <a:latin typeface="Rockwell" panose="02060603020205020403" pitchFamily="18" charset="0"/>
              </a:rPr>
              <a:t>Set of mathematical functions that describe the behavior of the objects in a target class in terms of random variables and their associated probability distributions</a:t>
            </a:r>
          </a:p>
          <a:p>
            <a:pPr lvl="2" algn="just"/>
            <a:r>
              <a:rPr lang="en-US" dirty="0">
                <a:latin typeface="Rockwell" panose="02060603020205020403" pitchFamily="18" charset="0"/>
              </a:rPr>
              <a:t>W</a:t>
            </a:r>
            <a:r>
              <a:rPr lang="en-US" b="0" i="0" u="none" strike="noStrike" baseline="0" dirty="0">
                <a:latin typeface="Rockwell" panose="02060603020205020403" pitchFamily="18" charset="0"/>
              </a:rPr>
              <a:t>idely used to model data and data classes</a:t>
            </a:r>
          </a:p>
          <a:p>
            <a:pPr lvl="2" algn="just"/>
            <a:r>
              <a:rPr lang="en-US" b="0" i="0" u="none" strike="noStrike" baseline="0" dirty="0">
                <a:latin typeface="Rockwell" panose="02060603020205020403" pitchFamily="18" charset="0"/>
              </a:rPr>
              <a:t>For example, in data mining tasks like data characterization and classification, statistical models of target classes can be built</a:t>
            </a:r>
          </a:p>
          <a:p>
            <a:pPr lvl="2" algn="just"/>
            <a:r>
              <a:rPr lang="en-US" dirty="0">
                <a:latin typeface="Rockwell" panose="02060603020205020403" pitchFamily="18" charset="0"/>
              </a:rPr>
              <a:t>It </a:t>
            </a:r>
            <a:r>
              <a:rPr lang="en-US" b="0" i="0" u="none" strike="noStrike" baseline="0" dirty="0">
                <a:latin typeface="Rockwell" panose="02060603020205020403" pitchFamily="18" charset="0"/>
              </a:rPr>
              <a:t>can be the outcome of a data mining task</a:t>
            </a:r>
          </a:p>
          <a:p>
            <a:pPr lvl="2" algn="just"/>
            <a:r>
              <a:rPr lang="en-US" b="0" i="0" u="none" strike="noStrike" baseline="0" dirty="0">
                <a:latin typeface="Rockwell" panose="02060603020205020403" pitchFamily="18" charset="0"/>
              </a:rPr>
              <a:t>Use statistics to model noise and missing data values</a:t>
            </a:r>
          </a:p>
          <a:p>
            <a:pPr lvl="2" algn="just"/>
            <a:r>
              <a:rPr lang="en-US" b="0" i="0" u="none" strike="noStrike" baseline="0" dirty="0">
                <a:latin typeface="Rockwell" panose="02060603020205020403" pitchFamily="18" charset="0"/>
              </a:rPr>
              <a:t>Then, when mining patterns in a large data set, the data mining process can use the model to help identify and handle noisy or missing values in the data</a:t>
            </a:r>
            <a:endParaRPr lang="en-IN" b="1" i="0" u="none" strike="noStrike" baseline="0" dirty="0">
              <a:latin typeface="Rockwell" panose="02060603020205020403" pitchFamily="18" charset="0"/>
            </a:endParaRPr>
          </a:p>
          <a:p>
            <a:pPr marL="102870" indent="0" algn="just">
              <a:buNone/>
            </a:pPr>
            <a:endParaRPr lang="en-US" sz="1400"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641021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b="1" i="0" u="none" strike="noStrike" baseline="0" dirty="0">
                <a:latin typeface="Rockwell" panose="02060603020205020403" pitchFamily="18" charset="0"/>
              </a:rPr>
              <a:t>Statistics</a:t>
            </a:r>
            <a:endParaRPr lang="en-IN" sz="1600" b="1" i="0" u="none" strike="noStrike" baseline="0" dirty="0">
              <a:latin typeface="Rockwell" panose="02060603020205020403" pitchFamily="18" charset="0"/>
            </a:endParaRPr>
          </a:p>
          <a:p>
            <a:pPr lvl="1" algn="just"/>
            <a:r>
              <a:rPr lang="en-US" dirty="0">
                <a:latin typeface="Rockwell" panose="02060603020205020403" pitchFamily="18" charset="0"/>
              </a:rPr>
              <a:t>D</a:t>
            </a:r>
            <a:r>
              <a:rPr lang="en-US" b="0" i="0" u="none" strike="noStrike" baseline="0" dirty="0">
                <a:latin typeface="Rockwell" panose="02060603020205020403" pitchFamily="18" charset="0"/>
              </a:rPr>
              <a:t>evelops tools for </a:t>
            </a:r>
            <a:r>
              <a:rPr lang="en-US" b="1" i="1" u="none" strike="noStrike" baseline="0" dirty="0">
                <a:latin typeface="Rockwell" panose="02060603020205020403" pitchFamily="18" charset="0"/>
              </a:rPr>
              <a:t>prediction and forecasting </a:t>
            </a:r>
            <a:r>
              <a:rPr lang="en-US" b="0" i="0" u="none" strike="noStrike" baseline="0" dirty="0">
                <a:latin typeface="Rockwell" panose="02060603020205020403" pitchFamily="18" charset="0"/>
              </a:rPr>
              <a:t>using data and statistical models</a:t>
            </a:r>
          </a:p>
          <a:p>
            <a:pPr lvl="1" algn="just"/>
            <a:r>
              <a:rPr lang="en-US" b="1" dirty="0">
                <a:latin typeface="Rockwell" panose="02060603020205020403" pitchFamily="18" charset="0"/>
              </a:rPr>
              <a:t>S</a:t>
            </a:r>
            <a:r>
              <a:rPr lang="en-US" b="1" i="0" u="none" strike="noStrike" baseline="0" dirty="0">
                <a:latin typeface="Rockwell" panose="02060603020205020403" pitchFamily="18" charset="0"/>
              </a:rPr>
              <a:t>tatistical </a:t>
            </a:r>
            <a:r>
              <a:rPr lang="en-US" b="1" dirty="0">
                <a:latin typeface="Rockwell" panose="02060603020205020403" pitchFamily="18" charset="0"/>
              </a:rPr>
              <a:t>D</a:t>
            </a:r>
            <a:r>
              <a:rPr lang="en-US" b="1" i="0" u="none" strike="noStrike" baseline="0" dirty="0">
                <a:latin typeface="Rockwell" panose="02060603020205020403" pitchFamily="18" charset="0"/>
              </a:rPr>
              <a:t>escriptions </a:t>
            </a:r>
          </a:p>
          <a:p>
            <a:pPr lvl="2" algn="just"/>
            <a:r>
              <a:rPr lang="en-US" dirty="0">
                <a:latin typeface="Rockwell" panose="02060603020205020403" pitchFamily="18" charset="0"/>
              </a:rPr>
              <a:t>U</a:t>
            </a:r>
            <a:r>
              <a:rPr lang="en-US" b="0" i="0" u="none" strike="noStrike" baseline="0" dirty="0">
                <a:latin typeface="Rockwell" panose="02060603020205020403" pitchFamily="18" charset="0"/>
              </a:rPr>
              <a:t>sed to summarize or describe a collection of data</a:t>
            </a:r>
          </a:p>
          <a:p>
            <a:pPr lvl="1" algn="just"/>
            <a:r>
              <a:rPr lang="en-US" dirty="0">
                <a:latin typeface="Rockwell" panose="02060603020205020403" pitchFamily="18" charset="0"/>
              </a:rPr>
              <a:t>U</a:t>
            </a:r>
            <a:r>
              <a:rPr lang="en-US" b="0" i="0" u="none" strike="noStrike" baseline="0" dirty="0">
                <a:latin typeface="Rockwell" panose="02060603020205020403" pitchFamily="18" charset="0"/>
              </a:rPr>
              <a:t>seful for </a:t>
            </a:r>
            <a:r>
              <a:rPr lang="en-US" b="1" i="1" u="none" strike="noStrike" baseline="0" dirty="0">
                <a:latin typeface="Rockwell" panose="02060603020205020403" pitchFamily="18" charset="0"/>
              </a:rPr>
              <a:t>mining various patterns </a:t>
            </a:r>
            <a:r>
              <a:rPr lang="en-US" b="0" i="0" u="none" strike="noStrike" baseline="0" dirty="0">
                <a:latin typeface="Rockwell" panose="02060603020205020403" pitchFamily="18" charset="0"/>
              </a:rPr>
              <a:t>from data as well as for understanding the underlying </a:t>
            </a:r>
            <a:r>
              <a:rPr lang="en-US" b="1" i="1" u="none" strike="noStrike" baseline="0" dirty="0">
                <a:latin typeface="Rockwell" panose="02060603020205020403" pitchFamily="18" charset="0"/>
              </a:rPr>
              <a:t>mechanisms generating and affecting the patterns</a:t>
            </a:r>
          </a:p>
          <a:p>
            <a:pPr lvl="1" algn="just"/>
            <a:r>
              <a:rPr lang="en-US" b="1" i="0" u="none" strike="noStrike" baseline="0" dirty="0">
                <a:latin typeface="Rockwell" panose="02060603020205020403" pitchFamily="18" charset="0"/>
              </a:rPr>
              <a:t>Inferential Statistics </a:t>
            </a:r>
            <a:r>
              <a:rPr lang="en-US" b="0" i="0" u="none" strike="noStrike" baseline="0" dirty="0">
                <a:latin typeface="Rockwell" panose="02060603020205020403" pitchFamily="18" charset="0"/>
              </a:rPr>
              <a:t>(</a:t>
            </a:r>
            <a:r>
              <a:rPr lang="en-US" b="1" dirty="0">
                <a:latin typeface="Rockwell" panose="02060603020205020403" pitchFamily="18" charset="0"/>
              </a:rPr>
              <a:t>P</a:t>
            </a:r>
            <a:r>
              <a:rPr lang="en-US" b="1" i="0" u="none" strike="noStrike" baseline="0" dirty="0">
                <a:latin typeface="Rockwell" panose="02060603020205020403" pitchFamily="18" charset="0"/>
              </a:rPr>
              <a:t>redictive </a:t>
            </a:r>
            <a:r>
              <a:rPr lang="en-US" b="1" dirty="0">
                <a:latin typeface="Rockwell" panose="02060603020205020403" pitchFamily="18" charset="0"/>
              </a:rPr>
              <a:t>S</a:t>
            </a:r>
            <a:r>
              <a:rPr lang="en-US" b="1" i="0" u="none" strike="noStrike" baseline="0" dirty="0">
                <a:latin typeface="Rockwell" panose="02060603020205020403" pitchFamily="18" charset="0"/>
              </a:rPr>
              <a:t>tatistics</a:t>
            </a:r>
            <a:r>
              <a:rPr lang="en-US" b="0" i="0" u="none" strike="noStrike" baseline="0" dirty="0">
                <a:latin typeface="Rockwell" panose="02060603020205020403" pitchFamily="18" charset="0"/>
              </a:rPr>
              <a:t>) </a:t>
            </a:r>
          </a:p>
          <a:p>
            <a:pPr lvl="2" algn="just"/>
            <a:r>
              <a:rPr lang="en-US" dirty="0">
                <a:latin typeface="Rockwell" panose="02060603020205020403" pitchFamily="18" charset="0"/>
              </a:rPr>
              <a:t>M</a:t>
            </a:r>
            <a:r>
              <a:rPr lang="en-US" b="0" i="0" u="none" strike="noStrike" baseline="0" dirty="0">
                <a:latin typeface="Rockwell" panose="02060603020205020403" pitchFamily="18" charset="0"/>
              </a:rPr>
              <a:t>odels data in a way that accounts for </a:t>
            </a:r>
            <a:r>
              <a:rPr lang="en-US" b="1" i="1" u="none" strike="noStrike" baseline="0" dirty="0">
                <a:latin typeface="Rockwell" panose="02060603020205020403" pitchFamily="18" charset="0"/>
              </a:rPr>
              <a:t>randomness and uncertainty</a:t>
            </a:r>
            <a:r>
              <a:rPr lang="en-US" b="0" i="0" u="none" strike="noStrike" baseline="0" dirty="0">
                <a:latin typeface="Rockwell" panose="02060603020205020403" pitchFamily="18" charset="0"/>
              </a:rPr>
              <a:t> in the observations </a:t>
            </a:r>
            <a:endParaRPr lang="en-US" dirty="0">
              <a:latin typeface="Rockwell" panose="02060603020205020403" pitchFamily="18" charset="0"/>
            </a:endParaRPr>
          </a:p>
          <a:p>
            <a:pPr lvl="2" algn="just"/>
            <a:r>
              <a:rPr lang="en-US" b="0" i="0" u="none" strike="noStrike" baseline="0" dirty="0">
                <a:latin typeface="Rockwell" panose="02060603020205020403" pitchFamily="18" charset="0"/>
              </a:rPr>
              <a:t>Used to </a:t>
            </a:r>
            <a:r>
              <a:rPr lang="en-US" b="1" i="1" u="none" strike="noStrike" baseline="0" dirty="0">
                <a:latin typeface="Rockwell" panose="02060603020205020403" pitchFamily="18" charset="0"/>
              </a:rPr>
              <a:t>draw inferences </a:t>
            </a:r>
            <a:r>
              <a:rPr lang="en-US" b="0" i="0" u="none" strike="noStrike" baseline="0" dirty="0">
                <a:latin typeface="Rockwell" panose="02060603020205020403" pitchFamily="18" charset="0"/>
              </a:rPr>
              <a:t>about the process or population under </a:t>
            </a:r>
            <a:r>
              <a:rPr lang="en-IN" b="0" i="0" u="none" strike="noStrike" baseline="0" dirty="0">
                <a:latin typeface="Rockwell" panose="02060603020205020403" pitchFamily="18" charset="0"/>
              </a:rPr>
              <a:t>investigation</a:t>
            </a:r>
          </a:p>
          <a:p>
            <a:pPr lvl="1" algn="just"/>
            <a:r>
              <a:rPr lang="en-US" dirty="0">
                <a:latin typeface="Rockwell" panose="02060603020205020403" pitchFamily="18" charset="0"/>
              </a:rPr>
              <a:t>U</a:t>
            </a:r>
            <a:r>
              <a:rPr lang="en-US" b="0" i="0" u="none" strike="noStrike" baseline="0" dirty="0">
                <a:latin typeface="Rockwell" panose="02060603020205020403" pitchFamily="18" charset="0"/>
              </a:rPr>
              <a:t>sed to </a:t>
            </a:r>
            <a:r>
              <a:rPr lang="en-US" b="1" i="1" u="none" strike="noStrike" baseline="0" dirty="0">
                <a:latin typeface="Rockwell" panose="02060603020205020403" pitchFamily="18" charset="0"/>
              </a:rPr>
              <a:t>verify data mining results</a:t>
            </a:r>
          </a:p>
          <a:p>
            <a:pPr lvl="2" algn="just"/>
            <a:r>
              <a:rPr lang="en-US" b="0" i="0" u="none" strike="noStrike" baseline="0" dirty="0">
                <a:latin typeface="Rockwell" panose="02060603020205020403" pitchFamily="18" charset="0"/>
              </a:rPr>
              <a:t>For example, after a classification or prediction model is mined, the model should be verified by statistical </a:t>
            </a:r>
            <a:r>
              <a:rPr lang="en-IN" b="0" i="0" u="none" strike="noStrike" baseline="0" dirty="0">
                <a:latin typeface="Rockwell" panose="02060603020205020403" pitchFamily="18" charset="0"/>
              </a:rPr>
              <a:t>hypothesis testing</a:t>
            </a:r>
            <a:endParaRPr lang="en-IN"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996040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b="1" i="0" u="none" strike="noStrike" baseline="0" dirty="0">
                <a:latin typeface="Rockwell" panose="02060603020205020403" pitchFamily="18" charset="0"/>
              </a:rPr>
              <a:t>Statistics</a:t>
            </a:r>
          </a:p>
          <a:p>
            <a:pPr lvl="1" algn="just"/>
            <a:r>
              <a:rPr lang="en-US" b="0" i="0" u="none" strike="noStrike" baseline="0" dirty="0">
                <a:latin typeface="Rockwell" panose="02060603020205020403" pitchFamily="18" charset="0"/>
              </a:rPr>
              <a:t>A </a:t>
            </a:r>
            <a:r>
              <a:rPr lang="en-US" b="1" dirty="0">
                <a:latin typeface="Rockwell" panose="02060603020205020403" pitchFamily="18" charset="0"/>
              </a:rPr>
              <a:t>S</a:t>
            </a:r>
            <a:r>
              <a:rPr lang="en-US" b="1" i="0" u="none" strike="noStrike" baseline="0" dirty="0">
                <a:latin typeface="Rockwell" panose="02060603020205020403" pitchFamily="18" charset="0"/>
              </a:rPr>
              <a:t>tatistical </a:t>
            </a:r>
            <a:r>
              <a:rPr lang="en-US" b="1" dirty="0">
                <a:latin typeface="Rockwell" panose="02060603020205020403" pitchFamily="18" charset="0"/>
              </a:rPr>
              <a:t>H</a:t>
            </a:r>
            <a:r>
              <a:rPr lang="en-US" b="1" i="0" u="none" strike="noStrike" baseline="0" dirty="0">
                <a:latin typeface="Rockwell" panose="02060603020205020403" pitchFamily="18" charset="0"/>
              </a:rPr>
              <a:t>ypothesis </a:t>
            </a:r>
            <a:r>
              <a:rPr lang="en-US" b="1" dirty="0">
                <a:latin typeface="Rockwell" panose="02060603020205020403" pitchFamily="18" charset="0"/>
              </a:rPr>
              <a:t>T</a:t>
            </a:r>
            <a:r>
              <a:rPr lang="en-US" b="1" i="0" u="none" strike="noStrike" baseline="0" dirty="0">
                <a:latin typeface="Rockwell" panose="02060603020205020403" pitchFamily="18" charset="0"/>
              </a:rPr>
              <a:t>est </a:t>
            </a:r>
            <a:r>
              <a:rPr lang="en-US" b="0" i="0" u="none" strike="noStrike" baseline="0" dirty="0">
                <a:latin typeface="Rockwell" panose="02060603020205020403" pitchFamily="18" charset="0"/>
              </a:rPr>
              <a:t>(sometimes called </a:t>
            </a:r>
            <a:r>
              <a:rPr lang="en-US" b="1" i="1" dirty="0">
                <a:latin typeface="Rockwell" panose="02060603020205020403" pitchFamily="18" charset="0"/>
              </a:rPr>
              <a:t>C</a:t>
            </a:r>
            <a:r>
              <a:rPr lang="en-US" b="1" i="1" u="none" strike="noStrike" baseline="0" dirty="0">
                <a:latin typeface="Rockwell" panose="02060603020205020403" pitchFamily="18" charset="0"/>
              </a:rPr>
              <a:t>onfirmatory </a:t>
            </a:r>
            <a:r>
              <a:rPr lang="en-US" b="1" i="1" dirty="0">
                <a:latin typeface="Rockwell" panose="02060603020205020403" pitchFamily="18" charset="0"/>
              </a:rPr>
              <a:t>D</a:t>
            </a:r>
            <a:r>
              <a:rPr lang="en-US" b="1" i="1" u="none" strike="noStrike" baseline="0" dirty="0">
                <a:latin typeface="Rockwell" panose="02060603020205020403" pitchFamily="18" charset="0"/>
              </a:rPr>
              <a:t>ata </a:t>
            </a:r>
            <a:r>
              <a:rPr lang="en-US" b="1" i="1" dirty="0">
                <a:latin typeface="Rockwell" panose="02060603020205020403" pitchFamily="18" charset="0"/>
              </a:rPr>
              <a:t>A</a:t>
            </a:r>
            <a:r>
              <a:rPr lang="en-US" b="1" i="1" u="none" strike="noStrike" baseline="0" dirty="0">
                <a:latin typeface="Rockwell" panose="02060603020205020403" pitchFamily="18" charset="0"/>
              </a:rPr>
              <a:t>nalysis</a:t>
            </a:r>
            <a:r>
              <a:rPr lang="en-US" b="0" i="0" u="none" strike="noStrike" baseline="0" dirty="0">
                <a:latin typeface="Rockwell" panose="02060603020205020403" pitchFamily="18" charset="0"/>
              </a:rPr>
              <a:t>) </a:t>
            </a:r>
          </a:p>
          <a:p>
            <a:pPr lvl="2" algn="just"/>
            <a:r>
              <a:rPr lang="en-US" dirty="0">
                <a:latin typeface="Rockwell" panose="02060603020205020403" pitchFamily="18" charset="0"/>
              </a:rPr>
              <a:t>M</a:t>
            </a:r>
            <a:r>
              <a:rPr lang="en-US" b="0" i="0" u="none" strike="noStrike" baseline="0" dirty="0">
                <a:latin typeface="Rockwell" panose="02060603020205020403" pitchFamily="18" charset="0"/>
              </a:rPr>
              <a:t>akes statistical decisions using experimental data</a:t>
            </a:r>
          </a:p>
          <a:p>
            <a:pPr lvl="2" algn="just"/>
            <a:r>
              <a:rPr lang="en-US" b="0" i="0" u="none" strike="noStrike" baseline="0" dirty="0">
                <a:latin typeface="Rockwell" panose="02060603020205020403" pitchFamily="18" charset="0"/>
              </a:rPr>
              <a:t>A result is called </a:t>
            </a:r>
            <a:r>
              <a:rPr lang="en-US" b="1" i="1" u="none" strike="noStrike" baseline="0" dirty="0">
                <a:latin typeface="Rockwell" panose="02060603020205020403" pitchFamily="18" charset="0"/>
              </a:rPr>
              <a:t>statistically significant </a:t>
            </a:r>
            <a:r>
              <a:rPr lang="en-US" b="0" i="0" u="none" strike="noStrike" baseline="0" dirty="0">
                <a:latin typeface="Rockwell" panose="02060603020205020403" pitchFamily="18" charset="0"/>
              </a:rPr>
              <a:t>if it is unlikely to have occurred by chance</a:t>
            </a:r>
          </a:p>
          <a:p>
            <a:pPr lvl="2" algn="just"/>
            <a:r>
              <a:rPr lang="en-US" b="0" i="0" u="none" strike="noStrike" baseline="0" dirty="0">
                <a:latin typeface="Rockwell" panose="02060603020205020403" pitchFamily="18" charset="0"/>
              </a:rPr>
              <a:t>If the classification or prediction model holds true, then the descriptive statistics of the model increases the soundness of </a:t>
            </a:r>
            <a:r>
              <a:rPr lang="en-IN" b="0" i="0" u="none" strike="noStrike" baseline="0" dirty="0">
                <a:latin typeface="Rockwell" panose="02060603020205020403" pitchFamily="18" charset="0"/>
              </a:rPr>
              <a:t>the model</a:t>
            </a:r>
          </a:p>
          <a:p>
            <a:pPr lvl="2" algn="just"/>
            <a:r>
              <a:rPr lang="en-IN" b="0" i="0" u="none" strike="noStrike" baseline="0" dirty="0">
                <a:latin typeface="Rockwell" panose="02060603020205020403" pitchFamily="18" charset="0"/>
              </a:rPr>
              <a:t>A serious challenge </a:t>
            </a:r>
            <a:r>
              <a:rPr lang="en-US" b="0" i="0" u="none" strike="noStrike" baseline="0" dirty="0">
                <a:latin typeface="Rockwell" panose="02060603020205020403" pitchFamily="18" charset="0"/>
              </a:rPr>
              <a:t>is how to handle a large data set</a:t>
            </a:r>
          </a:p>
          <a:p>
            <a:pPr lvl="3" algn="just"/>
            <a:r>
              <a:rPr lang="en-US" b="0" i="0" u="none" strike="noStrike" baseline="0" dirty="0">
                <a:latin typeface="Rockwell" panose="02060603020205020403" pitchFamily="18" charset="0"/>
              </a:rPr>
              <a:t>Many statistical methods have high complexity in computation</a:t>
            </a:r>
          </a:p>
          <a:p>
            <a:pPr lvl="3" algn="just"/>
            <a:r>
              <a:rPr lang="en-US" b="0" i="0" u="none" strike="noStrike" baseline="0" dirty="0">
                <a:latin typeface="Rockwell" panose="02060603020205020403" pitchFamily="18" charset="0"/>
              </a:rPr>
              <a:t>When such methods are applied on large data sets that are also distributed on multiple logical or physical sites, algorithms should be carefully designed and tuned to reduce the computational cost</a:t>
            </a:r>
          </a:p>
          <a:p>
            <a:pPr lvl="3" algn="just"/>
            <a:r>
              <a:rPr lang="en-US" b="0" i="0" u="none" strike="noStrike" baseline="0" dirty="0">
                <a:latin typeface="Rockwell" panose="02060603020205020403" pitchFamily="18" charset="0"/>
              </a:rPr>
              <a:t>This challenge becomes even tougher for online applications, such as online query suggestions in search engines, where data mining is required to continuously handle fast, real-time data streams</a:t>
            </a:r>
          </a:p>
          <a:p>
            <a:pPr marL="102870" indent="0" algn="just">
              <a:buNone/>
            </a:pPr>
            <a:endParaRPr lang="en-IN"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243625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IN" b="1" i="0" u="none" strike="noStrike" baseline="0" dirty="0">
                <a:latin typeface="Rockwell" panose="02060603020205020403" pitchFamily="18" charset="0"/>
              </a:rPr>
              <a:t>Machine Learning</a:t>
            </a:r>
          </a:p>
          <a:p>
            <a:pPr lvl="1" algn="just"/>
            <a:r>
              <a:rPr lang="en-US" b="0" i="0" u="none" strike="noStrike" baseline="0" dirty="0">
                <a:latin typeface="Rockwell" panose="02060603020205020403" pitchFamily="18" charset="0"/>
              </a:rPr>
              <a:t>Investigates how computers can learn (or improve their performance) based on data</a:t>
            </a:r>
          </a:p>
          <a:p>
            <a:pPr lvl="1" algn="just"/>
            <a:r>
              <a:rPr lang="en-US" dirty="0">
                <a:latin typeface="Rockwell" panose="02060603020205020403" pitchFamily="18" charset="0"/>
              </a:rPr>
              <a:t>C</a:t>
            </a:r>
            <a:r>
              <a:rPr lang="en-US" b="0" i="0" u="none" strike="noStrike" baseline="0" dirty="0">
                <a:latin typeface="Rockwell" panose="02060603020205020403" pitchFamily="18" charset="0"/>
              </a:rPr>
              <a:t>omputer programs to </a:t>
            </a:r>
            <a:r>
              <a:rPr lang="en-US" b="0" i="1" u="none" strike="noStrike" baseline="0" dirty="0">
                <a:latin typeface="Rockwell" panose="02060603020205020403" pitchFamily="18" charset="0"/>
              </a:rPr>
              <a:t>automatically </a:t>
            </a:r>
            <a:r>
              <a:rPr lang="en-US" b="0" i="0" u="none" strike="noStrike" baseline="0" dirty="0">
                <a:latin typeface="Rockwell" panose="02060603020205020403" pitchFamily="18" charset="0"/>
              </a:rPr>
              <a:t>learn to recognize complex patterns and make intelligent decisions based on data</a:t>
            </a:r>
          </a:p>
          <a:p>
            <a:pPr lvl="1" algn="just"/>
            <a:r>
              <a:rPr lang="en-US" b="0" i="0" u="none" strike="noStrike" baseline="0" dirty="0">
                <a:latin typeface="Rockwell" panose="02060603020205020403" pitchFamily="18" charset="0"/>
              </a:rPr>
              <a:t>For example</a:t>
            </a:r>
          </a:p>
          <a:p>
            <a:pPr lvl="2" algn="just"/>
            <a:r>
              <a:rPr lang="en-US" dirty="0">
                <a:latin typeface="Rockwell" panose="02060603020205020403" pitchFamily="18" charset="0"/>
              </a:rPr>
              <a:t>A </a:t>
            </a:r>
            <a:r>
              <a:rPr lang="en-US" b="0" i="0" u="none" strike="noStrike" baseline="0" dirty="0">
                <a:latin typeface="Rockwell" panose="02060603020205020403" pitchFamily="18" charset="0"/>
              </a:rPr>
              <a:t>typical machine learning problem is to program a computer so that it can automatically recognize handwritten postal codes on mail after learning from a set of examples</a:t>
            </a:r>
          </a:p>
          <a:p>
            <a:pPr lvl="1" algn="just"/>
            <a:r>
              <a:rPr lang="en-IN" dirty="0">
                <a:latin typeface="Rockwell" panose="02060603020205020403" pitchFamily="18" charset="0"/>
              </a:rPr>
              <a:t>M</a:t>
            </a:r>
            <a:r>
              <a:rPr lang="en-US" b="0" i="0" u="none" strike="noStrike" baseline="0" dirty="0" err="1">
                <a:latin typeface="Rockwell" panose="02060603020205020403" pitchFamily="18" charset="0"/>
              </a:rPr>
              <a:t>achine</a:t>
            </a:r>
            <a:r>
              <a:rPr lang="en-US" b="0" i="0" u="none" strike="noStrike" baseline="0" dirty="0">
                <a:latin typeface="Rockwell" panose="02060603020205020403" pitchFamily="18" charset="0"/>
              </a:rPr>
              <a:t> learning that are highly related to data mining</a:t>
            </a:r>
          </a:p>
          <a:p>
            <a:pPr lvl="2" algn="just"/>
            <a:r>
              <a:rPr lang="en-IN" dirty="0">
                <a:latin typeface="Rockwell" panose="02060603020205020403" pitchFamily="18" charset="0"/>
              </a:rPr>
              <a:t>Supervised Learning</a:t>
            </a:r>
          </a:p>
          <a:p>
            <a:pPr lvl="2" algn="just"/>
            <a:r>
              <a:rPr lang="en-IN" dirty="0">
                <a:latin typeface="Rockwell" panose="02060603020205020403" pitchFamily="18" charset="0"/>
              </a:rPr>
              <a:t>Unsupervised Learning</a:t>
            </a:r>
          </a:p>
          <a:p>
            <a:pPr lvl="2" algn="just"/>
            <a:r>
              <a:rPr lang="en-IN" dirty="0">
                <a:latin typeface="Rockwell" panose="02060603020205020403" pitchFamily="18" charset="0"/>
              </a:rPr>
              <a:t>Semi-Supervised Learning</a:t>
            </a:r>
          </a:p>
          <a:p>
            <a:pPr lvl="2" algn="just"/>
            <a:r>
              <a:rPr lang="en-IN" dirty="0">
                <a:latin typeface="Rockwell" panose="02060603020205020403" pitchFamily="18" charset="0"/>
              </a:rPr>
              <a:t>Active Learning</a:t>
            </a: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337063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Supervised Learning </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A </a:t>
            </a:r>
            <a:r>
              <a:rPr lang="en-US" b="1" i="1" u="none" strike="noStrike" baseline="0" dirty="0">
                <a:latin typeface="Rockwell" panose="02060603020205020403" pitchFamily="18" charset="0"/>
              </a:rPr>
              <a:t>synonym for classification</a:t>
            </a:r>
          </a:p>
          <a:p>
            <a:pPr lvl="1" algn="just"/>
            <a:r>
              <a:rPr lang="en-US" b="0" i="0" u="none" strike="noStrike" baseline="0" dirty="0">
                <a:latin typeface="Rockwell" panose="02060603020205020403" pitchFamily="18" charset="0"/>
              </a:rPr>
              <a:t>The supervision in the learning comes from the </a:t>
            </a:r>
            <a:r>
              <a:rPr lang="en-US" b="1" i="1" u="none" strike="noStrike" baseline="0" dirty="0">
                <a:latin typeface="Rockwell" panose="02060603020205020403" pitchFamily="18" charset="0"/>
              </a:rPr>
              <a:t>labeled examples</a:t>
            </a:r>
            <a:r>
              <a:rPr lang="en-US" b="0" i="0" u="none" strike="noStrike" baseline="0" dirty="0">
                <a:latin typeface="Rockwell" panose="02060603020205020403" pitchFamily="18" charset="0"/>
              </a:rPr>
              <a:t> in the training data set</a:t>
            </a:r>
          </a:p>
          <a:p>
            <a:pPr lvl="1" algn="just"/>
            <a:r>
              <a:rPr lang="en-US" b="0" i="0" u="none" strike="noStrike" baseline="0" dirty="0">
                <a:latin typeface="Rockwell" panose="02060603020205020403" pitchFamily="18" charset="0"/>
              </a:rPr>
              <a:t>For example</a:t>
            </a:r>
          </a:p>
          <a:p>
            <a:pPr lvl="2" algn="just"/>
            <a:r>
              <a:rPr lang="en-US" b="0" i="0" u="none" strike="noStrike" baseline="0" dirty="0">
                <a:latin typeface="Rockwell" panose="02060603020205020403" pitchFamily="18" charset="0"/>
              </a:rPr>
              <a:t>In</a:t>
            </a:r>
            <a:r>
              <a:rPr lang="en-US" dirty="0">
                <a:latin typeface="Rockwell" panose="02060603020205020403" pitchFamily="18" charset="0"/>
              </a:rPr>
              <a:t> </a:t>
            </a:r>
            <a:r>
              <a:rPr lang="en-US" b="0" i="0" u="none" strike="noStrike" baseline="0" dirty="0">
                <a:latin typeface="Rockwell" panose="02060603020205020403" pitchFamily="18" charset="0"/>
              </a:rPr>
              <a:t>the postal code recognition problem</a:t>
            </a:r>
          </a:p>
          <a:p>
            <a:pPr lvl="2" algn="just"/>
            <a:r>
              <a:rPr lang="en-US" dirty="0">
                <a:latin typeface="Rockwell" panose="02060603020205020403" pitchFamily="18" charset="0"/>
              </a:rPr>
              <a:t>A</a:t>
            </a:r>
            <a:r>
              <a:rPr lang="en-US" b="0" i="0" u="none" strike="noStrike" baseline="0" dirty="0">
                <a:latin typeface="Rockwell" panose="02060603020205020403" pitchFamily="18" charset="0"/>
              </a:rPr>
              <a:t> set of handwritten postal code images and their corresponding machine-readable translations are used as the training examples</a:t>
            </a:r>
          </a:p>
          <a:p>
            <a:pPr lvl="2" algn="just"/>
            <a:r>
              <a:rPr lang="en-US" b="0" i="0" u="none" strike="noStrike" baseline="0" dirty="0">
                <a:latin typeface="Rockwell" panose="02060603020205020403" pitchFamily="18" charset="0"/>
              </a:rPr>
              <a:t>which supervise the learning of the classification model</a:t>
            </a: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995835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Unsupervised learning </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A synonym for clustering</a:t>
            </a:r>
          </a:p>
          <a:p>
            <a:pPr lvl="1" algn="just"/>
            <a:r>
              <a:rPr lang="en-US" dirty="0">
                <a:latin typeface="Rockwell" panose="02060603020205020403" pitchFamily="18" charset="0"/>
              </a:rPr>
              <a:t>T</a:t>
            </a:r>
            <a:r>
              <a:rPr lang="en-US" b="0" i="0" u="none" strike="noStrike" baseline="0" dirty="0">
                <a:latin typeface="Rockwell" panose="02060603020205020403" pitchFamily="18" charset="0"/>
              </a:rPr>
              <a:t>he input examples are not class labeled</a:t>
            </a:r>
          </a:p>
          <a:p>
            <a:pPr lvl="1" algn="just"/>
            <a:r>
              <a:rPr lang="en-US" dirty="0">
                <a:latin typeface="Rockwell" panose="02060603020205020403" pitchFamily="18" charset="0"/>
              </a:rPr>
              <a:t>U</a:t>
            </a:r>
            <a:r>
              <a:rPr lang="en-US" b="0" i="0" u="none" strike="noStrike" baseline="0" dirty="0">
                <a:latin typeface="Rockwell" panose="02060603020205020403" pitchFamily="18" charset="0"/>
              </a:rPr>
              <a:t>se clustering to discover classes within the data</a:t>
            </a:r>
          </a:p>
          <a:p>
            <a:pPr lvl="1" algn="just"/>
            <a:r>
              <a:rPr lang="en-US" b="0" i="0" u="none" strike="noStrike" baseline="0" dirty="0">
                <a:latin typeface="Rockwell" panose="02060603020205020403" pitchFamily="18" charset="0"/>
              </a:rPr>
              <a:t>For example</a:t>
            </a:r>
          </a:p>
          <a:p>
            <a:pPr lvl="2" algn="just"/>
            <a:r>
              <a:rPr lang="en-US" b="0" i="0" u="none" strike="noStrike" baseline="0" dirty="0">
                <a:latin typeface="Rockwell" panose="02060603020205020403" pitchFamily="18" charset="0"/>
              </a:rPr>
              <a:t>Can take, as input, a set of images of handwritten digits</a:t>
            </a:r>
          </a:p>
          <a:p>
            <a:pPr lvl="2" algn="just"/>
            <a:r>
              <a:rPr lang="en-US" b="0" i="0" u="none" strike="noStrike" baseline="0" dirty="0">
                <a:latin typeface="Rockwell" panose="02060603020205020403" pitchFamily="18" charset="0"/>
              </a:rPr>
              <a:t>Suppose that it finds 10 clusters of data</a:t>
            </a:r>
          </a:p>
          <a:p>
            <a:pPr lvl="2" algn="just"/>
            <a:r>
              <a:rPr lang="en-US" b="0" i="0" u="none" strike="noStrike" baseline="0" dirty="0">
                <a:latin typeface="Rockwell" panose="02060603020205020403" pitchFamily="18" charset="0"/>
              </a:rPr>
              <a:t>These clusters may correspond to the 10 distinct digits of 0 to 9, respectively</a:t>
            </a:r>
          </a:p>
          <a:p>
            <a:pPr lvl="2" algn="just"/>
            <a:r>
              <a:rPr lang="en-US" b="0" i="0" u="none" strike="noStrike" baseline="0" dirty="0">
                <a:latin typeface="Rockwell" panose="02060603020205020403" pitchFamily="18" charset="0"/>
              </a:rPr>
              <a:t>However, since the training data are not labeled, the learned model cannot tell us the semantic meaning of the clusters found</a:t>
            </a:r>
            <a:endParaRPr lang="en-IN" sz="110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359341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379" name="Google Shape;379;p5"/>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i="0" u="none" strike="noStrike"/>
              <a:t>Data Mining : Process</a:t>
            </a:r>
            <a:endParaRPr/>
          </a:p>
          <a:p>
            <a:pPr marL="1143000" lvl="2" indent="-228600" algn="just" rtl="0">
              <a:lnSpc>
                <a:spcPct val="120000"/>
              </a:lnSpc>
              <a:spcBef>
                <a:spcPts val="500"/>
              </a:spcBef>
              <a:spcAft>
                <a:spcPts val="0"/>
              </a:spcAft>
              <a:buSzPts val="1760"/>
              <a:buChar char="▪"/>
            </a:pPr>
            <a:r>
              <a:rPr lang="en-US" sz="1600" b="1" i="1" u="none" strike="noStrike"/>
              <a:t>Data mining </a:t>
            </a:r>
            <a:endParaRPr sz="1600" b="1" i="1"/>
          </a:p>
          <a:p>
            <a:pPr marL="1600200" lvl="3" indent="-228600" algn="just" rtl="0">
              <a:lnSpc>
                <a:spcPct val="120000"/>
              </a:lnSpc>
              <a:spcBef>
                <a:spcPts val="500"/>
              </a:spcBef>
              <a:spcAft>
                <a:spcPts val="0"/>
              </a:spcAft>
              <a:buSzPts val="1540"/>
              <a:buChar char="▪"/>
            </a:pPr>
            <a:r>
              <a:rPr lang="en-US" sz="1400" b="0" i="0" u="none" strike="noStrike"/>
              <a:t>An essential process where intelligent methods are applied in order to extract data patterns </a:t>
            </a:r>
            <a:endParaRPr/>
          </a:p>
          <a:p>
            <a:pPr marL="1143000" lvl="2" indent="-228600" algn="just" rtl="0">
              <a:lnSpc>
                <a:spcPct val="120000"/>
              </a:lnSpc>
              <a:spcBef>
                <a:spcPts val="500"/>
              </a:spcBef>
              <a:spcAft>
                <a:spcPts val="0"/>
              </a:spcAft>
              <a:buSzPts val="1760"/>
              <a:buChar char="▪"/>
            </a:pPr>
            <a:r>
              <a:rPr lang="en-US" sz="1600" b="1" i="1" u="none" strike="noStrike"/>
              <a:t>Pattern evaluation</a:t>
            </a:r>
            <a:endParaRPr/>
          </a:p>
          <a:p>
            <a:pPr marL="1600200" lvl="3" indent="-228600" algn="just" rtl="0">
              <a:lnSpc>
                <a:spcPct val="120000"/>
              </a:lnSpc>
              <a:spcBef>
                <a:spcPts val="500"/>
              </a:spcBef>
              <a:spcAft>
                <a:spcPts val="0"/>
              </a:spcAft>
              <a:buSzPts val="1540"/>
              <a:buChar char="▪"/>
            </a:pPr>
            <a:r>
              <a:rPr lang="en-US" sz="1400"/>
              <a:t>T</a:t>
            </a:r>
            <a:r>
              <a:rPr lang="en-US" sz="1400" b="0" i="0" u="none" strike="noStrike"/>
              <a:t>o identify the truly interesting patterns representing knowledge based on some interestingness measures</a:t>
            </a:r>
            <a:endParaRPr/>
          </a:p>
          <a:p>
            <a:pPr marL="1143000" lvl="2" indent="-228600" algn="just" rtl="0">
              <a:lnSpc>
                <a:spcPct val="120000"/>
              </a:lnSpc>
              <a:spcBef>
                <a:spcPts val="500"/>
              </a:spcBef>
              <a:spcAft>
                <a:spcPts val="0"/>
              </a:spcAft>
              <a:buSzPts val="1760"/>
              <a:buChar char="▪"/>
            </a:pPr>
            <a:r>
              <a:rPr lang="en-US" sz="1600" b="1" i="1" u="none" strike="noStrike"/>
              <a:t>Knowledge presentation </a:t>
            </a:r>
            <a:endParaRPr/>
          </a:p>
          <a:p>
            <a:pPr marL="1600200" lvl="3" indent="-228600" algn="just" rtl="0">
              <a:lnSpc>
                <a:spcPct val="120000"/>
              </a:lnSpc>
              <a:spcBef>
                <a:spcPts val="500"/>
              </a:spcBef>
              <a:spcAft>
                <a:spcPts val="0"/>
              </a:spcAft>
              <a:buSzPts val="1540"/>
              <a:buChar char="▪"/>
            </a:pPr>
            <a:r>
              <a:rPr lang="en-US" sz="1400" b="0" i="0" u="none" strike="noStrike"/>
              <a:t>Visualization and knowledge representation techniques are used to present the mined knowledge to the user</a:t>
            </a:r>
            <a:endParaRPr/>
          </a:p>
          <a:p>
            <a:pPr marL="685800" lvl="1" indent="-228600" algn="just" rtl="0">
              <a:lnSpc>
                <a:spcPct val="120000"/>
              </a:lnSpc>
              <a:spcBef>
                <a:spcPts val="500"/>
              </a:spcBef>
              <a:spcAft>
                <a:spcPts val="0"/>
              </a:spcAft>
              <a:buSzPts val="1760"/>
              <a:buChar char="▪"/>
            </a:pPr>
            <a:r>
              <a:rPr lang="en-US" b="1" i="1"/>
              <a:t>D</a:t>
            </a:r>
            <a:r>
              <a:rPr lang="en-US" b="1" i="1" u="none" strike="noStrike"/>
              <a:t>ata mining is the process of discovering interesting knowledge from large</a:t>
            </a:r>
            <a:r>
              <a:rPr lang="en-US" b="1" i="1"/>
              <a:t> </a:t>
            </a:r>
            <a:r>
              <a:rPr lang="en-US" b="1" i="1" u="none" strike="noStrike"/>
              <a:t>amounts of data stored in databases, data warehouses, or other information repositories</a:t>
            </a:r>
            <a:endParaRPr/>
          </a:p>
        </p:txBody>
      </p:sp>
      <p:sp>
        <p:nvSpPr>
          <p:cNvPr id="380" name="Google Shape;380;p5"/>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381" name="Google Shape;381;p5"/>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82" name="Google Shape;382;p5"/>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sz="1600" b="1" i="0" u="none" strike="noStrike" baseline="0" dirty="0">
                <a:latin typeface="Rockwell" panose="02060603020205020403" pitchFamily="18" charset="0"/>
              </a:rPr>
              <a:t>Semi-Supervised </a:t>
            </a:r>
            <a:r>
              <a:rPr lang="en-US" sz="1600" b="1" dirty="0">
                <a:latin typeface="Rockwell" panose="02060603020205020403" pitchFamily="18" charset="0"/>
              </a:rPr>
              <a:t>L</a:t>
            </a:r>
            <a:r>
              <a:rPr lang="en-US" sz="1600" b="1" i="0" u="none" strike="noStrike" baseline="0" dirty="0">
                <a:latin typeface="Rockwell" panose="02060603020205020403" pitchFamily="18" charset="0"/>
              </a:rPr>
              <a:t>earning </a:t>
            </a:r>
            <a:endParaRPr lang="en-US" sz="1600" dirty="0">
              <a:latin typeface="Rockwell" panose="02060603020205020403" pitchFamily="18" charset="0"/>
            </a:endParaRPr>
          </a:p>
          <a:p>
            <a:pPr lvl="1" algn="just"/>
            <a:r>
              <a:rPr lang="en-US" sz="1400" dirty="0">
                <a:latin typeface="Rockwell" panose="02060603020205020403" pitchFamily="18" charset="0"/>
              </a:rPr>
              <a:t>M</a:t>
            </a:r>
            <a:r>
              <a:rPr lang="en-US" sz="1400" b="0" i="0" u="none" strike="noStrike" baseline="0" dirty="0">
                <a:latin typeface="Rockwell" panose="02060603020205020403" pitchFamily="18" charset="0"/>
              </a:rPr>
              <a:t>ake use of both labeled and unlabeled examples</a:t>
            </a:r>
          </a:p>
          <a:p>
            <a:pPr lvl="1" algn="just"/>
            <a:r>
              <a:rPr lang="en-US" sz="1400" b="0" i="0" u="none" strike="noStrike" baseline="0" dirty="0">
                <a:latin typeface="Rockwell" panose="02060603020205020403" pitchFamily="18" charset="0"/>
              </a:rPr>
              <a:t>In one approach</a:t>
            </a:r>
          </a:p>
          <a:p>
            <a:pPr lvl="2" algn="just"/>
            <a:r>
              <a:rPr lang="en-US" sz="1200" dirty="0">
                <a:latin typeface="Rockwell" panose="02060603020205020403" pitchFamily="18" charset="0"/>
              </a:rPr>
              <a:t>L</a:t>
            </a:r>
            <a:r>
              <a:rPr lang="en-US" sz="1200" b="0" i="0" u="none" strike="noStrike" baseline="0" dirty="0">
                <a:latin typeface="Rockwell" panose="02060603020205020403" pitchFamily="18" charset="0"/>
              </a:rPr>
              <a:t>abeled examples are used to learn class models </a:t>
            </a:r>
          </a:p>
          <a:p>
            <a:pPr lvl="2" algn="just"/>
            <a:r>
              <a:rPr lang="en-US" sz="1200" dirty="0">
                <a:latin typeface="Rockwell" panose="02060603020205020403" pitchFamily="18" charset="0"/>
              </a:rPr>
              <a:t>U</a:t>
            </a:r>
            <a:r>
              <a:rPr lang="en-US" sz="1200" b="0" i="0" u="none" strike="noStrike" baseline="0" dirty="0">
                <a:latin typeface="Rockwell" panose="02060603020205020403" pitchFamily="18" charset="0"/>
              </a:rPr>
              <a:t>nlabeled examples are used to refine the boundaries between classes</a:t>
            </a:r>
          </a:p>
          <a:p>
            <a:pPr lvl="1" algn="just"/>
            <a:r>
              <a:rPr lang="en-US" sz="1400" b="0" i="0" u="none" strike="noStrike" baseline="0" dirty="0">
                <a:latin typeface="Rockwell" panose="02060603020205020403" pitchFamily="18" charset="0"/>
              </a:rPr>
              <a:t>For a two-class problem</a:t>
            </a:r>
          </a:p>
          <a:p>
            <a:pPr lvl="2" algn="just"/>
            <a:r>
              <a:rPr lang="en-US" sz="1200" dirty="0">
                <a:latin typeface="Rockwell" panose="02060603020205020403" pitchFamily="18" charset="0"/>
              </a:rPr>
              <a:t>O</a:t>
            </a:r>
            <a:r>
              <a:rPr lang="en-US" sz="1200" b="0" i="0" u="none" strike="noStrike" baseline="0" dirty="0">
                <a:latin typeface="Rockwell" panose="02060603020205020403" pitchFamily="18" charset="0"/>
              </a:rPr>
              <a:t>ne class as the </a:t>
            </a:r>
            <a:r>
              <a:rPr lang="en-US" sz="1200" b="0" i="1" u="none" strike="noStrike" baseline="0" dirty="0">
                <a:latin typeface="Rockwell" panose="02060603020205020403" pitchFamily="18" charset="0"/>
              </a:rPr>
              <a:t>positive examples </a:t>
            </a:r>
            <a:endParaRPr lang="en-US" sz="1200" dirty="0">
              <a:latin typeface="Rockwell" panose="02060603020205020403" pitchFamily="18" charset="0"/>
            </a:endParaRPr>
          </a:p>
          <a:p>
            <a:pPr lvl="2" algn="just"/>
            <a:r>
              <a:rPr lang="en-US" sz="1200" dirty="0">
                <a:latin typeface="Rockwell" panose="02060603020205020403" pitchFamily="18" charset="0"/>
              </a:rPr>
              <a:t>O</a:t>
            </a:r>
            <a:r>
              <a:rPr lang="en-US" sz="1200" b="0" i="0" u="none" strike="noStrike" baseline="0" dirty="0">
                <a:latin typeface="Rockwell" panose="02060603020205020403" pitchFamily="18" charset="0"/>
              </a:rPr>
              <a:t>ther class as the </a:t>
            </a:r>
            <a:r>
              <a:rPr lang="en-US" sz="1200" b="0" i="1" u="none" strike="noStrike" baseline="0" dirty="0">
                <a:latin typeface="Rockwell" panose="02060603020205020403" pitchFamily="18" charset="0"/>
              </a:rPr>
              <a:t>negative examples</a:t>
            </a:r>
            <a:endParaRPr lang="en-US" sz="1200" dirty="0">
              <a:latin typeface="Rockwell" panose="02060603020205020403" pitchFamily="18" charset="0"/>
            </a:endParaRPr>
          </a:p>
          <a:p>
            <a:pPr lvl="1" algn="just"/>
            <a:r>
              <a:rPr lang="en-US" sz="1400" b="0" i="0" u="none" strike="noStrike" baseline="0" dirty="0">
                <a:latin typeface="Rockwell" panose="02060603020205020403" pitchFamily="18" charset="0"/>
              </a:rPr>
              <a:t>In Figure 1.12</a:t>
            </a:r>
          </a:p>
          <a:p>
            <a:pPr lvl="2" algn="just"/>
            <a:r>
              <a:rPr lang="en-US" sz="1200" dirty="0">
                <a:latin typeface="Rockwell" panose="02060603020205020403" pitchFamily="18" charset="0"/>
              </a:rPr>
              <a:t>I</a:t>
            </a:r>
            <a:r>
              <a:rPr lang="en-US" sz="1200" b="0" i="0" u="none" strike="noStrike" baseline="0" dirty="0">
                <a:latin typeface="Rockwell" panose="02060603020205020403" pitchFamily="18" charset="0"/>
              </a:rPr>
              <a:t>f we do not consider the unlabeled examples</a:t>
            </a:r>
          </a:p>
          <a:p>
            <a:pPr lvl="2" algn="just"/>
            <a:r>
              <a:rPr lang="en-US" sz="1200" dirty="0">
                <a:latin typeface="Rockwell" panose="02060603020205020403" pitchFamily="18" charset="0"/>
              </a:rPr>
              <a:t>T</a:t>
            </a:r>
            <a:r>
              <a:rPr lang="en-US" sz="1200" b="0" i="0" u="none" strike="noStrike" baseline="0" dirty="0">
                <a:latin typeface="Rockwell" panose="02060603020205020403" pitchFamily="18" charset="0"/>
              </a:rPr>
              <a:t>he dashed line is the decision boundary that best partitions the positive examples from the negative examples</a:t>
            </a:r>
          </a:p>
          <a:p>
            <a:pPr lvl="2" algn="just"/>
            <a:r>
              <a:rPr lang="en-US" sz="1200" b="0" i="0" u="none" strike="noStrike" baseline="0" dirty="0">
                <a:latin typeface="Rockwell" panose="02060603020205020403" pitchFamily="18" charset="0"/>
              </a:rPr>
              <a:t>Using the unlabeled examples, we can refine the decision boundary to the solid line</a:t>
            </a:r>
          </a:p>
          <a:p>
            <a:pPr lvl="2" algn="just"/>
            <a:r>
              <a:rPr lang="en-US" sz="1200" b="0" i="0" u="none" strike="noStrike" baseline="0" dirty="0">
                <a:latin typeface="Rockwell" panose="02060603020205020403" pitchFamily="18" charset="0"/>
              </a:rPr>
              <a:t>Moreover, we can detect that the two positive examples at the top right corner, though labeled, are likely noise or </a:t>
            </a:r>
            <a:r>
              <a:rPr lang="en-IN" sz="1200" b="0" i="0" u="none" strike="noStrike" baseline="0" dirty="0">
                <a:latin typeface="Rockwell" panose="02060603020205020403" pitchFamily="18" charset="0"/>
              </a:rPr>
              <a:t>outliers</a:t>
            </a:r>
            <a:endParaRPr lang="en-IN" sz="120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910163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pic>
        <p:nvPicPr>
          <p:cNvPr id="5" name="Picture 4">
            <a:extLst>
              <a:ext uri="{FF2B5EF4-FFF2-40B4-BE49-F238E27FC236}">
                <a16:creationId xmlns:a16="http://schemas.microsoft.com/office/drawing/2014/main" id="{615666E9-2644-458B-8949-9E917B3ABEB7}"/>
              </a:ext>
            </a:extLst>
          </p:cNvPr>
          <p:cNvPicPr>
            <a:picLocks noChangeAspect="1"/>
          </p:cNvPicPr>
          <p:nvPr/>
        </p:nvPicPr>
        <p:blipFill>
          <a:blip r:embed="rId3"/>
          <a:stretch>
            <a:fillRect/>
          </a:stretch>
        </p:blipFill>
        <p:spPr>
          <a:xfrm>
            <a:off x="4518110" y="1685824"/>
            <a:ext cx="7646592" cy="3887661"/>
          </a:xfrm>
          <a:prstGeom prst="rect">
            <a:avLst/>
          </a:prstGeom>
        </p:spPr>
      </p:pic>
    </p:spTree>
    <p:extLst>
      <p:ext uri="{BB962C8B-B14F-4D97-AF65-F5344CB8AC3E}">
        <p14:creationId xmlns:p14="http://schemas.microsoft.com/office/powerpoint/2010/main" val="3032727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Active learning</a:t>
            </a:r>
          </a:p>
          <a:p>
            <a:pPr lvl="1" algn="just"/>
            <a:r>
              <a:rPr lang="en-US" b="1" i="0" u="none" strike="noStrike" baseline="0" dirty="0">
                <a:latin typeface="Rockwell" panose="02060603020205020403" pitchFamily="18" charset="0"/>
              </a:rPr>
              <a:t>L</a:t>
            </a:r>
            <a:r>
              <a:rPr lang="en-US" b="0" i="0" u="none" strike="noStrike" baseline="0" dirty="0">
                <a:latin typeface="Rockwell" panose="02060603020205020403" pitchFamily="18" charset="0"/>
              </a:rPr>
              <a:t>ets users play an active role in the learning process</a:t>
            </a:r>
          </a:p>
          <a:p>
            <a:pPr lvl="1" algn="just"/>
            <a:r>
              <a:rPr lang="en-US" dirty="0">
                <a:latin typeface="Rockwell" panose="02060603020205020403" pitchFamily="18" charset="0"/>
              </a:rPr>
              <a:t>C</a:t>
            </a:r>
            <a:r>
              <a:rPr lang="en-US" b="0" i="0" u="none" strike="noStrike" baseline="0" dirty="0">
                <a:latin typeface="Rockwell" panose="02060603020205020403" pitchFamily="18" charset="0"/>
              </a:rPr>
              <a:t>an ask a user (e.g., a domain expert) to label an example</a:t>
            </a:r>
          </a:p>
          <a:p>
            <a:pPr lvl="1" algn="just"/>
            <a:r>
              <a:rPr lang="en-US" dirty="0">
                <a:latin typeface="Rockwell" panose="02060603020205020403" pitchFamily="18" charset="0"/>
              </a:rPr>
              <a:t>W</a:t>
            </a:r>
            <a:r>
              <a:rPr lang="en-US" b="0" i="0" u="none" strike="noStrike" baseline="0" dirty="0">
                <a:latin typeface="Rockwell" panose="02060603020205020403" pitchFamily="18" charset="0"/>
              </a:rPr>
              <a:t>hich may be from a set of unlabeled examples or synthesized by the learning program</a:t>
            </a:r>
          </a:p>
          <a:p>
            <a:pPr lvl="1" algn="just"/>
            <a:r>
              <a:rPr lang="en-US" b="0" i="0" u="none" strike="noStrike" baseline="0" dirty="0">
                <a:latin typeface="Rockwell" panose="02060603020205020403" pitchFamily="18" charset="0"/>
              </a:rPr>
              <a:t>The goal is to optimize the model quality by actively acquiring knowledge from human users</a:t>
            </a:r>
          </a:p>
          <a:p>
            <a:pPr lvl="1" algn="just"/>
            <a:r>
              <a:rPr lang="en-US" dirty="0">
                <a:latin typeface="Rockwell" panose="02060603020205020403" pitchFamily="18" charset="0"/>
              </a:rPr>
              <a:t>G</a:t>
            </a:r>
            <a:r>
              <a:rPr lang="en-US" b="0" i="0" u="none" strike="noStrike" baseline="0" dirty="0">
                <a:latin typeface="Rockwell" panose="02060603020205020403" pitchFamily="18" charset="0"/>
              </a:rPr>
              <a:t>iven a constraint on how many examples they can be asked to label</a:t>
            </a:r>
            <a:endParaRPr lang="en-IN"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2017744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l"/>
            <a:r>
              <a:rPr lang="en-IN" b="1" i="0" u="none" strike="noStrike" baseline="0" dirty="0">
                <a:latin typeface="Rockwell" panose="02060603020205020403" pitchFamily="18" charset="0"/>
              </a:rPr>
              <a:t>Database Systems and Data Warehouses</a:t>
            </a:r>
          </a:p>
          <a:p>
            <a:pPr lvl="1"/>
            <a:r>
              <a:rPr lang="en-US" b="1" i="0" u="none" strike="noStrike" baseline="0" dirty="0">
                <a:latin typeface="Rockwell" panose="02060603020205020403" pitchFamily="18" charset="0"/>
              </a:rPr>
              <a:t>Database systems research </a:t>
            </a:r>
          </a:p>
          <a:p>
            <a:pPr lvl="2" algn="just"/>
            <a:r>
              <a:rPr lang="en-US" dirty="0">
                <a:latin typeface="Rockwell" panose="02060603020205020403" pitchFamily="18" charset="0"/>
              </a:rPr>
              <a:t>F</a:t>
            </a:r>
            <a:r>
              <a:rPr lang="en-US" i="0" u="none" strike="noStrike" baseline="0" dirty="0">
                <a:latin typeface="Rockwell" panose="02060603020205020403" pitchFamily="18" charset="0"/>
              </a:rPr>
              <a:t>ocuses on the creation, maintenance, and use of databases for organizations and end-users</a:t>
            </a:r>
          </a:p>
          <a:p>
            <a:pPr lvl="2" algn="just"/>
            <a:r>
              <a:rPr lang="en-US" dirty="0">
                <a:latin typeface="Rockwell" panose="02060603020205020403" pitchFamily="18" charset="0"/>
              </a:rPr>
              <a:t>They </a:t>
            </a:r>
            <a:r>
              <a:rPr lang="en-US" i="0" u="none" strike="noStrike" baseline="0" dirty="0">
                <a:latin typeface="Rockwell" panose="02060603020205020403" pitchFamily="18" charset="0"/>
              </a:rPr>
              <a:t>have established highly recognized principles in data models, query languages, query processing and optimization methods, data storage, and indexing and accessing methods</a:t>
            </a:r>
          </a:p>
          <a:p>
            <a:pPr lvl="2" algn="just"/>
            <a:r>
              <a:rPr lang="en-US" dirty="0">
                <a:latin typeface="Rockwell" panose="02060603020205020403" pitchFamily="18" charset="0"/>
              </a:rPr>
              <a:t>O</a:t>
            </a:r>
            <a:r>
              <a:rPr lang="en-US" i="0" u="none" strike="noStrike" baseline="0" dirty="0">
                <a:latin typeface="Rockwell" panose="02060603020205020403" pitchFamily="18" charset="0"/>
              </a:rPr>
              <a:t>ften well known for their high scalability in processing very large, relatively </a:t>
            </a:r>
            <a:r>
              <a:rPr lang="en-IN" i="0" u="none" strike="noStrike" baseline="0" dirty="0">
                <a:latin typeface="Rockwell" panose="02060603020205020403" pitchFamily="18" charset="0"/>
              </a:rPr>
              <a:t>structured data sets</a:t>
            </a:r>
          </a:p>
          <a:p>
            <a:pPr lvl="2" algn="just"/>
            <a:r>
              <a:rPr lang="en-US" i="0" u="none" strike="noStrike" baseline="0" dirty="0">
                <a:latin typeface="Rockwell" panose="02060603020205020403" pitchFamily="18" charset="0"/>
              </a:rPr>
              <a:t>Many data mining tasks need to handle large data sets or even real-time, fast streaming data</a:t>
            </a:r>
          </a:p>
          <a:p>
            <a:pPr lvl="2" algn="just"/>
            <a:r>
              <a:rPr lang="en-US" dirty="0">
                <a:latin typeface="Rockwell" panose="02060603020205020403" pitchFamily="18" charset="0"/>
              </a:rPr>
              <a:t>D</a:t>
            </a:r>
            <a:r>
              <a:rPr lang="en-US" i="0" u="none" strike="noStrike" baseline="0" dirty="0">
                <a:latin typeface="Rockwell" panose="02060603020205020403" pitchFamily="18" charset="0"/>
              </a:rPr>
              <a:t>ata mining can make good use of scalable database technologies to achieve high efficiency and scalability on large data sets</a:t>
            </a:r>
          </a:p>
          <a:p>
            <a:pPr lvl="2" algn="just"/>
            <a:r>
              <a:rPr lang="en-US" dirty="0">
                <a:latin typeface="Rockwell" panose="02060603020205020403" pitchFamily="18" charset="0"/>
              </a:rPr>
              <a:t>D</a:t>
            </a:r>
            <a:r>
              <a:rPr lang="en-US" i="0" u="none" strike="noStrike" baseline="0" dirty="0">
                <a:latin typeface="Rockwell" panose="02060603020205020403" pitchFamily="18" charset="0"/>
              </a:rPr>
              <a:t>ata mining tasks can be used to extend the capability of existing database systems to satisfy advanced users’ </a:t>
            </a:r>
            <a:r>
              <a:rPr lang="en-IN" i="0" u="none" strike="noStrike" baseline="0" dirty="0">
                <a:latin typeface="Rockwell" panose="02060603020205020403" pitchFamily="18" charset="0"/>
              </a:rPr>
              <a:t>sophisticated data analysis requirements</a:t>
            </a:r>
            <a:endParaRPr lang="en-US"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87104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l"/>
            <a:r>
              <a:rPr lang="en-IN" b="1" i="0" u="none" strike="noStrike" baseline="0" dirty="0">
                <a:latin typeface="Rockwell" panose="02060603020205020403" pitchFamily="18" charset="0"/>
              </a:rPr>
              <a:t>Database Systems and Data Warehouses</a:t>
            </a:r>
          </a:p>
          <a:p>
            <a:pPr lvl="1" algn="just"/>
            <a:r>
              <a:rPr lang="en-US" b="0" i="0" u="none" strike="noStrike" baseline="0" dirty="0">
                <a:latin typeface="Rockwell" panose="02060603020205020403" pitchFamily="18" charset="0"/>
              </a:rPr>
              <a:t>Recent database systems have built systematic data analysis capabilities on database data using data warehousing and data mining facilities</a:t>
            </a:r>
          </a:p>
          <a:p>
            <a:pPr lvl="1" algn="just"/>
            <a:r>
              <a:rPr lang="en-US" b="0" i="0" u="none" strike="noStrike" baseline="0" dirty="0">
                <a:latin typeface="Rockwell" panose="02060603020205020403" pitchFamily="18" charset="0"/>
              </a:rPr>
              <a:t>A </a:t>
            </a:r>
            <a:r>
              <a:rPr lang="en-US" b="1" i="0" u="none" strike="noStrike" baseline="0" dirty="0">
                <a:latin typeface="Rockwell" panose="02060603020205020403" pitchFamily="18" charset="0"/>
              </a:rPr>
              <a:t>data warehouse </a:t>
            </a:r>
            <a:r>
              <a:rPr lang="en-US" b="0" i="0" u="none" strike="noStrike" baseline="0" dirty="0">
                <a:latin typeface="Rockwell" panose="02060603020205020403" pitchFamily="18" charset="0"/>
              </a:rPr>
              <a:t>integrates data originating from multiple sources and various timeframes</a:t>
            </a:r>
          </a:p>
          <a:p>
            <a:pPr lvl="1" algn="just"/>
            <a:r>
              <a:rPr lang="en-US" b="0" i="0" u="none" strike="noStrike" baseline="0" dirty="0">
                <a:latin typeface="Rockwell" panose="02060603020205020403" pitchFamily="18" charset="0"/>
              </a:rPr>
              <a:t>It consolidates data in multidimensional space to form partially materialized data cubes</a:t>
            </a:r>
          </a:p>
          <a:p>
            <a:pPr lvl="1" algn="just"/>
            <a:r>
              <a:rPr lang="en-US" b="0" i="0" u="none" strike="noStrike" baseline="0" dirty="0">
                <a:latin typeface="Rockwell" panose="02060603020205020403" pitchFamily="18" charset="0"/>
              </a:rPr>
              <a:t>The data cube model not only facilitates OLAP in multidimensional databases but also promotes </a:t>
            </a:r>
            <a:r>
              <a:rPr lang="en-IN" b="0" i="1" u="none" strike="noStrike" baseline="0" dirty="0">
                <a:latin typeface="Rockwell" panose="02060603020205020403" pitchFamily="18" charset="0"/>
              </a:rPr>
              <a:t>multidimensional data mining</a:t>
            </a:r>
            <a:endParaRPr lang="en-US"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4276666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Information retrieval </a:t>
            </a:r>
            <a:r>
              <a:rPr lang="en-US" b="0" i="0" u="none" strike="noStrike" baseline="0" dirty="0">
                <a:latin typeface="Rockwell" panose="02060603020205020403" pitchFamily="18" charset="0"/>
              </a:rPr>
              <a:t>(</a:t>
            </a:r>
            <a:r>
              <a:rPr lang="en-US" b="1" i="0" u="none" strike="noStrike" baseline="0" dirty="0">
                <a:latin typeface="Rockwell" panose="02060603020205020403" pitchFamily="18" charset="0"/>
              </a:rPr>
              <a:t>IR</a:t>
            </a:r>
            <a:r>
              <a:rPr lang="en-US" b="0" i="0" u="none" strike="noStrike" baseline="0" dirty="0">
                <a:latin typeface="Rockwell" panose="02060603020205020403" pitchFamily="18" charset="0"/>
              </a:rPr>
              <a:t>) </a:t>
            </a:r>
          </a:p>
          <a:p>
            <a:pPr lvl="1" algn="just"/>
            <a:r>
              <a:rPr lang="en-US" b="0" i="0" u="none" strike="noStrike" baseline="0" dirty="0">
                <a:latin typeface="Rockwell" panose="02060603020205020403" pitchFamily="18" charset="0"/>
              </a:rPr>
              <a:t>The science of searching for documents or information in documents</a:t>
            </a:r>
          </a:p>
          <a:p>
            <a:pPr lvl="1" algn="just"/>
            <a:r>
              <a:rPr lang="en-US" b="0" i="0" u="none" strike="noStrike" baseline="0" dirty="0">
                <a:latin typeface="Rockwell" panose="02060603020205020403" pitchFamily="18" charset="0"/>
              </a:rPr>
              <a:t>Documents can be text or multimedia, and may reside on the Web</a:t>
            </a:r>
          </a:p>
          <a:p>
            <a:pPr lvl="1" algn="just"/>
            <a:r>
              <a:rPr lang="en-US" b="0" i="0" u="none" strike="noStrike" baseline="0" dirty="0">
                <a:latin typeface="Rockwell" panose="02060603020205020403" pitchFamily="18" charset="0"/>
              </a:rPr>
              <a:t>The</a:t>
            </a:r>
            <a:r>
              <a:rPr lang="en-US" dirty="0">
                <a:latin typeface="Rockwell" panose="02060603020205020403" pitchFamily="18" charset="0"/>
              </a:rPr>
              <a:t> </a:t>
            </a:r>
            <a:r>
              <a:rPr lang="en-US" b="0" i="0" u="none" strike="noStrike" baseline="0" dirty="0">
                <a:latin typeface="Rockwell" panose="02060603020205020403" pitchFamily="18" charset="0"/>
              </a:rPr>
              <a:t>differences between traditional information retrieval and database systems are two fold:</a:t>
            </a:r>
          </a:p>
          <a:p>
            <a:pPr lvl="2" algn="just"/>
            <a:r>
              <a:rPr lang="en-US" dirty="0">
                <a:latin typeface="Rockwell" panose="02060603020205020403" pitchFamily="18" charset="0"/>
              </a:rPr>
              <a:t>T</a:t>
            </a:r>
            <a:r>
              <a:rPr lang="en-US" b="0" i="0" u="none" strike="noStrike" baseline="0" dirty="0">
                <a:latin typeface="Rockwell" panose="02060603020205020403" pitchFamily="18" charset="0"/>
              </a:rPr>
              <a:t>he data under search are unstructured</a:t>
            </a:r>
          </a:p>
          <a:p>
            <a:pPr lvl="2" algn="just"/>
            <a:r>
              <a:rPr lang="en-US" b="0" i="0" u="none" strike="noStrike" baseline="0" dirty="0">
                <a:latin typeface="Rockwell" panose="02060603020205020403" pitchFamily="18" charset="0"/>
              </a:rPr>
              <a:t>The queries are formed mainly by keywords, which do not have complex structures (unlike SQL queries in database systems)</a:t>
            </a:r>
          </a:p>
          <a:p>
            <a:pPr lvl="1" algn="just"/>
            <a:r>
              <a:rPr lang="en-IN" b="0" i="0" u="none" strike="noStrike" baseline="0" dirty="0">
                <a:latin typeface="Rockwell" panose="02060603020205020403" pitchFamily="18" charset="0"/>
              </a:rPr>
              <a:t>Adopt probabilistic models</a:t>
            </a:r>
          </a:p>
          <a:p>
            <a:pPr lvl="1" algn="just"/>
            <a:r>
              <a:rPr lang="en-IN" b="0" i="0" u="none" strike="noStrike" baseline="0" dirty="0">
                <a:latin typeface="Rockwell" panose="02060603020205020403" pitchFamily="18" charset="0"/>
              </a:rPr>
              <a:t>For</a:t>
            </a:r>
            <a:r>
              <a:rPr lang="en-IN" dirty="0">
                <a:latin typeface="Rockwell" panose="02060603020205020403" pitchFamily="18" charset="0"/>
              </a:rPr>
              <a:t> </a:t>
            </a:r>
            <a:r>
              <a:rPr lang="en-US" b="0" i="0" u="none" strike="noStrike" baseline="0" dirty="0">
                <a:latin typeface="Rockwell" panose="02060603020205020403" pitchFamily="18" charset="0"/>
              </a:rPr>
              <a:t>example</a:t>
            </a:r>
          </a:p>
          <a:p>
            <a:pPr lvl="2" algn="just"/>
            <a:r>
              <a:rPr lang="en-US" dirty="0">
                <a:latin typeface="Rockwell" panose="02060603020205020403" pitchFamily="18" charset="0"/>
              </a:rPr>
              <a:t>A</a:t>
            </a:r>
            <a:r>
              <a:rPr lang="en-US" b="0" i="0" u="none" strike="noStrike" baseline="0" dirty="0">
                <a:latin typeface="Rockwell" panose="02060603020205020403" pitchFamily="18" charset="0"/>
              </a:rPr>
              <a:t> text document can be regarded as a bag of words, that is, a multiset of words appearing in the document </a:t>
            </a:r>
          </a:p>
          <a:p>
            <a:pPr lvl="2" algn="just"/>
            <a:r>
              <a:rPr lang="en-US" b="0" i="0" u="none" strike="noStrike" baseline="0" dirty="0">
                <a:latin typeface="Rockwell" panose="02060603020205020403" pitchFamily="18" charset="0"/>
              </a:rPr>
              <a:t>The document’s </a:t>
            </a:r>
            <a:r>
              <a:rPr lang="en-US" b="1" i="0" u="none" strike="noStrike" baseline="0" dirty="0">
                <a:latin typeface="Rockwell" panose="02060603020205020403" pitchFamily="18" charset="0"/>
              </a:rPr>
              <a:t>language model </a:t>
            </a:r>
            <a:r>
              <a:rPr lang="en-US" b="0" i="0" u="none" strike="noStrike" baseline="0" dirty="0">
                <a:latin typeface="Rockwell" panose="02060603020205020403" pitchFamily="18" charset="0"/>
              </a:rPr>
              <a:t>is the probability density </a:t>
            </a:r>
            <a:r>
              <a:rPr lang="en-US" sz="1400" b="0" i="0" u="none" strike="noStrike" baseline="0" dirty="0">
                <a:latin typeface="Rockwell" panose="02060603020205020403" pitchFamily="18" charset="0"/>
              </a:rPr>
              <a:t>function that generates the bag of words in the document</a:t>
            </a:r>
            <a:endParaRPr lang="en-US" sz="1600"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844940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Information retrieval </a:t>
            </a:r>
            <a:r>
              <a:rPr lang="en-US" b="0" i="0" u="none" strike="noStrike" baseline="0" dirty="0">
                <a:latin typeface="Rockwell" panose="02060603020205020403" pitchFamily="18" charset="0"/>
              </a:rPr>
              <a:t>(</a:t>
            </a:r>
            <a:r>
              <a:rPr lang="en-US" b="1" i="0" u="none" strike="noStrike" baseline="0" dirty="0">
                <a:latin typeface="Rockwell" panose="02060603020205020403" pitchFamily="18" charset="0"/>
              </a:rPr>
              <a:t>IR</a:t>
            </a:r>
            <a:r>
              <a:rPr lang="en-US" b="0" i="0" u="none" strike="noStrike" baseline="0" dirty="0">
                <a:latin typeface="Rockwell" panose="02060603020205020403" pitchFamily="18" charset="0"/>
              </a:rPr>
              <a:t>) </a:t>
            </a:r>
          </a:p>
          <a:p>
            <a:pPr lvl="1" algn="just"/>
            <a:r>
              <a:rPr lang="en-IN" b="0" i="0" u="none" strike="noStrike" baseline="0" dirty="0">
                <a:latin typeface="Rockwell" panose="02060603020205020403" pitchFamily="18" charset="0"/>
              </a:rPr>
              <a:t>The similarity between two </a:t>
            </a:r>
            <a:r>
              <a:rPr lang="en-US" b="0" i="0" u="none" strike="noStrike" baseline="0" dirty="0">
                <a:latin typeface="Rockwell" panose="02060603020205020403" pitchFamily="18" charset="0"/>
              </a:rPr>
              <a:t>documents can be measured by the similarity between their corresponding language </a:t>
            </a:r>
            <a:r>
              <a:rPr lang="en-IN" b="0" i="0" u="none" strike="noStrike" baseline="0" dirty="0">
                <a:latin typeface="Rockwell" panose="02060603020205020403" pitchFamily="18" charset="0"/>
              </a:rPr>
              <a:t>models</a:t>
            </a:r>
          </a:p>
          <a:p>
            <a:pPr lvl="1" algn="just"/>
            <a:r>
              <a:rPr lang="en-US" dirty="0">
                <a:latin typeface="Rockwell" panose="02060603020205020403" pitchFamily="18" charset="0"/>
              </a:rPr>
              <a:t>A</a:t>
            </a:r>
            <a:r>
              <a:rPr lang="en-US" b="0" i="0" u="none" strike="noStrike" baseline="0" dirty="0">
                <a:latin typeface="Rockwell" panose="02060603020205020403" pitchFamily="18" charset="0"/>
              </a:rPr>
              <a:t> topic in a set of text documents can be modeled as a probability distribution over the vocabulary, which is called a </a:t>
            </a:r>
            <a:r>
              <a:rPr lang="en-US" b="1" i="0" u="none" strike="noStrike" baseline="0" dirty="0">
                <a:latin typeface="Rockwell" panose="02060603020205020403" pitchFamily="18" charset="0"/>
              </a:rPr>
              <a:t>topic model</a:t>
            </a:r>
            <a:endParaRPr lang="en-US" dirty="0">
              <a:latin typeface="Rockwell" panose="02060603020205020403" pitchFamily="18" charset="0"/>
            </a:endParaRPr>
          </a:p>
          <a:p>
            <a:pPr lvl="1" algn="just"/>
            <a:r>
              <a:rPr lang="en-US" b="0" i="0" u="none" strike="noStrike" baseline="0" dirty="0">
                <a:latin typeface="Rockwell" panose="02060603020205020403" pitchFamily="18" charset="0"/>
              </a:rPr>
              <a:t>A text document, which may involve one or multiple topics, can be regarded as a mixture of multiple topic models</a:t>
            </a:r>
          </a:p>
          <a:p>
            <a:pPr lvl="1" algn="just"/>
            <a:r>
              <a:rPr lang="en-US" b="0" i="0" u="none" strike="noStrike" baseline="0" dirty="0">
                <a:latin typeface="Rockwell" panose="02060603020205020403" pitchFamily="18" charset="0"/>
              </a:rPr>
              <a:t>By integrating information retrieval models and data mining techniques, we can find the major topics in a collection of documents and, for each document in the collection, </a:t>
            </a:r>
            <a:r>
              <a:rPr lang="en-IN" b="0" i="0" u="none" strike="noStrike" baseline="0" dirty="0">
                <a:latin typeface="Rockwell" panose="02060603020205020403" pitchFamily="18" charset="0"/>
              </a:rPr>
              <a:t>the major topics involved</a:t>
            </a:r>
            <a:endParaRPr lang="en-US"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1741653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043cfa836_0_0"/>
          <p:cNvSpPr txBox="1">
            <a:spLocks noGrp="1"/>
          </p:cNvSpPr>
          <p:nvPr>
            <p:ph type="title"/>
          </p:nvPr>
        </p:nvSpPr>
        <p:spPr>
          <a:xfrm>
            <a:off x="888631" y="2349925"/>
            <a:ext cx="3498900" cy="2456400"/>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dirty="0"/>
              <a:t>Module - 4</a:t>
            </a:r>
            <a:br>
              <a:rPr lang="en-US" dirty="0"/>
            </a:br>
            <a:r>
              <a:rPr lang="en-US" sz="5300" b="1" i="1" dirty="0"/>
              <a:t>DM Techniques</a:t>
            </a:r>
            <a:br>
              <a:rPr lang="en-US" b="1" dirty="0"/>
            </a:br>
            <a:endParaRPr b="1" dirty="0"/>
          </a:p>
        </p:txBody>
      </p:sp>
      <p:sp>
        <p:nvSpPr>
          <p:cNvPr id="442" name="Google Shape;442;g11043cfa836_0_0"/>
          <p:cNvSpPr txBox="1">
            <a:spLocks noGrp="1"/>
          </p:cNvSpPr>
          <p:nvPr>
            <p:ph type="body" idx="1"/>
          </p:nvPr>
        </p:nvSpPr>
        <p:spPr>
          <a:xfrm>
            <a:off x="5118447" y="803186"/>
            <a:ext cx="6282000" cy="5248500"/>
          </a:xfrm>
          <a:prstGeom prst="rect">
            <a:avLst/>
          </a:prstGeom>
          <a:noFill/>
          <a:ln>
            <a:noFill/>
          </a:ln>
        </p:spPr>
        <p:txBody>
          <a:bodyPr spcFirstLastPara="1" wrap="square" lIns="91425" tIns="45700" rIns="91425" bIns="45700" anchor="ctr" anchorCtr="0">
            <a:noAutofit/>
          </a:bodyPr>
          <a:lstStyle/>
          <a:p>
            <a:pPr algn="just"/>
            <a:r>
              <a:rPr lang="en-US" b="1" i="0" u="none" strike="noStrike" baseline="0" dirty="0">
                <a:latin typeface="Rockwell" panose="02060603020205020403" pitchFamily="18" charset="0"/>
              </a:rPr>
              <a:t>Information retrieval </a:t>
            </a:r>
            <a:r>
              <a:rPr lang="en-US" b="0" i="0" u="none" strike="noStrike" baseline="0" dirty="0">
                <a:latin typeface="Rockwell" panose="02060603020205020403" pitchFamily="18" charset="0"/>
              </a:rPr>
              <a:t>(</a:t>
            </a:r>
            <a:r>
              <a:rPr lang="en-US" b="1" i="0" u="none" strike="noStrike" baseline="0" dirty="0">
                <a:latin typeface="Rockwell" panose="02060603020205020403" pitchFamily="18" charset="0"/>
              </a:rPr>
              <a:t>IR</a:t>
            </a:r>
            <a:r>
              <a:rPr lang="en-US" b="0" i="0" u="none" strike="noStrike" baseline="0" dirty="0">
                <a:latin typeface="Rockwell" panose="02060603020205020403" pitchFamily="18" charset="0"/>
              </a:rPr>
              <a:t>) </a:t>
            </a:r>
          </a:p>
          <a:p>
            <a:pPr lvl="1" algn="just"/>
            <a:r>
              <a:rPr lang="en-US" b="0" i="0" u="none" strike="noStrike" baseline="0" dirty="0">
                <a:latin typeface="Rockwell" panose="02060603020205020403" pitchFamily="18" charset="0"/>
              </a:rPr>
              <a:t>Increasingly large amounts of text and multimedia data have been accumulated and made available online due to the fast growth of the Web and applications such as digital libraries, digital governments, and health care information systems</a:t>
            </a:r>
          </a:p>
          <a:p>
            <a:pPr lvl="1" algn="just"/>
            <a:r>
              <a:rPr lang="en-US" b="0" i="0" u="none" strike="noStrike" baseline="0" dirty="0">
                <a:latin typeface="Rockwell" panose="02060603020205020403" pitchFamily="18" charset="0"/>
              </a:rPr>
              <a:t>Their effective search and analysis have raised many challenging issues in data mining</a:t>
            </a:r>
          </a:p>
          <a:p>
            <a:pPr lvl="1" algn="just"/>
            <a:r>
              <a:rPr lang="en-US" b="0" i="0" u="none" strike="noStrike" baseline="0" dirty="0">
                <a:latin typeface="Rockwell" panose="02060603020205020403" pitchFamily="18" charset="0"/>
              </a:rPr>
              <a:t>Therefore, text mining and multimedia data mining, integrated with information retrieval methods, </a:t>
            </a:r>
            <a:r>
              <a:rPr lang="en-IN" b="0" i="0" u="none" strike="noStrike" baseline="0" dirty="0">
                <a:latin typeface="Rockwell" panose="02060603020205020403" pitchFamily="18" charset="0"/>
              </a:rPr>
              <a:t>have become increasingly important</a:t>
            </a:r>
            <a:endParaRPr lang="en-US" i="0" u="none" strike="noStrike" baseline="0" dirty="0">
              <a:latin typeface="Rockwell" panose="02060603020205020403" pitchFamily="18" charset="0"/>
            </a:endParaRPr>
          </a:p>
        </p:txBody>
      </p:sp>
      <p:sp>
        <p:nvSpPr>
          <p:cNvPr id="443" name="Google Shape;443;g11043cfa836_0_0"/>
          <p:cNvSpPr txBox="1">
            <a:spLocks noGrp="1"/>
          </p:cNvSpPr>
          <p:nvPr>
            <p:ph type="ftr" idx="11"/>
          </p:nvPr>
        </p:nvSpPr>
        <p:spPr>
          <a:xfrm>
            <a:off x="804672" y="6227064"/>
            <a:ext cx="105888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IT721:DMDW by Prof. S.K. Sonkar, AP, ITD, UCET, VBU </a:t>
            </a:r>
            <a:r>
              <a:rPr lang="en-US" dirty="0" err="1"/>
              <a:t>Hazaribag</a:t>
            </a:r>
            <a:r>
              <a:rPr lang="en-US" dirty="0"/>
              <a:t>, Jharkhand</a:t>
            </a:r>
            <a:endParaRPr dirty="0"/>
          </a:p>
        </p:txBody>
      </p:sp>
      <p:sp>
        <p:nvSpPr>
          <p:cNvPr id="444" name="Google Shape;444;g11043cfa836_0_0"/>
          <p:cNvSpPr txBox="1">
            <a:spLocks noGrp="1"/>
          </p:cNvSpPr>
          <p:nvPr>
            <p:ph type="sldNum" idx="12"/>
          </p:nvPr>
        </p:nvSpPr>
        <p:spPr>
          <a:xfrm>
            <a:off x="10469880" y="320040"/>
            <a:ext cx="914400" cy="32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
        <p:nvSpPr>
          <p:cNvPr id="445" name="Google Shape;445;g11043cfa836_0_0"/>
          <p:cNvSpPr txBox="1">
            <a:spLocks noGrp="1"/>
          </p:cNvSpPr>
          <p:nvPr>
            <p:ph type="dt" idx="10"/>
          </p:nvPr>
        </p:nvSpPr>
        <p:spPr>
          <a:xfrm>
            <a:off x="804672" y="320040"/>
            <a:ext cx="3657600" cy="320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extLst>
      <p:ext uri="{BB962C8B-B14F-4D97-AF65-F5344CB8AC3E}">
        <p14:creationId xmlns:p14="http://schemas.microsoft.com/office/powerpoint/2010/main" val="89640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pic>
        <p:nvPicPr>
          <p:cNvPr id="388" name="Google Shape;388;p6"/>
          <p:cNvPicPr preferRelativeResize="0">
            <a:picLocks noGrp="1"/>
          </p:cNvPicPr>
          <p:nvPr>
            <p:ph type="body" idx="1"/>
          </p:nvPr>
        </p:nvPicPr>
        <p:blipFill rotWithShape="1">
          <a:blip r:embed="rId3">
            <a:alphaModFix/>
          </a:blip>
          <a:srcRect/>
          <a:stretch/>
        </p:blipFill>
        <p:spPr>
          <a:xfrm>
            <a:off x="5762667" y="0"/>
            <a:ext cx="5333297" cy="6227064"/>
          </a:xfrm>
          <a:prstGeom prst="rect">
            <a:avLst/>
          </a:prstGeom>
          <a:noFill/>
          <a:ln>
            <a:noFill/>
          </a:ln>
        </p:spPr>
      </p:pic>
      <p:sp>
        <p:nvSpPr>
          <p:cNvPr id="389" name="Google Shape;389;p6"/>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390" name="Google Shape;390;p6"/>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91" name="Google Shape;391;p6"/>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397" name="Google Shape;397;p7"/>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i="0" u="none" strike="noStrike"/>
              <a:t>Data Mining : A Typical Architecture</a:t>
            </a:r>
            <a:endParaRPr/>
          </a:p>
          <a:p>
            <a:pPr marL="685800" lvl="1" indent="-228600" algn="just" rtl="0">
              <a:lnSpc>
                <a:spcPct val="120000"/>
              </a:lnSpc>
              <a:spcBef>
                <a:spcPts val="500"/>
              </a:spcBef>
              <a:spcAft>
                <a:spcPts val="0"/>
              </a:spcAft>
              <a:buSzPts val="1760"/>
              <a:buChar char="▪"/>
            </a:pPr>
            <a:r>
              <a:rPr lang="en-US"/>
              <a:t>T</a:t>
            </a:r>
            <a:r>
              <a:rPr lang="en-US" b="0" i="0" u="none" strike="noStrike"/>
              <a:t>he architecture of a typical data mining system may have the </a:t>
            </a:r>
            <a:r>
              <a:rPr lang="en-US" sz="1800" b="0" i="0" u="none" strike="noStrike"/>
              <a:t>following major components (Figure 1.5)</a:t>
            </a:r>
            <a:endParaRPr/>
          </a:p>
          <a:p>
            <a:pPr marL="685800" lvl="1" indent="-228600" algn="just" rtl="0">
              <a:lnSpc>
                <a:spcPct val="120000"/>
              </a:lnSpc>
              <a:spcBef>
                <a:spcPts val="500"/>
              </a:spcBef>
              <a:spcAft>
                <a:spcPts val="0"/>
              </a:spcAft>
              <a:buSzPts val="1760"/>
              <a:buChar char="▪"/>
            </a:pPr>
            <a:r>
              <a:rPr lang="en-US" i="1" u="none" strike="noStrike"/>
              <a:t>Database, data warehouse, World Wide Web, or other information repository</a:t>
            </a:r>
            <a:endParaRPr/>
          </a:p>
          <a:p>
            <a:pPr marL="1143000" lvl="2" indent="-228600" algn="just" rtl="0">
              <a:lnSpc>
                <a:spcPct val="120000"/>
              </a:lnSpc>
              <a:spcBef>
                <a:spcPts val="500"/>
              </a:spcBef>
              <a:spcAft>
                <a:spcPts val="0"/>
              </a:spcAft>
              <a:buSzPts val="1540"/>
              <a:buChar char="▪"/>
            </a:pPr>
            <a:r>
              <a:rPr lang="en-US" b="0" i="0" u="none" strike="noStrike"/>
              <a:t>This</a:t>
            </a:r>
            <a:r>
              <a:rPr lang="en-US"/>
              <a:t> </a:t>
            </a:r>
            <a:r>
              <a:rPr lang="en-US" b="0" i="0" u="none" strike="noStrike"/>
              <a:t>is one or a set of databases, data warehouses, spreadsheets, or other kinds of information repositories</a:t>
            </a:r>
            <a:endParaRPr/>
          </a:p>
          <a:p>
            <a:pPr marL="1143000" lvl="2" indent="-228600" algn="just" rtl="0">
              <a:lnSpc>
                <a:spcPct val="120000"/>
              </a:lnSpc>
              <a:spcBef>
                <a:spcPts val="500"/>
              </a:spcBef>
              <a:spcAft>
                <a:spcPts val="0"/>
              </a:spcAft>
              <a:buSzPts val="1540"/>
              <a:buChar char="▪"/>
            </a:pPr>
            <a:r>
              <a:rPr lang="en-US" b="0" i="0" u="none" strike="noStrike"/>
              <a:t>Data cleaning and data integration techniques may be performed on the data</a:t>
            </a:r>
            <a:endParaRPr/>
          </a:p>
          <a:p>
            <a:pPr marL="685800" lvl="1" indent="-228600" algn="just" rtl="0">
              <a:lnSpc>
                <a:spcPct val="120000"/>
              </a:lnSpc>
              <a:spcBef>
                <a:spcPts val="500"/>
              </a:spcBef>
              <a:spcAft>
                <a:spcPts val="0"/>
              </a:spcAft>
              <a:buSzPts val="1760"/>
              <a:buChar char="▪"/>
            </a:pPr>
            <a:r>
              <a:rPr lang="en-US" b="0" i="1" u="none" strike="noStrike"/>
              <a:t>Database or data warehouse server</a:t>
            </a:r>
            <a:endParaRPr/>
          </a:p>
          <a:p>
            <a:pPr marL="1143000" lvl="2" indent="-228600" algn="just" rtl="0">
              <a:lnSpc>
                <a:spcPct val="120000"/>
              </a:lnSpc>
              <a:spcBef>
                <a:spcPts val="500"/>
              </a:spcBef>
              <a:spcAft>
                <a:spcPts val="0"/>
              </a:spcAft>
              <a:buSzPts val="1540"/>
              <a:buChar char="▪"/>
            </a:pPr>
            <a:r>
              <a:rPr lang="en-US" b="0" i="0" u="none" strike="noStrike"/>
              <a:t>The database or data warehouse server is responsible for fetching the relevant data, based on the user’s data mining request</a:t>
            </a:r>
            <a:endParaRPr/>
          </a:p>
          <a:p>
            <a:pPr marL="685800" lvl="1" indent="-228600" algn="just" rtl="0">
              <a:lnSpc>
                <a:spcPct val="120000"/>
              </a:lnSpc>
              <a:spcBef>
                <a:spcPts val="500"/>
              </a:spcBef>
              <a:spcAft>
                <a:spcPts val="0"/>
              </a:spcAft>
              <a:buSzPts val="1760"/>
              <a:buChar char="▪"/>
            </a:pPr>
            <a:r>
              <a:rPr lang="en-US" b="0" i="1" u="none" strike="noStrike"/>
              <a:t>Knowledge base</a:t>
            </a:r>
            <a:endParaRPr/>
          </a:p>
          <a:p>
            <a:pPr marL="1143000" lvl="2" indent="-228600" algn="just" rtl="0">
              <a:lnSpc>
                <a:spcPct val="120000"/>
              </a:lnSpc>
              <a:spcBef>
                <a:spcPts val="500"/>
              </a:spcBef>
              <a:spcAft>
                <a:spcPts val="0"/>
              </a:spcAft>
              <a:buSzPts val="1540"/>
              <a:buChar char="▪"/>
            </a:pPr>
            <a:r>
              <a:rPr lang="en-US" b="0" i="0" u="none" strike="noStrike"/>
              <a:t>This is the domain knowledge that is used to guide the search or evaluate the interestingness of resulting patterns</a:t>
            </a:r>
            <a:endParaRPr/>
          </a:p>
        </p:txBody>
      </p:sp>
      <p:sp>
        <p:nvSpPr>
          <p:cNvPr id="398" name="Google Shape;398;p7"/>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399" name="Google Shape;399;p7"/>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00" name="Google Shape;400;p7"/>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8"/>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406" name="Google Shape;406;p8"/>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i="0" u="none" strike="noStrike"/>
              <a:t>Data Mining : A Typical Architecture</a:t>
            </a:r>
            <a:endParaRPr/>
          </a:p>
          <a:p>
            <a:pPr marL="685800" lvl="1" indent="-228600" algn="just" rtl="0">
              <a:lnSpc>
                <a:spcPct val="120000"/>
              </a:lnSpc>
              <a:spcBef>
                <a:spcPts val="500"/>
              </a:spcBef>
              <a:spcAft>
                <a:spcPts val="0"/>
              </a:spcAft>
              <a:buSzPts val="1760"/>
              <a:buChar char="▪"/>
            </a:pPr>
            <a:r>
              <a:rPr lang="en-US" b="0" i="1" u="none" strike="noStrike"/>
              <a:t>Knowledge base</a:t>
            </a:r>
            <a:endParaRPr/>
          </a:p>
          <a:p>
            <a:pPr marL="1143000" lvl="2" indent="-228600" algn="just" rtl="0">
              <a:lnSpc>
                <a:spcPct val="120000"/>
              </a:lnSpc>
              <a:spcBef>
                <a:spcPts val="500"/>
              </a:spcBef>
              <a:spcAft>
                <a:spcPts val="0"/>
              </a:spcAft>
              <a:buSzPts val="1540"/>
              <a:buChar char="▪"/>
            </a:pPr>
            <a:r>
              <a:rPr lang="en-US" b="0" i="0" u="none" strike="noStrike"/>
              <a:t>Such knowledge can include concept hierarchies, used to organize attributes or attribute values into different levels of abstraction</a:t>
            </a:r>
            <a:endParaRPr/>
          </a:p>
          <a:p>
            <a:pPr marL="1143000" lvl="2" indent="-228600" algn="just" rtl="0">
              <a:lnSpc>
                <a:spcPct val="120000"/>
              </a:lnSpc>
              <a:spcBef>
                <a:spcPts val="500"/>
              </a:spcBef>
              <a:spcAft>
                <a:spcPts val="0"/>
              </a:spcAft>
              <a:buSzPts val="1540"/>
              <a:buChar char="▪"/>
            </a:pPr>
            <a:r>
              <a:rPr lang="en-US" b="0" i="0" u="none" strike="noStrike"/>
              <a:t>Knowledge such as user beliefs, which can be used to assess a pattern’s interestingness based on its unexpectedness, may also be included</a:t>
            </a:r>
            <a:endParaRPr/>
          </a:p>
          <a:p>
            <a:pPr marL="1143000" lvl="2" indent="-228600" algn="just" rtl="0">
              <a:lnSpc>
                <a:spcPct val="120000"/>
              </a:lnSpc>
              <a:spcBef>
                <a:spcPts val="500"/>
              </a:spcBef>
              <a:spcAft>
                <a:spcPts val="0"/>
              </a:spcAft>
              <a:buSzPts val="1540"/>
              <a:buChar char="▪"/>
            </a:pPr>
            <a:r>
              <a:rPr lang="en-US" b="0" i="0" u="none" strike="noStrike"/>
              <a:t>Other examples of domain knowledge are additional interestingness constraints or thresholds, and metadata (e.g., describing data from multiple heterogeneous sources)</a:t>
            </a:r>
            <a:endParaRPr/>
          </a:p>
          <a:p>
            <a:pPr marL="685800" lvl="1" indent="-228600" algn="just" rtl="0">
              <a:lnSpc>
                <a:spcPct val="120000"/>
              </a:lnSpc>
              <a:spcBef>
                <a:spcPts val="500"/>
              </a:spcBef>
              <a:spcAft>
                <a:spcPts val="0"/>
              </a:spcAft>
              <a:buSzPts val="1760"/>
              <a:buChar char="▪"/>
            </a:pPr>
            <a:r>
              <a:rPr lang="en-US" b="0" i="1" u="none" strike="noStrike"/>
              <a:t>Data mining engine</a:t>
            </a:r>
            <a:endParaRPr/>
          </a:p>
          <a:p>
            <a:pPr marL="1143000" lvl="2" indent="-228600" algn="just" rtl="0">
              <a:lnSpc>
                <a:spcPct val="120000"/>
              </a:lnSpc>
              <a:spcBef>
                <a:spcPts val="500"/>
              </a:spcBef>
              <a:spcAft>
                <a:spcPts val="0"/>
              </a:spcAft>
              <a:buSzPts val="1540"/>
              <a:buChar char="▪"/>
            </a:pPr>
            <a:r>
              <a:rPr lang="en-US" b="0" i="0" u="none" strike="noStrike"/>
              <a:t>This is essential to the data mining system and ideally consists of a set of functional modules for tasks such as characterization, association and correlation analysis, classification, prediction, cluster analysis, outlier analysis, and evolution analysis</a:t>
            </a:r>
            <a:endParaRPr b="1" i="1" u="none" strike="noStrike"/>
          </a:p>
        </p:txBody>
      </p:sp>
      <p:sp>
        <p:nvSpPr>
          <p:cNvPr id="407" name="Google Shape;407;p8"/>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08" name="Google Shape;408;p8"/>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09" name="Google Shape;409;p8"/>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9"/>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rmAutofit fontScale="90000"/>
          </a:bodyPr>
          <a:lstStyle/>
          <a:p>
            <a:pPr marL="0" lvl="0" indent="0" algn="ctr" rtl="0">
              <a:lnSpc>
                <a:spcPct val="85000"/>
              </a:lnSpc>
              <a:spcBef>
                <a:spcPts val="0"/>
              </a:spcBef>
              <a:spcAft>
                <a:spcPts val="0"/>
              </a:spcAft>
              <a:buClr>
                <a:srgbClr val="FFFEFF"/>
              </a:buClr>
              <a:buSzPct val="100000"/>
              <a:buFont typeface="Calibri"/>
              <a:buNone/>
            </a:pPr>
            <a:r>
              <a:rPr lang="en-US"/>
              <a:t>Module - 4</a:t>
            </a:r>
            <a:br>
              <a:rPr lang="en-US"/>
            </a:br>
            <a:r>
              <a:rPr lang="en-US" sz="5300" b="1" i="1"/>
              <a:t>Data Mining</a:t>
            </a:r>
            <a:br>
              <a:rPr lang="en-US" b="1"/>
            </a:br>
            <a:endParaRPr b="1"/>
          </a:p>
        </p:txBody>
      </p:sp>
      <p:sp>
        <p:nvSpPr>
          <p:cNvPr id="415" name="Google Shape;415;p9"/>
          <p:cNvSpPr txBox="1">
            <a:spLocks noGrp="1"/>
          </p:cNvSpPr>
          <p:nvPr>
            <p:ph type="body" idx="1"/>
          </p:nvPr>
        </p:nvSpPr>
        <p:spPr>
          <a:xfrm>
            <a:off x="5118447" y="803186"/>
            <a:ext cx="6281873" cy="5248622"/>
          </a:xfrm>
          <a:prstGeom prst="rect">
            <a:avLst/>
          </a:prstGeom>
          <a:noFill/>
          <a:ln>
            <a:noFill/>
          </a:ln>
        </p:spPr>
        <p:txBody>
          <a:bodyPr spcFirstLastPara="1" wrap="square" lIns="91425" tIns="45700" rIns="91425" bIns="45700" anchor="ctr" anchorCtr="0">
            <a:normAutofit/>
          </a:bodyPr>
          <a:lstStyle/>
          <a:p>
            <a:pPr marL="228600" lvl="0" indent="-228600" algn="just" rtl="0">
              <a:lnSpc>
                <a:spcPct val="120000"/>
              </a:lnSpc>
              <a:spcBef>
                <a:spcPts val="0"/>
              </a:spcBef>
              <a:spcAft>
                <a:spcPts val="0"/>
              </a:spcAft>
              <a:buSzPts val="1980"/>
              <a:buChar char="▪"/>
            </a:pPr>
            <a:r>
              <a:rPr lang="en-US" b="1" i="0" u="none" strike="noStrike"/>
              <a:t>Data Mining : A Typical Architecture</a:t>
            </a:r>
            <a:endParaRPr/>
          </a:p>
          <a:p>
            <a:pPr marL="685800" lvl="1" indent="-228600" algn="just" rtl="0">
              <a:lnSpc>
                <a:spcPct val="120000"/>
              </a:lnSpc>
              <a:spcBef>
                <a:spcPts val="500"/>
              </a:spcBef>
              <a:spcAft>
                <a:spcPts val="0"/>
              </a:spcAft>
              <a:buSzPts val="1760"/>
              <a:buChar char="▪"/>
            </a:pPr>
            <a:r>
              <a:rPr lang="en-US" b="0" i="1" u="none" strike="noStrike"/>
              <a:t>Pattern evaluation module</a:t>
            </a:r>
            <a:endParaRPr/>
          </a:p>
          <a:p>
            <a:pPr marL="1143000" lvl="2" indent="-228600" algn="just" rtl="0">
              <a:lnSpc>
                <a:spcPct val="120000"/>
              </a:lnSpc>
              <a:spcBef>
                <a:spcPts val="500"/>
              </a:spcBef>
              <a:spcAft>
                <a:spcPts val="0"/>
              </a:spcAft>
              <a:buSzPts val="1540"/>
              <a:buChar char="▪"/>
            </a:pPr>
            <a:r>
              <a:rPr lang="en-US" b="0" i="0" u="none" strike="noStrike"/>
              <a:t>This component typically employs interestingness measures and interacts with the data mining modules so as to </a:t>
            </a:r>
            <a:r>
              <a:rPr lang="en-US" b="0" i="1" u="none" strike="noStrike"/>
              <a:t>focus </a:t>
            </a:r>
            <a:r>
              <a:rPr lang="en-US" b="0" i="0" u="none" strike="noStrike"/>
              <a:t>the search toward interesting patterns</a:t>
            </a:r>
            <a:endParaRPr/>
          </a:p>
          <a:p>
            <a:pPr marL="1143000" lvl="2" indent="-228600" algn="just" rtl="0">
              <a:lnSpc>
                <a:spcPct val="120000"/>
              </a:lnSpc>
              <a:spcBef>
                <a:spcPts val="500"/>
              </a:spcBef>
              <a:spcAft>
                <a:spcPts val="0"/>
              </a:spcAft>
              <a:buSzPts val="1540"/>
              <a:buChar char="▪"/>
            </a:pPr>
            <a:r>
              <a:rPr lang="en-US" b="0" i="0" u="none" strike="noStrike"/>
              <a:t>It may use interestingness thresholds to filter out discovered patterns</a:t>
            </a:r>
            <a:endParaRPr/>
          </a:p>
          <a:p>
            <a:pPr marL="1143000" lvl="2" indent="-228600" algn="just" rtl="0">
              <a:lnSpc>
                <a:spcPct val="120000"/>
              </a:lnSpc>
              <a:spcBef>
                <a:spcPts val="500"/>
              </a:spcBef>
              <a:spcAft>
                <a:spcPts val="0"/>
              </a:spcAft>
              <a:buSzPts val="1540"/>
              <a:buChar char="▪"/>
            </a:pPr>
            <a:r>
              <a:rPr lang="en-US" b="0" i="0" u="none" strike="noStrike"/>
              <a:t>Alternatively, the pattern evaluation module may be integrated with the mining module, depending on the implementation of the data mining method used</a:t>
            </a:r>
            <a:endParaRPr/>
          </a:p>
          <a:p>
            <a:pPr marL="1143000" lvl="2" indent="-228600" algn="just" rtl="0">
              <a:lnSpc>
                <a:spcPct val="120000"/>
              </a:lnSpc>
              <a:spcBef>
                <a:spcPts val="500"/>
              </a:spcBef>
              <a:spcAft>
                <a:spcPts val="0"/>
              </a:spcAft>
              <a:buSzPts val="1540"/>
              <a:buChar char="▪"/>
            </a:pPr>
            <a:r>
              <a:rPr lang="en-US" b="0" i="0" u="none" strike="noStrike"/>
              <a:t>For efficient data mining, it is highly recommended to push the evaluation of pattern interestingness as deep as possible into the mining process so as to confine the search to only the interesting patterns</a:t>
            </a:r>
            <a:endParaRPr/>
          </a:p>
        </p:txBody>
      </p:sp>
      <p:sp>
        <p:nvSpPr>
          <p:cNvPr id="416" name="Google Shape;416;p9"/>
          <p:cNvSpPr txBox="1">
            <a:spLocks noGrp="1"/>
          </p:cNvSpPr>
          <p:nvPr>
            <p:ph type="ftr" idx="11"/>
          </p:nvPr>
        </p:nvSpPr>
        <p:spPr>
          <a:xfrm>
            <a:off x="804672" y="6227064"/>
            <a:ext cx="10588752"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IT721:DMDW by Prof. S.K. Sonkar, AP, ITD, UCET, VBU Hazaribag, Jharkhand</a:t>
            </a:r>
            <a:endParaRPr/>
          </a:p>
        </p:txBody>
      </p:sp>
      <p:sp>
        <p:nvSpPr>
          <p:cNvPr id="417" name="Google Shape;417;p9"/>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418" name="Google Shape;418;p9"/>
          <p:cNvSpPr txBox="1">
            <a:spLocks noGrp="1"/>
          </p:cNvSpPr>
          <p:nvPr>
            <p:ph type="dt" idx="10"/>
          </p:nvPr>
        </p:nvSpPr>
        <p:spPr>
          <a:xfrm>
            <a:off x="804672" y="320040"/>
            <a:ext cx="3657600" cy="32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12/18/2020</a:t>
            </a:r>
            <a:endParaRPr/>
          </a:p>
        </p:txBody>
      </p:sp>
    </p:spTree>
  </p:cSld>
  <p:clrMapOvr>
    <a:masterClrMapping/>
  </p:clrMapOvr>
</p:sld>
</file>

<file path=ppt/theme/theme1.xml><?xml version="1.0" encoding="utf-8"?>
<a:theme xmlns:a="http://schemas.openxmlformats.org/drawingml/2006/main"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6789</Words>
  <Application>Microsoft Office PowerPoint</Application>
  <PresentationFormat>Widescreen</PresentationFormat>
  <Paragraphs>728</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Noto Sans Symbols</vt:lpstr>
      <vt:lpstr>Rockwell</vt:lpstr>
      <vt:lpstr>Atlas</vt:lpstr>
      <vt:lpstr>IT721:Data Mining and Data Warehousing  Module 4: Data Mining &amp; Association Rules</vt:lpstr>
      <vt:lpstr>Module - 4 Contents </vt:lpstr>
      <vt:lpstr>Module - 4 Data Mining </vt:lpstr>
      <vt:lpstr>Module - 4 Data Mining </vt:lpstr>
      <vt:lpstr>Module - 4 Data Mining </vt:lpstr>
      <vt:lpstr>Module - 4 Data Mining </vt:lpstr>
      <vt:lpstr>Module - 4 Data Mining </vt:lpstr>
      <vt:lpstr>Module - 4 Data Mining </vt:lpstr>
      <vt:lpstr>Module - 4 Data Mining </vt:lpstr>
      <vt:lpstr>Module - 4 Data Mining </vt:lpstr>
      <vt:lpstr>Module - 4 Data Mining </vt:lpstr>
      <vt:lpstr>Module - 4 KDD Vs. DM </vt:lpstr>
      <vt:lpstr>Module - 4 DBMS      Vs.           DM</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lpstr>Module - 4 DM Techniques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IT721:Data Mining and Data Warehousing  Module 4: Data Mining &amp; Association Rules</dc:title>
  <dc:creator>Shailendra Sonkar</dc:creator>
  <cp:lastModifiedBy>Shailendra Sonkar</cp:lastModifiedBy>
  <cp:revision>103</cp:revision>
  <dcterms:created xsi:type="dcterms:W3CDTF">2020-04-03T09:47:06Z</dcterms:created>
  <dcterms:modified xsi:type="dcterms:W3CDTF">2022-02-03T07:38:17Z</dcterms:modified>
</cp:coreProperties>
</file>