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</p:sldMasterIdLst>
  <p:notesMasterIdLst>
    <p:notesMasterId r:id="rId17"/>
  </p:notesMasterIdLst>
  <p:handoutMasterIdLst>
    <p:handoutMasterId r:id="rId18"/>
  </p:handoutMasterIdLst>
  <p:sldIdLst>
    <p:sldId id="256" r:id="rId4"/>
    <p:sldId id="257" r:id="rId5"/>
    <p:sldId id="317" r:id="rId6"/>
    <p:sldId id="285" r:id="rId7"/>
    <p:sldId id="311" r:id="rId8"/>
    <p:sldId id="316" r:id="rId9"/>
    <p:sldId id="310" r:id="rId10"/>
    <p:sldId id="312" r:id="rId11"/>
    <p:sldId id="315" r:id="rId12"/>
    <p:sldId id="313" r:id="rId13"/>
    <p:sldId id="319" r:id="rId14"/>
    <p:sldId id="320" r:id="rId15"/>
    <p:sldId id="321" r:id="rId1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Microsoft YaHei Light" panose="020B0502040204020203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Microsoft YaHei Light" panose="020B0502040204020203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Microsoft YaHei Light" panose="020B0502040204020203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Microsoft YaHei Light" panose="020B0502040204020203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Microsoft YaHei Light" panose="020B0502040204020203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Microsoft YaHei Light" panose="020B0502040204020203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Microsoft YaHei Light" panose="020B0502040204020203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Microsoft YaHei Light" panose="020B0502040204020203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Microsoft YaHei Light" panose="020B0502040204020203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A982"/>
    <a:srgbClr val="E2AF32"/>
    <a:srgbClr val="157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/>
    <p:restoredTop sz="94660"/>
  </p:normalViewPr>
  <p:slideViewPr>
    <p:cSldViewPr snapToGrid="0" showGuides="1">
      <p:cViewPr>
        <p:scale>
          <a:sx n="78" d="100"/>
          <a:sy n="78" d="100"/>
        </p:scale>
        <p:origin x="456" y="36"/>
      </p:cViewPr>
      <p:guideLst>
        <p:guide orient="horz" pos="213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7" d="100"/>
        <a:sy n="57" d="100"/>
      </p:scale>
      <p:origin x="0" y="-4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126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6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39738" y="1676400"/>
            <a:ext cx="3632200" cy="3632200"/>
          </a:xfrm>
          <a:prstGeom prst="ellipse">
            <a:avLst/>
          </a:prstGeom>
          <a:solidFill>
            <a:srgbClr val="E2A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 flipV="1">
            <a:off x="9982200" y="5737225"/>
            <a:ext cx="876300" cy="876300"/>
          </a:xfrm>
          <a:prstGeom prst="ellipse">
            <a:avLst/>
          </a:prstGeom>
          <a:solidFill>
            <a:srgbClr val="25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t="8654" b="8654"/>
          <a:stretch>
            <a:fillRect/>
          </a:stretch>
        </p:blipFill>
        <p:spPr>
          <a:xfrm rot="3083445">
            <a:off x="9920081" y="5639016"/>
            <a:ext cx="853916" cy="853913"/>
          </a:xfrm>
          <a:prstGeom prst="ellipse">
            <a:avLst/>
          </a:prstGeom>
        </p:spPr>
      </p:pic>
      <p:sp>
        <p:nvSpPr>
          <p:cNvPr id="10" name="任意多边形 9"/>
          <p:cNvSpPr/>
          <p:nvPr/>
        </p:nvSpPr>
        <p:spPr>
          <a:xfrm>
            <a:off x="0" y="0"/>
            <a:ext cx="1011238" cy="1824038"/>
          </a:xfrm>
          <a:custGeom>
            <a:avLst/>
            <a:gdLst>
              <a:gd name="connsiteX0" fmla="*/ 0 w 1010563"/>
              <a:gd name="connsiteY0" fmla="*/ 0 h 1823323"/>
              <a:gd name="connsiteX1" fmla="*/ 1010563 w 1010563"/>
              <a:gd name="connsiteY1" fmla="*/ 0 h 1823323"/>
              <a:gd name="connsiteX2" fmla="*/ 1000129 w 1010563"/>
              <a:gd name="connsiteY2" fmla="*/ 206628 h 1823323"/>
              <a:gd name="connsiteX3" fmla="*/ 146295 w 1010563"/>
              <a:gd name="connsiteY3" fmla="*/ 1722568 h 1823323"/>
              <a:gd name="connsiteX4" fmla="*/ 0 w 1010563"/>
              <a:gd name="connsiteY4" fmla="*/ 1823323 h 1823323"/>
              <a:gd name="connsiteX5" fmla="*/ 0 w 1010563"/>
              <a:gd name="connsiteY5" fmla="*/ 0 h 182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0563" h="1823323">
                <a:moveTo>
                  <a:pt x="0" y="0"/>
                </a:moveTo>
                <a:lnTo>
                  <a:pt x="1010563" y="0"/>
                </a:lnTo>
                <a:lnTo>
                  <a:pt x="1000129" y="206628"/>
                </a:lnTo>
                <a:cubicBezTo>
                  <a:pt x="937342" y="824890"/>
                  <a:pt x="616167" y="1366766"/>
                  <a:pt x="146295" y="1722568"/>
                </a:cubicBezTo>
                <a:lnTo>
                  <a:pt x="0" y="1823323"/>
                </a:lnTo>
                <a:lnTo>
                  <a:pt x="0" y="0"/>
                </a:lnTo>
                <a:close/>
              </a:path>
            </a:pathLst>
          </a:custGeom>
          <a:solidFill>
            <a:srgbClr val="157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10702925" y="3225800"/>
            <a:ext cx="1489075" cy="3397250"/>
          </a:xfrm>
          <a:custGeom>
            <a:avLst/>
            <a:gdLst>
              <a:gd name="connsiteX0" fmla="*/ 1489710 w 1489710"/>
              <a:gd name="connsiteY0" fmla="*/ 0 h 3396189"/>
              <a:gd name="connsiteX1" fmla="*/ 1489710 w 1489710"/>
              <a:gd name="connsiteY1" fmla="*/ 3396189 h 3396189"/>
              <a:gd name="connsiteX2" fmla="*/ 1368969 w 1489710"/>
              <a:gd name="connsiteY2" fmla="*/ 3377761 h 3396189"/>
              <a:gd name="connsiteX3" fmla="*/ 0 w 1489710"/>
              <a:gd name="connsiteY3" fmla="*/ 1698094 h 3396189"/>
              <a:gd name="connsiteX4" fmla="*/ 1368969 w 1489710"/>
              <a:gd name="connsiteY4" fmla="*/ 18427 h 3396189"/>
              <a:gd name="connsiteX5" fmla="*/ 1489710 w 1489710"/>
              <a:gd name="connsiteY5" fmla="*/ 0 h 33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9710" h="3396189">
                <a:moveTo>
                  <a:pt x="1489710" y="0"/>
                </a:moveTo>
                <a:lnTo>
                  <a:pt x="1489710" y="3396189"/>
                </a:lnTo>
                <a:lnTo>
                  <a:pt x="1368969" y="3377761"/>
                </a:lnTo>
                <a:cubicBezTo>
                  <a:pt x="587700" y="3217891"/>
                  <a:pt x="0" y="2526625"/>
                  <a:pt x="0" y="1698094"/>
                </a:cubicBezTo>
                <a:cubicBezTo>
                  <a:pt x="0" y="869564"/>
                  <a:pt x="587700" y="178297"/>
                  <a:pt x="1368969" y="18427"/>
                </a:cubicBezTo>
                <a:lnTo>
                  <a:pt x="1489710" y="0"/>
                </a:lnTo>
                <a:close/>
              </a:path>
            </a:pathLst>
          </a:custGeom>
          <a:solidFill>
            <a:srgbClr val="25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t="8654" b="8654"/>
          <a:stretch>
            <a:fillRect/>
          </a:stretch>
        </p:blipFill>
        <p:spPr>
          <a:xfrm rot="1986838">
            <a:off x="880628" y="1474070"/>
            <a:ext cx="3415079" cy="3415079"/>
          </a:xfrm>
          <a:prstGeom prst="ellipse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810385"/>
            <a:ext cx="1077468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9788" y="4015740"/>
            <a:ext cx="986250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39738" y="1676400"/>
            <a:ext cx="3632200" cy="3632200"/>
          </a:xfrm>
          <a:prstGeom prst="ellipse">
            <a:avLst/>
          </a:prstGeom>
          <a:solidFill>
            <a:srgbClr val="E2A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 flipV="1">
            <a:off x="9982200" y="5737225"/>
            <a:ext cx="876300" cy="876300"/>
          </a:xfrm>
          <a:prstGeom prst="ellipse">
            <a:avLst/>
          </a:prstGeom>
          <a:solidFill>
            <a:srgbClr val="25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t="8654" b="8654"/>
          <a:stretch>
            <a:fillRect/>
          </a:stretch>
        </p:blipFill>
        <p:spPr>
          <a:xfrm rot="3083445">
            <a:off x="9920081" y="5639016"/>
            <a:ext cx="853916" cy="853913"/>
          </a:xfrm>
          <a:prstGeom prst="ellipse">
            <a:avLst/>
          </a:prstGeom>
        </p:spPr>
      </p:pic>
      <p:sp>
        <p:nvSpPr>
          <p:cNvPr id="10" name="任意多边形 9"/>
          <p:cNvSpPr/>
          <p:nvPr/>
        </p:nvSpPr>
        <p:spPr>
          <a:xfrm>
            <a:off x="0" y="0"/>
            <a:ext cx="1011238" cy="1824038"/>
          </a:xfrm>
          <a:custGeom>
            <a:avLst/>
            <a:gdLst>
              <a:gd name="connsiteX0" fmla="*/ 0 w 1010563"/>
              <a:gd name="connsiteY0" fmla="*/ 0 h 1823323"/>
              <a:gd name="connsiteX1" fmla="*/ 1010563 w 1010563"/>
              <a:gd name="connsiteY1" fmla="*/ 0 h 1823323"/>
              <a:gd name="connsiteX2" fmla="*/ 1000129 w 1010563"/>
              <a:gd name="connsiteY2" fmla="*/ 206628 h 1823323"/>
              <a:gd name="connsiteX3" fmla="*/ 146295 w 1010563"/>
              <a:gd name="connsiteY3" fmla="*/ 1722568 h 1823323"/>
              <a:gd name="connsiteX4" fmla="*/ 0 w 1010563"/>
              <a:gd name="connsiteY4" fmla="*/ 1823323 h 1823323"/>
              <a:gd name="connsiteX5" fmla="*/ 0 w 1010563"/>
              <a:gd name="connsiteY5" fmla="*/ 0 h 182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0563" h="1823323">
                <a:moveTo>
                  <a:pt x="0" y="0"/>
                </a:moveTo>
                <a:lnTo>
                  <a:pt x="1010563" y="0"/>
                </a:lnTo>
                <a:lnTo>
                  <a:pt x="1000129" y="206628"/>
                </a:lnTo>
                <a:cubicBezTo>
                  <a:pt x="937342" y="824890"/>
                  <a:pt x="616167" y="1366766"/>
                  <a:pt x="146295" y="1722568"/>
                </a:cubicBezTo>
                <a:lnTo>
                  <a:pt x="0" y="1823323"/>
                </a:lnTo>
                <a:lnTo>
                  <a:pt x="0" y="0"/>
                </a:lnTo>
                <a:close/>
              </a:path>
            </a:pathLst>
          </a:custGeom>
          <a:solidFill>
            <a:srgbClr val="157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10702925" y="3225800"/>
            <a:ext cx="1489075" cy="3397250"/>
          </a:xfrm>
          <a:custGeom>
            <a:avLst/>
            <a:gdLst>
              <a:gd name="connsiteX0" fmla="*/ 1489710 w 1489710"/>
              <a:gd name="connsiteY0" fmla="*/ 0 h 3396189"/>
              <a:gd name="connsiteX1" fmla="*/ 1489710 w 1489710"/>
              <a:gd name="connsiteY1" fmla="*/ 3396189 h 3396189"/>
              <a:gd name="connsiteX2" fmla="*/ 1368969 w 1489710"/>
              <a:gd name="connsiteY2" fmla="*/ 3377761 h 3396189"/>
              <a:gd name="connsiteX3" fmla="*/ 0 w 1489710"/>
              <a:gd name="connsiteY3" fmla="*/ 1698094 h 3396189"/>
              <a:gd name="connsiteX4" fmla="*/ 1368969 w 1489710"/>
              <a:gd name="connsiteY4" fmla="*/ 18427 h 3396189"/>
              <a:gd name="connsiteX5" fmla="*/ 1489710 w 1489710"/>
              <a:gd name="connsiteY5" fmla="*/ 0 h 33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9710" h="3396189">
                <a:moveTo>
                  <a:pt x="1489710" y="0"/>
                </a:moveTo>
                <a:lnTo>
                  <a:pt x="1489710" y="3396189"/>
                </a:lnTo>
                <a:lnTo>
                  <a:pt x="1368969" y="3377761"/>
                </a:lnTo>
                <a:cubicBezTo>
                  <a:pt x="587700" y="3217891"/>
                  <a:pt x="0" y="2526625"/>
                  <a:pt x="0" y="1698094"/>
                </a:cubicBezTo>
                <a:cubicBezTo>
                  <a:pt x="0" y="869564"/>
                  <a:pt x="587700" y="178297"/>
                  <a:pt x="1368969" y="18427"/>
                </a:cubicBezTo>
                <a:lnTo>
                  <a:pt x="1489710" y="0"/>
                </a:lnTo>
                <a:close/>
              </a:path>
            </a:pathLst>
          </a:custGeom>
          <a:solidFill>
            <a:srgbClr val="25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t="8654" b="8654"/>
          <a:stretch>
            <a:fillRect/>
          </a:stretch>
        </p:blipFill>
        <p:spPr>
          <a:xfrm rot="1986838">
            <a:off x="880628" y="1474070"/>
            <a:ext cx="3415079" cy="3415079"/>
          </a:xfrm>
          <a:prstGeom prst="ellipse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810385"/>
            <a:ext cx="1077468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9788" y="4015740"/>
            <a:ext cx="986250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" y="2492498"/>
            <a:ext cx="1995374" cy="1995374"/>
          </a:xfrm>
          <a:prstGeom prst="rect">
            <a:avLst/>
          </a:prstGeom>
          <a:solidFill>
            <a:srgbClr val="E2AF32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95370" y="658558"/>
            <a:ext cx="1799406" cy="1799403"/>
          </a:xfrm>
          <a:prstGeom prst="rect">
            <a:avLst/>
          </a:prstGeom>
          <a:solidFill>
            <a:srgbClr val="1575A8"/>
          </a:solidFill>
          <a:ln>
            <a:noFill/>
          </a:ln>
          <a:effectLst>
            <a:reflection blurRad="6350" stA="50000" endA="295" endPos="92000" dist="101600" dir="5400000" sy="-100000" algn="bl" rotWithShape="0"/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95373" y="3957038"/>
            <a:ext cx="2294238" cy="2294239"/>
          </a:xfrm>
          <a:prstGeom prst="rect">
            <a:avLst/>
          </a:prstGeom>
          <a:solidFill>
            <a:srgbClr val="25A982"/>
          </a:solidFill>
          <a:ln>
            <a:noFill/>
          </a:ln>
          <a:effectLst>
            <a:reflection blurRad="6350" stA="50000" endA="300" endPos="90000" dist="50800" dir="5400000" sy="-100000" algn="bl" rotWithShape="0"/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 rot="1333911">
            <a:off x="11266590" y="5209058"/>
            <a:ext cx="804867" cy="804867"/>
          </a:xfrm>
          <a:prstGeom prst="rect">
            <a:avLst/>
          </a:prstGeom>
          <a:solidFill>
            <a:srgbClr val="1575A8"/>
          </a:solidFill>
          <a:ln>
            <a:noFill/>
          </a:ln>
          <a:effectLst>
            <a:reflection blurRad="6350" stA="50000" endA="295" endPos="92000" dist="101600" dir="5400000" sy="-100000" algn="bl" rotWithShape="0"/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95373" y="1299149"/>
            <a:ext cx="98701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66549" y="3581525"/>
            <a:ext cx="863574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1575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5846763" y="4205288"/>
            <a:ext cx="485775" cy="438150"/>
            <a:chOff x="3854621" y="4439238"/>
            <a:chExt cx="484632" cy="437614"/>
          </a:xfrm>
        </p:grpSpPr>
        <p:sp>
          <p:nvSpPr>
            <p:cNvPr id="8" name="燕尾形 7"/>
            <p:cNvSpPr/>
            <p:nvPr/>
          </p:nvSpPr>
          <p:spPr>
            <a:xfrm rot="5400000">
              <a:off x="3946709" y="4347145"/>
              <a:ext cx="300451" cy="484632"/>
            </a:xfrm>
            <a:prstGeom prst="chevron">
              <a:avLst>
                <a:gd name="adj" fmla="val 7636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 rot="5400000">
              <a:off x="3946709" y="4484308"/>
              <a:ext cx="300451" cy="484632"/>
            </a:xfrm>
            <a:prstGeom prst="chevron">
              <a:avLst>
                <a:gd name="adj" fmla="val 7636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23853" y="3455988"/>
            <a:ext cx="714429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title">
    <p:bg>
      <p:bgPr>
        <a:solidFill>
          <a:srgbClr val="E2AF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6"/>
          <p:cNvGrpSpPr/>
          <p:nvPr userDrawn="1"/>
        </p:nvGrpSpPr>
        <p:grpSpPr>
          <a:xfrm>
            <a:off x="5846763" y="4205288"/>
            <a:ext cx="485775" cy="438150"/>
            <a:chOff x="3854621" y="4439238"/>
            <a:chExt cx="484632" cy="437614"/>
          </a:xfrm>
        </p:grpSpPr>
        <p:sp>
          <p:nvSpPr>
            <p:cNvPr id="8" name="燕尾形 7"/>
            <p:cNvSpPr/>
            <p:nvPr/>
          </p:nvSpPr>
          <p:spPr>
            <a:xfrm rot="5400000">
              <a:off x="3946709" y="4347145"/>
              <a:ext cx="300451" cy="484632"/>
            </a:xfrm>
            <a:prstGeom prst="chevron">
              <a:avLst>
                <a:gd name="adj" fmla="val 763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 rot="5400000">
              <a:off x="3946709" y="4484308"/>
              <a:ext cx="300451" cy="484632"/>
            </a:xfrm>
            <a:prstGeom prst="chevron">
              <a:avLst>
                <a:gd name="adj" fmla="val 763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23853" y="3455988"/>
            <a:ext cx="714429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title">
    <p:bg>
      <p:bgPr>
        <a:solidFill>
          <a:srgbClr val="25A9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6"/>
          <p:cNvGrpSpPr/>
          <p:nvPr userDrawn="1"/>
        </p:nvGrpSpPr>
        <p:grpSpPr>
          <a:xfrm>
            <a:off x="5846763" y="4205288"/>
            <a:ext cx="485775" cy="438150"/>
            <a:chOff x="3854621" y="4439238"/>
            <a:chExt cx="484632" cy="437614"/>
          </a:xfrm>
        </p:grpSpPr>
        <p:sp>
          <p:nvSpPr>
            <p:cNvPr id="8" name="燕尾形 7"/>
            <p:cNvSpPr/>
            <p:nvPr/>
          </p:nvSpPr>
          <p:spPr>
            <a:xfrm rot="5400000">
              <a:off x="3946709" y="4347145"/>
              <a:ext cx="300451" cy="484632"/>
            </a:xfrm>
            <a:prstGeom prst="chevron">
              <a:avLst>
                <a:gd name="adj" fmla="val 763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 rot="5400000">
              <a:off x="3946709" y="4484308"/>
              <a:ext cx="300451" cy="484632"/>
            </a:xfrm>
            <a:prstGeom prst="chevron">
              <a:avLst>
                <a:gd name="adj" fmla="val 763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23853" y="3455988"/>
            <a:ext cx="714429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/>
          <p:cNvSpPr/>
          <p:nvPr/>
        </p:nvSpPr>
        <p:spPr>
          <a:xfrm>
            <a:off x="5702300" y="6519863"/>
            <a:ext cx="787400" cy="33813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57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732463" y="6519863"/>
            <a:ext cx="727075" cy="338138"/>
          </a:xfrm>
          <a:prstGeom prst="roundRect">
            <a:avLst>
              <a:gd name="adj" fmla="val 3229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/>
          <p:cNvSpPr/>
          <p:nvPr/>
        </p:nvSpPr>
        <p:spPr>
          <a:xfrm>
            <a:off x="5702300" y="6519863"/>
            <a:ext cx="787400" cy="33813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A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732463" y="6519863"/>
            <a:ext cx="727075" cy="338138"/>
          </a:xfrm>
          <a:prstGeom prst="roundRect">
            <a:avLst>
              <a:gd name="adj" fmla="val 3229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/>
          <p:cNvSpPr/>
          <p:nvPr/>
        </p:nvSpPr>
        <p:spPr>
          <a:xfrm>
            <a:off x="5702300" y="6519863"/>
            <a:ext cx="787400" cy="33813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5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732463" y="6519863"/>
            <a:ext cx="727075" cy="338138"/>
          </a:xfrm>
          <a:prstGeom prst="roundRect">
            <a:avLst>
              <a:gd name="adj" fmla="val 3229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" y="2492498"/>
            <a:ext cx="1995374" cy="1995374"/>
          </a:xfrm>
          <a:prstGeom prst="rect">
            <a:avLst/>
          </a:prstGeom>
          <a:solidFill>
            <a:srgbClr val="E2AF32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95370" y="658558"/>
            <a:ext cx="1799406" cy="1799403"/>
          </a:xfrm>
          <a:prstGeom prst="rect">
            <a:avLst/>
          </a:prstGeom>
          <a:solidFill>
            <a:srgbClr val="1575A8"/>
          </a:solidFill>
          <a:ln>
            <a:noFill/>
          </a:ln>
          <a:effectLst>
            <a:reflection blurRad="6350" stA="50000" endA="295" endPos="92000" dist="101600" dir="5400000" sy="-100000" algn="bl" rotWithShape="0"/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95373" y="3957038"/>
            <a:ext cx="2294238" cy="2294239"/>
          </a:xfrm>
          <a:prstGeom prst="rect">
            <a:avLst/>
          </a:prstGeom>
          <a:solidFill>
            <a:srgbClr val="25A982"/>
          </a:solidFill>
          <a:ln>
            <a:noFill/>
          </a:ln>
          <a:effectLst>
            <a:reflection blurRad="6350" stA="50000" endA="300" endPos="90000" dist="50800" dir="5400000" sy="-100000" algn="bl" rotWithShape="0"/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 rot="1333911">
            <a:off x="11266590" y="5209058"/>
            <a:ext cx="804867" cy="804867"/>
          </a:xfrm>
          <a:prstGeom prst="rect">
            <a:avLst/>
          </a:prstGeom>
          <a:solidFill>
            <a:srgbClr val="1575A8"/>
          </a:solidFill>
          <a:ln>
            <a:noFill/>
          </a:ln>
          <a:effectLst>
            <a:reflection blurRad="6350" stA="50000" endA="295" endPos="92000" dist="101600" dir="5400000" sy="-100000" algn="bl" rotWithShape="0"/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95373" y="1299149"/>
            <a:ext cx="98701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66549" y="3581525"/>
            <a:ext cx="863574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1575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5846763" y="4205288"/>
            <a:ext cx="485775" cy="438150"/>
            <a:chOff x="3854621" y="4439238"/>
            <a:chExt cx="484632" cy="437614"/>
          </a:xfrm>
        </p:grpSpPr>
        <p:sp>
          <p:nvSpPr>
            <p:cNvPr id="8" name="燕尾形 7"/>
            <p:cNvSpPr/>
            <p:nvPr/>
          </p:nvSpPr>
          <p:spPr>
            <a:xfrm rot="5400000">
              <a:off x="3946709" y="4347145"/>
              <a:ext cx="300451" cy="484632"/>
            </a:xfrm>
            <a:prstGeom prst="chevron">
              <a:avLst>
                <a:gd name="adj" fmla="val 7636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 rot="5400000">
              <a:off x="3946709" y="4484308"/>
              <a:ext cx="300451" cy="484632"/>
            </a:xfrm>
            <a:prstGeom prst="chevron">
              <a:avLst>
                <a:gd name="adj" fmla="val 7636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23853" y="3455988"/>
            <a:ext cx="714429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title">
    <p:bg>
      <p:bgPr>
        <a:solidFill>
          <a:srgbClr val="E2AF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6"/>
          <p:cNvGrpSpPr/>
          <p:nvPr userDrawn="1"/>
        </p:nvGrpSpPr>
        <p:grpSpPr>
          <a:xfrm>
            <a:off x="5846763" y="4205288"/>
            <a:ext cx="485775" cy="438150"/>
            <a:chOff x="3854621" y="4439238"/>
            <a:chExt cx="484632" cy="437614"/>
          </a:xfrm>
        </p:grpSpPr>
        <p:sp>
          <p:nvSpPr>
            <p:cNvPr id="8" name="燕尾形 7"/>
            <p:cNvSpPr/>
            <p:nvPr/>
          </p:nvSpPr>
          <p:spPr>
            <a:xfrm rot="5400000">
              <a:off x="3946709" y="4347145"/>
              <a:ext cx="300451" cy="484632"/>
            </a:xfrm>
            <a:prstGeom prst="chevron">
              <a:avLst>
                <a:gd name="adj" fmla="val 763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 rot="5400000">
              <a:off x="3946709" y="4484308"/>
              <a:ext cx="300451" cy="484632"/>
            </a:xfrm>
            <a:prstGeom prst="chevron">
              <a:avLst>
                <a:gd name="adj" fmla="val 763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23853" y="3455988"/>
            <a:ext cx="714429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title">
    <p:bg>
      <p:bgPr>
        <a:solidFill>
          <a:srgbClr val="25A9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6"/>
          <p:cNvGrpSpPr/>
          <p:nvPr userDrawn="1"/>
        </p:nvGrpSpPr>
        <p:grpSpPr>
          <a:xfrm>
            <a:off x="5846763" y="4205288"/>
            <a:ext cx="485775" cy="438150"/>
            <a:chOff x="3854621" y="4439238"/>
            <a:chExt cx="484632" cy="437614"/>
          </a:xfrm>
        </p:grpSpPr>
        <p:sp>
          <p:nvSpPr>
            <p:cNvPr id="8" name="燕尾形 7"/>
            <p:cNvSpPr/>
            <p:nvPr/>
          </p:nvSpPr>
          <p:spPr>
            <a:xfrm rot="5400000">
              <a:off x="3946709" y="4347145"/>
              <a:ext cx="300451" cy="484632"/>
            </a:xfrm>
            <a:prstGeom prst="chevron">
              <a:avLst>
                <a:gd name="adj" fmla="val 763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 rot="5400000">
              <a:off x="3946709" y="4484308"/>
              <a:ext cx="300451" cy="484632"/>
            </a:xfrm>
            <a:prstGeom prst="chevron">
              <a:avLst>
                <a:gd name="adj" fmla="val 763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23853" y="3455988"/>
            <a:ext cx="714429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/>
          <p:cNvSpPr/>
          <p:nvPr/>
        </p:nvSpPr>
        <p:spPr>
          <a:xfrm>
            <a:off x="5702300" y="6519863"/>
            <a:ext cx="787400" cy="33813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57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732463" y="6519863"/>
            <a:ext cx="727075" cy="338138"/>
          </a:xfrm>
          <a:prstGeom prst="roundRect">
            <a:avLst>
              <a:gd name="adj" fmla="val 3229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/>
          <p:cNvSpPr/>
          <p:nvPr/>
        </p:nvSpPr>
        <p:spPr>
          <a:xfrm>
            <a:off x="5702300" y="6519863"/>
            <a:ext cx="787400" cy="33813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A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732463" y="6519863"/>
            <a:ext cx="727075" cy="338138"/>
          </a:xfrm>
          <a:prstGeom prst="roundRect">
            <a:avLst>
              <a:gd name="adj" fmla="val 3229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/>
          <p:cNvSpPr/>
          <p:nvPr/>
        </p:nvSpPr>
        <p:spPr>
          <a:xfrm>
            <a:off x="5702300" y="6519863"/>
            <a:ext cx="787400" cy="33813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5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732463" y="6519863"/>
            <a:ext cx="727075" cy="338138"/>
          </a:xfrm>
          <a:prstGeom prst="roundRect">
            <a:avLst>
              <a:gd name="adj" fmla="val 3229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ctrTitle"/>
          </p:nvPr>
        </p:nvSpPr>
        <p:spPr>
          <a:xfrm>
            <a:off x="6162993" y="1795780"/>
            <a:ext cx="9869487" cy="2387600"/>
          </a:xfrm>
        </p:spPr>
        <p:txBody>
          <a:bodyPr wrap="square" lIns="91440" tIns="45720" rIns="91440" bIns="45720" anchor="b" anchorCtr="0"/>
          <a:p>
            <a:pPr defTabSz="914400">
              <a:buClrTx/>
              <a:buSzTx/>
              <a:buFontTx/>
              <a:buNone/>
            </a:pPr>
            <a:r>
              <a:rPr lang="en-US" altLang="zh-CN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JAVA CODE</a:t>
            </a:r>
            <a:br>
              <a:rPr lang="en-US" altLang="zh-CN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2000" kern="1200" dirty="0">
                <a:solidFill>
                  <a:schemeClr val="bg1"/>
                </a:solidFill>
                <a:latin typeface="Times New Roman" panose="02020603050405020304" charset="0"/>
                <a:ea typeface="+mj-ea"/>
                <a:cs typeface="Times New Roman" panose="02020603050405020304" charset="0"/>
              </a:rPr>
              <a:t>Yogesh sapkal</a:t>
            </a:r>
            <a:br>
              <a:rPr lang="en-US" altLang="zh-CN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altLang="zh-CN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altLang="zh-CN" sz="7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16446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replace vowels from string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矩形 4"/>
          <p:cNvSpPr/>
          <p:nvPr/>
        </p:nvSpPr>
        <p:spPr>
          <a:xfrm>
            <a:off x="837883" y="261620"/>
            <a:ext cx="2174875" cy="368300"/>
          </a:xfrm>
          <a:prstGeom prst="rect">
            <a:avLst/>
          </a:prstGeom>
          <a:solidFill>
            <a:srgbClr val="E2AF32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Segoe UI" panose="020B0502040204020203" pitchFamily="34" charset="0"/>
                <a:ea typeface="Microsoft YaHei Light" panose="020B0502040204020203" pitchFamily="34" charset="-122"/>
              </a:rPr>
              <a:t>Code No 9</a:t>
            </a:r>
            <a:endParaRPr lang="en-US" altLang="zh-CN" dirty="0">
              <a:solidFill>
                <a:schemeClr val="bg1"/>
              </a:solidFill>
              <a:latin typeface="Segoe UI" panose="020B0502040204020203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2" name="标题 3"/>
          <p:cNvSpPr>
            <a:spLocks noGrp="1"/>
          </p:cNvSpPr>
          <p:nvPr/>
        </p:nvSpPr>
        <p:spPr>
          <a:xfrm>
            <a:off x="1237615" y="305689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 fontScale="2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public class vowels 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public static void main(String[] args)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String a = "sajhdiefihfsdnv";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replacevowels(a);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System.out.println(a);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public static void replacevowels(String s)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char[] vowels= {'a','e','i','o','u'};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s= s.toLowerCase();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for (char vow:vowels)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 s = s.replace(vow, 'X');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System.out.println(s);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7607300" y="206375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output:-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0 1 2 3 6 7 8 9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9 8 7 6 3 2 1 0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16446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矩形 4"/>
          <p:cNvSpPr/>
          <p:nvPr/>
        </p:nvSpPr>
        <p:spPr>
          <a:xfrm>
            <a:off x="837883" y="261620"/>
            <a:ext cx="2174875" cy="368300"/>
          </a:xfrm>
          <a:prstGeom prst="rect">
            <a:avLst/>
          </a:prstGeom>
          <a:solidFill>
            <a:srgbClr val="E2AF32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Segoe UI" panose="020B0502040204020203" pitchFamily="34" charset="0"/>
                <a:ea typeface="Microsoft YaHei Light" panose="020B0502040204020203" pitchFamily="34" charset="-122"/>
              </a:rPr>
              <a:t>Code No 10 </a:t>
            </a:r>
            <a:endParaRPr lang="en-US" altLang="zh-CN" dirty="0">
              <a:solidFill>
                <a:schemeClr val="bg1"/>
              </a:solidFill>
              <a:latin typeface="Segoe UI" panose="020B0502040204020203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2" name="标题 3"/>
          <p:cNvSpPr>
            <a:spLocks noGrp="1"/>
          </p:cNvSpPr>
          <p:nvPr/>
        </p:nvSpPr>
        <p:spPr>
          <a:xfrm>
            <a:off x="1237615" y="305689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 fontScale="2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package app;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public class pattern 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public static void main(String args[])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for (int i=1; i&lt;=4; i++)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for (int j=1; j&lt;=4; j++)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	System.out.print("@");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System.out.println("@");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7607300" y="206375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output:-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@@@@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ln>
                  <a:noFill/>
                </a:ln>
                <a:effectLst/>
                <a:uLnTx/>
                <a:uFillTx/>
                <a:latin typeface="Microsoft PhagsPa" panose="020B0502040204020203" charset="0"/>
                <a:cs typeface="Microsoft PhagsPa" panose="020B0502040204020203" charset="0"/>
                <a:sym typeface="+mn-ea"/>
              </a:rPr>
              <a:t>@@@@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ln>
                  <a:noFill/>
                </a:ln>
                <a:effectLst/>
                <a:uLnTx/>
                <a:uFillTx/>
                <a:latin typeface="Microsoft PhagsPa" panose="020B0502040204020203" charset="0"/>
                <a:cs typeface="Microsoft PhagsPa" panose="020B0502040204020203" charset="0"/>
                <a:sym typeface="+mn-ea"/>
              </a:rPr>
              <a:t>@@@@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ln>
                  <a:noFill/>
                </a:ln>
                <a:effectLst/>
                <a:uLnTx/>
                <a:uFillTx/>
                <a:latin typeface="Microsoft PhagsPa" panose="020B0502040204020203" charset="0"/>
                <a:cs typeface="Microsoft PhagsPa" panose="020B0502040204020203" charset="0"/>
                <a:sym typeface="+mn-ea"/>
              </a:rPr>
              <a:t>@@@@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16446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矩形 4"/>
          <p:cNvSpPr/>
          <p:nvPr/>
        </p:nvSpPr>
        <p:spPr>
          <a:xfrm>
            <a:off x="837883" y="261620"/>
            <a:ext cx="2174875" cy="368300"/>
          </a:xfrm>
          <a:prstGeom prst="rect">
            <a:avLst/>
          </a:prstGeom>
          <a:solidFill>
            <a:srgbClr val="E2AF32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Segoe UI" panose="020B0502040204020203" pitchFamily="34" charset="0"/>
                <a:ea typeface="Microsoft YaHei Light" panose="020B0502040204020203" pitchFamily="34" charset="-122"/>
              </a:rPr>
              <a:t>Code No 11 </a:t>
            </a:r>
            <a:endParaRPr lang="en-US" altLang="zh-CN" dirty="0">
              <a:solidFill>
                <a:schemeClr val="bg1"/>
              </a:solidFill>
              <a:latin typeface="Segoe UI" panose="020B0502040204020203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2" name="标题 3"/>
          <p:cNvSpPr>
            <a:spLocks noGrp="1"/>
          </p:cNvSpPr>
          <p:nvPr/>
        </p:nvSpPr>
        <p:spPr>
          <a:xfrm>
            <a:off x="1237615" y="305689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 fontScale="2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package app;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public class pattern 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public static void main(String args[])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for (int i=1; i&lt;=4; i++)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for (int j=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i+1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; j&lt;=4; j++)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	System.out.print("@");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System.out.println("@");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7607300" y="206375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output:-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@@@@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ln>
                  <a:noFill/>
                </a:ln>
                <a:effectLst/>
                <a:uLnTx/>
                <a:uFillTx/>
                <a:latin typeface="Microsoft PhagsPa" panose="020B0502040204020203" charset="0"/>
                <a:cs typeface="Microsoft PhagsPa" panose="020B0502040204020203" charset="0"/>
                <a:sym typeface="+mn-ea"/>
              </a:rPr>
              <a:t>@@@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ln>
                  <a:noFill/>
                </a:ln>
                <a:effectLst/>
                <a:uLnTx/>
                <a:uFillTx/>
                <a:latin typeface="Microsoft PhagsPa" panose="020B0502040204020203" charset="0"/>
                <a:cs typeface="Microsoft PhagsPa" panose="020B0502040204020203" charset="0"/>
                <a:sym typeface="+mn-ea"/>
              </a:rPr>
              <a:t>@@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ln>
                  <a:noFill/>
                </a:ln>
                <a:effectLst/>
                <a:uLnTx/>
                <a:uFillTx/>
                <a:latin typeface="Microsoft PhagsPa" panose="020B0502040204020203" charset="0"/>
                <a:cs typeface="Microsoft PhagsPa" panose="020B0502040204020203" charset="0"/>
                <a:sym typeface="+mn-ea"/>
              </a:rPr>
              <a:t>@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16446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矩形 4"/>
          <p:cNvSpPr/>
          <p:nvPr/>
        </p:nvSpPr>
        <p:spPr>
          <a:xfrm>
            <a:off x="837883" y="261620"/>
            <a:ext cx="2174875" cy="368300"/>
          </a:xfrm>
          <a:prstGeom prst="rect">
            <a:avLst/>
          </a:prstGeom>
          <a:solidFill>
            <a:srgbClr val="E2AF32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Segoe UI" panose="020B0502040204020203" pitchFamily="34" charset="0"/>
                <a:ea typeface="Microsoft YaHei Light" panose="020B0502040204020203" pitchFamily="34" charset="-122"/>
              </a:rPr>
              <a:t>Code No 12</a:t>
            </a:r>
            <a:endParaRPr lang="en-US" altLang="zh-CN" dirty="0">
              <a:solidFill>
                <a:schemeClr val="bg1"/>
              </a:solidFill>
              <a:latin typeface="Segoe UI" panose="020B0502040204020203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2" name="标题 3"/>
          <p:cNvSpPr>
            <a:spLocks noGrp="1"/>
          </p:cNvSpPr>
          <p:nvPr/>
        </p:nvSpPr>
        <p:spPr>
          <a:xfrm>
            <a:off x="1237615" y="305689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 fontScale="2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package app;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public class pattern 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public static void main(String args[])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for (int i=1; i&lt;=4; i++)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for (int j=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i+1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; j&lt;=4; j++)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	System.out.print("@");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System.out.println("@");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7607300" y="206375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output:-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@@@@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ln>
                  <a:noFill/>
                </a:ln>
                <a:effectLst/>
                <a:uLnTx/>
                <a:uFillTx/>
                <a:latin typeface="Microsoft PhagsPa" panose="020B0502040204020203" charset="0"/>
                <a:cs typeface="Microsoft PhagsPa" panose="020B0502040204020203" charset="0"/>
                <a:sym typeface="+mn-ea"/>
              </a:rPr>
              <a:t>@@@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ln>
                  <a:noFill/>
                </a:ln>
                <a:effectLst/>
                <a:uLnTx/>
                <a:uFillTx/>
                <a:latin typeface="Microsoft PhagsPa" panose="020B0502040204020203" charset="0"/>
                <a:cs typeface="Microsoft PhagsPa" panose="020B0502040204020203" charset="0"/>
                <a:sym typeface="+mn-ea"/>
              </a:rPr>
              <a:t>@@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ln>
                  <a:noFill/>
                </a:ln>
                <a:effectLst/>
                <a:uLnTx/>
                <a:uFillTx/>
                <a:latin typeface="Microsoft PhagsPa" panose="020B0502040204020203" charset="0"/>
                <a:cs typeface="Microsoft PhagsPa" panose="020B0502040204020203" charset="0"/>
                <a:sym typeface="+mn-ea"/>
              </a:rPr>
              <a:t>@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16446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Find minimum and maximum in array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矩形 4"/>
          <p:cNvSpPr/>
          <p:nvPr/>
        </p:nvSpPr>
        <p:spPr>
          <a:xfrm>
            <a:off x="837883" y="261620"/>
            <a:ext cx="2174875" cy="368300"/>
          </a:xfrm>
          <a:prstGeom prst="rect">
            <a:avLst/>
          </a:prstGeom>
          <a:solidFill>
            <a:srgbClr val="E2AF32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Segoe UI" panose="020B0502040204020203" pitchFamily="34" charset="0"/>
                <a:ea typeface="Microsoft YaHei Light" panose="020B0502040204020203" pitchFamily="34" charset="-122"/>
              </a:rPr>
              <a:t>Code No 1</a:t>
            </a:r>
            <a:endParaRPr lang="en-US" altLang="zh-CN" dirty="0">
              <a:solidFill>
                <a:schemeClr val="bg1"/>
              </a:solidFill>
              <a:latin typeface="Segoe UI" panose="020B0502040204020203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2" name="标题 3"/>
          <p:cNvSpPr>
            <a:spLocks noGrp="1"/>
          </p:cNvSpPr>
          <p:nvPr/>
        </p:nvSpPr>
        <p:spPr>
          <a:xfrm>
            <a:off x="1237615" y="305689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 fontScale="2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public class firstclass 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public static void main(String args[]) 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int arr[]= {12,3,4,5,6,1,9};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int min= arr[0];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int max= arr[0];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for(int i=0; i&lt;arr.length;i++)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if(arr[i]&lt; min)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	min = arr[i];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if(arr[i]&gt; max)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	max = arr[i];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			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System.out.println("maximum"+max+ "minimum"+min);		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7821295" y="2658745"/>
            <a:ext cx="4302125" cy="132588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Output:-</a:t>
            </a:r>
            <a:r>
              <a:rPr lang="en-US" altLang="zh-CN" sz="1400" noProof="0" dirty="0">
                <a:ln>
                  <a:noFill/>
                </a:ln>
                <a:effectLst/>
                <a:uLnTx/>
                <a:uFillTx/>
                <a:latin typeface="Microsoft PhagsPa" panose="020B0502040204020203" charset="0"/>
                <a:cs typeface="Microsoft PhagsPa" panose="020B0502040204020203" charset="0"/>
                <a:sym typeface="+mn-ea"/>
              </a:rPr>
              <a:t>maximum12minimum1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16446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1st and 2nd maximum in array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矩形 4"/>
          <p:cNvSpPr/>
          <p:nvPr/>
        </p:nvSpPr>
        <p:spPr>
          <a:xfrm>
            <a:off x="837883" y="280670"/>
            <a:ext cx="2174875" cy="368300"/>
          </a:xfrm>
          <a:prstGeom prst="rect">
            <a:avLst/>
          </a:prstGeom>
          <a:solidFill>
            <a:srgbClr val="E2AF32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Segoe UI" panose="020B0502040204020203" pitchFamily="34" charset="0"/>
                <a:ea typeface="Microsoft YaHei Light" panose="020B0502040204020203" pitchFamily="34" charset="-122"/>
              </a:rPr>
              <a:t>Code No 2</a:t>
            </a:r>
            <a:endParaRPr lang="en-US" altLang="zh-CN" dirty="0">
              <a:solidFill>
                <a:schemeClr val="bg1"/>
              </a:solidFill>
              <a:latin typeface="Segoe UI" panose="020B0502040204020203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2" name="标题 3"/>
          <p:cNvSpPr>
            <a:spLocks noGrp="1"/>
          </p:cNvSpPr>
          <p:nvPr/>
        </p:nvSpPr>
        <p:spPr>
          <a:xfrm>
            <a:off x="1237615" y="305689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 fontScale="2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public class Main 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  public static void main(String[] args) 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     int array[] = { 78, 98, 45, 12, 36, 45, 79, 12, 10 };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     int first = Integer.MIN_VALUE;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     int second = Integer.MIN_VALUE;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     for (int i = 0; i &lt; array.length; i++)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6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     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 if (first &lt; array[i]) 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           second = first;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           first = array[i];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        } else if (second &lt; array[i]) 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           second = array[i];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        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     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     System.out.println("Top two numbers: \nFirst: " + first + "\nSecond: " + second);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  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7821295" y="2658745"/>
            <a:ext cx="4302125" cy="132588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Output:-</a:t>
            </a:r>
            <a:r>
              <a:rPr lang="en-US" altLang="zh-CN" sz="1400" noProof="0" dirty="0">
                <a:ln>
                  <a:noFill/>
                </a:ln>
                <a:effectLst/>
                <a:uLnTx/>
                <a:uFillTx/>
                <a:latin typeface="Microsoft PhagsPa" panose="020B0502040204020203" charset="0"/>
                <a:cs typeface="Microsoft PhagsPa" panose="020B0502040204020203" charset="0"/>
                <a:sym typeface="+mn-ea"/>
              </a:rPr>
              <a:t>maximum12minimum1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16446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acending and decending in array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矩形 4"/>
          <p:cNvSpPr/>
          <p:nvPr/>
        </p:nvSpPr>
        <p:spPr>
          <a:xfrm>
            <a:off x="837883" y="261620"/>
            <a:ext cx="2174875" cy="368300"/>
          </a:xfrm>
          <a:prstGeom prst="rect">
            <a:avLst/>
          </a:prstGeom>
          <a:solidFill>
            <a:srgbClr val="E2AF32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Segoe UI" panose="020B0502040204020203" pitchFamily="34" charset="0"/>
                <a:ea typeface="Microsoft YaHei Light" panose="020B0502040204020203" pitchFamily="34" charset="-122"/>
              </a:rPr>
              <a:t>Code No 3</a:t>
            </a:r>
            <a:endParaRPr lang="en-US" altLang="zh-CN" dirty="0">
              <a:solidFill>
                <a:schemeClr val="bg1"/>
              </a:solidFill>
              <a:latin typeface="Segoe UI" panose="020B0502040204020203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2" name="标题 3"/>
          <p:cNvSpPr>
            <a:spLocks noGrp="1"/>
          </p:cNvSpPr>
          <p:nvPr/>
        </p:nvSpPr>
        <p:spPr>
          <a:xfrm>
            <a:off x="1237615" y="305689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 fontScale="2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import java.util.*;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public class firstclass 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public static void main(String args[]) 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   int a[]={3,6,2,7,1,9,8,0};   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  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   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Arrays.sort(a); 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     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   for(int i=0;i&lt;a.length;i++)       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   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       System.out.print(a[i]+" ");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   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   System.out.println(); 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  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     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for(int i=a.length-1;i&gt;=0;i--)  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   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       System.out.print(a[i]+" ");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   }    		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7607300" y="206375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output:-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0 1 2 3 6 7 8 9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9 8 7 6 3 2 1 0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16446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show duplicate element of array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矩形 4"/>
          <p:cNvSpPr/>
          <p:nvPr/>
        </p:nvSpPr>
        <p:spPr>
          <a:xfrm>
            <a:off x="837883" y="261620"/>
            <a:ext cx="2174875" cy="368300"/>
          </a:xfrm>
          <a:prstGeom prst="rect">
            <a:avLst/>
          </a:prstGeom>
          <a:solidFill>
            <a:srgbClr val="E2AF32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Segoe UI" panose="020B0502040204020203" pitchFamily="34" charset="0"/>
                <a:ea typeface="Microsoft YaHei Light" panose="020B0502040204020203" pitchFamily="34" charset="-122"/>
              </a:rPr>
              <a:t>Code No 4</a:t>
            </a:r>
            <a:endParaRPr lang="en-US" altLang="zh-CN" dirty="0">
              <a:solidFill>
                <a:schemeClr val="bg1"/>
              </a:solidFill>
              <a:latin typeface="Segoe UI" panose="020B0502040204020203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2" name="标题 3"/>
          <p:cNvSpPr>
            <a:spLocks noGrp="1"/>
          </p:cNvSpPr>
          <p:nvPr/>
        </p:nvSpPr>
        <p:spPr>
          <a:xfrm>
            <a:off x="1237615" y="305689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 fontScale="2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import java.util.*;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public class DuplicateElement { 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   public static void main(String[] args) {     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        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       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       int [] arr = new int [] {1, 2, 3, 4, 2, 7, 8, 8, 3};  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        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       System.out.println("Duplicate elements in given array: "); 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      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       for(int i = 0; i &lt; arr.length; i++) 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           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for(int j = i + 1; j &lt; arr.length; j++) { 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               if(arr[i] == arr[j]) 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                   System.out.println(arr[j]);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           } 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       } 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   } 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} 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7607300" y="206375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output:-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11 22 33 5 6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1 2 3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16446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show duplicate element of 2 array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矩形 4"/>
          <p:cNvSpPr/>
          <p:nvPr/>
        </p:nvSpPr>
        <p:spPr>
          <a:xfrm>
            <a:off x="837883" y="261620"/>
            <a:ext cx="2174875" cy="368300"/>
          </a:xfrm>
          <a:prstGeom prst="rect">
            <a:avLst/>
          </a:prstGeom>
          <a:solidFill>
            <a:srgbClr val="E2AF32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Segoe UI" panose="020B0502040204020203" pitchFamily="34" charset="0"/>
                <a:ea typeface="Microsoft YaHei Light" panose="020B0502040204020203" pitchFamily="34" charset="-122"/>
              </a:rPr>
              <a:t>Code No 5</a:t>
            </a:r>
            <a:endParaRPr lang="en-US" altLang="zh-CN" dirty="0">
              <a:solidFill>
                <a:schemeClr val="bg1"/>
              </a:solidFill>
              <a:latin typeface="Segoe UI" panose="020B0502040204020203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2" name="标题 3"/>
          <p:cNvSpPr>
            <a:spLocks noGrp="1"/>
          </p:cNvSpPr>
          <p:nvPr/>
        </p:nvSpPr>
        <p:spPr>
          <a:xfrm>
            <a:off x="1237615" y="305689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 fontScale="2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import java.util.*;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public class duplicatetarray 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public static void main(String args[])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int [] x = new int [] {1, 2, 3, 4, 2, 7, 8, 8, 3};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int [] y = new int [] {1, 8, 3, 6, 2, 7, 8, 6, 9};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Arrays.sort(x);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Arrays.sort(y);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int i = 0,j = 0;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   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while (i &lt; x.length &amp;&amp; j &lt; y.length)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   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       if(x[i] == y[j])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       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           System.out.println(x[i]);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           i++;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           j++;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       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       else if (x[i] &lt; y[j])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           i++;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       else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           j++;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   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   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7607300" y="206375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output:-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11 22 33 5 6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1 2 3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16446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Print your name 10000 times without loop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矩形 4"/>
          <p:cNvSpPr/>
          <p:nvPr/>
        </p:nvSpPr>
        <p:spPr>
          <a:xfrm>
            <a:off x="837883" y="261620"/>
            <a:ext cx="2174875" cy="368300"/>
          </a:xfrm>
          <a:prstGeom prst="rect">
            <a:avLst/>
          </a:prstGeom>
          <a:solidFill>
            <a:srgbClr val="E2AF32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Segoe UI" panose="020B0502040204020203" pitchFamily="34" charset="0"/>
                <a:ea typeface="Microsoft YaHei Light" panose="020B0502040204020203" pitchFamily="34" charset="-122"/>
              </a:rPr>
              <a:t>Code No 6</a:t>
            </a:r>
            <a:endParaRPr lang="en-US" altLang="zh-CN" dirty="0">
              <a:solidFill>
                <a:schemeClr val="bg1"/>
              </a:solidFill>
              <a:latin typeface="Segoe UI" panose="020B0502040204020203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2" name="标题 3"/>
          <p:cNvSpPr>
            <a:spLocks noGrp="1"/>
          </p:cNvSpPr>
          <p:nvPr/>
        </p:nvSpPr>
        <p:spPr>
          <a:xfrm>
            <a:off x="1237615" y="305689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 fontScale="2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import java.util.*;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String name = "Jacek";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String str = "X";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str = str.replaceAll("X", "XXXXXXXXXX");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str = str.replaceAll("X", "XXXXXXXXXX");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str = str.replaceAll("X", "XXXXXXXXXX");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str = str.replaceAll("X", name + "\n");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System.out.println(str);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7607300" y="206375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output:-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0 1 2 3 6 7 8 9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9 8 7 6 3 2 1 0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16446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to 100 prime print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矩形 4"/>
          <p:cNvSpPr/>
          <p:nvPr/>
        </p:nvSpPr>
        <p:spPr>
          <a:xfrm>
            <a:off x="837883" y="261620"/>
            <a:ext cx="2174875" cy="368300"/>
          </a:xfrm>
          <a:prstGeom prst="rect">
            <a:avLst/>
          </a:prstGeom>
          <a:solidFill>
            <a:srgbClr val="E2AF32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Segoe UI" panose="020B0502040204020203" pitchFamily="34" charset="0"/>
                <a:ea typeface="Microsoft YaHei Light" panose="020B0502040204020203" pitchFamily="34" charset="-122"/>
              </a:rPr>
              <a:t>Code No 7</a:t>
            </a:r>
            <a:endParaRPr lang="en-US" altLang="zh-CN" dirty="0">
              <a:solidFill>
                <a:schemeClr val="bg1"/>
              </a:solidFill>
              <a:latin typeface="Segoe UI" panose="020B0502040204020203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2" name="标题 3"/>
          <p:cNvSpPr>
            <a:spLocks noGrp="1"/>
          </p:cNvSpPr>
          <p:nvPr/>
        </p:nvSpPr>
        <p:spPr>
          <a:xfrm>
            <a:off x="1237615" y="305689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 fontScale="2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import java.util.*;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public class onetohunprime 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public static void main(String args[])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for(int i=2; i&lt;=100;i++)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boolean isprime= true;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for(int j = 2; j &lt; i; j++)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           if(i % j == 0)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           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              isprime=false;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              break;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           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        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        if (isprime)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        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           System.out.println(i);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         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        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7607300" y="206375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output:-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0 1 2 3 6 7 8 9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9 8 7 6 3 2 1 0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16446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remove vowels from string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矩形 4"/>
          <p:cNvSpPr/>
          <p:nvPr/>
        </p:nvSpPr>
        <p:spPr>
          <a:xfrm>
            <a:off x="837883" y="261620"/>
            <a:ext cx="2174875" cy="368300"/>
          </a:xfrm>
          <a:prstGeom prst="rect">
            <a:avLst/>
          </a:prstGeom>
          <a:solidFill>
            <a:srgbClr val="E2AF32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Segoe UI" panose="020B0502040204020203" pitchFamily="34" charset="0"/>
                <a:ea typeface="Microsoft YaHei Light" panose="020B0502040204020203" pitchFamily="34" charset="-122"/>
              </a:rPr>
              <a:t>Code No 8</a:t>
            </a:r>
            <a:endParaRPr lang="en-US" altLang="zh-CN" dirty="0">
              <a:solidFill>
                <a:schemeClr val="bg1"/>
              </a:solidFill>
              <a:latin typeface="Segoe UI" panose="020B0502040204020203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2" name="标题 3"/>
          <p:cNvSpPr>
            <a:spLocks noGrp="1"/>
          </p:cNvSpPr>
          <p:nvPr/>
        </p:nvSpPr>
        <p:spPr>
          <a:xfrm>
            <a:off x="1237615" y="305689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 fontScale="2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public class vowels 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public static void main(String[] args)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String a = "sajhdiefihfsdnv";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char result;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char notvow;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String lowerCase = a.toLowerCase();   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char []c= lowerCase.toCharArray();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for (int i= 0; i&lt;c.length ; i++)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if(c[i]=='a' || c[i]=='e' || c[i]=='i' || c[i]=='o')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 result = c[i];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else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{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 notvow = c[i];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	 System.out.print(" "+notvow);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	 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 }    	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	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}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7607300" y="206375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output:-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s</a:t>
            </a:r>
            <a:r>
              <a:rPr lang="en-US" altLang="zh-CN" sz="1600" noProof="0" dirty="0">
                <a:ln>
                  <a:noFill/>
                </a:ln>
                <a:effectLst/>
                <a:uLnTx/>
                <a:uFillTx/>
                <a:latin typeface="Microsoft PhagsPa" panose="020B0502040204020203" charset="0"/>
                <a:cs typeface="Microsoft PhagsPa" panose="020B0502040204020203" charset="0"/>
                <a:sym typeface="+mn-ea"/>
              </a:rPr>
              <a:t>ajhdiefihfsdnv</a:t>
            </a:r>
            <a:endParaRPr lang="en-US" altLang="zh-CN" sz="1600" noProof="0" dirty="0">
              <a:ln>
                <a:noFill/>
              </a:ln>
              <a:effectLst/>
              <a:uLnTx/>
              <a:uFillTx/>
              <a:latin typeface="Microsoft PhagsPa" panose="020B0502040204020203" charset="0"/>
              <a:cs typeface="Microsoft PhagsPa" panose="020B0502040204020203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PhagsPa" panose="020B0502040204020203" charset="0"/>
                <a:ea typeface="+mj-ea"/>
                <a:cs typeface="Microsoft PhagsPa" panose="020B0502040204020203" charset="0"/>
              </a:rPr>
              <a:t> s j h d f h f s d n v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PhagsPa" panose="020B0502040204020203" charset="0"/>
              <a:ea typeface="+mj-ea"/>
              <a:cs typeface="Microsoft PhagsPa" panose="020B05020402040202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微软雅黑 Light"/>
        <a:cs typeface=""/>
      </a:majorFont>
      <a:minorFont>
        <a:latin typeface="Segoe UI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微软雅黑 Light"/>
        <a:cs typeface=""/>
      </a:majorFont>
      <a:minorFont>
        <a:latin typeface="Segoe UI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5020</Words>
  <Application>WPS Presentation</Application>
  <PresentationFormat>宽屏</PresentationFormat>
  <Paragraphs>374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Segoe UI</vt:lpstr>
      <vt:lpstr>Microsoft YaHei Light</vt:lpstr>
      <vt:lpstr>Times New Roman</vt:lpstr>
      <vt:lpstr>Microsoft PhagsPa</vt:lpstr>
      <vt:lpstr>Calibri</vt:lpstr>
      <vt:lpstr>Microsoft YaHei</vt:lpstr>
      <vt:lpstr>Arial Unicode MS</vt:lpstr>
      <vt:lpstr>Calibri Light</vt:lpstr>
      <vt:lpstr>方正综艺简体</vt:lpstr>
      <vt:lpstr>Office Theme</vt:lpstr>
      <vt:lpstr>1_Office Theme</vt:lpstr>
      <vt:lpstr>JAVA CODE Yogesh sapkal   </vt:lpstr>
      <vt:lpstr>Find minimum and maximum in array </vt:lpstr>
      <vt:lpstr>Find minimum and maximum in array </vt:lpstr>
      <vt:lpstr>acending and decending in array </vt:lpstr>
      <vt:lpstr>duplicate element of 2 array </vt:lpstr>
      <vt:lpstr>show duplicate element of array </vt:lpstr>
      <vt:lpstr>acending and decending in array </vt:lpstr>
      <vt:lpstr>Print your name 10000 times without loop</vt:lpstr>
      <vt:lpstr>Print prime number1 to 100</vt:lpstr>
      <vt:lpstr>Print prime number1 to 100</vt:lpstr>
      <vt:lpstr>replace vowels from string</vt:lpstr>
      <vt:lpstr>pattern</vt:lpstr>
      <vt:lpstr>pattern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08_Yogesh Sapkal</cp:lastModifiedBy>
  <cp:revision>51</cp:revision>
  <dcterms:created xsi:type="dcterms:W3CDTF">2014-12-20T13:05:00Z</dcterms:created>
  <dcterms:modified xsi:type="dcterms:W3CDTF">2022-10-30T10:47:06Z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1033-11.2.0.11341</vt:lpwstr>
  </property>
  <property fmtid="{D5CDD505-2E9C-101B-9397-08002B2CF9AE}" pid="3" name="ICV">
    <vt:lpwstr>E57227A1A52149179412F9AE3A92982C</vt:lpwstr>
  </property>
</Properties>
</file>