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92" r:id="rId5"/>
    <p:sldId id="275" r:id="rId6"/>
    <p:sldId id="276" r:id="rId7"/>
    <p:sldId id="277" r:id="rId8"/>
    <p:sldId id="279" r:id="rId9"/>
    <p:sldId id="297" r:id="rId10"/>
    <p:sldId id="298" r:id="rId11"/>
    <p:sldId id="299" r:id="rId12"/>
    <p:sldId id="300" r:id="rId13"/>
    <p:sldId id="301" r:id="rId14"/>
    <p:sldId id="288"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95B3A"/>
    <a:srgbClr val="44678D"/>
    <a:srgbClr val="446992"/>
    <a:srgbClr val="98432A"/>
    <a:srgbClr val="D84400"/>
    <a:srgbClr val="AEC2D8"/>
    <a:srgbClr val="263E5A"/>
    <a:srgbClr val="D6E0EB"/>
    <a:srgbClr val="728DAB"/>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36E1C7-ECE5-42F0-903E-F3C2F4C879FF}" v="33" dt="2024-10-20T15:49:08.86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63" d="100"/>
          <a:sy n="63" d="100"/>
        </p:scale>
        <p:origin x="804" y="5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10/20/2024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10/20/2024</a:t>
            </a:fld>
            <a:endParaRPr lang="en-US" dirty="0"/>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dirty="0"/>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dirty="0"/>
              <a:t>Click icon to add picture</a:t>
            </a:r>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20.jpeg"/><Relationship Id="rId5" Type="http://schemas.openxmlformats.org/officeDocument/2006/relationships/image" Target="../media/image19.jp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82880" y="1960879"/>
            <a:ext cx="7589520" cy="1971041"/>
          </a:xfrm>
          <a:ln>
            <a:noFill/>
          </a:ln>
        </p:spPr>
        <p:txBody>
          <a:bodyPr/>
          <a:lstStyle/>
          <a:p>
            <a:r>
              <a:rPr lang="en-US" dirty="0">
                <a:solidFill>
                  <a:schemeClr val="accent4">
                    <a:lumMod val="75000"/>
                  </a:schemeClr>
                </a:solidFill>
                <a:latin typeface="Arial Black" panose="020B0A04020102020204" pitchFamily="34" charset="0"/>
              </a:rPr>
              <a:t>   Amazon  Sales Data  Analysis </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269594" cy="735196"/>
          </a:xfrm>
        </p:spPr>
        <p:txBody>
          <a:bodyPr/>
          <a:lstStyle/>
          <a:p>
            <a:r>
              <a:rPr lang="en-US" dirty="0"/>
              <a:t>Presenter Name : Yogita Khillari</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25561" r="25561"/>
          <a:stretch/>
        </p:blipFill>
        <p:spPr>
          <a:xfrm>
            <a:off x="6925437" y="838985"/>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128188" y="1573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3" name="Graphic 2" descr="Shopping cart with solid fill">
            <a:extLst>
              <a:ext uri="{FF2B5EF4-FFF2-40B4-BE49-F238E27FC236}">
                <a16:creationId xmlns:a16="http://schemas.microsoft.com/office/drawing/2014/main" id="{E1726765-BBE4-CFD3-D8ED-B1899029CD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6240" y="6050279"/>
            <a:ext cx="513657" cy="513657"/>
          </a:xfrm>
          <a:prstGeom prst="rect">
            <a:avLst/>
          </a:prstGeom>
        </p:spPr>
      </p:pic>
      <p:pic>
        <p:nvPicPr>
          <p:cNvPr id="4" name="Picture 3">
            <a:extLst>
              <a:ext uri="{FF2B5EF4-FFF2-40B4-BE49-F238E27FC236}">
                <a16:creationId xmlns:a16="http://schemas.microsoft.com/office/drawing/2014/main" id="{E921C69E-11B1-4D3E-DE04-3480A652894F}"/>
              </a:ext>
            </a:extLst>
          </p:cNvPr>
          <p:cNvPicPr>
            <a:picLocks noChangeAspect="1"/>
          </p:cNvPicPr>
          <p:nvPr/>
        </p:nvPicPr>
        <p:blipFill>
          <a:blip r:embed="rId6"/>
          <a:stretch>
            <a:fillRect/>
          </a:stretch>
        </p:blipFill>
        <p:spPr>
          <a:xfrm>
            <a:off x="74243" y="2299530"/>
            <a:ext cx="643994" cy="646869"/>
          </a:xfrm>
          <a:prstGeom prst="rect">
            <a:avLst/>
          </a:pr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0FA5-68CE-98AA-3EAE-F39804DE1452}"/>
              </a:ext>
            </a:extLst>
          </p:cNvPr>
          <p:cNvSpPr>
            <a:spLocks noGrp="1"/>
          </p:cNvSpPr>
          <p:nvPr>
            <p:ph type="title"/>
          </p:nvPr>
        </p:nvSpPr>
        <p:spPr>
          <a:xfrm>
            <a:off x="484632" y="162560"/>
            <a:ext cx="10986873" cy="6289040"/>
          </a:xfrm>
        </p:spPr>
        <p:txBody>
          <a:bodyPr/>
          <a:lstStyle/>
          <a:p>
            <a:pPr algn="l"/>
            <a:r>
              <a:rPr lang="en-IN" sz="2000" b="1" i="0" u="sng" dirty="0">
                <a:solidFill>
                  <a:schemeClr val="accent1">
                    <a:lumMod val="50000"/>
                  </a:schemeClr>
                </a:solidFill>
                <a:effectLst/>
                <a:latin typeface="Aptos Narrow" panose="020B0004020202020204" pitchFamily="34" charset="0"/>
              </a:rPr>
              <a:t>GEOGRAPHICAL VIEW</a:t>
            </a:r>
            <a:br>
              <a:rPr lang="en-IN" sz="2000" b="1" i="0" u="sng" dirty="0">
                <a:solidFill>
                  <a:schemeClr val="accent1">
                    <a:lumMod val="50000"/>
                  </a:schemeClr>
                </a:solidFill>
                <a:effectLst/>
                <a:latin typeface="Aptos Narrow" panose="020B0004020202020204" pitchFamily="34" charset="0"/>
              </a:rPr>
            </a:br>
            <a:br>
              <a:rPr lang="en-IN" sz="2000" u="sng" dirty="0">
                <a:solidFill>
                  <a:srgbClr val="242424"/>
                </a:solidFill>
                <a:latin typeface="source-serif-pro"/>
              </a:rPr>
            </a:br>
            <a:r>
              <a:rPr lang="en-US" sz="1800" i="0" dirty="0">
                <a:solidFill>
                  <a:srgbClr val="C95B3A"/>
                </a:solidFill>
                <a:effectLst/>
                <a:latin typeface="Aptos Narrow" panose="020B0004020202020204" pitchFamily="34" charset="0"/>
              </a:rPr>
              <a:t>Top 5 countries by revenue:</a:t>
            </a:r>
            <a:br>
              <a:rPr lang="en-US" sz="1800" b="0" i="0" dirty="0">
                <a:solidFill>
                  <a:srgbClr val="242424"/>
                </a:solidFill>
                <a:effectLst/>
                <a:latin typeface="Aptos Narrow" panose="020B0004020202020204" pitchFamily="34" charset="0"/>
              </a:rPr>
            </a:br>
            <a:r>
              <a:rPr lang="en-US" sz="1800" b="0" i="0" dirty="0">
                <a:solidFill>
                  <a:srgbClr val="242424"/>
                </a:solidFill>
                <a:effectLst/>
                <a:latin typeface="Aptos Narrow" panose="020B0004020202020204" pitchFamily="34" charset="0"/>
              </a:rPr>
              <a:t>Lithuania, Iceland , Switzerland, Romania and Turkmenistan are the countries generating highest revenue. Lithuania generated highest revenue of 5.4 M. The average revenue generated in these 5 countries is about 3.9M.</a:t>
            </a:r>
            <a:br>
              <a:rPr lang="en-US" sz="1800" b="0" i="0" dirty="0">
                <a:solidFill>
                  <a:srgbClr val="242424"/>
                </a:solidFill>
                <a:effectLst/>
                <a:latin typeface="Aptos Narrow" panose="020B0004020202020204" pitchFamily="34" charset="0"/>
              </a:rPr>
            </a:br>
            <a:r>
              <a:rPr lang="en-US" sz="1800" i="0" dirty="0">
                <a:solidFill>
                  <a:srgbClr val="C95B3A"/>
                </a:solidFill>
                <a:effectLst/>
                <a:latin typeface="Aptos Narrow" panose="020B0004020202020204" pitchFamily="34" charset="0"/>
              </a:rPr>
              <a:t>Bottom 5 countries by revenue:</a:t>
            </a:r>
            <a:br>
              <a:rPr lang="en-US" sz="1800" b="0" i="0" dirty="0">
                <a:solidFill>
                  <a:srgbClr val="242424"/>
                </a:solidFill>
                <a:effectLst/>
                <a:latin typeface="Aptos Narrow" panose="020B0004020202020204" pitchFamily="34" charset="0"/>
              </a:rPr>
            </a:br>
            <a:r>
              <a:rPr lang="en-US" sz="1800" b="0" i="0" dirty="0">
                <a:solidFill>
                  <a:srgbClr val="242424"/>
                </a:solidFill>
                <a:effectLst/>
                <a:latin typeface="Aptos Narrow" panose="020B0004020202020204" pitchFamily="34" charset="0"/>
              </a:rPr>
              <a:t>Bottom 5 countries contributing to the sales Kuwait , Lesotho, South Sudan, Comoros , and Slovenia. Steps can be taken to focus on improvement of sales in these countries </a:t>
            </a:r>
            <a:br>
              <a:rPr lang="en-US" sz="1800" b="0" i="0" dirty="0">
                <a:solidFill>
                  <a:srgbClr val="242424"/>
                </a:solidFill>
                <a:effectLst/>
                <a:latin typeface="Aptos Narrow" panose="020B0004020202020204" pitchFamily="34" charset="0"/>
              </a:rPr>
            </a:br>
            <a:r>
              <a:rPr lang="en-US" sz="1800" i="0" dirty="0">
                <a:solidFill>
                  <a:srgbClr val="C95B3A"/>
                </a:solidFill>
                <a:effectLst/>
                <a:latin typeface="Aptos Narrow" panose="020B0004020202020204" pitchFamily="34" charset="0"/>
              </a:rPr>
              <a:t>Revenue and Profit by region</a:t>
            </a:r>
            <a:br>
              <a:rPr lang="en-US" sz="1800" b="0" i="0" dirty="0">
                <a:solidFill>
                  <a:srgbClr val="242424"/>
                </a:solidFill>
                <a:effectLst/>
                <a:latin typeface="Aptos Narrow" panose="020B0004020202020204" pitchFamily="34" charset="0"/>
              </a:rPr>
            </a:br>
            <a:r>
              <a:rPr lang="en-US" sz="1800" b="0" i="0" dirty="0">
                <a:solidFill>
                  <a:srgbClr val="242424"/>
                </a:solidFill>
                <a:effectLst/>
                <a:latin typeface="Aptos Narrow" panose="020B0004020202020204" pitchFamily="34" charset="0"/>
              </a:rPr>
              <a:t>Sales Revenue trends :</a:t>
            </a:r>
            <a:br>
              <a:rPr lang="en-US" b="0" i="0" dirty="0">
                <a:solidFill>
                  <a:srgbClr val="242424"/>
                </a:solidFill>
                <a:effectLst/>
                <a:latin typeface="Aptos Narrow" panose="020B0004020202020204" pitchFamily="34" charset="0"/>
              </a:rPr>
            </a:br>
            <a:endParaRPr lang="en-IN" dirty="0">
              <a:latin typeface="Aptos Narrow" panose="020B0004020202020204" pitchFamily="34" charset="0"/>
            </a:endParaRPr>
          </a:p>
        </p:txBody>
      </p:sp>
      <p:sp>
        <p:nvSpPr>
          <p:cNvPr id="4" name="Footer Placeholder 3">
            <a:extLst>
              <a:ext uri="{FF2B5EF4-FFF2-40B4-BE49-F238E27FC236}">
                <a16:creationId xmlns:a16="http://schemas.microsoft.com/office/drawing/2014/main" id="{D26E44A5-8A8C-C73D-2DEE-6F74DCDAE5B6}"/>
              </a:ext>
            </a:extLst>
          </p:cNvPr>
          <p:cNvSpPr>
            <a:spLocks noGrp="1"/>
          </p:cNvSpPr>
          <p:nvPr>
            <p:ph type="ftr" sz="quarter" idx="28"/>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630117-8AEE-0FB9-81E4-4E9751EC423E}"/>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pic>
        <p:nvPicPr>
          <p:cNvPr id="8" name="Picture 7">
            <a:extLst>
              <a:ext uri="{FF2B5EF4-FFF2-40B4-BE49-F238E27FC236}">
                <a16:creationId xmlns:a16="http://schemas.microsoft.com/office/drawing/2014/main" id="{96069AA4-E033-A957-523E-065E250FE04A}"/>
              </a:ext>
            </a:extLst>
          </p:cNvPr>
          <p:cNvPicPr>
            <a:picLocks noChangeAspect="1"/>
          </p:cNvPicPr>
          <p:nvPr/>
        </p:nvPicPr>
        <p:blipFill>
          <a:blip r:embed="rId2"/>
          <a:stretch>
            <a:fillRect/>
          </a:stretch>
        </p:blipFill>
        <p:spPr>
          <a:xfrm>
            <a:off x="6359271" y="2895602"/>
            <a:ext cx="5608074" cy="3140522"/>
          </a:xfrm>
          <a:prstGeom prst="rect">
            <a:avLst/>
          </a:prstGeom>
        </p:spPr>
      </p:pic>
      <p:pic>
        <p:nvPicPr>
          <p:cNvPr id="10" name="Picture 9">
            <a:extLst>
              <a:ext uri="{FF2B5EF4-FFF2-40B4-BE49-F238E27FC236}">
                <a16:creationId xmlns:a16="http://schemas.microsoft.com/office/drawing/2014/main" id="{59BA372D-BFE1-70DC-8505-66926AD9078D}"/>
              </a:ext>
            </a:extLst>
          </p:cNvPr>
          <p:cNvPicPr>
            <a:picLocks noChangeAspect="1"/>
          </p:cNvPicPr>
          <p:nvPr/>
        </p:nvPicPr>
        <p:blipFill>
          <a:blip r:embed="rId3"/>
          <a:stretch>
            <a:fillRect/>
          </a:stretch>
        </p:blipFill>
        <p:spPr>
          <a:xfrm>
            <a:off x="484632" y="2895601"/>
            <a:ext cx="5124917" cy="3140522"/>
          </a:xfrm>
          <a:prstGeom prst="rect">
            <a:avLst/>
          </a:prstGeom>
        </p:spPr>
      </p:pic>
    </p:spTree>
    <p:extLst>
      <p:ext uri="{BB962C8B-B14F-4D97-AF65-F5344CB8AC3E}">
        <p14:creationId xmlns:p14="http://schemas.microsoft.com/office/powerpoint/2010/main" val="4216932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162560" y="101599"/>
            <a:ext cx="2509520" cy="772161"/>
          </a:xfrm>
        </p:spPr>
        <p:txBody>
          <a:bodyPr/>
          <a:lstStyle/>
          <a:p>
            <a:r>
              <a:rPr lang="en-US" dirty="0">
                <a:solidFill>
                  <a:srgbClr val="C95B3A"/>
                </a:solidFill>
              </a:rPr>
              <a:t>Summary </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71120" y="873759"/>
            <a:ext cx="6433145" cy="5709285"/>
          </a:xfrm>
        </p:spPr>
        <p:txBody>
          <a:bodyPr/>
          <a:lstStyle/>
          <a:p>
            <a:pPr marL="285750" indent="-285750">
              <a:buFont typeface="Arial" panose="020B0604020202020204" pitchFamily="34" charset="0"/>
              <a:buChar char="•"/>
            </a:pPr>
            <a:r>
              <a:rPr lang="en-US" sz="1800" b="0" i="0" dirty="0">
                <a:solidFill>
                  <a:schemeClr val="accent1">
                    <a:lumMod val="50000"/>
                  </a:schemeClr>
                </a:solidFill>
                <a:effectLst/>
                <a:latin typeface="Aptos Narrow" panose="020B0004020202020204" pitchFamily="34" charset="0"/>
              </a:rPr>
              <a:t>Data analysis is an essential aspect of modern decision-making processes across various sectors</a:t>
            </a:r>
          </a:p>
          <a:p>
            <a:pPr marL="285750" indent="-285750">
              <a:buFont typeface="Arial" panose="020B0604020202020204" pitchFamily="34" charset="0"/>
              <a:buChar char="•"/>
            </a:pPr>
            <a:r>
              <a:rPr lang="en-IN" sz="1800" dirty="0">
                <a:solidFill>
                  <a:schemeClr val="accent1">
                    <a:lumMod val="50000"/>
                  </a:schemeClr>
                </a:solidFill>
                <a:latin typeface="Aptos Narrow" panose="020B0004020202020204" pitchFamily="34" charset="0"/>
              </a:rPr>
              <a:t>A</a:t>
            </a:r>
            <a:r>
              <a:rPr lang="en-IN" sz="1800" b="0" i="0" dirty="0">
                <a:solidFill>
                  <a:schemeClr val="accent1">
                    <a:lumMod val="50000"/>
                  </a:schemeClr>
                </a:solidFill>
                <a:effectLst/>
                <a:latin typeface="Aptos Narrow" panose="020B0004020202020204" pitchFamily="34" charset="0"/>
              </a:rPr>
              <a:t>nalytical techniques used:</a:t>
            </a:r>
            <a:r>
              <a:rPr lang="en-US" sz="1800" b="1" dirty="0">
                <a:solidFill>
                  <a:schemeClr val="accent1">
                    <a:lumMod val="50000"/>
                  </a:schemeClr>
                </a:solidFill>
                <a:latin typeface="Aptos Narrow" panose="020B0004020202020204" pitchFamily="34" charset="0"/>
              </a:rPr>
              <a:t>St</a:t>
            </a:r>
            <a:r>
              <a:rPr lang="en-US" sz="1800" b="1" i="0" dirty="0">
                <a:solidFill>
                  <a:schemeClr val="accent1">
                    <a:lumMod val="50000"/>
                  </a:schemeClr>
                </a:solidFill>
                <a:effectLst/>
                <a:latin typeface="Aptos Narrow" panose="020B0004020202020204" pitchFamily="34" charset="0"/>
              </a:rPr>
              <a:t>atistical Analysis</a:t>
            </a:r>
            <a:r>
              <a:rPr lang="en-US" sz="1800" b="0" i="0" dirty="0">
                <a:solidFill>
                  <a:schemeClr val="accent1">
                    <a:lumMod val="50000"/>
                  </a:schemeClr>
                </a:solidFill>
                <a:effectLst/>
                <a:latin typeface="Aptos Narrow" panose="020B0004020202020204" pitchFamily="34" charset="0"/>
              </a:rPr>
              <a:t>: Applying statistical tests to understand relationships between variables.</a:t>
            </a:r>
            <a:r>
              <a:rPr lang="en-US" sz="1800" b="1" i="0" dirty="0">
                <a:solidFill>
                  <a:schemeClr val="accent1">
                    <a:lumMod val="50000"/>
                  </a:schemeClr>
                </a:solidFill>
                <a:effectLst/>
                <a:latin typeface="Aptos Narrow" panose="020B0004020202020204" pitchFamily="34" charset="0"/>
              </a:rPr>
              <a:t> Data Visualization</a:t>
            </a:r>
            <a:r>
              <a:rPr lang="en-US" sz="1800" b="0" i="0" dirty="0">
                <a:solidFill>
                  <a:schemeClr val="accent1">
                    <a:lumMod val="50000"/>
                  </a:schemeClr>
                </a:solidFill>
                <a:effectLst/>
                <a:latin typeface="Aptos Narrow" panose="020B0004020202020204" pitchFamily="34" charset="0"/>
              </a:rPr>
              <a:t>: Creating graphical representations of data to facilitate understanding and communication of insights.</a:t>
            </a:r>
            <a:endParaRPr lang="en-US" sz="1800" dirty="0">
              <a:solidFill>
                <a:schemeClr val="accent1">
                  <a:lumMod val="50000"/>
                </a:schemeClr>
              </a:solidFill>
              <a:latin typeface="Aptos Narrow" panose="020B0004020202020204" pitchFamily="34" charset="0"/>
            </a:endParaRPr>
          </a:p>
          <a:p>
            <a:pPr marL="285750" indent="-285750">
              <a:buFont typeface="Wingdings" panose="05000000000000000000" pitchFamily="2" charset="2"/>
              <a:buChar char="§"/>
            </a:pPr>
            <a:r>
              <a:rPr lang="en-US" sz="1800" dirty="0">
                <a:solidFill>
                  <a:schemeClr val="accent1">
                    <a:lumMod val="50000"/>
                  </a:schemeClr>
                </a:solidFill>
                <a:latin typeface="Aptos Narrow" panose="020B0004020202020204" pitchFamily="34" charset="0"/>
              </a:rPr>
              <a:t>Steps followed as:</a:t>
            </a:r>
          </a:p>
          <a:p>
            <a:pPr marL="342900" indent="-342900">
              <a:buFont typeface="+mj-lt"/>
              <a:buAutoNum type="arabicPeriod"/>
            </a:pPr>
            <a:r>
              <a:rPr lang="en-US" sz="1800" b="1" dirty="0">
                <a:solidFill>
                  <a:schemeClr val="accent1">
                    <a:lumMod val="50000"/>
                  </a:schemeClr>
                </a:solidFill>
                <a:latin typeface="Aptos Narrow" panose="020B0004020202020204" pitchFamily="34" charset="0"/>
              </a:rPr>
              <a:t>  Data Collection</a:t>
            </a:r>
            <a:r>
              <a:rPr lang="en-US" sz="1800" b="1" i="0" dirty="0">
                <a:solidFill>
                  <a:schemeClr val="accent1">
                    <a:lumMod val="50000"/>
                  </a:schemeClr>
                </a:solidFill>
                <a:effectLst/>
                <a:latin typeface="Aptos Narrow" panose="020B0004020202020204" pitchFamily="34" charset="0"/>
              </a:rPr>
              <a:t>:</a:t>
            </a:r>
            <a:r>
              <a:rPr lang="en-US" sz="1800" b="0" i="0" dirty="0">
                <a:solidFill>
                  <a:schemeClr val="accent1">
                    <a:lumMod val="50000"/>
                  </a:schemeClr>
                </a:solidFill>
                <a:effectLst/>
                <a:latin typeface="Aptos Narrow" panose="020B0004020202020204" pitchFamily="34" charset="0"/>
              </a:rPr>
              <a:t> Gathered relevant data from various sources. Ensure data integrity, quality, and completeness</a:t>
            </a:r>
            <a:r>
              <a:rPr lang="en-US" sz="1800" dirty="0">
                <a:solidFill>
                  <a:schemeClr val="accent1">
                    <a:lumMod val="50000"/>
                  </a:schemeClr>
                </a:solidFill>
                <a:latin typeface="Aptos Narrow" panose="020B0004020202020204" pitchFamily="34" charset="0"/>
              </a:rPr>
              <a:t>.</a:t>
            </a:r>
            <a:r>
              <a:rPr lang="en-US" sz="1800" b="1" i="0" dirty="0">
                <a:solidFill>
                  <a:schemeClr val="accent1">
                    <a:lumMod val="50000"/>
                  </a:schemeClr>
                </a:solidFill>
                <a:effectLst/>
                <a:latin typeface="Aptos Narrow" panose="020B0004020202020204" pitchFamily="34" charset="0"/>
              </a:rPr>
              <a:t> </a:t>
            </a:r>
          </a:p>
          <a:p>
            <a:pPr marL="342900" indent="-342900">
              <a:buFont typeface="+mj-lt"/>
              <a:buAutoNum type="arabicPeriod"/>
            </a:pPr>
            <a:r>
              <a:rPr lang="en-US" sz="1800" b="1" i="0" dirty="0">
                <a:solidFill>
                  <a:schemeClr val="accent1">
                    <a:lumMod val="50000"/>
                  </a:schemeClr>
                </a:solidFill>
                <a:effectLst/>
                <a:latin typeface="Aptos Narrow" panose="020B0004020202020204" pitchFamily="34" charset="0"/>
              </a:rPr>
              <a:t>Data Cleaning and Preprocessing:</a:t>
            </a:r>
            <a:r>
              <a:rPr lang="en-US" sz="1800" b="0" i="0" dirty="0">
                <a:solidFill>
                  <a:schemeClr val="accent1">
                    <a:lumMod val="50000"/>
                  </a:schemeClr>
                </a:solidFill>
                <a:effectLst/>
                <a:latin typeface="Aptos Narrow" panose="020B0004020202020204" pitchFamily="34" charset="0"/>
              </a:rPr>
              <a:t> Addressed  missing values, handled outliers, and transform the data into a usable format. Cleaned and preprocessed data for ensuring the accuracy and reliability of the analysis.</a:t>
            </a:r>
            <a:r>
              <a:rPr lang="en-US" sz="1800" b="1" u="sng" dirty="0">
                <a:solidFill>
                  <a:schemeClr val="accent1">
                    <a:lumMod val="50000"/>
                  </a:schemeClr>
                </a:solidFill>
                <a:latin typeface="Aptos Narrow" panose="020B0004020202020204" pitchFamily="34" charset="0"/>
              </a:rPr>
              <a:t> </a:t>
            </a:r>
          </a:p>
          <a:p>
            <a:pPr marL="342900" indent="-342900">
              <a:buFont typeface="+mj-lt"/>
              <a:buAutoNum type="arabicPeriod"/>
            </a:pPr>
            <a:r>
              <a:rPr lang="en-US" sz="1800" b="1" dirty="0">
                <a:solidFill>
                  <a:schemeClr val="accent1">
                    <a:lumMod val="50000"/>
                  </a:schemeClr>
                </a:solidFill>
                <a:latin typeface="Aptos Narrow" panose="020B0004020202020204" pitchFamily="34" charset="0"/>
              </a:rPr>
              <a:t>Exploratory Data Analysis (EDA)</a:t>
            </a:r>
            <a:r>
              <a:rPr lang="en-US" sz="1800" b="1" i="0" dirty="0">
                <a:solidFill>
                  <a:schemeClr val="accent1">
                    <a:lumMod val="50000"/>
                  </a:schemeClr>
                </a:solidFill>
                <a:effectLst/>
                <a:latin typeface="Aptos Narrow" panose="020B0004020202020204" pitchFamily="34" charset="0"/>
              </a:rPr>
              <a:t>:</a:t>
            </a:r>
            <a:r>
              <a:rPr lang="en-US" sz="1800" b="0" i="0" dirty="0">
                <a:solidFill>
                  <a:schemeClr val="accent1">
                    <a:lumMod val="50000"/>
                  </a:schemeClr>
                </a:solidFill>
                <a:effectLst/>
                <a:latin typeface="Aptos Narrow" panose="020B0004020202020204" pitchFamily="34" charset="0"/>
              </a:rPr>
              <a:t>  Visualized distributions, identified  patterns, and calculated summary </a:t>
            </a:r>
            <a:r>
              <a:rPr lang="en-US" sz="1800" dirty="0">
                <a:solidFill>
                  <a:schemeClr val="accent1">
                    <a:lumMod val="50000"/>
                  </a:schemeClr>
                </a:solidFill>
                <a:latin typeface="Aptos Narrow" panose="020B0004020202020204" pitchFamily="34" charset="0"/>
              </a:rPr>
              <a:t>statistics</a:t>
            </a:r>
            <a:r>
              <a:rPr lang="en-US" sz="1800" b="0" i="0" dirty="0">
                <a:solidFill>
                  <a:schemeClr val="accent1">
                    <a:lumMod val="50000"/>
                  </a:schemeClr>
                </a:solidFill>
                <a:effectLst/>
                <a:latin typeface="Aptos Narrow" panose="020B0004020202020204" pitchFamily="34" charset="0"/>
              </a:rPr>
              <a:t>. (EDA helps in formulating hypotheses and refining the analysis approach.)</a:t>
            </a:r>
          </a:p>
          <a:p>
            <a:pPr marL="285750" indent="-285750">
              <a:buFont typeface="Wingdings" panose="05000000000000000000" pitchFamily="2" charset="2"/>
              <a:buChar char="§"/>
            </a:pPr>
            <a:endParaRPr lang="en-US" b="0" i="0" dirty="0">
              <a:solidFill>
                <a:srgbClr val="273239"/>
              </a:solidFill>
              <a:effectLst/>
              <a:latin typeface="Nunito" pitchFamily="2" charset="0"/>
            </a:endParaRPr>
          </a:p>
          <a:p>
            <a:endParaRPr lang="en-US" dirty="0">
              <a:solidFill>
                <a:srgbClr val="273239"/>
              </a:solidFill>
              <a:latin typeface="Nunito" pitchFamily="2" charset="0"/>
            </a:endParaRPr>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dirty="0"/>
              <a:t>Amazon sales Data Analysis</a:t>
            </a:r>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11</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3"/>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a:blip r:embed="rId5"/>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Yogita Khillari</a:t>
            </a:r>
          </a:p>
          <a:p>
            <a:r>
              <a:rPr lang="en-US" dirty="0"/>
              <a:t>yogitakhillari14@gmail.com</a:t>
            </a:r>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a:noFill/>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Challenge Statement</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Process(Data Analysis)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Data Insight</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Summary</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t>Amazon Sales data Analysis</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84632" y="101600"/>
            <a:ext cx="3711448" cy="793115"/>
          </a:xfrm>
        </p:spPr>
        <p:txBody>
          <a:bodyPr/>
          <a:lstStyle/>
          <a:p>
            <a:r>
              <a:rPr lang="en-US" altLang="zh-CN" dirty="0">
                <a:solidFill>
                  <a:srgbClr val="C95B3A"/>
                </a:solidFill>
              </a:rPr>
              <a:t>Introduction</a:t>
            </a:r>
            <a:endParaRPr lang="en-US" dirty="0">
              <a:solidFill>
                <a:srgbClr val="C95B3A"/>
              </a:solidFill>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203200" y="528320"/>
            <a:ext cx="4846320" cy="5933440"/>
          </a:xfrm>
        </p:spPr>
        <p:txBody>
          <a:bodyPr/>
          <a:lstStyle/>
          <a:p>
            <a:endParaRPr lang="en-US" dirty="0">
              <a:latin typeface="Aptos Narrow" panose="020B0004020202020204" pitchFamily="34" charset="0"/>
            </a:endParaRPr>
          </a:p>
          <a:p>
            <a:r>
              <a:rPr lang="en-US" sz="1400" i="0" dirty="0">
                <a:solidFill>
                  <a:schemeClr val="accent1">
                    <a:lumMod val="50000"/>
                  </a:schemeClr>
                </a:solidFill>
                <a:effectLst/>
                <a:latin typeface="Aptos Narrow" panose="020B0004020202020204" pitchFamily="34" charset="0"/>
                <a:cs typeface="Arial" panose="020B0604020202020204" pitchFamily="34" charset="0"/>
              </a:rPr>
              <a:t>   </a:t>
            </a:r>
            <a:r>
              <a:rPr lang="en-US" sz="1800" b="1" i="0" dirty="0">
                <a:solidFill>
                  <a:schemeClr val="accent1">
                    <a:lumMod val="50000"/>
                  </a:schemeClr>
                </a:solidFill>
                <a:effectLst/>
                <a:latin typeface="Aptos Narrow" panose="020B0004020202020204" pitchFamily="34" charset="0"/>
                <a:cs typeface="Arial" panose="020B0604020202020204" pitchFamily="34" charset="0"/>
              </a:rPr>
              <a:t>Amazon.com is an e-commerce platform that sells many product lines, including media (</a:t>
            </a:r>
            <a:r>
              <a:rPr lang="en-US" sz="1800" b="1" dirty="0">
                <a:solidFill>
                  <a:schemeClr val="accent1">
                    <a:lumMod val="50000"/>
                  </a:schemeClr>
                </a:solidFill>
                <a:latin typeface="Aptos Narrow" panose="020B0004020202020204" pitchFamily="34" charset="0"/>
                <a:cs typeface="Arial" panose="020B0604020202020204" pitchFamily="34" charset="0"/>
              </a:rPr>
              <a:t>books</a:t>
            </a:r>
            <a:r>
              <a:rPr lang="en-US" sz="1800" b="1" i="0" dirty="0">
                <a:solidFill>
                  <a:schemeClr val="accent1">
                    <a:lumMod val="50000"/>
                  </a:schemeClr>
                </a:solidFill>
                <a:effectLst/>
                <a:latin typeface="Aptos Narrow" panose="020B0004020202020204" pitchFamily="34" charset="0"/>
                <a:cs typeface="Arial" panose="020B0604020202020204" pitchFamily="34" charset="0"/>
              </a:rPr>
              <a:t>, movies, music, and software), apparel, baby products, </a:t>
            </a:r>
            <a:r>
              <a:rPr lang="en-US" sz="1800" b="1" dirty="0">
                <a:solidFill>
                  <a:schemeClr val="accent1">
                    <a:lumMod val="50000"/>
                  </a:schemeClr>
                </a:solidFill>
                <a:latin typeface="Aptos Narrow" panose="020B0004020202020204" pitchFamily="34" charset="0"/>
                <a:cs typeface="Arial" panose="020B0604020202020204" pitchFamily="34" charset="0"/>
              </a:rPr>
              <a:t>consumer electronics</a:t>
            </a:r>
            <a:r>
              <a:rPr lang="en-US" sz="1800" b="1" i="0" dirty="0">
                <a:solidFill>
                  <a:schemeClr val="accent1">
                    <a:lumMod val="50000"/>
                  </a:schemeClr>
                </a:solidFill>
                <a:effectLst/>
                <a:latin typeface="Aptos Narrow" panose="020B0004020202020204" pitchFamily="34" charset="0"/>
                <a:cs typeface="Arial" panose="020B0604020202020204" pitchFamily="34" charset="0"/>
              </a:rPr>
              <a:t>, </a:t>
            </a:r>
            <a:r>
              <a:rPr lang="en-US" sz="1800" b="1" dirty="0">
                <a:solidFill>
                  <a:schemeClr val="accent1">
                    <a:lumMod val="50000"/>
                  </a:schemeClr>
                </a:solidFill>
                <a:latin typeface="Aptos Narrow" panose="020B0004020202020204" pitchFamily="34" charset="0"/>
                <a:cs typeface="Arial" panose="020B0604020202020204" pitchFamily="34" charset="0"/>
              </a:rPr>
              <a:t>beauty  products</a:t>
            </a:r>
            <a:r>
              <a:rPr lang="en-US" sz="1800" b="1" i="0" dirty="0">
                <a:solidFill>
                  <a:schemeClr val="accent1">
                    <a:lumMod val="50000"/>
                  </a:schemeClr>
                </a:solidFill>
                <a:effectLst/>
                <a:latin typeface="Aptos Narrow" panose="020B0004020202020204" pitchFamily="34" charset="0"/>
                <a:cs typeface="Arial" panose="020B0604020202020204" pitchFamily="34" charset="0"/>
              </a:rPr>
              <a:t>, gourmet food, groceries, health and personal care products.</a:t>
            </a:r>
          </a:p>
          <a:p>
            <a:pPr algn="l"/>
            <a:r>
              <a:rPr lang="en-US" sz="1800" b="1" i="0" dirty="0">
                <a:solidFill>
                  <a:schemeClr val="accent1">
                    <a:lumMod val="50000"/>
                  </a:schemeClr>
                </a:solidFill>
                <a:effectLst/>
                <a:latin typeface="Aptos Narrow" panose="020B0004020202020204" pitchFamily="34" charset="0"/>
                <a:cs typeface="Arial" panose="020B0604020202020204" pitchFamily="34" charset="0"/>
              </a:rPr>
              <a:t>  In August 2019, Amazon applied to have a liquor store in </a:t>
            </a:r>
            <a:r>
              <a:rPr lang="en-US" sz="1800" b="1" dirty="0">
                <a:solidFill>
                  <a:schemeClr val="accent1">
                    <a:lumMod val="50000"/>
                  </a:schemeClr>
                </a:solidFill>
                <a:latin typeface="Aptos Narrow" panose="020B0004020202020204" pitchFamily="34" charset="0"/>
                <a:cs typeface="Arial" panose="020B0604020202020204" pitchFamily="34" charset="0"/>
              </a:rPr>
              <a:t>San Francisco</a:t>
            </a:r>
            <a:r>
              <a:rPr lang="en-US" sz="1800" b="1" i="0" dirty="0">
                <a:solidFill>
                  <a:schemeClr val="accent1">
                    <a:lumMod val="50000"/>
                  </a:schemeClr>
                </a:solidFill>
                <a:effectLst/>
                <a:latin typeface="Aptos Narrow" panose="020B0004020202020204" pitchFamily="34" charset="0"/>
                <a:cs typeface="Arial" panose="020B0604020202020204" pitchFamily="34" charset="0"/>
              </a:rPr>
              <a:t>, as a means to ship beer and alcohol within the city. In 2020, </a:t>
            </a:r>
            <a:r>
              <a:rPr lang="en-US" sz="1800" b="1" dirty="0">
                <a:solidFill>
                  <a:schemeClr val="accent1">
                    <a:lumMod val="50000"/>
                  </a:schemeClr>
                </a:solidFill>
                <a:latin typeface="Aptos Narrow" panose="020B0004020202020204" pitchFamily="34" charset="0"/>
                <a:cs typeface="Arial" panose="020B0604020202020204" pitchFamily="34" charset="0"/>
              </a:rPr>
              <a:t>Amazon Fresh</a:t>
            </a:r>
            <a:r>
              <a:rPr lang="en-US" sz="1800" b="1" i="0" dirty="0">
                <a:solidFill>
                  <a:schemeClr val="accent1">
                    <a:lumMod val="50000"/>
                  </a:schemeClr>
                </a:solidFill>
                <a:effectLst/>
                <a:latin typeface="Aptos Narrow" panose="020B0004020202020204" pitchFamily="34" charset="0"/>
                <a:cs typeface="Arial" panose="020B0604020202020204" pitchFamily="34" charset="0"/>
              </a:rPr>
              <a:t> opened several physical stores in the U.S. and the </a:t>
            </a:r>
            <a:r>
              <a:rPr lang="en-US" sz="1800" b="1" dirty="0">
                <a:solidFill>
                  <a:schemeClr val="accent1">
                    <a:lumMod val="50000"/>
                  </a:schemeClr>
                </a:solidFill>
                <a:latin typeface="Aptos Narrow" panose="020B0004020202020204" pitchFamily="34" charset="0"/>
                <a:cs typeface="Arial" panose="020B0604020202020204" pitchFamily="34" charset="0"/>
              </a:rPr>
              <a:t>United Kingdom.</a:t>
            </a:r>
          </a:p>
          <a:p>
            <a:pPr algn="l"/>
            <a:r>
              <a:rPr lang="en-US" sz="1800" b="1" i="0" dirty="0">
                <a:solidFill>
                  <a:schemeClr val="accent1">
                    <a:lumMod val="50000"/>
                  </a:schemeClr>
                </a:solidFill>
                <a:effectLst/>
                <a:latin typeface="Aptos Narrow" panose="020B0004020202020204" pitchFamily="34" charset="0"/>
                <a:cs typeface="Arial" panose="020B0604020202020204" pitchFamily="34" charset="0"/>
              </a:rPr>
              <a:t>  E-commerce analytics refers to the process of collecting, analyzing, and interpreting data related to online activities by tracking metrics and key performance indicators (KPIs) to gain insights into customer behavior, sales, marketing, and overall business operations in the digital marketplace</a:t>
            </a:r>
          </a:p>
          <a:p>
            <a:endParaRPr lang="en-US" sz="1600" dirty="0">
              <a:solidFill>
                <a:schemeClr val="tx1"/>
              </a:solidFill>
              <a:latin typeface="Arial Narrow" panose="020B060602020203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dirty="0"/>
              <a:t>Amazon Sales Data Analysis</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srcRect/>
          <a:stretch/>
        </p:blipFill>
        <p:spPr>
          <a:xfrm>
            <a:off x="5793650"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5049520" y="-94819"/>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345440" y="264161"/>
            <a:ext cx="7457440" cy="701039"/>
          </a:xfrm>
        </p:spPr>
        <p:txBody>
          <a:bodyPr/>
          <a:lstStyle/>
          <a:p>
            <a:r>
              <a:rPr lang="en-US" dirty="0">
                <a:solidFill>
                  <a:schemeClr val="accent1">
                    <a:lumMod val="50000"/>
                  </a:schemeClr>
                </a:solidFill>
              </a:rPr>
              <a:t>Challenge Statement </a:t>
            </a:r>
          </a:p>
        </p:txBody>
      </p:sp>
      <p:sp>
        <p:nvSpPr>
          <p:cNvPr id="7" name="TextBox 6">
            <a:extLst>
              <a:ext uri="{FF2B5EF4-FFF2-40B4-BE49-F238E27FC236}">
                <a16:creationId xmlns:a16="http://schemas.microsoft.com/office/drawing/2014/main" id="{1D3549D0-9FE2-F6FE-7CF0-FECE72C04EC6}"/>
              </a:ext>
            </a:extLst>
          </p:cNvPr>
          <p:cNvSpPr txBox="1"/>
          <p:nvPr/>
        </p:nvSpPr>
        <p:spPr>
          <a:xfrm>
            <a:off x="345440" y="1168400"/>
            <a:ext cx="11480800" cy="4801314"/>
          </a:xfrm>
          <a:prstGeom prst="rect">
            <a:avLst/>
          </a:prstGeom>
        </p:spPr>
        <p:txBody>
          <a:bodyPr wrap="square" rtlCol="0">
            <a:spAutoFit/>
          </a:bodyPr>
          <a:lstStyle/>
          <a:p>
            <a:r>
              <a:rPr lang="en-US" b="1" u="sng" dirty="0">
                <a:solidFill>
                  <a:srgbClr val="446992"/>
                </a:solidFill>
                <a:latin typeface="Aptos Narrow" panose="020B0004020202020204" pitchFamily="34" charset="0"/>
              </a:rPr>
              <a:t>Objective: </a:t>
            </a:r>
            <a:r>
              <a:rPr lang="en-US" b="1" dirty="0">
                <a:solidFill>
                  <a:srgbClr val="C95B3A"/>
                </a:solidFill>
                <a:latin typeface="Aptos Narrow" panose="020B0004020202020204" pitchFamily="34" charset="0"/>
              </a:rPr>
              <a:t>Sales management has gained importance to meet increasing competition and the need for improved methods of distribution to reduce cost and to increase profits. The goal is to identify trends and patterns in Amazon sales data, </a:t>
            </a:r>
            <a:r>
              <a:rPr lang="en-US" b="1" i="0" dirty="0">
                <a:solidFill>
                  <a:srgbClr val="C95B3A"/>
                </a:solidFill>
                <a:effectLst/>
                <a:latin typeface="Aptos Narrow" panose="020B0004020202020204" pitchFamily="34" charset="0"/>
              </a:rPr>
              <a:t>analyzing data and trends to increase online sales and improve customer experience.</a:t>
            </a:r>
          </a:p>
          <a:p>
            <a:endParaRPr lang="en-US" b="1" dirty="0">
              <a:solidFill>
                <a:srgbClr val="C95B3A"/>
              </a:solidFill>
              <a:latin typeface="Aptos Narrow" panose="020B0004020202020204" pitchFamily="34" charset="0"/>
            </a:endParaRPr>
          </a:p>
          <a:p>
            <a:r>
              <a:rPr lang="en-IN" b="1" u="sng" dirty="0">
                <a:solidFill>
                  <a:srgbClr val="446992"/>
                </a:solidFill>
                <a:latin typeface="Aptos Narrow" panose="020B0004020202020204" pitchFamily="34" charset="0"/>
              </a:rPr>
              <a:t>Scope and Objective:</a:t>
            </a:r>
          </a:p>
          <a:p>
            <a:endParaRPr lang="en-IN" b="1" u="sng" dirty="0">
              <a:solidFill>
                <a:srgbClr val="C95B3A"/>
              </a:solidFill>
              <a:latin typeface="Aptos Narrow" panose="020B0004020202020204" pitchFamily="34" charset="0"/>
            </a:endParaRPr>
          </a:p>
          <a:p>
            <a:pPr marL="285750" indent="-285750">
              <a:buFont typeface="Arial" panose="020B0604020202020204" pitchFamily="34" charset="0"/>
              <a:buChar char="•"/>
            </a:pPr>
            <a:r>
              <a:rPr lang="en-US" b="1" i="0" dirty="0">
                <a:solidFill>
                  <a:srgbClr val="C95B3A"/>
                </a:solidFill>
                <a:effectLst/>
                <a:latin typeface="Aptos Narrow" panose="020B0004020202020204" pitchFamily="34" charset="0"/>
              </a:rPr>
              <a:t>Conduct research and analyze data to identify trends and opportunities in the Ecommerce industry </a:t>
            </a:r>
            <a:r>
              <a:rPr lang="en-US" b="1" dirty="0">
                <a:solidFill>
                  <a:srgbClr val="C95B3A"/>
                </a:solidFill>
                <a:latin typeface="Aptos Narrow" panose="020B0004020202020204" pitchFamily="34" charset="0"/>
              </a:rPr>
              <a:t>and </a:t>
            </a:r>
            <a:r>
              <a:rPr lang="en-US" b="1" i="0" dirty="0">
                <a:solidFill>
                  <a:srgbClr val="C95B3A"/>
                </a:solidFill>
                <a:effectLst/>
                <a:latin typeface="Aptos Narrow" panose="020B0004020202020204" pitchFamily="34" charset="0"/>
              </a:rPr>
              <a:t>increase online sales and improve customer experience</a:t>
            </a:r>
          </a:p>
          <a:p>
            <a:pPr marL="285750" indent="-285750">
              <a:buFont typeface="Arial" panose="020B0604020202020204" pitchFamily="34" charset="0"/>
              <a:buChar char="•"/>
            </a:pPr>
            <a:r>
              <a:rPr lang="en-US" b="1" i="0" dirty="0">
                <a:solidFill>
                  <a:srgbClr val="C95B3A"/>
                </a:solidFill>
                <a:effectLst/>
                <a:latin typeface="Aptos Narrow" panose="020B0004020202020204" pitchFamily="34" charset="0"/>
              </a:rPr>
              <a:t>Monitor and report on Ecommerce metrics, such as traffic, revenue, and customer behavior.</a:t>
            </a:r>
          </a:p>
          <a:p>
            <a:pPr marL="285750" indent="-285750">
              <a:buFont typeface="Arial" panose="020B0604020202020204" pitchFamily="34" charset="0"/>
              <a:buChar char="•"/>
            </a:pPr>
            <a:r>
              <a:rPr lang="en-US" b="1" dirty="0">
                <a:solidFill>
                  <a:srgbClr val="C95B3A"/>
                </a:solidFill>
                <a:latin typeface="Aptos Narrow" panose="020B0004020202020204" pitchFamily="34" charset="0"/>
              </a:rPr>
              <a:t> D</a:t>
            </a:r>
            <a:r>
              <a:rPr lang="en-US" b="1" i="0" dirty="0">
                <a:solidFill>
                  <a:srgbClr val="C95B3A"/>
                </a:solidFill>
                <a:effectLst/>
                <a:latin typeface="Aptos Narrow" panose="020B0004020202020204" pitchFamily="34" charset="0"/>
              </a:rPr>
              <a:t>ata analysis is to extract actionable insights from raw data, enabling organizations to make informed choices and predictions.</a:t>
            </a:r>
            <a:endParaRPr lang="en-IN" b="1" i="0" dirty="0">
              <a:solidFill>
                <a:srgbClr val="C95B3A"/>
              </a:solidFill>
              <a:effectLst/>
              <a:latin typeface="Aptos Narrow" panose="020B0004020202020204" pitchFamily="34" charset="0"/>
            </a:endParaRPr>
          </a:p>
          <a:p>
            <a:pPr marL="285750" indent="-285750">
              <a:buFont typeface="Arial" panose="020B0604020202020204" pitchFamily="34" charset="0"/>
              <a:buChar char="•"/>
            </a:pPr>
            <a:r>
              <a:rPr lang="en-US" b="1" i="0" dirty="0">
                <a:solidFill>
                  <a:srgbClr val="C95B3A"/>
                </a:solidFill>
                <a:effectLst/>
                <a:latin typeface="Aptos Narrow" panose="020B0004020202020204" pitchFamily="34" charset="0"/>
              </a:rPr>
              <a:t> Inspecting, cleaning, transforming, and modeling data with the goal of discovering useful information, drawing conclusions, and supporting decision-making. </a:t>
            </a:r>
            <a:endParaRPr lang="en-IN" b="1" u="sng" dirty="0">
              <a:solidFill>
                <a:srgbClr val="C95B3A"/>
              </a:solidFill>
              <a:latin typeface="Aptos Narrow" panose="020B0004020202020204" pitchFamily="34" charset="0"/>
            </a:endParaRPr>
          </a:p>
          <a:p>
            <a:pPr marL="285750" indent="-285750">
              <a:buFont typeface="Arial" panose="020B0604020202020204" pitchFamily="34" charset="0"/>
              <a:buChar char="•"/>
            </a:pPr>
            <a:r>
              <a:rPr lang="en-US" b="1" i="0" dirty="0">
                <a:solidFill>
                  <a:srgbClr val="C95B3A"/>
                </a:solidFill>
                <a:effectLst/>
                <a:latin typeface="Aptos Narrow" panose="020B0004020202020204" pitchFamily="34" charset="0"/>
              </a:rPr>
              <a:t>Retailers leverage data analysis to optimize inventory management to  meet customer demand efficiently. By analyzing historical sales data, seasonal trends, and external factors such as economic indicators,  </a:t>
            </a:r>
            <a:r>
              <a:rPr lang="en-US" b="1" dirty="0">
                <a:solidFill>
                  <a:srgbClr val="C95B3A"/>
                </a:solidFill>
                <a:latin typeface="Aptos Narrow" panose="020B0004020202020204" pitchFamily="34" charset="0"/>
              </a:rPr>
              <a:t>to </a:t>
            </a:r>
            <a:r>
              <a:rPr lang="en-US" b="1" i="0" dirty="0">
                <a:solidFill>
                  <a:srgbClr val="C95B3A"/>
                </a:solidFill>
                <a:effectLst/>
                <a:latin typeface="Aptos Narrow" panose="020B0004020202020204" pitchFamily="34" charset="0"/>
              </a:rPr>
              <a:t>forecast demand for specific products and adjust their inventory levels accordingly.</a:t>
            </a:r>
            <a:endParaRPr lang="en-IN" b="1" u="sng" dirty="0">
              <a:solidFill>
                <a:srgbClr val="C95B3A"/>
              </a:solidFill>
              <a:latin typeface="Aptos Narrow" panose="020B0004020202020204" pitchFamily="34" charset="0"/>
            </a:endParaRP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Amazon Sales data analysis </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pic>
        <p:nvPicPr>
          <p:cNvPr id="3" name="Picture 2">
            <a:extLst>
              <a:ext uri="{FF2B5EF4-FFF2-40B4-BE49-F238E27FC236}">
                <a16:creationId xmlns:a16="http://schemas.microsoft.com/office/drawing/2014/main" id="{01E3A82E-DAA8-E1A2-CA1B-9400B384C21F}"/>
              </a:ext>
            </a:extLst>
          </p:cNvPr>
          <p:cNvPicPr>
            <a:picLocks noChangeAspect="1"/>
          </p:cNvPicPr>
          <p:nvPr/>
        </p:nvPicPr>
        <p:blipFill>
          <a:blip r:embed="rId3"/>
          <a:stretch>
            <a:fillRect/>
          </a:stretch>
        </p:blipFill>
        <p:spPr>
          <a:xfrm>
            <a:off x="294004" y="156844"/>
            <a:ext cx="671195" cy="671195"/>
          </a:xfrm>
          <a:prstGeom prst="rect">
            <a:avLst/>
          </a:prstGeom>
        </p:spPr>
      </p:pic>
      <p:pic>
        <p:nvPicPr>
          <p:cNvPr id="6" name="Picture 5">
            <a:extLst>
              <a:ext uri="{FF2B5EF4-FFF2-40B4-BE49-F238E27FC236}">
                <a16:creationId xmlns:a16="http://schemas.microsoft.com/office/drawing/2014/main" id="{AF1EDC5C-E6AC-28A0-C09A-74B619136286}"/>
              </a:ext>
            </a:extLst>
          </p:cNvPr>
          <p:cNvPicPr>
            <a:picLocks noChangeAspect="1"/>
          </p:cNvPicPr>
          <p:nvPr/>
        </p:nvPicPr>
        <p:blipFill>
          <a:blip r:embed="rId4"/>
          <a:stretch>
            <a:fillRect/>
          </a:stretch>
        </p:blipFill>
        <p:spPr>
          <a:xfrm>
            <a:off x="1046479" y="156844"/>
            <a:ext cx="4409440" cy="878443"/>
          </a:xfrm>
          <a:prstGeom prst="rect">
            <a:avLst/>
          </a:prstGeom>
        </p:spPr>
      </p:pic>
      <p:sp>
        <p:nvSpPr>
          <p:cNvPr id="8" name="TextBox 7">
            <a:extLst>
              <a:ext uri="{FF2B5EF4-FFF2-40B4-BE49-F238E27FC236}">
                <a16:creationId xmlns:a16="http://schemas.microsoft.com/office/drawing/2014/main" id="{D2B436FC-BF1C-2E0F-2DA5-20AB1BA9C244}"/>
              </a:ext>
            </a:extLst>
          </p:cNvPr>
          <p:cNvSpPr txBox="1"/>
          <p:nvPr/>
        </p:nvSpPr>
        <p:spPr>
          <a:xfrm>
            <a:off x="406400" y="1320800"/>
            <a:ext cx="5689600" cy="5078313"/>
          </a:xfrm>
          <a:prstGeom prst="rect">
            <a:avLst/>
          </a:prstGeom>
        </p:spPr>
        <p:txBody>
          <a:bodyPr wrap="square" rtlCol="0">
            <a:spAutoFit/>
          </a:bodyPr>
          <a:lstStyle/>
          <a:p>
            <a:pPr marL="0" indent="0">
              <a:lnSpc>
                <a:spcPct val="100000"/>
              </a:lnSpc>
              <a:spcBef>
                <a:spcPts val="0"/>
              </a:spcBef>
              <a:buFontTx/>
              <a:buNone/>
            </a:pPr>
            <a:r>
              <a:rPr lang="en-IN" sz="1800" b="1" dirty="0">
                <a:solidFill>
                  <a:srgbClr val="C95B3A"/>
                </a:solidFill>
                <a:latin typeface="Aptos Narrow" panose="020B0004020202020204" pitchFamily="34" charset="0"/>
                <a:ea typeface="微软雅黑"/>
                <a:cs typeface="Posterama" panose="020B0504020200020000" pitchFamily="34" charset="0"/>
              </a:rPr>
              <a:t>The data set :</a:t>
            </a:r>
            <a:r>
              <a:rPr lang="en-US" sz="1800" kern="1200" dirty="0">
                <a:solidFill>
                  <a:schemeClr val="tx2">
                    <a:lumMod val="90000"/>
                    <a:lumOff val="10000"/>
                  </a:schemeClr>
                </a:solidFill>
                <a:effectLst/>
                <a:latin typeface="Aptos Narrow" panose="020B0004020202020204" pitchFamily="34" charset="0"/>
              </a:rPr>
              <a:t>The data has been collected in form of .csv file , Name as “Amazon Sales data “ . The data set covers  wide range of amazon products .The Csv file has data of sales of products during timespan 2010 to 2017.</a:t>
            </a:r>
            <a:r>
              <a:rPr lang="en-US" b="0" i="0" dirty="0">
                <a:solidFill>
                  <a:schemeClr val="tx2">
                    <a:lumMod val="90000"/>
                    <a:lumOff val="10000"/>
                  </a:schemeClr>
                </a:solidFill>
                <a:effectLst/>
                <a:latin typeface="Aptos Narrow" panose="020B0004020202020204" pitchFamily="34" charset="0"/>
              </a:rPr>
              <a:t> The dataset provides a comprehensive view of Amazon’s sales performance across different regions, countries, and item types, along with financial metrics such as revenue, cost, and profit. </a:t>
            </a:r>
          </a:p>
          <a:p>
            <a:pPr marL="0" indent="0">
              <a:lnSpc>
                <a:spcPct val="100000"/>
              </a:lnSpc>
              <a:spcBef>
                <a:spcPts val="0"/>
              </a:spcBef>
              <a:buFontTx/>
              <a:buNone/>
            </a:pPr>
            <a:endParaRPr lang="en-US" sz="1800" b="1" dirty="0">
              <a:solidFill>
                <a:srgbClr val="C95B3A"/>
              </a:solidFill>
              <a:latin typeface="Aptos Narrow" panose="020B0004020202020204" pitchFamily="34" charset="0"/>
              <a:ea typeface="微软雅黑"/>
              <a:cs typeface="Posterama" panose="020B0504020200020000" pitchFamily="34" charset="0"/>
            </a:endParaRPr>
          </a:p>
          <a:p>
            <a:pPr marL="0" indent="0">
              <a:lnSpc>
                <a:spcPct val="100000"/>
              </a:lnSpc>
              <a:spcBef>
                <a:spcPts val="0"/>
              </a:spcBef>
              <a:buFontTx/>
              <a:buNone/>
            </a:pPr>
            <a:r>
              <a:rPr lang="en-US" sz="1800" b="1" dirty="0">
                <a:solidFill>
                  <a:srgbClr val="C95B3A"/>
                </a:solidFill>
                <a:latin typeface="Aptos Narrow" panose="020B0004020202020204" pitchFamily="34" charset="0"/>
                <a:ea typeface="微软雅黑"/>
                <a:cs typeface="Posterama" panose="020B0504020200020000" pitchFamily="34" charset="0"/>
              </a:rPr>
              <a:t>Data Cleaning :</a:t>
            </a:r>
            <a:r>
              <a:rPr lang="en-US" sz="1800" dirty="0">
                <a:solidFill>
                  <a:schemeClr val="tx2">
                    <a:lumMod val="90000"/>
                    <a:lumOff val="10000"/>
                  </a:schemeClr>
                </a:solidFill>
                <a:latin typeface="Aptos Narrow" panose="020B0004020202020204" pitchFamily="34" charset="0"/>
                <a:ea typeface="微软雅黑"/>
                <a:cs typeface="Posterama" panose="020B0504020200020000" pitchFamily="34" charset="0"/>
              </a:rPr>
              <a:t>There were no null values .’order date’ and ‘ship date’ has data type object so converted to datetime using python. Checked if there is any garbage value .performed data cleaning operations using python.</a:t>
            </a:r>
            <a:r>
              <a:rPr lang="en-US" b="0" i="0" dirty="0">
                <a:solidFill>
                  <a:schemeClr val="tx2">
                    <a:lumMod val="90000"/>
                    <a:lumOff val="10000"/>
                  </a:schemeClr>
                </a:solidFill>
                <a:effectLst/>
                <a:latin typeface="Aptos Narrow" panose="020B0004020202020204" pitchFamily="34" charset="0"/>
              </a:rPr>
              <a:t> This </a:t>
            </a:r>
            <a:r>
              <a:rPr lang="en-US" dirty="0">
                <a:solidFill>
                  <a:schemeClr val="tx2">
                    <a:lumMod val="90000"/>
                    <a:lumOff val="10000"/>
                  </a:schemeClr>
                </a:solidFill>
                <a:latin typeface="Aptos Narrow" panose="020B0004020202020204" pitchFamily="34" charset="0"/>
              </a:rPr>
              <a:t>data is </a:t>
            </a:r>
            <a:r>
              <a:rPr lang="en-US" b="0" i="0" dirty="0">
                <a:solidFill>
                  <a:schemeClr val="tx2">
                    <a:lumMod val="90000"/>
                    <a:lumOff val="10000"/>
                  </a:schemeClr>
                </a:solidFill>
                <a:effectLst/>
                <a:latin typeface="Aptos Narrow" panose="020B0004020202020204" pitchFamily="34" charset="0"/>
              </a:rPr>
              <a:t>used to analyze sales trends, identify top-performing products and regions, and make data-driven business decisions.</a:t>
            </a:r>
          </a:p>
          <a:p>
            <a:pPr marL="0" indent="0">
              <a:lnSpc>
                <a:spcPct val="100000"/>
              </a:lnSpc>
              <a:spcBef>
                <a:spcPts val="0"/>
              </a:spcBef>
              <a:buFontTx/>
              <a:buNone/>
            </a:pPr>
            <a:endParaRPr lang="en-US" sz="1800" dirty="0">
              <a:solidFill>
                <a:srgbClr val="C95B3A"/>
              </a:solidFill>
              <a:latin typeface="source-serif-pro"/>
              <a:ea typeface="微软雅黑"/>
              <a:cs typeface="Posterama" panose="020B0504020200020000" pitchFamily="34" charset="0"/>
            </a:endParaRPr>
          </a:p>
          <a:p>
            <a:pPr marL="0" indent="0">
              <a:lnSpc>
                <a:spcPct val="100000"/>
              </a:lnSpc>
              <a:spcBef>
                <a:spcPts val="0"/>
              </a:spcBef>
              <a:buFontTx/>
              <a:buNone/>
            </a:pPr>
            <a:endParaRPr lang="en-IN" sz="1800" dirty="0">
              <a:solidFill>
                <a:schemeClr val="accent1">
                  <a:lumMod val="50000"/>
                </a:schemeClr>
              </a:solidFill>
              <a:latin typeface="Arial Narrow" panose="020B0606020202030204" pitchFamily="34" charset="0"/>
              <a:ea typeface="微软雅黑"/>
              <a:cs typeface="Posterama" panose="020B0504020200020000" pitchFamily="34" charset="0"/>
            </a:endParaRPr>
          </a:p>
        </p:txBody>
      </p:sp>
      <p:pic>
        <p:nvPicPr>
          <p:cNvPr id="12" name="Picture 11">
            <a:extLst>
              <a:ext uri="{FF2B5EF4-FFF2-40B4-BE49-F238E27FC236}">
                <a16:creationId xmlns:a16="http://schemas.microsoft.com/office/drawing/2014/main" id="{3941C03A-A5DE-7AEC-2D2D-04B6C2F083C3}"/>
              </a:ext>
            </a:extLst>
          </p:cNvPr>
          <p:cNvPicPr>
            <a:picLocks noChangeAspect="1"/>
          </p:cNvPicPr>
          <p:nvPr/>
        </p:nvPicPr>
        <p:blipFill>
          <a:blip r:embed="rId5"/>
          <a:stretch>
            <a:fillRect/>
          </a:stretch>
        </p:blipFill>
        <p:spPr>
          <a:xfrm>
            <a:off x="6533516" y="224154"/>
            <a:ext cx="5364480" cy="4298569"/>
          </a:xfrm>
          <a:prstGeom prst="rect">
            <a:avLst/>
          </a:prstGeom>
        </p:spPr>
      </p:pic>
    </p:spTree>
    <p:extLst>
      <p:ext uri="{BB962C8B-B14F-4D97-AF65-F5344CB8AC3E}">
        <p14:creationId xmlns:p14="http://schemas.microsoft.com/office/powerpoint/2010/main" val="124602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4D8E4D-8D35-AE13-01BA-59AD4F10FAF0}"/>
              </a:ext>
            </a:extLst>
          </p:cNvPr>
          <p:cNvPicPr>
            <a:picLocks noChangeAspect="1"/>
          </p:cNvPicPr>
          <p:nvPr/>
        </p:nvPicPr>
        <p:blipFill>
          <a:blip r:embed="rId2"/>
          <a:stretch>
            <a:fillRect/>
          </a:stretch>
        </p:blipFill>
        <p:spPr>
          <a:xfrm>
            <a:off x="6045197" y="3082907"/>
            <a:ext cx="101605" cy="692186"/>
          </a:xfrm>
          <a:prstGeom prst="rect">
            <a:avLst/>
          </a:prstGeom>
        </p:spPr>
      </p:pic>
      <p:pic>
        <p:nvPicPr>
          <p:cNvPr id="3" name="Picture 2">
            <a:extLst>
              <a:ext uri="{FF2B5EF4-FFF2-40B4-BE49-F238E27FC236}">
                <a16:creationId xmlns:a16="http://schemas.microsoft.com/office/drawing/2014/main" id="{9EB5A563-44FE-4AFF-5400-79C2944E6881}"/>
              </a:ext>
            </a:extLst>
          </p:cNvPr>
          <p:cNvPicPr>
            <a:picLocks noChangeAspect="1"/>
          </p:cNvPicPr>
          <p:nvPr/>
        </p:nvPicPr>
        <p:blipFill>
          <a:blip r:embed="rId3"/>
          <a:stretch>
            <a:fillRect/>
          </a:stretch>
        </p:blipFill>
        <p:spPr>
          <a:xfrm>
            <a:off x="0" y="-10416"/>
            <a:ext cx="12192000" cy="6878832"/>
          </a:xfrm>
          <a:prstGeom prst="rect">
            <a:avLst/>
          </a:prstGeom>
        </p:spPr>
      </p:pic>
    </p:spTree>
    <p:extLst>
      <p:ext uri="{BB962C8B-B14F-4D97-AF65-F5344CB8AC3E}">
        <p14:creationId xmlns:p14="http://schemas.microsoft.com/office/powerpoint/2010/main" val="248679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5583F4-1CFE-0026-F730-982B3282B341}"/>
              </a:ext>
            </a:extLst>
          </p:cNvPr>
          <p:cNvPicPr>
            <a:picLocks noChangeAspect="1"/>
          </p:cNvPicPr>
          <p:nvPr/>
        </p:nvPicPr>
        <p:blipFill>
          <a:blip r:embed="rId2"/>
          <a:stretch>
            <a:fillRect/>
          </a:stretch>
        </p:blipFill>
        <p:spPr>
          <a:xfrm>
            <a:off x="-30481" y="17060"/>
            <a:ext cx="12222481" cy="6840940"/>
          </a:xfrm>
          <a:prstGeom prst="rect">
            <a:avLst/>
          </a:prstGeom>
        </p:spPr>
      </p:pic>
    </p:spTree>
    <p:extLst>
      <p:ext uri="{BB962C8B-B14F-4D97-AF65-F5344CB8AC3E}">
        <p14:creationId xmlns:p14="http://schemas.microsoft.com/office/powerpoint/2010/main" val="295544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BB16DA-F89A-EF4F-DE0D-5F728C08C407}"/>
              </a:ext>
            </a:extLst>
          </p:cNvPr>
          <p:cNvPicPr>
            <a:picLocks noChangeAspect="1"/>
          </p:cNvPicPr>
          <p:nvPr/>
        </p:nvPicPr>
        <p:blipFill>
          <a:blip r:embed="rId2"/>
          <a:stretch>
            <a:fillRect/>
          </a:stretch>
        </p:blipFill>
        <p:spPr>
          <a:xfrm>
            <a:off x="-45021" y="1"/>
            <a:ext cx="12237021" cy="6858000"/>
          </a:xfrm>
          <a:prstGeom prst="rect">
            <a:avLst/>
          </a:prstGeom>
        </p:spPr>
      </p:pic>
    </p:spTree>
    <p:extLst>
      <p:ext uri="{BB962C8B-B14F-4D97-AF65-F5344CB8AC3E}">
        <p14:creationId xmlns:p14="http://schemas.microsoft.com/office/powerpoint/2010/main" val="404572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C259-E403-CBB3-8016-69450FF6D02E}"/>
              </a:ext>
            </a:extLst>
          </p:cNvPr>
          <p:cNvSpPr>
            <a:spLocks noGrp="1"/>
          </p:cNvSpPr>
          <p:nvPr>
            <p:ph type="title"/>
          </p:nvPr>
        </p:nvSpPr>
        <p:spPr>
          <a:xfrm>
            <a:off x="304800" y="274955"/>
            <a:ext cx="11166705" cy="650991"/>
          </a:xfrm>
        </p:spPr>
        <p:txBody>
          <a:bodyPr/>
          <a:lstStyle/>
          <a:p>
            <a:r>
              <a:rPr lang="en-IN" dirty="0">
                <a:solidFill>
                  <a:srgbClr val="C95B3A"/>
                </a:solidFill>
                <a:latin typeface="Arial Narrow" panose="020B0606020202030204" pitchFamily="34" charset="0"/>
              </a:rPr>
              <a:t>Data Insight </a:t>
            </a:r>
          </a:p>
        </p:txBody>
      </p:sp>
      <p:sp>
        <p:nvSpPr>
          <p:cNvPr id="5" name="Slide Number Placeholder 4">
            <a:extLst>
              <a:ext uri="{FF2B5EF4-FFF2-40B4-BE49-F238E27FC236}">
                <a16:creationId xmlns:a16="http://schemas.microsoft.com/office/drawing/2014/main" id="{7E61CB02-0D27-495C-047E-5E5C94A65183}"/>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
        <p:nvSpPr>
          <p:cNvPr id="3" name="TextBox 2">
            <a:extLst>
              <a:ext uri="{FF2B5EF4-FFF2-40B4-BE49-F238E27FC236}">
                <a16:creationId xmlns:a16="http://schemas.microsoft.com/office/drawing/2014/main" id="{A2EACE26-22B3-15BB-1CA0-8B462EE0BF6C}"/>
              </a:ext>
            </a:extLst>
          </p:cNvPr>
          <p:cNvSpPr txBox="1"/>
          <p:nvPr/>
        </p:nvSpPr>
        <p:spPr>
          <a:xfrm>
            <a:off x="669634" y="1005840"/>
            <a:ext cx="10221886" cy="5970865"/>
          </a:xfrm>
          <a:prstGeom prst="rect">
            <a:avLst/>
          </a:prstGeom>
        </p:spPr>
        <p:txBody>
          <a:bodyPr wrap="square" rtlCol="0">
            <a:spAutoFit/>
          </a:bodyPr>
          <a:lstStyle/>
          <a:p>
            <a:pPr algn="l"/>
            <a:r>
              <a:rPr lang="en-US" sz="2000" b="1" i="0" u="sng" dirty="0">
                <a:solidFill>
                  <a:srgbClr val="44678D"/>
                </a:solidFill>
                <a:effectLst/>
                <a:latin typeface="Aptos Narrow" panose="020B0004020202020204" pitchFamily="34" charset="0"/>
              </a:rPr>
              <a:t> BY PRODUCT VIEW</a:t>
            </a:r>
          </a:p>
          <a:p>
            <a:pPr algn="l"/>
            <a:endParaRPr lang="en-US" sz="2000" b="0" i="0" u="sng" dirty="0">
              <a:solidFill>
                <a:srgbClr val="44678D"/>
              </a:solidFill>
              <a:effectLst/>
              <a:latin typeface="Aptos Narrow" panose="020B0004020202020204" pitchFamily="34" charset="0"/>
            </a:endParaRPr>
          </a:p>
          <a:p>
            <a:pPr algn="l"/>
            <a:r>
              <a:rPr lang="en-US" b="1" i="0" dirty="0">
                <a:solidFill>
                  <a:srgbClr val="C95B3A"/>
                </a:solidFill>
                <a:effectLst/>
                <a:latin typeface="Aptos Narrow" panose="020B0004020202020204" pitchFamily="34" charset="0"/>
              </a:rPr>
              <a:t>Total revenue and profit</a:t>
            </a:r>
            <a:endParaRPr lang="en-US" b="1" dirty="0">
              <a:solidFill>
                <a:srgbClr val="242424"/>
              </a:solidFill>
              <a:latin typeface="Aptos Narrow" panose="020B0004020202020204" pitchFamily="34" charset="0"/>
            </a:endParaRPr>
          </a:p>
          <a:p>
            <a:pPr algn="l"/>
            <a:r>
              <a:rPr lang="en-US" b="0" i="0" dirty="0">
                <a:solidFill>
                  <a:srgbClr val="44678D"/>
                </a:solidFill>
                <a:effectLst/>
                <a:latin typeface="Aptos Narrow" panose="020B0004020202020204" pitchFamily="34" charset="0"/>
              </a:rPr>
              <a:t>This shows that the total sales across all orders in the dataset amount to over 58.59million, with a total profit of more than 19.13 million. This indicates a profit margin of about 32.65%.</a:t>
            </a:r>
          </a:p>
          <a:p>
            <a:pPr algn="l"/>
            <a:r>
              <a:rPr lang="en-US" b="1" i="0" dirty="0">
                <a:solidFill>
                  <a:srgbClr val="C95B3A"/>
                </a:solidFill>
                <a:effectLst/>
                <a:latin typeface="Aptos Narrow" panose="020B0004020202020204" pitchFamily="34" charset="0"/>
              </a:rPr>
              <a:t>Highest selling product category</a:t>
            </a:r>
            <a:endParaRPr lang="en-US" b="0" i="0" dirty="0">
              <a:solidFill>
                <a:srgbClr val="C95B3A"/>
              </a:solidFill>
              <a:effectLst/>
              <a:latin typeface="Aptos Narrow" panose="020B0004020202020204" pitchFamily="34" charset="0"/>
            </a:endParaRPr>
          </a:p>
          <a:p>
            <a:pPr algn="l"/>
            <a:r>
              <a:rPr lang="en-US" b="0" i="0" dirty="0">
                <a:solidFill>
                  <a:srgbClr val="44678D"/>
                </a:solidFill>
                <a:effectLst/>
                <a:latin typeface="Aptos Narrow" panose="020B0004020202020204" pitchFamily="34" charset="0"/>
              </a:rPr>
              <a:t>Sales of cosmetics overtake every other category of items generating highest revenue(14.9 M) followed by office supplies contributing to a revenue of 14.5M. Necessary steps can be taken to increase the sales in fruits and snacks category giving the lowest sales.</a:t>
            </a:r>
          </a:p>
          <a:p>
            <a:pPr algn="l"/>
            <a:r>
              <a:rPr lang="en-US" b="1" i="0" dirty="0">
                <a:solidFill>
                  <a:srgbClr val="C95B3A"/>
                </a:solidFill>
                <a:effectLst/>
                <a:latin typeface="Aptos Narrow" panose="020B0004020202020204" pitchFamily="34" charset="0"/>
              </a:rPr>
              <a:t>Revenue trend over years</a:t>
            </a:r>
            <a:endParaRPr lang="en-US" b="0" i="0" dirty="0">
              <a:solidFill>
                <a:srgbClr val="C95B3A"/>
              </a:solidFill>
              <a:effectLst/>
              <a:latin typeface="Aptos Narrow" panose="020B0004020202020204" pitchFamily="34" charset="0"/>
            </a:endParaRPr>
          </a:p>
          <a:p>
            <a:pPr algn="l"/>
            <a:r>
              <a:rPr lang="en-US" b="0" i="0" dirty="0">
                <a:solidFill>
                  <a:srgbClr val="44678D"/>
                </a:solidFill>
                <a:effectLst/>
                <a:latin typeface="Aptos Narrow" panose="020B0004020202020204" pitchFamily="34" charset="0"/>
              </a:rPr>
              <a:t>Revenue showed a downfall in 2011 when it directly jumped from 14.6 M to 4.1 M and then a sudden increase of 13.1M was observed in 2012 and thereon revenue showed a declining trend over the years.</a:t>
            </a:r>
          </a:p>
          <a:p>
            <a:pPr algn="l"/>
            <a:r>
              <a:rPr lang="en-US" b="1" i="0" dirty="0">
                <a:solidFill>
                  <a:srgbClr val="C95B3A"/>
                </a:solidFill>
                <a:effectLst/>
                <a:latin typeface="Aptos Narrow" panose="020B0004020202020204" pitchFamily="34" charset="0"/>
              </a:rPr>
              <a:t>Contribution of sales channel to the revenue</a:t>
            </a:r>
            <a:endParaRPr lang="en-US" b="0" i="0" dirty="0">
              <a:solidFill>
                <a:srgbClr val="C95B3A"/>
              </a:solidFill>
              <a:effectLst/>
              <a:latin typeface="Aptos Narrow" panose="020B0004020202020204" pitchFamily="34" charset="0"/>
            </a:endParaRPr>
          </a:p>
          <a:p>
            <a:pPr algn="l"/>
            <a:r>
              <a:rPr lang="en-US" b="0" i="0" dirty="0">
                <a:solidFill>
                  <a:srgbClr val="44678D"/>
                </a:solidFill>
                <a:effectLst/>
                <a:latin typeface="Aptos Narrow" panose="020B0004020202020204" pitchFamily="34" charset="0"/>
              </a:rPr>
              <a:t>It is clearly understood that offline sales channel are contributing to increase in total revenue as compared to online sales channel. The total revenue generated by offline sales is 2.95 M approx. whereas online sales is 2.90 M approx.</a:t>
            </a:r>
          </a:p>
          <a:p>
            <a:pPr algn="l"/>
            <a:r>
              <a:rPr lang="en-US" b="1" i="0" dirty="0">
                <a:solidFill>
                  <a:srgbClr val="C95B3A"/>
                </a:solidFill>
                <a:effectLst/>
                <a:latin typeface="Aptos Narrow" panose="020B0004020202020204" pitchFamily="34" charset="0"/>
              </a:rPr>
              <a:t>Profit over years</a:t>
            </a:r>
          </a:p>
          <a:p>
            <a:pPr algn="l"/>
            <a:r>
              <a:rPr lang="en-US" b="0" i="0" dirty="0">
                <a:solidFill>
                  <a:srgbClr val="44678D"/>
                </a:solidFill>
                <a:effectLst/>
                <a:latin typeface="Aptos Narrow" panose="020B0004020202020204" pitchFamily="34" charset="0"/>
              </a:rPr>
              <a:t>A time based analysis was performed in order to study the trend of profit over years. Profit showed a downfall in 2011 and then a sudden increase was observed in 2012 and thereon profit shows a declining trend.</a:t>
            </a:r>
          </a:p>
          <a:p>
            <a:pPr algn="l"/>
            <a:endParaRPr lang="en-US" b="0" i="0" dirty="0">
              <a:solidFill>
                <a:srgbClr val="242424"/>
              </a:solidFill>
              <a:effectLst/>
              <a:latin typeface="source-serif-pro"/>
            </a:endParaRPr>
          </a:p>
          <a:p>
            <a:pPr algn="l"/>
            <a:endParaRPr lang="en-US" b="0" i="0" dirty="0">
              <a:solidFill>
                <a:srgbClr val="242424"/>
              </a:solidFill>
              <a:effectLst/>
              <a:latin typeface="source-serif-pro"/>
            </a:endParaRPr>
          </a:p>
        </p:txBody>
      </p:sp>
    </p:spTree>
    <p:extLst>
      <p:ext uri="{BB962C8B-B14F-4D97-AF65-F5344CB8AC3E}">
        <p14:creationId xmlns:p14="http://schemas.microsoft.com/office/powerpoint/2010/main" val="2818180061"/>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776</TotalTime>
  <Words>1006</Words>
  <Application>Microsoft Office PowerPoint</Application>
  <PresentationFormat>Widescreen</PresentationFormat>
  <Paragraphs>69</Paragraphs>
  <Slides>12</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等线</vt:lpstr>
      <vt:lpstr>Abadi</vt:lpstr>
      <vt:lpstr>Aptos Narrow</vt:lpstr>
      <vt:lpstr>Arial</vt:lpstr>
      <vt:lpstr>Arial Black</vt:lpstr>
      <vt:lpstr>Arial Narrow</vt:lpstr>
      <vt:lpstr>Calibri</vt:lpstr>
      <vt:lpstr>Nunito</vt:lpstr>
      <vt:lpstr>Posterama</vt:lpstr>
      <vt:lpstr>Posterama Text Black</vt:lpstr>
      <vt:lpstr>Posterama Text SemiBold</vt:lpstr>
      <vt:lpstr>source-serif-pro</vt:lpstr>
      <vt:lpstr>Wingdings</vt:lpstr>
      <vt:lpstr>Custom​​</vt:lpstr>
      <vt:lpstr>   Amazon  Sales Data  Analysis </vt:lpstr>
      <vt:lpstr>Agenda</vt:lpstr>
      <vt:lpstr>Introduction</vt:lpstr>
      <vt:lpstr>Challenge Statement </vt:lpstr>
      <vt:lpstr>PowerPoint Presentation</vt:lpstr>
      <vt:lpstr>PowerPoint Presentation</vt:lpstr>
      <vt:lpstr>PowerPoint Presentation</vt:lpstr>
      <vt:lpstr>PowerPoint Presentation</vt:lpstr>
      <vt:lpstr>Data Insight </vt:lpstr>
      <vt:lpstr>GEOGRAPHICAL VIEW  Top 5 countries by revenue: Lithuania, Iceland , Switzerland, Romania and Turkmenistan are the countries generating highest revenue. Lithuania generated highest revenue of 5.4 M. The average revenue generated in these 5 countries is about 3.9M. Bottom 5 countries by revenue: Bottom 5 countries contributing to the sales Kuwait , Lesotho, South Sudan, Comoros , and Slovenia. Steps can be taken to focus on improvement of sales in these countries  Revenue and Profit by region Sales Revenue trends :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Yogita Khillari</dc:creator>
  <cp:lastModifiedBy>Yogita Khillari</cp:lastModifiedBy>
  <cp:revision>2</cp:revision>
  <dcterms:created xsi:type="dcterms:W3CDTF">2024-10-19T14:09:14Z</dcterms:created>
  <dcterms:modified xsi:type="dcterms:W3CDTF">2024-10-20T16:27:49Z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