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92" r:id="rId5"/>
    <p:sldId id="275" r:id="rId6"/>
    <p:sldId id="276" r:id="rId7"/>
    <p:sldId id="297" r:id="rId8"/>
    <p:sldId id="298" r:id="rId9"/>
    <p:sldId id="299" r:id="rId10"/>
    <p:sldId id="300" r:id="rId11"/>
    <p:sldId id="279" r:id="rId12"/>
    <p:sldId id="294" r:id="rId13"/>
    <p:sldId id="281" r:id="rId14"/>
    <p:sldId id="288" r:id="rId15"/>
    <p:sldId id="28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500F1C-AF3B-451F-85FB-78993B7BFE83}" v="11" dt="2024-10-20T14:45:37.56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63" d="100"/>
          <a:sy n="63" d="100"/>
        </p:scale>
        <p:origin x="804" y="5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10/20/2024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10/20/2024</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8</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3193110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10</a:t>
            </a:fld>
            <a:endParaRPr lang="en-US" altLang="zh-CN" dirty="0"/>
          </a:p>
        </p:txBody>
      </p:sp>
    </p:spTree>
    <p:extLst>
      <p:ext uri="{BB962C8B-B14F-4D97-AF65-F5344CB8AC3E}">
        <p14:creationId xmlns:p14="http://schemas.microsoft.com/office/powerpoint/2010/main" val="1077465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4074462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4.jpg"/><Relationship Id="rId5" Type="http://schemas.openxmlformats.org/officeDocument/2006/relationships/image" Target="../media/image11.jp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484764" y="1986927"/>
            <a:ext cx="4496311" cy="1933001"/>
          </a:xfrm>
        </p:spPr>
        <p:txBody>
          <a:bodyPr/>
          <a:lstStyle/>
          <a:p>
            <a:r>
              <a:rPr lang="en-US" dirty="0">
                <a:latin typeface="Algerian" panose="04020705040A02060702" pitchFamily="82" charset="0"/>
              </a:rPr>
              <a:t>Stock  Market Analysis </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3"/>
            <a:ext cx="1943808" cy="797155"/>
          </a:xfrm>
        </p:spPr>
        <p:txBody>
          <a:bodyPr/>
          <a:lstStyle/>
          <a:p>
            <a:r>
              <a:rPr lang="en-US" dirty="0"/>
              <a:t>Presenter Name:</a:t>
            </a:r>
          </a:p>
          <a:p>
            <a:r>
              <a:rPr lang="en-US" dirty="0"/>
              <a:t>Yogita Khillari </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srcRect l="21015" r="21015"/>
          <a:stretch/>
        </p:blipFill>
        <p:spPr>
          <a:xfrm>
            <a:off x="6517464" y="895827"/>
            <a:ext cx="4405503" cy="5066346"/>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838200" y="116958"/>
            <a:ext cx="4733260" cy="558415"/>
          </a:xfrm>
        </p:spPr>
        <p:txBody>
          <a:bodyPr/>
          <a:lstStyle/>
          <a:p>
            <a:r>
              <a:rPr lang="en-US" sz="2800" dirty="0"/>
              <a:t>Data Analysis </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u="none" strike="noStrike" kern="1200" cap="none" spc="0" normalizeH="0" baseline="0" dirty="0">
              <a:ln>
                <a:noFill/>
              </a:ln>
              <a:solidFill>
                <a:schemeClr val="bg1"/>
              </a:solidFill>
              <a:effectLst/>
              <a:uLnTx/>
              <a:uFillTx/>
            </a:endParaRPr>
          </a:p>
        </p:txBody>
      </p:sp>
      <p:sp>
        <p:nvSpPr>
          <p:cNvPr id="19" name="Text Placeholder 18">
            <a:extLst>
              <a:ext uri="{FF2B5EF4-FFF2-40B4-BE49-F238E27FC236}">
                <a16:creationId xmlns:a16="http://schemas.microsoft.com/office/drawing/2014/main" id="{E1DB407A-DE6D-2B21-84A9-CF9FE68E5CF6}"/>
              </a:ext>
            </a:extLst>
          </p:cNvPr>
          <p:cNvSpPr>
            <a:spLocks noGrp="1"/>
          </p:cNvSpPr>
          <p:nvPr>
            <p:ph type="body" sz="quarter" idx="27"/>
          </p:nvPr>
        </p:nvSpPr>
        <p:spPr>
          <a:xfrm>
            <a:off x="237960" y="3997842"/>
            <a:ext cx="4536059" cy="2094614"/>
          </a:xfrm>
        </p:spPr>
        <p:txBody>
          <a:bodyPr/>
          <a:lstStyle/>
          <a:p>
            <a:pPr algn="l"/>
            <a:endParaRPr lang="en-US" b="0" i="0" dirty="0">
              <a:solidFill>
                <a:srgbClr val="252423"/>
              </a:solidFill>
              <a:effectLst/>
              <a:latin typeface="Segoe UI" panose="020B0502040204020203" pitchFamily="34" charset="0"/>
            </a:endParaRPr>
          </a:p>
          <a:p>
            <a:endParaRPr lang="en-IN" dirty="0"/>
          </a:p>
        </p:txBody>
      </p:sp>
      <p:pic>
        <p:nvPicPr>
          <p:cNvPr id="37" name="Picture 36">
            <a:extLst>
              <a:ext uri="{FF2B5EF4-FFF2-40B4-BE49-F238E27FC236}">
                <a16:creationId xmlns:a16="http://schemas.microsoft.com/office/drawing/2014/main" id="{13FA3051-8E2D-5026-21F1-E899038252B1}"/>
              </a:ext>
            </a:extLst>
          </p:cNvPr>
          <p:cNvPicPr>
            <a:picLocks noChangeAspect="1"/>
          </p:cNvPicPr>
          <p:nvPr/>
        </p:nvPicPr>
        <p:blipFill>
          <a:blip r:embed="rId3"/>
          <a:stretch>
            <a:fillRect/>
          </a:stretch>
        </p:blipFill>
        <p:spPr>
          <a:xfrm>
            <a:off x="152900" y="765544"/>
            <a:ext cx="11716079" cy="3049608"/>
          </a:xfrm>
          <a:prstGeom prst="rect">
            <a:avLst/>
          </a:prstGeom>
        </p:spPr>
      </p:pic>
      <p:sp>
        <p:nvSpPr>
          <p:cNvPr id="39" name="TextBox 38">
            <a:extLst>
              <a:ext uri="{FF2B5EF4-FFF2-40B4-BE49-F238E27FC236}">
                <a16:creationId xmlns:a16="http://schemas.microsoft.com/office/drawing/2014/main" id="{9098F797-CB18-5039-1405-BDE6080A3F1F}"/>
              </a:ext>
            </a:extLst>
          </p:cNvPr>
          <p:cNvSpPr txBox="1"/>
          <p:nvPr/>
        </p:nvSpPr>
        <p:spPr>
          <a:xfrm>
            <a:off x="5986130" y="4231758"/>
            <a:ext cx="4412512" cy="2308324"/>
          </a:xfrm>
          <a:prstGeom prst="rect">
            <a:avLst/>
          </a:prstGeom>
        </p:spPr>
        <p:txBody>
          <a:bodyPr wrap="square" rtlCol="0">
            <a:spAutoFit/>
          </a:bodyPr>
          <a:lstStyle/>
          <a:p>
            <a:pPr algn="l"/>
            <a:r>
              <a:rPr lang="en-US" sz="1800" b="1" i="0" u="sng" dirty="0">
                <a:solidFill>
                  <a:srgbClr val="FFFFFF"/>
                </a:solidFill>
                <a:effectLst/>
                <a:latin typeface="Segoe UI" panose="020B0502040204020203" pitchFamily="34" charset="0"/>
              </a:rPr>
              <a:t>Top 3 WORST performing Stock</a:t>
            </a:r>
            <a:endParaRPr lang="en-US" b="0" i="0" dirty="0">
              <a:solidFill>
                <a:srgbClr val="252423"/>
              </a:solidFill>
              <a:effectLst/>
              <a:latin typeface="Segoe UI" panose="020B0502040204020203" pitchFamily="34" charset="0"/>
            </a:endParaRPr>
          </a:p>
          <a:p>
            <a:pPr algn="l"/>
            <a:r>
              <a:rPr lang="en-US" sz="1800" b="0" i="0" dirty="0">
                <a:solidFill>
                  <a:srgbClr val="FFFFFF"/>
                </a:solidFill>
                <a:effectLst/>
                <a:latin typeface="Segoe UI" panose="020B0502040204020203" pitchFamily="34" charset="0"/>
              </a:rPr>
              <a:t>Last 365 days -</a:t>
            </a:r>
            <a:endParaRPr lang="en-US" b="0" i="0" dirty="0">
              <a:solidFill>
                <a:srgbClr val="252423"/>
              </a:solidFill>
              <a:effectLst/>
              <a:latin typeface="Segoe UI" panose="020B0502040204020203" pitchFamily="34" charset="0"/>
            </a:endParaRPr>
          </a:p>
          <a:p>
            <a:pPr algn="l"/>
            <a:br>
              <a:rPr lang="en-US" b="0" i="0" dirty="0">
                <a:solidFill>
                  <a:srgbClr val="252423"/>
                </a:solidFill>
                <a:effectLst/>
                <a:latin typeface="Segoe UI" panose="020B0502040204020203" pitchFamily="34" charset="0"/>
              </a:rPr>
            </a:br>
            <a:endParaRPr lang="en-US" b="0" i="0" dirty="0">
              <a:solidFill>
                <a:srgbClr val="252423"/>
              </a:solidFill>
              <a:effectLst/>
              <a:latin typeface="Segoe UI" panose="020B0502040204020203" pitchFamily="34" charset="0"/>
            </a:endParaRPr>
          </a:p>
          <a:p>
            <a:pPr algn="l"/>
            <a:r>
              <a:rPr lang="en-US" sz="1800" b="0" i="0" dirty="0">
                <a:solidFill>
                  <a:srgbClr val="FFFFFF"/>
                </a:solidFill>
                <a:effectLst/>
                <a:latin typeface="Segoe UI" panose="020B0502040204020203" pitchFamily="34" charset="0"/>
              </a:rPr>
              <a:t>1.CANARA BANK</a:t>
            </a:r>
            <a:endParaRPr lang="en-US" b="0" i="0" dirty="0">
              <a:solidFill>
                <a:srgbClr val="252423"/>
              </a:solidFill>
              <a:effectLst/>
              <a:latin typeface="Segoe UI" panose="020B0502040204020203" pitchFamily="34" charset="0"/>
            </a:endParaRPr>
          </a:p>
          <a:p>
            <a:pPr algn="l"/>
            <a:r>
              <a:rPr lang="en-US" sz="1800" b="0" i="0" dirty="0">
                <a:solidFill>
                  <a:srgbClr val="FFFFFF"/>
                </a:solidFill>
                <a:effectLst/>
                <a:latin typeface="Segoe UI" panose="020B0502040204020203" pitchFamily="34" charset="0"/>
              </a:rPr>
              <a:t>2.IDFCFIRST BANK</a:t>
            </a:r>
            <a:endParaRPr lang="en-US" b="0" i="0" dirty="0">
              <a:solidFill>
                <a:srgbClr val="252423"/>
              </a:solidFill>
              <a:effectLst/>
              <a:latin typeface="Segoe UI" panose="020B0502040204020203" pitchFamily="34" charset="0"/>
            </a:endParaRPr>
          </a:p>
          <a:p>
            <a:pPr algn="l"/>
            <a:r>
              <a:rPr lang="en-US" sz="1800" b="0" i="0" dirty="0">
                <a:solidFill>
                  <a:srgbClr val="FFFFFF"/>
                </a:solidFill>
                <a:effectLst/>
                <a:latin typeface="Segoe UI" panose="020B0502040204020203" pitchFamily="34" charset="0"/>
              </a:rPr>
              <a:t>3.INDUSIND BANK</a:t>
            </a:r>
            <a:endParaRPr lang="en-US" b="0" i="0" dirty="0">
              <a:solidFill>
                <a:srgbClr val="252423"/>
              </a:solidFill>
              <a:effectLst/>
              <a:latin typeface="Segoe UI" panose="020B0502040204020203" pitchFamily="34" charset="0"/>
            </a:endParaRP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41" name="TextBox 40">
            <a:extLst>
              <a:ext uri="{FF2B5EF4-FFF2-40B4-BE49-F238E27FC236}">
                <a16:creationId xmlns:a16="http://schemas.microsoft.com/office/drawing/2014/main" id="{645DEA5F-283F-FCC6-17CC-A01780B8F81E}"/>
              </a:ext>
            </a:extLst>
          </p:cNvPr>
          <p:cNvSpPr txBox="1"/>
          <p:nvPr/>
        </p:nvSpPr>
        <p:spPr>
          <a:xfrm>
            <a:off x="3048886" y="3276231"/>
            <a:ext cx="6097772" cy="369332"/>
          </a:xfrm>
          <a:prstGeom prst="rect">
            <a:avLst/>
          </a:prstGeom>
          <a:noFill/>
        </p:spPr>
        <p:txBody>
          <a:bodyPr wrap="square">
            <a:spAutoFit/>
          </a:bodyPr>
          <a:lstStyle/>
          <a:p>
            <a:pPr algn="l"/>
            <a:endParaRPr lang="en-US" b="0" i="0" dirty="0">
              <a:solidFill>
                <a:srgbClr val="252423"/>
              </a:solidFill>
              <a:effectLst/>
              <a:latin typeface="Segoe UI" panose="020B0502040204020203" pitchFamily="34" charset="0"/>
            </a:endParaRPr>
          </a:p>
        </p:txBody>
      </p:sp>
      <p:sp>
        <p:nvSpPr>
          <p:cNvPr id="43" name="TextBox 42">
            <a:extLst>
              <a:ext uri="{FF2B5EF4-FFF2-40B4-BE49-F238E27FC236}">
                <a16:creationId xmlns:a16="http://schemas.microsoft.com/office/drawing/2014/main" id="{C7D1B21F-FA4E-AA8B-7D7E-5A4362BE8180}"/>
              </a:ext>
            </a:extLst>
          </p:cNvPr>
          <p:cNvSpPr txBox="1"/>
          <p:nvPr/>
        </p:nvSpPr>
        <p:spPr>
          <a:xfrm>
            <a:off x="237960" y="4231758"/>
            <a:ext cx="4952643" cy="2308324"/>
          </a:xfrm>
          <a:prstGeom prst="rect">
            <a:avLst/>
          </a:prstGeom>
        </p:spPr>
        <p:txBody>
          <a:bodyPr wrap="square" rtlCol="0">
            <a:spAutoFit/>
          </a:bodyPr>
          <a:lstStyle/>
          <a:p>
            <a:pPr algn="l"/>
            <a:r>
              <a:rPr lang="en-US" sz="1800" b="1" i="0" u="sng" dirty="0">
                <a:solidFill>
                  <a:srgbClr val="FFFFFF"/>
                </a:solidFill>
                <a:effectLst/>
                <a:latin typeface="Segoe UI" panose="020B0502040204020203" pitchFamily="34" charset="0"/>
              </a:rPr>
              <a:t>Top 3 BEST performing Stock</a:t>
            </a:r>
            <a:endParaRPr lang="en-US" b="0" i="0" dirty="0">
              <a:solidFill>
                <a:srgbClr val="252423"/>
              </a:solidFill>
              <a:effectLst/>
              <a:latin typeface="Segoe UI" panose="020B0502040204020203" pitchFamily="34" charset="0"/>
            </a:endParaRPr>
          </a:p>
          <a:p>
            <a:pPr algn="l"/>
            <a:r>
              <a:rPr lang="en-US" sz="1800" b="0" i="0" dirty="0">
                <a:solidFill>
                  <a:srgbClr val="FFFFFF"/>
                </a:solidFill>
                <a:effectLst/>
                <a:latin typeface="Segoe UI" panose="020B0502040204020203" pitchFamily="34" charset="0"/>
              </a:rPr>
              <a:t>Last 365 days -</a:t>
            </a:r>
            <a:endParaRPr lang="en-US" b="0" i="0" dirty="0">
              <a:solidFill>
                <a:srgbClr val="252423"/>
              </a:solidFill>
              <a:effectLst/>
              <a:latin typeface="Segoe UI" panose="020B0502040204020203" pitchFamily="34" charset="0"/>
            </a:endParaRPr>
          </a:p>
          <a:p>
            <a:pPr algn="l"/>
            <a:br>
              <a:rPr lang="en-US" b="0" i="0" dirty="0">
                <a:solidFill>
                  <a:srgbClr val="252423"/>
                </a:solidFill>
                <a:effectLst/>
                <a:latin typeface="Segoe UI" panose="020B0502040204020203" pitchFamily="34" charset="0"/>
              </a:rPr>
            </a:br>
            <a:endParaRPr lang="en-US" b="0" i="0" dirty="0">
              <a:solidFill>
                <a:srgbClr val="252423"/>
              </a:solidFill>
              <a:effectLst/>
              <a:latin typeface="Segoe UI" panose="020B0502040204020203" pitchFamily="34" charset="0"/>
            </a:endParaRPr>
          </a:p>
          <a:p>
            <a:pPr algn="l"/>
            <a:r>
              <a:rPr lang="en-US" sz="1800" b="0" i="0" dirty="0">
                <a:solidFill>
                  <a:srgbClr val="FFFFFF"/>
                </a:solidFill>
                <a:effectLst/>
                <a:latin typeface="Segoe UI" panose="020B0502040204020203" pitchFamily="34" charset="0"/>
              </a:rPr>
              <a:t>1.SBI BANK</a:t>
            </a:r>
            <a:endParaRPr lang="en-US" b="0" i="0" dirty="0">
              <a:solidFill>
                <a:srgbClr val="252423"/>
              </a:solidFill>
              <a:effectLst/>
              <a:latin typeface="Segoe UI" panose="020B0502040204020203" pitchFamily="34" charset="0"/>
            </a:endParaRPr>
          </a:p>
          <a:p>
            <a:pPr algn="l"/>
            <a:r>
              <a:rPr lang="en-US" sz="1800" b="0" i="0" dirty="0">
                <a:solidFill>
                  <a:srgbClr val="FFFFFF"/>
                </a:solidFill>
                <a:effectLst/>
                <a:latin typeface="Segoe UI" panose="020B0502040204020203" pitchFamily="34" charset="0"/>
              </a:rPr>
              <a:t>2.PNB BANK</a:t>
            </a:r>
            <a:endParaRPr lang="en-US" b="0" i="0" dirty="0">
              <a:solidFill>
                <a:srgbClr val="252423"/>
              </a:solidFill>
              <a:effectLst/>
              <a:latin typeface="Segoe UI" panose="020B0502040204020203" pitchFamily="34" charset="0"/>
            </a:endParaRPr>
          </a:p>
          <a:p>
            <a:pPr algn="l"/>
            <a:r>
              <a:rPr lang="en-US" sz="1800" b="0" i="0" dirty="0">
                <a:solidFill>
                  <a:srgbClr val="FFFFFF"/>
                </a:solidFill>
                <a:effectLst/>
                <a:latin typeface="Segoe UI" panose="020B0502040204020203" pitchFamily="34" charset="0"/>
              </a:rPr>
              <a:t>3.FEDERAL BANK</a:t>
            </a:r>
            <a:endParaRPr lang="en-US" b="0" i="0" dirty="0">
              <a:solidFill>
                <a:srgbClr val="252423"/>
              </a:solidFill>
              <a:effectLst/>
              <a:latin typeface="Segoe UI" panose="020B0502040204020203" pitchFamily="34" charset="0"/>
            </a:endParaRP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107888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517427" y="529149"/>
            <a:ext cx="9823998" cy="1068573"/>
          </a:xfrm>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517427" y="1339702"/>
            <a:ext cx="5904638" cy="3920576"/>
          </a:xfrm>
        </p:spPr>
        <p:txBody>
          <a:bodyPr/>
          <a:lstStyle/>
          <a:p>
            <a:endParaRPr lang="en-US" altLang="zh-CN" dirty="0"/>
          </a:p>
          <a:p>
            <a:endParaRPr lang="en-US" dirty="0"/>
          </a:p>
        </p:txBody>
      </p:sp>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a:srcRect/>
          <a:stretch/>
        </p:blipFill>
        <p:spPr>
          <a:xfrm>
            <a:off x="7450627" y="529148"/>
            <a:ext cx="4479103" cy="4731130"/>
          </a:xfrm>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u="none" strike="noStrike" kern="1200" cap="none" spc="0" normalizeH="0" baseline="0" dirty="0">
              <a:ln>
                <a:noFill/>
              </a:ln>
              <a:solidFill>
                <a:schemeClr val="bg1"/>
              </a:solidFill>
              <a:effectLst/>
              <a:uLnTx/>
              <a:uFillTx/>
            </a:endParaRPr>
          </a:p>
        </p:txBody>
      </p:sp>
      <p:sp>
        <p:nvSpPr>
          <p:cNvPr id="2" name="TextBox 1">
            <a:extLst>
              <a:ext uri="{FF2B5EF4-FFF2-40B4-BE49-F238E27FC236}">
                <a16:creationId xmlns:a16="http://schemas.microsoft.com/office/drawing/2014/main" id="{7E421CF8-4F73-BC4A-4138-EEC150FBD942}"/>
              </a:ext>
            </a:extLst>
          </p:cNvPr>
          <p:cNvSpPr txBox="1"/>
          <p:nvPr/>
        </p:nvSpPr>
        <p:spPr>
          <a:xfrm>
            <a:off x="265814" y="1520456"/>
            <a:ext cx="5904638" cy="3693319"/>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
            </a:pPr>
            <a:r>
              <a:rPr lang="en-US" b="0" i="0" dirty="0">
                <a:solidFill>
                  <a:schemeClr val="bg1"/>
                </a:solidFill>
                <a:effectLst/>
                <a:latin typeface="Aptos Narrow" panose="020B0004020202020204" pitchFamily="34" charset="0"/>
              </a:rPr>
              <a:t>Stock analysis is a method for investors and traders to make buying and selling decisions. By studying and evaluating past and current data, investors and traders attempt to gain an edge in the markets by making informed decisions.</a:t>
            </a:r>
            <a:r>
              <a:rPr lang="en-IN" b="0" i="0" dirty="0">
                <a:solidFill>
                  <a:schemeClr val="bg1"/>
                </a:solidFill>
                <a:effectLst/>
                <a:latin typeface="Aptos Narrow" panose="020B0004020202020204" pitchFamily="34" charset="0"/>
                <a:ea typeface="微软雅黑"/>
                <a:cs typeface="Posterama" panose="020B0504020200020000" pitchFamily="34" charset="0"/>
              </a:rPr>
              <a:t>.</a:t>
            </a:r>
          </a:p>
          <a:p>
            <a:pPr marL="285750" indent="-285750">
              <a:lnSpc>
                <a:spcPct val="100000"/>
              </a:lnSpc>
              <a:spcBef>
                <a:spcPts val="0"/>
              </a:spcBef>
              <a:buFont typeface="Wingdings" panose="05000000000000000000" pitchFamily="2" charset="2"/>
              <a:buChar char="§"/>
            </a:pPr>
            <a:r>
              <a:rPr lang="en-US" b="0" i="0" dirty="0">
                <a:solidFill>
                  <a:schemeClr val="bg1"/>
                </a:solidFill>
                <a:effectLst/>
                <a:latin typeface="Aptos Narrow" panose="020B0004020202020204" pitchFamily="34" charset="0"/>
              </a:rPr>
              <a:t>Technical analysis focuses on the study of past and present price action to predict the probability of future price movements. Technical analysts analyze the financial market as a whole and are primarily concerned with price and volume, as well as the demand and supply factors that move the market.</a:t>
            </a:r>
          </a:p>
          <a:p>
            <a:pPr marL="285750" indent="-285750">
              <a:lnSpc>
                <a:spcPct val="100000"/>
              </a:lnSpc>
              <a:spcBef>
                <a:spcPts val="0"/>
              </a:spcBef>
              <a:buFont typeface="Wingdings" panose="05000000000000000000" pitchFamily="2" charset="2"/>
              <a:buChar char="§"/>
            </a:pPr>
            <a:r>
              <a:rPr lang="en-US" dirty="0">
                <a:solidFill>
                  <a:schemeClr val="bg1"/>
                </a:solidFill>
                <a:latin typeface="Aptos Narrow" panose="020B0004020202020204" pitchFamily="34" charset="0"/>
              </a:rPr>
              <a:t>The values for share market change daily . The Analysis is done by past and current data .</a:t>
            </a:r>
            <a:endParaRPr lang="en-US" b="0" i="0" dirty="0">
              <a:solidFill>
                <a:schemeClr val="bg1"/>
              </a:solidFill>
              <a:effectLst/>
              <a:latin typeface="Aptos Narrow" panose="020B0004020202020204" pitchFamily="34" charset="0"/>
            </a:endParaRPr>
          </a:p>
          <a:p>
            <a:pPr marL="285750" indent="-285750">
              <a:lnSpc>
                <a:spcPct val="100000"/>
              </a:lnSpc>
              <a:spcBef>
                <a:spcPts val="0"/>
              </a:spcBef>
              <a:buFont typeface="Wingdings" panose="05000000000000000000" pitchFamily="2" charset="2"/>
              <a:buChar char="§"/>
            </a:pPr>
            <a:endParaRPr lang="en-IN" sz="1800" dirty="0">
              <a:solidFill>
                <a:schemeClr val="bg1"/>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4157533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a:blip r:embed="rId3"/>
          <a:srcRect/>
          <a:stretch/>
        </p:blipFill>
        <p:spPr/>
      </p:pic>
      <p:pic>
        <p:nvPicPr>
          <p:cNvPr id="16" name="Picture Placeholder 15">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a:blip r:embed="rId4"/>
          <a:srcRect/>
          <a:stretch/>
        </p:blipFill>
        <p:spPr/>
      </p:pic>
      <p:pic>
        <p:nvPicPr>
          <p:cNvPr id="18" name="Picture Placeholder 17">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a:blip r:embed="rId5"/>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t>Yogita Khillari</a:t>
            </a:r>
          </a:p>
          <a:p>
            <a:pPr lvl="0"/>
            <a:r>
              <a:rPr lang="en-US" dirty="0"/>
              <a:t>yogitakhillari14@gmail.com</a:t>
            </a:r>
          </a:p>
          <a:p>
            <a:endParaRPr lang="en-US" dirty="0"/>
          </a:p>
        </p:txBody>
      </p:sp>
      <p:pic>
        <p:nvPicPr>
          <p:cNvPr id="28" name="Picture Placeholder 27">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a:src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Challenge Statement </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Process(Data </a:t>
            </a:r>
            <a:r>
              <a:rPr lang="en-US" dirty="0" err="1"/>
              <a:t>anlysis</a:t>
            </a:r>
            <a:r>
              <a:rPr lang="en-US" dirty="0"/>
              <a:t>)</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Data Insight</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Summary</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2096892"/>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199697" y="3153102"/>
            <a:ext cx="5427039" cy="3704898"/>
          </a:xfrm>
        </p:spPr>
        <p:txBody>
          <a:bodyPr/>
          <a:lstStyle/>
          <a:p>
            <a:endParaRPr lang="en-US" dirty="0"/>
          </a:p>
          <a:p>
            <a:r>
              <a:rPr lang="en-US" sz="1800" b="1" i="0" dirty="0">
                <a:solidFill>
                  <a:schemeClr val="bg2"/>
                </a:solidFill>
                <a:effectLst/>
                <a:latin typeface="Aptos Narrow" panose="020B0004020202020204" pitchFamily="34" charset="0"/>
              </a:rPr>
              <a:t>Bank Nifty is a stock market index that tracks the performance of the most liquid and large capitalized Indian banking stocks. It offers investors a benchmark that captures the capital performances of the banking sector. The index includes stocks of 12 private and public sector banks in India.</a:t>
            </a:r>
          </a:p>
          <a:p>
            <a:r>
              <a:rPr lang="en-US" sz="1800" b="1" dirty="0">
                <a:latin typeface="Aptos Narrow" panose="020B0004020202020204" pitchFamily="34" charset="0"/>
              </a:rPr>
              <a:t> </a:t>
            </a:r>
            <a:r>
              <a:rPr lang="en-US" sz="1800" b="1" i="0" dirty="0">
                <a:effectLst/>
                <a:latin typeface="Aptos Narrow" panose="020B0004020202020204" pitchFamily="34" charset="0"/>
              </a:rPr>
              <a:t>Nifty Bank Index is comprised of the most liquid and large capitalized Indian Banking stocks. It provides investors and market intermediaries with a benchmark that captures the capital market performance of Indian Banks.</a:t>
            </a:r>
          </a:p>
          <a:p>
            <a:endParaRPr lang="en-US" sz="1600" b="1" i="0" dirty="0">
              <a:solidFill>
                <a:schemeClr val="bg2"/>
              </a:solidFill>
              <a:effectLst/>
              <a:latin typeface="Arial Narrow" panose="020B0606020202030204" pitchFamily="34" charset="0"/>
            </a:endParaRPr>
          </a:p>
          <a:p>
            <a:endParaRPr lang="en-US" dirty="0">
              <a:solidFill>
                <a:schemeClr val="bg2"/>
              </a:solidFill>
            </a:endParaRPr>
          </a:p>
          <a:p>
            <a:endParaRPr lang="en-US" dirty="0"/>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srcRect l="18664" r="18664"/>
          <a:stretch/>
        </p:blipFill>
        <p:spPr>
          <a:xfrm>
            <a:off x="5708761" y="0"/>
            <a:ext cx="6446999" cy="6858000"/>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E6C4-1C7A-BE33-501F-D32349DA4B9E}"/>
              </a:ext>
            </a:extLst>
          </p:cNvPr>
          <p:cNvSpPr>
            <a:spLocks noGrp="1"/>
          </p:cNvSpPr>
          <p:nvPr>
            <p:ph type="title"/>
          </p:nvPr>
        </p:nvSpPr>
        <p:spPr/>
        <p:txBody>
          <a:bodyPr/>
          <a:lstStyle/>
          <a:p>
            <a:r>
              <a:rPr lang="en-IN" dirty="0"/>
              <a:t>Challenge  Statement :</a:t>
            </a:r>
          </a:p>
        </p:txBody>
      </p:sp>
      <p:sp>
        <p:nvSpPr>
          <p:cNvPr id="4" name="Footer Placeholder 3">
            <a:extLst>
              <a:ext uri="{FF2B5EF4-FFF2-40B4-BE49-F238E27FC236}">
                <a16:creationId xmlns:a16="http://schemas.microsoft.com/office/drawing/2014/main" id="{2F8A9985-5C22-276E-A524-A641DB3F8A63}"/>
              </a:ext>
            </a:extLst>
          </p:cNvPr>
          <p:cNvSpPr>
            <a:spLocks noGrp="1"/>
          </p:cNvSpPr>
          <p:nvPr>
            <p:ph type="ftr" sz="quarter" idx="28"/>
          </p:nvPr>
        </p:nvSpPr>
        <p:spPr/>
        <p:txBody>
          <a:bodyPr/>
          <a:lstStyle/>
          <a:p>
            <a:r>
              <a:rPr lang="en-US" dirty="0"/>
              <a:t>Stock market Analysis</a:t>
            </a:r>
            <a:endParaRPr lang="en-US" noProof="0" dirty="0"/>
          </a:p>
        </p:txBody>
      </p:sp>
      <p:sp>
        <p:nvSpPr>
          <p:cNvPr id="6" name="TextBox 5">
            <a:extLst>
              <a:ext uri="{FF2B5EF4-FFF2-40B4-BE49-F238E27FC236}">
                <a16:creationId xmlns:a16="http://schemas.microsoft.com/office/drawing/2014/main" id="{C8A06CD5-2AB0-E528-B292-D687D013F1E9}"/>
              </a:ext>
            </a:extLst>
          </p:cNvPr>
          <p:cNvSpPr txBox="1"/>
          <p:nvPr/>
        </p:nvSpPr>
        <p:spPr>
          <a:xfrm>
            <a:off x="956440" y="1870841"/>
            <a:ext cx="10247587" cy="3970318"/>
          </a:xfrm>
          <a:prstGeom prst="rect">
            <a:avLst/>
          </a:prstGeom>
          <a:noFill/>
        </p:spPr>
        <p:txBody>
          <a:bodyPr wrap="square">
            <a:spAutoFit/>
          </a:bodyPr>
          <a:lstStyle/>
          <a:p>
            <a:r>
              <a:rPr lang="en-US" b="1" u="sng" dirty="0">
                <a:solidFill>
                  <a:schemeClr val="bg1"/>
                </a:solidFill>
                <a:latin typeface="Aptos Narrow" panose="020B0004020202020204" pitchFamily="34" charset="0"/>
              </a:rPr>
              <a:t>Objective: </a:t>
            </a:r>
            <a:r>
              <a:rPr lang="en-US" b="1" dirty="0">
                <a:solidFill>
                  <a:schemeClr val="bg1"/>
                </a:solidFill>
                <a:latin typeface="Aptos Narrow" panose="020B0004020202020204" pitchFamily="34" charset="0"/>
              </a:rPr>
              <a:t>To analyze market trends and their potential impact on a Bank industry</a:t>
            </a:r>
            <a:endParaRPr lang="en-US" b="1" dirty="0">
              <a:latin typeface="Aptos Narrow" panose="020B0004020202020204" pitchFamily="34" charset="0"/>
            </a:endParaRPr>
          </a:p>
          <a:p>
            <a:r>
              <a:rPr lang="en-US" b="1" dirty="0">
                <a:solidFill>
                  <a:schemeClr val="bg1"/>
                </a:solidFill>
                <a:latin typeface="Aptos Narrow" panose="020B0004020202020204" pitchFamily="34" charset="0"/>
              </a:rPr>
              <a:t>The goal is to identify trends and patterns in stock price movements, calculate moving averages and volatility for each company, and conduct correlation analysis to examine the relationships between different stock prices.</a:t>
            </a:r>
            <a:r>
              <a:rPr lang="en-US" b="1" i="0" dirty="0">
                <a:solidFill>
                  <a:schemeClr val="bg1"/>
                </a:solidFill>
                <a:effectLst/>
                <a:latin typeface="Aptos Narrow" panose="020B0004020202020204" pitchFamily="34" charset="0"/>
              </a:rPr>
              <a:t> </a:t>
            </a:r>
          </a:p>
          <a:p>
            <a:endParaRPr lang="en-US" dirty="0">
              <a:solidFill>
                <a:schemeClr val="bg1"/>
              </a:solidFill>
              <a:latin typeface="Aptos Narrow" panose="020B0004020202020204" pitchFamily="34" charset="0"/>
            </a:endParaRPr>
          </a:p>
          <a:p>
            <a:r>
              <a:rPr lang="en-IN" b="1" u="sng" dirty="0">
                <a:solidFill>
                  <a:schemeClr val="bg1"/>
                </a:solidFill>
                <a:latin typeface="Aptos Narrow" panose="020B0004020202020204" pitchFamily="34" charset="0"/>
              </a:rPr>
              <a:t>Scope and Objective:</a:t>
            </a:r>
          </a:p>
          <a:p>
            <a:endParaRPr lang="en-IN" b="1" u="sng" dirty="0">
              <a:solidFill>
                <a:schemeClr val="bg1"/>
              </a:solidFill>
              <a:latin typeface="Aptos Narrow" panose="020B0004020202020204" pitchFamily="34" charset="0"/>
            </a:endParaRPr>
          </a:p>
          <a:p>
            <a:r>
              <a:rPr lang="en-US" b="1" dirty="0">
                <a:solidFill>
                  <a:schemeClr val="bg1"/>
                </a:solidFill>
                <a:latin typeface="Aptos Narrow" panose="020B0004020202020204" pitchFamily="34" charset="0"/>
              </a:rPr>
              <a:t>TO Identify trends and patterns in stock price movements of Bank nifty. The</a:t>
            </a:r>
            <a:r>
              <a:rPr lang="en-US" b="1" i="0" dirty="0">
                <a:solidFill>
                  <a:schemeClr val="bg1"/>
                </a:solidFill>
                <a:effectLst/>
                <a:latin typeface="Aptos Narrow" panose="020B0004020202020204" pitchFamily="34" charset="0"/>
              </a:rPr>
              <a:t> Nifty weightage is calculated using a market capitalization-weighted methodology. This means that each stock's weight in the index is determined by its market capitalization. Market capitalization is calculated by multiplying the number of outstanding shares of a company by its current market price. The percentage gain is calculated using the formula: Percentage Gain = (Current Market Price Previous Closing Price) / Previous Closing Price × 100% and The </a:t>
            </a:r>
            <a:r>
              <a:rPr lang="en-US" b="1" dirty="0">
                <a:solidFill>
                  <a:schemeClr val="bg1"/>
                </a:solidFill>
                <a:latin typeface="Aptos Narrow" panose="020B0004020202020204" pitchFamily="34" charset="0"/>
              </a:rPr>
              <a:t> </a:t>
            </a:r>
            <a:r>
              <a:rPr lang="en-US" b="1" i="0" dirty="0">
                <a:solidFill>
                  <a:schemeClr val="bg1"/>
                </a:solidFill>
                <a:effectLst/>
                <a:latin typeface="Aptos Narrow" panose="020B0004020202020204" pitchFamily="34" charset="0"/>
              </a:rPr>
              <a:t>P/E Ratio is calculated by dividing the market price of a share by the earnings per share</a:t>
            </a:r>
          </a:p>
          <a:p>
            <a:endParaRPr lang="en-US" sz="1800" b="1" i="0" dirty="0">
              <a:solidFill>
                <a:schemeClr val="bg2"/>
              </a:solidFill>
              <a:effectLst/>
              <a:latin typeface="Arial Narrow" panose="020B0606020202030204" pitchFamily="34" charset="0"/>
            </a:endParaRPr>
          </a:p>
        </p:txBody>
      </p:sp>
    </p:spTree>
    <p:extLst>
      <p:ext uri="{BB962C8B-B14F-4D97-AF65-F5344CB8AC3E}">
        <p14:creationId xmlns:p14="http://schemas.microsoft.com/office/powerpoint/2010/main" val="3778484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9F30-AACC-6E49-9425-C8C049FD6D55}"/>
              </a:ext>
            </a:extLst>
          </p:cNvPr>
          <p:cNvSpPr>
            <a:spLocks noGrp="1"/>
          </p:cNvSpPr>
          <p:nvPr>
            <p:ph type="title"/>
          </p:nvPr>
        </p:nvSpPr>
        <p:spPr>
          <a:xfrm>
            <a:off x="587829" y="126124"/>
            <a:ext cx="10515600" cy="903890"/>
          </a:xfrm>
        </p:spPr>
        <p:txBody>
          <a:bodyPr/>
          <a:lstStyle/>
          <a:p>
            <a:r>
              <a:rPr lang="en-IN" sz="2800" dirty="0">
                <a:latin typeface="Arial Black" panose="020B0A04020102020204" pitchFamily="34" charset="0"/>
              </a:rPr>
              <a:t>Data Analysis process</a:t>
            </a:r>
          </a:p>
        </p:txBody>
      </p:sp>
      <p:sp>
        <p:nvSpPr>
          <p:cNvPr id="4" name="Footer Placeholder 3">
            <a:extLst>
              <a:ext uri="{FF2B5EF4-FFF2-40B4-BE49-F238E27FC236}">
                <a16:creationId xmlns:a16="http://schemas.microsoft.com/office/drawing/2014/main" id="{DB71C797-16E9-7AB9-CD53-425EAFCA0156}"/>
              </a:ext>
            </a:extLst>
          </p:cNvPr>
          <p:cNvSpPr>
            <a:spLocks noGrp="1"/>
          </p:cNvSpPr>
          <p:nvPr>
            <p:ph type="ftr" sz="quarter" idx="28"/>
          </p:nvPr>
        </p:nvSpPr>
        <p:spPr/>
        <p:txBody>
          <a:bodyPr/>
          <a:lstStyle/>
          <a:p>
            <a:r>
              <a:rPr lang="en-US" dirty="0"/>
              <a:t>Stock market Analysis </a:t>
            </a:r>
            <a:endParaRPr lang="en-US" noProof="0" dirty="0"/>
          </a:p>
        </p:txBody>
      </p:sp>
      <p:sp>
        <p:nvSpPr>
          <p:cNvPr id="8" name="TextBox 7">
            <a:extLst>
              <a:ext uri="{FF2B5EF4-FFF2-40B4-BE49-F238E27FC236}">
                <a16:creationId xmlns:a16="http://schemas.microsoft.com/office/drawing/2014/main" id="{950E7913-473E-C977-A41F-DC5A523A7060}"/>
              </a:ext>
            </a:extLst>
          </p:cNvPr>
          <p:cNvSpPr txBox="1"/>
          <p:nvPr/>
        </p:nvSpPr>
        <p:spPr>
          <a:xfrm>
            <a:off x="587829" y="1229711"/>
            <a:ext cx="9712309" cy="4616648"/>
          </a:xfrm>
          <a:prstGeom prst="rect">
            <a:avLst/>
          </a:prstGeom>
          <a:noFill/>
        </p:spPr>
        <p:txBody>
          <a:bodyPr wrap="square">
            <a:spAutoFit/>
          </a:bodyPr>
          <a:lstStyle/>
          <a:p>
            <a:r>
              <a:rPr lang="en-US" b="0" i="0" dirty="0">
                <a:solidFill>
                  <a:schemeClr val="bg1"/>
                </a:solidFill>
                <a:effectLst/>
                <a:latin typeface="source-serif-pro"/>
              </a:rPr>
              <a:t> </a:t>
            </a:r>
            <a:r>
              <a:rPr lang="en-US" sz="2000" dirty="0">
                <a:solidFill>
                  <a:schemeClr val="bg1"/>
                </a:solidFill>
                <a:latin typeface="Aptos Narrow" panose="020B0004020202020204" pitchFamily="34" charset="0"/>
              </a:rPr>
              <a:t>Data set :- The data has been collected in form of .csv file , Name as “stock market  bank nifty “  . The data collected from yahoo finance website The  stock price data for Bank nifty  for past one year  is used .</a:t>
            </a:r>
          </a:p>
          <a:p>
            <a:pPr marL="285750" indent="-285750">
              <a:buFont typeface="Wingdings" panose="05000000000000000000" pitchFamily="2" charset="2"/>
              <a:buChar char="q"/>
            </a:pPr>
            <a:r>
              <a:rPr lang="en-IN" b="1" i="0" dirty="0">
                <a:solidFill>
                  <a:schemeClr val="bg1"/>
                </a:solidFill>
                <a:effectLst/>
                <a:latin typeface="Aptos Narrow" panose="020B0004020202020204" pitchFamily="34" charset="0"/>
              </a:rPr>
              <a:t>Continuous Data</a:t>
            </a:r>
            <a:r>
              <a:rPr lang="en-IN" b="0" i="0" dirty="0">
                <a:solidFill>
                  <a:schemeClr val="bg1"/>
                </a:solidFill>
                <a:effectLst/>
                <a:latin typeface="Aptos Narrow" panose="020B0004020202020204" pitchFamily="34" charset="0"/>
              </a:rPr>
              <a:t> - </a:t>
            </a:r>
            <a:r>
              <a:rPr lang="en-US" b="0" i="0" dirty="0">
                <a:solidFill>
                  <a:schemeClr val="bg1"/>
                </a:solidFill>
                <a:effectLst/>
                <a:latin typeface="Aptos Narrow" panose="020B0004020202020204" pitchFamily="34" charset="0"/>
              </a:rPr>
              <a:t>Continuous data is a data type that deals with an infinite range of numerical data. They are generally defined within a specific range, with any value within that range. It can be easily divided into smaller fractional or decimal values</a:t>
            </a:r>
          </a:p>
          <a:p>
            <a:pPr marL="285750" indent="-285750">
              <a:buFont typeface="Wingdings" panose="05000000000000000000" pitchFamily="2" charset="2"/>
              <a:buChar char="q"/>
            </a:pPr>
            <a:endParaRPr lang="en-US" dirty="0">
              <a:solidFill>
                <a:schemeClr val="bg1"/>
              </a:solidFill>
              <a:latin typeface="Aptos Narrow" panose="020B0004020202020204" pitchFamily="34" charset="0"/>
            </a:endParaRPr>
          </a:p>
          <a:p>
            <a:endParaRPr lang="en-IN" b="1" i="0" dirty="0">
              <a:solidFill>
                <a:schemeClr val="bg1"/>
              </a:solidFill>
              <a:effectLst/>
              <a:latin typeface="Aptos Narrow" panose="020B0004020202020204" pitchFamily="34" charset="0"/>
            </a:endParaRPr>
          </a:p>
          <a:p>
            <a:r>
              <a:rPr lang="en-US" dirty="0">
                <a:solidFill>
                  <a:schemeClr val="bg1"/>
                </a:solidFill>
                <a:latin typeface="Aptos Narrow" panose="020B0004020202020204" pitchFamily="34" charset="0"/>
              </a:rPr>
              <a:t>Data cleaning : The data directly load to power bi , then clean and categories by power query.</a:t>
            </a:r>
          </a:p>
          <a:p>
            <a:r>
              <a:rPr lang="en-US" b="0" i="0" dirty="0">
                <a:solidFill>
                  <a:schemeClr val="bg1"/>
                </a:solidFill>
                <a:effectLst/>
                <a:latin typeface="Aptos Narrow" panose="020B0004020202020204" pitchFamily="34" charset="0"/>
              </a:rPr>
              <a:t>The dataset contains information about </a:t>
            </a:r>
            <a:r>
              <a:rPr lang="en-US" dirty="0">
                <a:solidFill>
                  <a:schemeClr val="bg1"/>
                </a:solidFill>
                <a:latin typeface="Aptos Narrow" panose="020B0004020202020204" pitchFamily="34" charset="0"/>
              </a:rPr>
              <a:t>Bank nifty </a:t>
            </a:r>
            <a:r>
              <a:rPr lang="en-US" b="0" i="0" dirty="0">
                <a:solidFill>
                  <a:schemeClr val="bg1"/>
                </a:solidFill>
                <a:effectLst/>
                <a:latin typeface="Aptos Narrow" panose="020B0004020202020204" pitchFamily="34" charset="0"/>
              </a:rPr>
              <a:t>, including details about the </a:t>
            </a:r>
            <a:r>
              <a:rPr lang="en-US" dirty="0">
                <a:solidFill>
                  <a:schemeClr val="bg1"/>
                </a:solidFill>
                <a:latin typeface="Aptos Narrow" panose="020B0004020202020204" pitchFamily="34" charset="0"/>
              </a:rPr>
              <a:t>ticker- Renamed as (bank code for data visualization )</a:t>
            </a:r>
            <a:r>
              <a:rPr lang="en-US" b="0" i="0" dirty="0">
                <a:solidFill>
                  <a:schemeClr val="bg1"/>
                </a:solidFill>
                <a:effectLst/>
                <a:latin typeface="Aptos Narrow" panose="020B0004020202020204" pitchFamily="34" charset="0"/>
              </a:rPr>
              <a:t>,Volume of share , Values (in crore) ,</a:t>
            </a:r>
            <a:r>
              <a:rPr lang="en-US" dirty="0">
                <a:solidFill>
                  <a:schemeClr val="bg1"/>
                </a:solidFill>
                <a:latin typeface="Aptos Narrow" panose="020B0004020202020204" pitchFamily="34" charset="0"/>
              </a:rPr>
              <a:t>open , pre. Close ,</a:t>
            </a:r>
            <a:r>
              <a:rPr lang="en-US" b="0" i="0" dirty="0">
                <a:solidFill>
                  <a:schemeClr val="bg1"/>
                </a:solidFill>
                <a:effectLst/>
                <a:latin typeface="Aptos Narrow" panose="020B0004020202020204" pitchFamily="34" charset="0"/>
              </a:rPr>
              <a:t> Low price , High price , 52 week high, 52 week low , .ad close .</a:t>
            </a:r>
          </a:p>
          <a:p>
            <a:endParaRPr lang="en-US" dirty="0">
              <a:solidFill>
                <a:schemeClr val="bg1"/>
              </a:solidFill>
              <a:latin typeface="source-serif-pro"/>
            </a:endParaRPr>
          </a:p>
          <a:p>
            <a:endParaRPr lang="en-US" b="0" i="0" dirty="0">
              <a:solidFill>
                <a:schemeClr val="bg1"/>
              </a:solidFill>
              <a:effectLst/>
              <a:latin typeface="source-serif-pro"/>
            </a:endParaRPr>
          </a:p>
          <a:p>
            <a:endParaRPr lang="en-US" dirty="0">
              <a:solidFill>
                <a:schemeClr val="bg1"/>
              </a:solidFill>
              <a:latin typeface="source-serif-pro"/>
            </a:endParaRPr>
          </a:p>
          <a:p>
            <a:endParaRPr lang="en-IN" dirty="0">
              <a:solidFill>
                <a:schemeClr val="bg1"/>
              </a:solidFill>
            </a:endParaRPr>
          </a:p>
        </p:txBody>
      </p:sp>
    </p:spTree>
    <p:extLst>
      <p:ext uri="{BB962C8B-B14F-4D97-AF65-F5344CB8AC3E}">
        <p14:creationId xmlns:p14="http://schemas.microsoft.com/office/powerpoint/2010/main" val="1690920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CCE790-B3CF-EE5C-9D7B-70216F7052CF}"/>
              </a:ext>
            </a:extLst>
          </p:cNvPr>
          <p:cNvSpPr>
            <a:spLocks noGrp="1"/>
          </p:cNvSpPr>
          <p:nvPr>
            <p:ph type="ftr" sz="quarter" idx="28"/>
          </p:nvPr>
        </p:nvSpPr>
        <p:spPr>
          <a:xfrm>
            <a:off x="484632" y="6306206"/>
            <a:ext cx="4114800" cy="467709"/>
          </a:xfrm>
        </p:spPr>
        <p:txBody>
          <a:bodyPr/>
          <a:lstStyle/>
          <a:p>
            <a:r>
              <a:rPr lang="en-US" dirty="0"/>
              <a:t>Stock Market Analysis</a:t>
            </a:r>
            <a:endParaRPr lang="en-US" noProof="0" dirty="0"/>
          </a:p>
        </p:txBody>
      </p:sp>
      <p:sp>
        <p:nvSpPr>
          <p:cNvPr id="19" name="TextBox 18">
            <a:extLst>
              <a:ext uri="{FF2B5EF4-FFF2-40B4-BE49-F238E27FC236}">
                <a16:creationId xmlns:a16="http://schemas.microsoft.com/office/drawing/2014/main" id="{E560D1E1-7C07-D037-BC09-F02CAD8D4F87}"/>
              </a:ext>
            </a:extLst>
          </p:cNvPr>
          <p:cNvSpPr txBox="1"/>
          <p:nvPr/>
        </p:nvSpPr>
        <p:spPr>
          <a:xfrm>
            <a:off x="304800" y="203200"/>
            <a:ext cx="4704080" cy="369332"/>
          </a:xfrm>
          <a:prstGeom prst="rect">
            <a:avLst/>
          </a:prstGeom>
          <a:noFill/>
        </p:spPr>
        <p:txBody>
          <a:bodyPr wrap="square">
            <a:spAutoFit/>
          </a:bodyPr>
          <a:lstStyle/>
          <a:p>
            <a:r>
              <a:rPr lang="en-IN" sz="1800" b="1" kern="1200" dirty="0">
                <a:solidFill>
                  <a:srgbClr val="FFFFFF"/>
                </a:solidFill>
                <a:effectLst/>
                <a:latin typeface="Arial Black" panose="020B0A04020102020204" pitchFamily="34" charset="0"/>
                <a:ea typeface="+mj-ea"/>
                <a:cs typeface="+mj-cs"/>
              </a:rPr>
              <a:t>Stock market Analysis Dashboard</a:t>
            </a:r>
            <a:endParaRPr lang="en-IN" dirty="0"/>
          </a:p>
        </p:txBody>
      </p:sp>
      <p:pic>
        <p:nvPicPr>
          <p:cNvPr id="23" name="Picture 22">
            <a:extLst>
              <a:ext uri="{FF2B5EF4-FFF2-40B4-BE49-F238E27FC236}">
                <a16:creationId xmlns:a16="http://schemas.microsoft.com/office/drawing/2014/main" id="{1129FBC0-C25B-D32E-2F06-AB8EF79A0D4E}"/>
              </a:ext>
            </a:extLst>
          </p:cNvPr>
          <p:cNvPicPr>
            <a:picLocks noChangeAspect="1"/>
          </p:cNvPicPr>
          <p:nvPr/>
        </p:nvPicPr>
        <p:blipFill>
          <a:blip r:embed="rId2"/>
          <a:stretch>
            <a:fillRect/>
          </a:stretch>
        </p:blipFill>
        <p:spPr>
          <a:xfrm>
            <a:off x="182880" y="626133"/>
            <a:ext cx="11826240" cy="6147782"/>
          </a:xfrm>
          <a:prstGeom prst="rect">
            <a:avLst/>
          </a:prstGeom>
        </p:spPr>
      </p:pic>
    </p:spTree>
    <p:extLst>
      <p:ext uri="{BB962C8B-B14F-4D97-AF65-F5344CB8AC3E}">
        <p14:creationId xmlns:p14="http://schemas.microsoft.com/office/powerpoint/2010/main" val="142489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83F6-0C22-8764-53DF-76A655492C16}"/>
              </a:ext>
            </a:extLst>
          </p:cNvPr>
          <p:cNvSpPr>
            <a:spLocks noGrp="1"/>
          </p:cNvSpPr>
          <p:nvPr>
            <p:ph type="title"/>
          </p:nvPr>
        </p:nvSpPr>
        <p:spPr>
          <a:xfrm>
            <a:off x="587829" y="73572"/>
            <a:ext cx="10038130" cy="609600"/>
          </a:xfrm>
        </p:spPr>
        <p:txBody>
          <a:bodyPr/>
          <a:lstStyle/>
          <a:p>
            <a:r>
              <a:rPr lang="en-IN" sz="2800" dirty="0">
                <a:latin typeface="Arial Black" panose="020B0A04020102020204" pitchFamily="34" charset="0"/>
              </a:rPr>
              <a:t>Stock market Analysis Dashboard</a:t>
            </a:r>
          </a:p>
        </p:txBody>
      </p:sp>
      <p:sp>
        <p:nvSpPr>
          <p:cNvPr id="4" name="Footer Placeholder 3">
            <a:extLst>
              <a:ext uri="{FF2B5EF4-FFF2-40B4-BE49-F238E27FC236}">
                <a16:creationId xmlns:a16="http://schemas.microsoft.com/office/drawing/2014/main" id="{BBC68D75-0A09-2AAF-A412-F62D8794C989}"/>
              </a:ext>
            </a:extLst>
          </p:cNvPr>
          <p:cNvSpPr>
            <a:spLocks noGrp="1"/>
          </p:cNvSpPr>
          <p:nvPr>
            <p:ph type="ftr" sz="quarter" idx="28"/>
          </p:nvPr>
        </p:nvSpPr>
        <p:spPr>
          <a:xfrm>
            <a:off x="484632" y="6441132"/>
            <a:ext cx="4114800" cy="343296"/>
          </a:xfrm>
        </p:spPr>
        <p:txBody>
          <a:bodyPr/>
          <a:lstStyle/>
          <a:p>
            <a:r>
              <a:rPr lang="en-US" dirty="0"/>
              <a:t>Stock market Analysis </a:t>
            </a:r>
            <a:endParaRPr lang="en-US" noProof="0" dirty="0"/>
          </a:p>
        </p:txBody>
      </p:sp>
      <p:pic>
        <p:nvPicPr>
          <p:cNvPr id="12" name="Picture 11">
            <a:extLst>
              <a:ext uri="{FF2B5EF4-FFF2-40B4-BE49-F238E27FC236}">
                <a16:creationId xmlns:a16="http://schemas.microsoft.com/office/drawing/2014/main" id="{21661507-A0CA-D6C6-4007-B65BD56301FF}"/>
              </a:ext>
            </a:extLst>
          </p:cNvPr>
          <p:cNvPicPr>
            <a:picLocks noChangeAspect="1"/>
          </p:cNvPicPr>
          <p:nvPr/>
        </p:nvPicPr>
        <p:blipFill>
          <a:blip r:embed="rId2"/>
          <a:stretch>
            <a:fillRect/>
          </a:stretch>
        </p:blipFill>
        <p:spPr>
          <a:xfrm>
            <a:off x="587829" y="681787"/>
            <a:ext cx="10279117" cy="5760731"/>
          </a:xfrm>
          <a:prstGeom prst="rect">
            <a:avLst/>
          </a:prstGeom>
        </p:spPr>
      </p:pic>
    </p:spTree>
    <p:extLst>
      <p:ext uri="{BB962C8B-B14F-4D97-AF65-F5344CB8AC3E}">
        <p14:creationId xmlns:p14="http://schemas.microsoft.com/office/powerpoint/2010/main" val="2790325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274956"/>
            <a:ext cx="5114898" cy="649954"/>
          </a:xfrm>
        </p:spPr>
        <p:txBody>
          <a:bodyPr/>
          <a:lstStyle/>
          <a:p>
            <a:r>
              <a:rPr lang="en-US" sz="2800" dirty="0">
                <a:latin typeface="Arial Black" panose="020B0A04020102020204" pitchFamily="34" charset="0"/>
              </a:rPr>
              <a:t>Data Analysis</a:t>
            </a:r>
          </a:p>
        </p:txBody>
      </p:sp>
      <p:sp>
        <p:nvSpPr>
          <p:cNvPr id="5" name="Footer Placeholder 4">
            <a:extLst>
              <a:ext uri="{FF2B5EF4-FFF2-40B4-BE49-F238E27FC236}">
                <a16:creationId xmlns:a16="http://schemas.microsoft.com/office/drawing/2014/main" id="{6229630B-7BF6-61B1-6AAC-BA71F50283DD}"/>
              </a:ext>
            </a:extLst>
          </p:cNvPr>
          <p:cNvSpPr>
            <a:spLocks noGrp="1"/>
          </p:cNvSpPr>
          <p:nvPr>
            <p:ph type="ftr" sz="quarter" idx="28"/>
          </p:nvPr>
        </p:nvSpPr>
        <p:spPr/>
        <p:txBody>
          <a:bodyPr/>
          <a:lstStyle/>
          <a:p>
            <a:r>
              <a:rPr lang="en-US" dirty="0"/>
              <a:t>Stock market Analysis </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u="none" strike="noStrike" kern="1200" cap="none" spc="0" normalizeH="0" baseline="0" dirty="0">
              <a:ln>
                <a:noFill/>
              </a:ln>
              <a:solidFill>
                <a:schemeClr val="bg1"/>
              </a:solidFill>
              <a:effectLst/>
              <a:uLnTx/>
              <a:uFillTx/>
            </a:endParaRPr>
          </a:p>
        </p:txBody>
      </p:sp>
      <p:sp>
        <p:nvSpPr>
          <p:cNvPr id="10" name="TextBox 9">
            <a:extLst>
              <a:ext uri="{FF2B5EF4-FFF2-40B4-BE49-F238E27FC236}">
                <a16:creationId xmlns:a16="http://schemas.microsoft.com/office/drawing/2014/main" id="{B0FEC176-4146-1B01-5428-1D8A33BF13E9}"/>
              </a:ext>
            </a:extLst>
          </p:cNvPr>
          <p:cNvSpPr txBox="1"/>
          <p:nvPr/>
        </p:nvSpPr>
        <p:spPr>
          <a:xfrm>
            <a:off x="336332" y="840828"/>
            <a:ext cx="9828394" cy="4801314"/>
          </a:xfrm>
          <a:prstGeom prst="rect">
            <a:avLst/>
          </a:prstGeom>
        </p:spPr>
        <p:txBody>
          <a:bodyPr wrap="square" rtlCol="0">
            <a:spAutoFit/>
          </a:bodyPr>
          <a:lstStyle/>
          <a:p>
            <a:pPr algn="l"/>
            <a:r>
              <a:rPr lang="en-US" b="1" i="0" dirty="0">
                <a:solidFill>
                  <a:schemeClr val="bg1"/>
                </a:solidFill>
                <a:effectLst/>
                <a:latin typeface="Aptos Narrow" panose="020B0004020202020204" pitchFamily="34" charset="0"/>
              </a:rPr>
              <a:t>STEPS FOLLOWED:</a:t>
            </a:r>
          </a:p>
          <a:p>
            <a:pPr algn="l"/>
            <a:endParaRPr lang="en-US" b="0" i="0" dirty="0">
              <a:solidFill>
                <a:schemeClr val="bg1"/>
              </a:solidFill>
              <a:effectLst/>
              <a:latin typeface="Aptos Narrow" panose="020B0004020202020204" pitchFamily="34" charset="0"/>
            </a:endParaRPr>
          </a:p>
          <a:p>
            <a:pPr marL="285750" indent="-285750" algn="l">
              <a:buFont typeface="Wingdings" panose="05000000000000000000" pitchFamily="2" charset="2"/>
              <a:buChar char="q"/>
            </a:pPr>
            <a:r>
              <a:rPr lang="en-US" b="0" i="0" dirty="0">
                <a:solidFill>
                  <a:schemeClr val="bg1"/>
                </a:solidFill>
                <a:effectLst/>
                <a:latin typeface="Aptos Narrow" panose="020B0004020202020204" pitchFamily="34" charset="0"/>
              </a:rPr>
              <a:t>DATA IMPORT:</a:t>
            </a:r>
            <a:br>
              <a:rPr lang="en-US" b="0" i="0" dirty="0">
                <a:solidFill>
                  <a:schemeClr val="bg1"/>
                </a:solidFill>
                <a:effectLst/>
                <a:latin typeface="Aptos Narrow" panose="020B0004020202020204" pitchFamily="34" charset="0"/>
              </a:rPr>
            </a:br>
            <a:r>
              <a:rPr lang="en-US" b="0" i="0" dirty="0">
                <a:solidFill>
                  <a:schemeClr val="bg1"/>
                </a:solidFill>
                <a:effectLst/>
                <a:latin typeface="Aptos Narrow" panose="020B0004020202020204" pitchFamily="34" charset="0"/>
              </a:rPr>
              <a:t>Gathered data and imported it into Power BI for data transformation</a:t>
            </a:r>
            <a:endParaRPr lang="en-US" dirty="0">
              <a:solidFill>
                <a:schemeClr val="bg1"/>
              </a:solidFill>
              <a:latin typeface="Aptos Narrow" panose="020B0004020202020204" pitchFamily="34" charset="0"/>
            </a:endParaRPr>
          </a:p>
          <a:p>
            <a:pPr marL="285750" indent="-285750" algn="l">
              <a:buFont typeface="Wingdings" panose="05000000000000000000" pitchFamily="2" charset="2"/>
              <a:buChar char="q"/>
            </a:pPr>
            <a:r>
              <a:rPr lang="en-US" b="0" i="0" dirty="0">
                <a:solidFill>
                  <a:schemeClr val="bg1"/>
                </a:solidFill>
                <a:effectLst/>
                <a:latin typeface="Aptos Narrow" panose="020B0004020202020204" pitchFamily="34" charset="0"/>
              </a:rPr>
              <a:t> DATA TRANSFORMATION:</a:t>
            </a:r>
            <a:br>
              <a:rPr lang="en-US" b="0" i="0" dirty="0">
                <a:solidFill>
                  <a:schemeClr val="bg1"/>
                </a:solidFill>
                <a:effectLst/>
                <a:latin typeface="Aptos Narrow" panose="020B0004020202020204" pitchFamily="34" charset="0"/>
              </a:rPr>
            </a:br>
            <a:r>
              <a:rPr lang="en-US" b="0" i="0" dirty="0">
                <a:solidFill>
                  <a:schemeClr val="bg1"/>
                </a:solidFill>
                <a:effectLst/>
                <a:latin typeface="Aptos Narrow" panose="020B0004020202020204" pitchFamily="34" charset="0"/>
              </a:rPr>
              <a:t>Used Power Query to clean the data. Checked for the data types.</a:t>
            </a:r>
            <a:endParaRPr lang="en-US" dirty="0">
              <a:solidFill>
                <a:schemeClr val="bg1"/>
              </a:solidFill>
              <a:latin typeface="Aptos Narrow" panose="020B0004020202020204" pitchFamily="34" charset="0"/>
            </a:endParaRPr>
          </a:p>
          <a:p>
            <a:pPr marL="285750" indent="-285750" algn="l">
              <a:buFont typeface="Wingdings" panose="05000000000000000000" pitchFamily="2" charset="2"/>
              <a:buChar char="q"/>
            </a:pPr>
            <a:r>
              <a:rPr lang="en-US" b="0" i="0" dirty="0">
                <a:solidFill>
                  <a:schemeClr val="bg1"/>
                </a:solidFill>
                <a:effectLst/>
                <a:latin typeface="Aptos Narrow" panose="020B0004020202020204" pitchFamily="34" charset="0"/>
              </a:rPr>
              <a:t> REPORT CREATION:</a:t>
            </a:r>
            <a:br>
              <a:rPr lang="en-US" b="0" i="0" dirty="0">
                <a:solidFill>
                  <a:schemeClr val="bg1"/>
                </a:solidFill>
                <a:effectLst/>
                <a:latin typeface="Aptos Narrow" panose="020B0004020202020204" pitchFamily="34" charset="0"/>
              </a:rPr>
            </a:br>
            <a:r>
              <a:rPr lang="en-US" b="0" i="0" dirty="0">
                <a:solidFill>
                  <a:schemeClr val="bg1"/>
                </a:solidFill>
                <a:effectLst/>
                <a:latin typeface="Aptos Narrow" panose="020B0004020202020204" pitchFamily="34" charset="0"/>
              </a:rPr>
              <a:t>Created a user-friendly dashboard that helps the organization make important decisions.</a:t>
            </a:r>
            <a:br>
              <a:rPr lang="en-US" b="0" i="0" dirty="0">
                <a:solidFill>
                  <a:schemeClr val="bg1"/>
                </a:solidFill>
                <a:effectLst/>
                <a:latin typeface="Aptos Narrow" panose="020B0004020202020204" pitchFamily="34" charset="0"/>
              </a:rPr>
            </a:br>
            <a:r>
              <a:rPr lang="en-US" b="0" i="0" dirty="0">
                <a:solidFill>
                  <a:schemeClr val="bg1"/>
                </a:solidFill>
                <a:effectLst/>
                <a:latin typeface="Aptos Narrow" panose="020B0004020202020204" pitchFamily="34" charset="0"/>
              </a:rPr>
              <a:t>Tried some formatting features like conditional formatting, action page navigation and use of data bars.</a:t>
            </a:r>
          </a:p>
          <a:p>
            <a:pPr algn="l"/>
            <a:endParaRPr lang="en-US" sz="1800" dirty="0">
              <a:solidFill>
                <a:schemeClr val="bg1"/>
              </a:solidFill>
              <a:latin typeface="Aptos Narrow" panose="020B0004020202020204" pitchFamily="34" charset="0"/>
              <a:ea typeface="微软雅黑"/>
              <a:cs typeface="Posterama" panose="020B0504020200020000" pitchFamily="34" charset="0"/>
            </a:endParaRPr>
          </a:p>
          <a:p>
            <a:pPr algn="l"/>
            <a:r>
              <a:rPr lang="en-US" dirty="0">
                <a:solidFill>
                  <a:schemeClr val="bg1"/>
                </a:solidFill>
                <a:latin typeface="Aptos Narrow" panose="020B0004020202020204" pitchFamily="34" charset="0"/>
                <a:ea typeface="微软雅黑"/>
                <a:cs typeface="Posterama" panose="020B0504020200020000" pitchFamily="34" charset="0"/>
              </a:rPr>
              <a:t>Few of the formulae used as follows:</a:t>
            </a:r>
          </a:p>
          <a:p>
            <a:pPr algn="l"/>
            <a:endParaRPr lang="en-IN" dirty="0">
              <a:solidFill>
                <a:prstClr val="white"/>
              </a:solidFill>
              <a:latin typeface="Aptos Narrow" panose="020B0004020202020204" pitchFamily="34" charset="0"/>
              <a:ea typeface="微软雅黑"/>
              <a:cs typeface="Posterama" panose="020B0504020200020000" pitchFamily="34" charset="0"/>
            </a:endParaRPr>
          </a:p>
          <a:p>
            <a:pPr marL="285750" indent="-285750" algn="l">
              <a:buFont typeface="Wingdings" panose="05000000000000000000" pitchFamily="2" charset="2"/>
              <a:buChar char="Ø"/>
            </a:pPr>
            <a:r>
              <a:rPr lang="en-US" b="0" i="0" dirty="0">
                <a:solidFill>
                  <a:schemeClr val="bg1"/>
                </a:solidFill>
                <a:effectLst/>
                <a:latin typeface="Aptos Narrow" panose="020B0004020202020204" pitchFamily="34" charset="0"/>
              </a:rPr>
              <a:t>The percentage change in the stock's value. If the stock price increased, the formula is</a:t>
            </a:r>
          </a:p>
          <a:p>
            <a:pPr algn="l"/>
            <a:r>
              <a:rPr lang="en-US" dirty="0">
                <a:solidFill>
                  <a:schemeClr val="bg1"/>
                </a:solidFill>
                <a:latin typeface="Aptos Narrow" panose="020B0004020202020204" pitchFamily="34" charset="0"/>
              </a:rPr>
              <a:t> </a:t>
            </a:r>
            <a:r>
              <a:rPr lang="en-US" b="0" i="0" dirty="0">
                <a:solidFill>
                  <a:schemeClr val="bg1"/>
                </a:solidFill>
                <a:effectLst/>
                <a:latin typeface="Aptos Narrow" panose="020B0004020202020204" pitchFamily="34" charset="0"/>
              </a:rPr>
              <a:t> (New   Price - Old Price)/Old Price. If the stock price decreased,  the formula is  </a:t>
            </a:r>
          </a:p>
          <a:p>
            <a:pPr algn="l"/>
            <a:r>
              <a:rPr lang="en-US" dirty="0">
                <a:solidFill>
                  <a:schemeClr val="bg1"/>
                </a:solidFill>
                <a:latin typeface="Aptos Narrow" panose="020B0004020202020204" pitchFamily="34" charset="0"/>
              </a:rPr>
              <a:t>    </a:t>
            </a:r>
            <a:r>
              <a:rPr lang="en-US" b="0" i="0" dirty="0">
                <a:solidFill>
                  <a:schemeClr val="bg1"/>
                </a:solidFill>
                <a:effectLst/>
                <a:latin typeface="Aptos Narrow" panose="020B0004020202020204" pitchFamily="34" charset="0"/>
              </a:rPr>
              <a:t>(Old Price - New Price)/Old   Price </a:t>
            </a:r>
          </a:p>
          <a:p>
            <a:pPr marL="285750" indent="-285750" algn="l">
              <a:buFont typeface="Wingdings" panose="05000000000000000000" pitchFamily="2" charset="2"/>
              <a:buChar char="Ø"/>
            </a:pPr>
            <a:r>
              <a:rPr lang="en-US" i="0" dirty="0">
                <a:solidFill>
                  <a:schemeClr val="bg1"/>
                </a:solidFill>
                <a:effectLst/>
                <a:latin typeface="Aptos Narrow" panose="020B0004020202020204" pitchFamily="34" charset="0"/>
              </a:rPr>
              <a:t>The percentage gain is calculated using the formula: Percentage Gain = (Current Market Price Previous Closing Price) / Previous Closing Price × 100%</a:t>
            </a:r>
            <a:endParaRPr lang="en-IN" sz="1800" dirty="0">
              <a:solidFill>
                <a:schemeClr val="bg1"/>
              </a:solidFill>
              <a:latin typeface="Aptos Narrow" panose="020B0004020202020204" pitchFamily="34" charset="0"/>
              <a:ea typeface="微软雅黑"/>
              <a:cs typeface="Posterama" panose="020B0504020200020000" pitchFamily="34" charset="0"/>
            </a:endParaRPr>
          </a:p>
        </p:txBody>
      </p:sp>
    </p:spTree>
    <p:extLst>
      <p:ext uri="{BB962C8B-B14F-4D97-AF65-F5344CB8AC3E}">
        <p14:creationId xmlns:p14="http://schemas.microsoft.com/office/powerpoint/2010/main" val="1246021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4455042" y="3062177"/>
            <a:ext cx="7623543" cy="2766848"/>
          </a:xfrm>
        </p:spPr>
        <p:txBody>
          <a:bodyPr/>
          <a:lstStyle/>
          <a:p>
            <a:br>
              <a:rPr lang="en-US" sz="2800" b="1" i="0" dirty="0">
                <a:solidFill>
                  <a:schemeClr val="bg2"/>
                </a:solidFill>
                <a:effectLst/>
                <a:latin typeface="Arial Narrow" panose="020B0606020202030204" pitchFamily="34" charset="0"/>
              </a:rPr>
            </a:br>
            <a:endParaRPr lang="en-US" dirty="0"/>
          </a:p>
        </p:txBody>
      </p:sp>
      <p:sp>
        <p:nvSpPr>
          <p:cNvPr id="4" name="Footer Placeholder 3">
            <a:extLst>
              <a:ext uri="{FF2B5EF4-FFF2-40B4-BE49-F238E27FC236}">
                <a16:creationId xmlns:a16="http://schemas.microsoft.com/office/drawing/2014/main" id="{03A6B6FB-DEBA-00AA-0812-B47A64FF054A}"/>
              </a:ext>
            </a:extLst>
          </p:cNvPr>
          <p:cNvSpPr>
            <a:spLocks noGrp="1"/>
          </p:cNvSpPr>
          <p:nvPr>
            <p:ph type="ftr" sz="quarter" idx="30"/>
          </p:nvPr>
        </p:nvSpPr>
        <p:spPr/>
        <p:txBody>
          <a:bodyPr/>
          <a:lstStyle/>
          <a:p>
            <a:r>
              <a:rPr lang="en-US" dirty="0"/>
              <a:t>Stock market Analysis </a:t>
            </a:r>
          </a:p>
        </p:txBody>
      </p:sp>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u="none" strike="noStrike" kern="1200" cap="none" spc="0" normalizeH="0" baseline="0" dirty="0">
              <a:ln>
                <a:noFill/>
              </a:ln>
              <a:solidFill>
                <a:schemeClr val="bg1"/>
              </a:solidFill>
              <a:effectLst/>
              <a:uLnTx/>
              <a:uFillTx/>
            </a:endParaRPr>
          </a:p>
        </p:txBody>
      </p:sp>
      <p:pic>
        <p:nvPicPr>
          <p:cNvPr id="18" name="Picture 17">
            <a:extLst>
              <a:ext uri="{FF2B5EF4-FFF2-40B4-BE49-F238E27FC236}">
                <a16:creationId xmlns:a16="http://schemas.microsoft.com/office/drawing/2014/main" id="{E5916D27-BC34-88E9-E219-D3D6466A137B}"/>
              </a:ext>
            </a:extLst>
          </p:cNvPr>
          <p:cNvPicPr>
            <a:picLocks noChangeAspect="1"/>
          </p:cNvPicPr>
          <p:nvPr/>
        </p:nvPicPr>
        <p:blipFill>
          <a:blip r:embed="rId3"/>
          <a:stretch>
            <a:fillRect/>
          </a:stretch>
        </p:blipFill>
        <p:spPr>
          <a:xfrm>
            <a:off x="5427714" y="172112"/>
            <a:ext cx="5678198" cy="3347265"/>
          </a:xfrm>
          <a:prstGeom prst="rect">
            <a:avLst/>
          </a:prstGeom>
        </p:spPr>
      </p:pic>
      <p:sp>
        <p:nvSpPr>
          <p:cNvPr id="32" name="TextBox 31">
            <a:extLst>
              <a:ext uri="{FF2B5EF4-FFF2-40B4-BE49-F238E27FC236}">
                <a16:creationId xmlns:a16="http://schemas.microsoft.com/office/drawing/2014/main" id="{2A5E7AF4-A00D-7CBE-EA6B-39DEA513E193}"/>
              </a:ext>
            </a:extLst>
          </p:cNvPr>
          <p:cNvSpPr txBox="1"/>
          <p:nvPr/>
        </p:nvSpPr>
        <p:spPr>
          <a:xfrm>
            <a:off x="4015563" y="4029740"/>
            <a:ext cx="3852529" cy="2308324"/>
          </a:xfrm>
          <a:prstGeom prst="rect">
            <a:avLst/>
          </a:prstGeom>
        </p:spPr>
        <p:txBody>
          <a:bodyPr wrap="square" rtlCol="0">
            <a:spAutoFit/>
          </a:bodyPr>
          <a:lstStyle/>
          <a:p>
            <a:pPr algn="l"/>
            <a:r>
              <a:rPr lang="en-US" sz="1800" b="1" i="0" u="sng" dirty="0">
                <a:solidFill>
                  <a:srgbClr val="FFFFFF"/>
                </a:solidFill>
                <a:effectLst/>
                <a:latin typeface="Segoe UI" panose="020B0502040204020203" pitchFamily="34" charset="0"/>
              </a:rPr>
              <a:t>Top 3 BEST performing Stock</a:t>
            </a:r>
            <a:endParaRPr lang="en-US" b="0" i="0" dirty="0">
              <a:solidFill>
                <a:srgbClr val="252423"/>
              </a:solidFill>
              <a:effectLst/>
              <a:latin typeface="Segoe UI" panose="020B0502040204020203" pitchFamily="34" charset="0"/>
            </a:endParaRPr>
          </a:p>
          <a:p>
            <a:pPr algn="l"/>
            <a:r>
              <a:rPr lang="en-US" sz="1800" b="0" i="0" dirty="0">
                <a:solidFill>
                  <a:srgbClr val="FFFFFF"/>
                </a:solidFill>
                <a:effectLst/>
                <a:latin typeface="Segoe UI" panose="020B0502040204020203" pitchFamily="34" charset="0"/>
              </a:rPr>
              <a:t>Last 30 days -</a:t>
            </a:r>
            <a:endParaRPr lang="en-US" b="0" i="0" dirty="0">
              <a:solidFill>
                <a:srgbClr val="252423"/>
              </a:solidFill>
              <a:effectLst/>
              <a:latin typeface="Segoe UI" panose="020B0502040204020203" pitchFamily="34" charset="0"/>
            </a:endParaRPr>
          </a:p>
          <a:p>
            <a:pPr algn="l"/>
            <a:br>
              <a:rPr lang="en-US" b="0" i="0" dirty="0">
                <a:solidFill>
                  <a:srgbClr val="252423"/>
                </a:solidFill>
                <a:effectLst/>
                <a:latin typeface="Segoe UI" panose="020B0502040204020203" pitchFamily="34" charset="0"/>
              </a:rPr>
            </a:br>
            <a:endParaRPr lang="en-US" b="0" i="0" dirty="0">
              <a:solidFill>
                <a:srgbClr val="252423"/>
              </a:solidFill>
              <a:effectLst/>
              <a:latin typeface="Segoe UI" panose="020B0502040204020203" pitchFamily="34" charset="0"/>
            </a:endParaRPr>
          </a:p>
          <a:p>
            <a:pPr algn="l"/>
            <a:r>
              <a:rPr lang="en-US" sz="1800" b="0" i="0" dirty="0">
                <a:solidFill>
                  <a:srgbClr val="FFFFFF"/>
                </a:solidFill>
                <a:effectLst/>
                <a:latin typeface="Segoe UI" panose="020B0502040204020203" pitchFamily="34" charset="0"/>
              </a:rPr>
              <a:t>1. FEDERAL BANK</a:t>
            </a:r>
            <a:endParaRPr lang="en-US" b="0" i="0" dirty="0">
              <a:solidFill>
                <a:srgbClr val="252423"/>
              </a:solidFill>
              <a:effectLst/>
              <a:latin typeface="Segoe UI" panose="020B0502040204020203" pitchFamily="34" charset="0"/>
            </a:endParaRPr>
          </a:p>
          <a:p>
            <a:pPr algn="l"/>
            <a:r>
              <a:rPr lang="en-US" sz="1800" b="0" i="0" dirty="0">
                <a:solidFill>
                  <a:srgbClr val="FFFFFF"/>
                </a:solidFill>
                <a:effectLst/>
                <a:latin typeface="Segoe UI" panose="020B0502040204020203" pitchFamily="34" charset="0"/>
              </a:rPr>
              <a:t>2.KOTAK BANK</a:t>
            </a:r>
            <a:endParaRPr lang="en-US" b="0" i="0" dirty="0">
              <a:solidFill>
                <a:srgbClr val="252423"/>
              </a:solidFill>
              <a:effectLst/>
              <a:latin typeface="Segoe UI" panose="020B0502040204020203" pitchFamily="34" charset="0"/>
            </a:endParaRPr>
          </a:p>
          <a:p>
            <a:pPr algn="l"/>
            <a:r>
              <a:rPr lang="en-US" sz="1800" b="0" i="0" dirty="0">
                <a:solidFill>
                  <a:srgbClr val="FFFFFF"/>
                </a:solidFill>
                <a:effectLst/>
                <a:latin typeface="Segoe UI" panose="020B0502040204020203" pitchFamily="34" charset="0"/>
              </a:rPr>
              <a:t>3. BANK OF BARODA </a:t>
            </a:r>
            <a:endParaRPr lang="en-US" b="0" i="0" dirty="0">
              <a:solidFill>
                <a:srgbClr val="252423"/>
              </a:solidFill>
              <a:effectLst/>
              <a:latin typeface="Segoe UI" panose="020B0502040204020203" pitchFamily="34" charset="0"/>
            </a:endParaRP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33" name="TextBox 32">
            <a:extLst>
              <a:ext uri="{FF2B5EF4-FFF2-40B4-BE49-F238E27FC236}">
                <a16:creationId xmlns:a16="http://schemas.microsoft.com/office/drawing/2014/main" id="{47DEF213-D7D8-ED45-326F-D87E632693F4}"/>
              </a:ext>
            </a:extLst>
          </p:cNvPr>
          <p:cNvSpPr txBox="1"/>
          <p:nvPr/>
        </p:nvSpPr>
        <p:spPr>
          <a:xfrm>
            <a:off x="8130363" y="4114800"/>
            <a:ext cx="3746204" cy="2308324"/>
          </a:xfrm>
          <a:prstGeom prst="rect">
            <a:avLst/>
          </a:prstGeom>
        </p:spPr>
        <p:txBody>
          <a:bodyPr wrap="square" rtlCol="0">
            <a:spAutoFit/>
          </a:bodyPr>
          <a:lstStyle/>
          <a:p>
            <a:pPr algn="l"/>
            <a:r>
              <a:rPr lang="en-US" sz="1800" b="1" i="0" u="sng" dirty="0">
                <a:solidFill>
                  <a:srgbClr val="FFFFFF"/>
                </a:solidFill>
                <a:effectLst/>
                <a:latin typeface="Segoe UI" panose="020B0502040204020203" pitchFamily="34" charset="0"/>
              </a:rPr>
              <a:t>Top 3 WORST performing Stock</a:t>
            </a:r>
            <a:endParaRPr lang="en-US" b="0" i="0" dirty="0">
              <a:solidFill>
                <a:srgbClr val="252423"/>
              </a:solidFill>
              <a:effectLst/>
              <a:latin typeface="Segoe UI" panose="020B0502040204020203" pitchFamily="34" charset="0"/>
            </a:endParaRPr>
          </a:p>
          <a:p>
            <a:pPr algn="l"/>
            <a:r>
              <a:rPr lang="en-US" sz="1800" b="0" i="0" dirty="0">
                <a:solidFill>
                  <a:srgbClr val="FFFFFF"/>
                </a:solidFill>
                <a:effectLst/>
                <a:latin typeface="Segoe UI" panose="020B0502040204020203" pitchFamily="34" charset="0"/>
              </a:rPr>
              <a:t>Last 30 days -</a:t>
            </a:r>
            <a:endParaRPr lang="en-US" b="0" i="0" dirty="0">
              <a:solidFill>
                <a:srgbClr val="252423"/>
              </a:solidFill>
              <a:effectLst/>
              <a:latin typeface="Segoe UI" panose="020B0502040204020203" pitchFamily="34" charset="0"/>
            </a:endParaRPr>
          </a:p>
          <a:p>
            <a:pPr algn="l"/>
            <a:br>
              <a:rPr lang="en-US" b="0" i="0" dirty="0">
                <a:solidFill>
                  <a:srgbClr val="252423"/>
                </a:solidFill>
                <a:effectLst/>
                <a:latin typeface="Segoe UI" panose="020B0502040204020203" pitchFamily="34" charset="0"/>
              </a:rPr>
            </a:br>
            <a:endParaRPr lang="en-US" b="0" i="0" dirty="0">
              <a:solidFill>
                <a:srgbClr val="252423"/>
              </a:solidFill>
              <a:effectLst/>
              <a:latin typeface="Segoe UI" panose="020B0502040204020203" pitchFamily="34" charset="0"/>
            </a:endParaRPr>
          </a:p>
          <a:p>
            <a:pPr algn="l"/>
            <a:r>
              <a:rPr lang="en-US" sz="1800" b="0" i="0" dirty="0">
                <a:solidFill>
                  <a:srgbClr val="FFFFFF"/>
                </a:solidFill>
                <a:effectLst/>
                <a:latin typeface="Segoe UI" panose="020B0502040204020203" pitchFamily="34" charset="0"/>
              </a:rPr>
              <a:t>1. INDUSIND BANK</a:t>
            </a:r>
            <a:endParaRPr lang="en-US" b="0" i="0" dirty="0">
              <a:solidFill>
                <a:srgbClr val="252423"/>
              </a:solidFill>
              <a:effectLst/>
              <a:latin typeface="Segoe UI" panose="020B0502040204020203" pitchFamily="34" charset="0"/>
            </a:endParaRPr>
          </a:p>
          <a:p>
            <a:pPr algn="l"/>
            <a:r>
              <a:rPr lang="en-US" sz="1800" b="0" i="0" dirty="0">
                <a:solidFill>
                  <a:srgbClr val="FFFFFF"/>
                </a:solidFill>
                <a:effectLst/>
                <a:latin typeface="Segoe UI" panose="020B0502040204020203" pitchFamily="34" charset="0"/>
              </a:rPr>
              <a:t>2.PNB BANK</a:t>
            </a:r>
            <a:endParaRPr lang="en-US" b="0" i="0" dirty="0">
              <a:solidFill>
                <a:srgbClr val="252423"/>
              </a:solidFill>
              <a:effectLst/>
              <a:latin typeface="Segoe UI" panose="020B0502040204020203" pitchFamily="34" charset="0"/>
            </a:endParaRPr>
          </a:p>
          <a:p>
            <a:pPr algn="l"/>
            <a:r>
              <a:rPr lang="en-US" sz="1800" b="0" i="0" dirty="0">
                <a:solidFill>
                  <a:srgbClr val="FFFFFF"/>
                </a:solidFill>
                <a:effectLst/>
                <a:latin typeface="Segoe UI" panose="020B0502040204020203" pitchFamily="34" charset="0"/>
              </a:rPr>
              <a:t>3.AXIX BANK</a:t>
            </a:r>
            <a:endParaRPr lang="en-US" b="0" i="0" dirty="0">
              <a:solidFill>
                <a:srgbClr val="252423"/>
              </a:solidFill>
              <a:effectLst/>
              <a:latin typeface="Segoe UI" panose="020B0502040204020203" pitchFamily="34" charset="0"/>
            </a:endParaRP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2955924"/>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C25491-3B09-4F3E-8C86-936D290E401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759</TotalTime>
  <Words>851</Words>
  <Application>Microsoft Office PowerPoint</Application>
  <PresentationFormat>Widescreen</PresentationFormat>
  <Paragraphs>97</Paragraphs>
  <Slides>12</Slides>
  <Notes>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vt:i4>
      </vt:variant>
    </vt:vector>
  </HeadingPairs>
  <TitlesOfParts>
    <vt:vector size="27" baseType="lpstr">
      <vt:lpstr>等线</vt:lpstr>
      <vt:lpstr>Abadi</vt:lpstr>
      <vt:lpstr>Algerian</vt:lpstr>
      <vt:lpstr>Aptos Narrow</vt:lpstr>
      <vt:lpstr>Arial</vt:lpstr>
      <vt:lpstr>Arial Black</vt:lpstr>
      <vt:lpstr>Arial Narrow</vt:lpstr>
      <vt:lpstr>Calibri</vt:lpstr>
      <vt:lpstr>Posterama</vt:lpstr>
      <vt:lpstr>Posterama Text Black</vt:lpstr>
      <vt:lpstr>Posterama Text SemiBold</vt:lpstr>
      <vt:lpstr>Segoe UI</vt:lpstr>
      <vt:lpstr>source-serif-pro</vt:lpstr>
      <vt:lpstr>Wingdings</vt:lpstr>
      <vt:lpstr>Custom</vt:lpstr>
      <vt:lpstr>Stock  Market Analysis </vt:lpstr>
      <vt:lpstr>Agenda</vt:lpstr>
      <vt:lpstr>Introduction</vt:lpstr>
      <vt:lpstr>Challenge  Statement :</vt:lpstr>
      <vt:lpstr>Data Analysis process</vt:lpstr>
      <vt:lpstr>PowerPoint Presentation</vt:lpstr>
      <vt:lpstr>Stock market Analysis Dashboard</vt:lpstr>
      <vt:lpstr>Data Analysis</vt:lpstr>
      <vt:lpstr> </vt:lpstr>
      <vt:lpstr>Data Analysis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Yogita Khillari</dc:creator>
  <cp:lastModifiedBy>Yogita Khillari</cp:lastModifiedBy>
  <cp:revision>2</cp:revision>
  <dcterms:created xsi:type="dcterms:W3CDTF">2024-10-18T10:51:16Z</dcterms:created>
  <dcterms:modified xsi:type="dcterms:W3CDTF">2024-10-20T16:10:02Z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