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handoutMasterIdLst>
    <p:handoutMasterId r:id="rId79"/>
  </p:handoutMasterIdLst>
  <p:sldIdLst>
    <p:sldId id="259" r:id="rId2"/>
    <p:sldId id="342" r:id="rId3"/>
    <p:sldId id="371" r:id="rId4"/>
    <p:sldId id="343" r:id="rId5"/>
    <p:sldId id="344" r:id="rId6"/>
    <p:sldId id="345" r:id="rId7"/>
    <p:sldId id="346" r:id="rId8"/>
    <p:sldId id="347" r:id="rId9"/>
    <p:sldId id="348" r:id="rId10"/>
    <p:sldId id="349" r:id="rId11"/>
    <p:sldId id="350" r:id="rId12"/>
    <p:sldId id="351" r:id="rId13"/>
    <p:sldId id="372" r:id="rId14"/>
    <p:sldId id="352" r:id="rId15"/>
    <p:sldId id="353" r:id="rId16"/>
    <p:sldId id="354" r:id="rId17"/>
    <p:sldId id="355" r:id="rId18"/>
    <p:sldId id="356" r:id="rId19"/>
    <p:sldId id="357" r:id="rId20"/>
    <p:sldId id="358" r:id="rId21"/>
    <p:sldId id="359" r:id="rId22"/>
    <p:sldId id="373" r:id="rId23"/>
    <p:sldId id="361" r:id="rId24"/>
    <p:sldId id="362" r:id="rId25"/>
    <p:sldId id="363" r:id="rId26"/>
    <p:sldId id="364" r:id="rId27"/>
    <p:sldId id="365" r:id="rId28"/>
    <p:sldId id="366" r:id="rId29"/>
    <p:sldId id="367" r:id="rId30"/>
    <p:sldId id="368" r:id="rId31"/>
    <p:sldId id="369" r:id="rId32"/>
    <p:sldId id="370" r:id="rId33"/>
    <p:sldId id="374" r:id="rId34"/>
    <p:sldId id="376" r:id="rId35"/>
    <p:sldId id="377" r:id="rId36"/>
    <p:sldId id="378" r:id="rId37"/>
    <p:sldId id="379" r:id="rId38"/>
    <p:sldId id="380" r:id="rId39"/>
    <p:sldId id="415" r:id="rId40"/>
    <p:sldId id="430" r:id="rId41"/>
    <p:sldId id="431" r:id="rId42"/>
    <p:sldId id="432" r:id="rId43"/>
    <p:sldId id="433" r:id="rId44"/>
    <p:sldId id="435" r:id="rId45"/>
    <p:sldId id="436" r:id="rId46"/>
    <p:sldId id="381" r:id="rId47"/>
    <p:sldId id="382" r:id="rId48"/>
    <p:sldId id="394" r:id="rId49"/>
    <p:sldId id="395" r:id="rId50"/>
    <p:sldId id="396" r:id="rId51"/>
    <p:sldId id="397" r:id="rId52"/>
    <p:sldId id="410" r:id="rId53"/>
    <p:sldId id="411" r:id="rId54"/>
    <p:sldId id="412" r:id="rId55"/>
    <p:sldId id="413" r:id="rId56"/>
    <p:sldId id="414" r:id="rId57"/>
    <p:sldId id="399" r:id="rId58"/>
    <p:sldId id="400" r:id="rId59"/>
    <p:sldId id="401" r:id="rId60"/>
    <p:sldId id="402" r:id="rId61"/>
    <p:sldId id="403" r:id="rId62"/>
    <p:sldId id="404" r:id="rId63"/>
    <p:sldId id="421" r:id="rId64"/>
    <p:sldId id="405" r:id="rId65"/>
    <p:sldId id="422" r:id="rId66"/>
    <p:sldId id="406" r:id="rId67"/>
    <p:sldId id="423" r:id="rId68"/>
    <p:sldId id="407" r:id="rId69"/>
    <p:sldId id="424" r:id="rId70"/>
    <p:sldId id="425" r:id="rId71"/>
    <p:sldId id="426" r:id="rId72"/>
    <p:sldId id="408" r:id="rId73"/>
    <p:sldId id="427" r:id="rId74"/>
    <p:sldId id="428" r:id="rId75"/>
    <p:sldId id="429" r:id="rId76"/>
    <p:sldId id="409"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8" d="100"/>
          <a:sy n="68" d="100"/>
        </p:scale>
        <p:origin x="-39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576"/>
    </p:cViewPr>
  </p:sorterViewPr>
  <p:notesViewPr>
    <p:cSldViewPr>
      <p:cViewPr varScale="1">
        <p:scale>
          <a:sx n="48" d="100"/>
          <a:sy n="48" d="100"/>
        </p:scale>
        <p:origin x="-2676"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25DB20-2726-411E-87CF-F4F43263B014}" type="datetimeFigureOut">
              <a:rPr lang="en-US" smtClean="0"/>
              <a:pPr/>
              <a:t>6/27/2013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Fractal Academy of Analytics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687118-396D-4A0D-A9B7-3A6541C0A63A}"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460CC36-375B-4C70-9826-66FEC9632354}" type="datetimeFigureOut">
              <a:rPr lang="en-US"/>
              <a:pPr>
                <a:defRPr/>
              </a:pPr>
              <a:t>6/27/2013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Fractal Academy of Analytics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E6BC9CC-BC15-402B-A428-08D245E65F8F}" type="slidenum">
              <a:rPr lang="en-US"/>
              <a:pPr>
                <a:defRPr/>
              </a:pPr>
              <a:t>‹#›</a:t>
            </a:fld>
            <a:endParaRPr 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837175C-D1CC-4A37-9FBE-DB1B8993347E}" type="slidenum">
              <a:rPr lang="en-US"/>
              <a:pPr/>
              <a:t>15</a:t>
            </a:fld>
            <a:endParaRPr lang="en-US"/>
          </a:p>
        </p:txBody>
      </p:sp>
      <p:sp>
        <p:nvSpPr>
          <p:cNvPr id="1620994" name="Rectangle 2"/>
          <p:cNvSpPr>
            <a:spLocks noGrp="1" noRot="1" noChangeAspect="1" noChangeArrowheads="1" noTextEdit="1"/>
          </p:cNvSpPr>
          <p:nvPr>
            <p:ph type="sldImg"/>
          </p:nvPr>
        </p:nvSpPr>
        <p:spPr>
          <a:xfrm>
            <a:off x="806450" y="209550"/>
            <a:ext cx="5197475" cy="3898900"/>
          </a:xfrm>
          <a:ln/>
        </p:spPr>
      </p:sp>
      <p:sp>
        <p:nvSpPr>
          <p:cNvPr id="162099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pPr>
              <a:defRPr/>
            </a:pPr>
            <a:r>
              <a:rPr lang="en-US" smtClean="0"/>
              <a:t>Fractal Academy of Analytics</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5"/>
          </p:nvPr>
        </p:nvSpPr>
        <p:spPr>
          <a:ln/>
        </p:spPr>
        <p:txBody>
          <a:bodyPr/>
          <a:lstStyle/>
          <a:p>
            <a:fld id="{A837175C-D1CC-4A37-9FBE-DB1B8993347E}" type="slidenum">
              <a:rPr lang="en-US"/>
              <a:pPr/>
              <a:t>16</a:t>
            </a:fld>
            <a:endParaRPr lang="en-US"/>
          </a:p>
        </p:txBody>
      </p:sp>
      <p:sp>
        <p:nvSpPr>
          <p:cNvPr id="1620994" name="Rectangle 2"/>
          <p:cNvSpPr>
            <a:spLocks noGrp="1" noRot="1" noChangeAspect="1" noChangeArrowheads="1" noTextEdit="1"/>
          </p:cNvSpPr>
          <p:nvPr>
            <p:ph type="sldImg"/>
          </p:nvPr>
        </p:nvSpPr>
        <p:spPr>
          <a:xfrm>
            <a:off x="806450" y="209550"/>
            <a:ext cx="5197475" cy="3898900"/>
          </a:xfrm>
          <a:ln/>
        </p:spPr>
      </p:sp>
      <p:sp>
        <p:nvSpPr>
          <p:cNvPr id="1620995" name="Rectangle 3"/>
          <p:cNvSpPr>
            <a:spLocks noGrp="1" noChangeArrowheads="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pPr>
              <a:defRPr/>
            </a:pPr>
            <a:r>
              <a:rPr lang="en-US" smtClean="0"/>
              <a:t>Fractal Academy of Analytics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6BC9CC-BC15-402B-A428-08D245E65F8F}"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6BC9CC-BC15-402B-A428-08D245E65F8F}"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609600" y="2057400"/>
          <a:ext cx="3124200" cy="2108200"/>
        </p:xfrm>
        <a:graphic>
          <a:graphicData uri="http://schemas.openxmlformats.org/presentationml/2006/ole">
            <p:oleObj spid="_x0000_s123906" name="CorelDRAW" r:id="rId3" imgW="3890160" imgH="2625120" progId="">
              <p:embed/>
            </p:oleObj>
          </a:graphicData>
        </a:graphic>
      </p:graphicFrame>
      <p:sp>
        <p:nvSpPr>
          <p:cNvPr id="5" name="Line 10"/>
          <p:cNvSpPr>
            <a:spLocks noChangeShapeType="1"/>
          </p:cNvSpPr>
          <p:nvPr userDrawn="1"/>
        </p:nvSpPr>
        <p:spPr bwMode="auto">
          <a:xfrm>
            <a:off x="4267200" y="1371600"/>
            <a:ext cx="0" cy="3657600"/>
          </a:xfrm>
          <a:prstGeom prst="line">
            <a:avLst/>
          </a:prstGeom>
          <a:noFill/>
          <a:ln w="9525">
            <a:solidFill>
              <a:srgbClr val="969696"/>
            </a:solidFill>
            <a:round/>
            <a:headEnd/>
            <a:tailEnd/>
          </a:ln>
          <a:effectLst/>
        </p:spPr>
        <p:txBody>
          <a:bodyPr/>
          <a:lstStyle/>
          <a:p>
            <a:pPr>
              <a:defRPr/>
            </a:pPr>
            <a:endParaRPr lang="en-US">
              <a:solidFill>
                <a:srgbClr val="000000"/>
              </a:solidFill>
              <a:latin typeface="+mn-lt"/>
            </a:endParaRPr>
          </a:p>
        </p:txBody>
      </p:sp>
      <p:sp>
        <p:nvSpPr>
          <p:cNvPr id="7170" name="Rectangle 2"/>
          <p:cNvSpPr>
            <a:spLocks noGrp="1" noChangeArrowheads="1"/>
          </p:cNvSpPr>
          <p:nvPr>
            <p:ph type="ctrTitle"/>
          </p:nvPr>
        </p:nvSpPr>
        <p:spPr>
          <a:xfrm>
            <a:off x="4572000" y="2130425"/>
            <a:ext cx="3886200" cy="1470025"/>
          </a:xfrm>
        </p:spPr>
        <p:txBody>
          <a:bodyPr/>
          <a:lstStyle>
            <a:lvl1pPr>
              <a:defRPr/>
            </a:lvl1pPr>
          </a:lstStyle>
          <a:p>
            <a:r>
              <a:rPr lang="en-US"/>
              <a:t>Click to edit Master title style</a:t>
            </a:r>
          </a:p>
        </p:txBody>
      </p:sp>
      <p:sp>
        <p:nvSpPr>
          <p:cNvPr id="7171" name="Rectangle 3"/>
          <p:cNvSpPr>
            <a:spLocks noGrp="1" noChangeArrowheads="1"/>
          </p:cNvSpPr>
          <p:nvPr>
            <p:ph type="subTitle" idx="1"/>
          </p:nvPr>
        </p:nvSpPr>
        <p:spPr>
          <a:xfrm>
            <a:off x="4572000" y="3886200"/>
            <a:ext cx="3200400" cy="1752600"/>
          </a:xfrm>
        </p:spPr>
        <p:txBody>
          <a:bodyPr/>
          <a:lstStyle>
            <a:lvl1pPr marL="0" indent="0">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F943F86A-D57E-4DC0-89EB-87AED1D8136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337A4428-2300-4D6D-9B99-9750CAF04E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8348CB98-1ADF-4688-ABB6-B8959D314D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5" name="Footer Placeholder 4"/>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6" name="Slide Number Placeholder 5"/>
          <p:cNvSpPr>
            <a:spLocks noGrp="1"/>
          </p:cNvSpPr>
          <p:nvPr>
            <p:ph type="sldNum" sz="quarter" idx="12"/>
          </p:nvPr>
        </p:nvSpPr>
        <p:spPr/>
        <p:txBody>
          <a:bodyPr/>
          <a:lstStyle>
            <a:lvl1pPr fontAlgn="auto">
              <a:spcBef>
                <a:spcPts val="0"/>
              </a:spcBef>
              <a:spcAft>
                <a:spcPts val="0"/>
              </a:spcAft>
              <a:defRPr/>
            </a:lvl1pPr>
          </a:lstStyle>
          <a:p>
            <a:pPr>
              <a:defRPr/>
            </a:pPr>
            <a:fld id="{EC7186B1-A057-4F0B-B5F6-90B4DB827AB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7" name="Slide Number Placeholder 6"/>
          <p:cNvSpPr>
            <a:spLocks noGrp="1"/>
          </p:cNvSpPr>
          <p:nvPr>
            <p:ph type="sldNum" sz="quarter" idx="12"/>
          </p:nvPr>
        </p:nvSpPr>
        <p:spPr/>
        <p:txBody>
          <a:bodyPr/>
          <a:lstStyle>
            <a:lvl1pPr fontAlgn="auto">
              <a:spcBef>
                <a:spcPts val="0"/>
              </a:spcBef>
              <a:spcAft>
                <a:spcPts val="0"/>
              </a:spcAft>
              <a:defRPr/>
            </a:lvl1pPr>
          </a:lstStyle>
          <a:p>
            <a:pPr>
              <a:defRPr/>
            </a:pPr>
            <a:fld id="{0336536A-021F-42D4-8FBB-2D579E279B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8" name="Footer Placeholder 7"/>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9" name="Slide Number Placeholder 8"/>
          <p:cNvSpPr>
            <a:spLocks noGrp="1"/>
          </p:cNvSpPr>
          <p:nvPr>
            <p:ph type="sldNum" sz="quarter" idx="12"/>
          </p:nvPr>
        </p:nvSpPr>
        <p:spPr/>
        <p:txBody>
          <a:bodyPr/>
          <a:lstStyle>
            <a:lvl1pPr fontAlgn="auto">
              <a:spcBef>
                <a:spcPts val="0"/>
              </a:spcBef>
              <a:spcAft>
                <a:spcPts val="0"/>
              </a:spcAft>
              <a:defRPr/>
            </a:lvl1pPr>
          </a:lstStyle>
          <a:p>
            <a:pPr>
              <a:defRPr/>
            </a:pPr>
            <a:fld id="{3C09454C-54D1-4614-BE0C-127FF045063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4" name="Footer Placeholder 3"/>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lvl1pPr fontAlgn="auto">
              <a:spcBef>
                <a:spcPts val="0"/>
              </a:spcBef>
              <a:spcAft>
                <a:spcPts val="0"/>
              </a:spcAft>
              <a:defRPr/>
            </a:lvl1pPr>
          </a:lstStyle>
          <a:p>
            <a:pPr>
              <a:defRPr/>
            </a:pPr>
            <a:fld id="{9561F6C2-42F7-4A67-B052-ECE3B915285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3" name="Footer Placeholder 2"/>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4" name="Slide Number Placeholder 3"/>
          <p:cNvSpPr>
            <a:spLocks noGrp="1"/>
          </p:cNvSpPr>
          <p:nvPr>
            <p:ph type="sldNum" sz="quarter" idx="12"/>
          </p:nvPr>
        </p:nvSpPr>
        <p:spPr/>
        <p:txBody>
          <a:bodyPr/>
          <a:lstStyle>
            <a:lvl1pPr fontAlgn="auto">
              <a:spcBef>
                <a:spcPts val="0"/>
              </a:spcBef>
              <a:spcAft>
                <a:spcPts val="0"/>
              </a:spcAft>
              <a:defRPr/>
            </a:lvl1pPr>
          </a:lstStyle>
          <a:p>
            <a:pPr>
              <a:defRPr/>
            </a:pPr>
            <a:fld id="{AA7E7EC1-22E6-446B-8EA8-9485292ACA1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7" name="Slide Number Placeholder 6"/>
          <p:cNvSpPr>
            <a:spLocks noGrp="1"/>
          </p:cNvSpPr>
          <p:nvPr>
            <p:ph type="sldNum" sz="quarter" idx="12"/>
          </p:nvPr>
        </p:nvSpPr>
        <p:spPr/>
        <p:txBody>
          <a:bodyPr/>
          <a:lstStyle>
            <a:lvl1pPr fontAlgn="auto">
              <a:spcBef>
                <a:spcPts val="0"/>
              </a:spcBef>
              <a:spcAft>
                <a:spcPts val="0"/>
              </a:spcAft>
              <a:defRPr/>
            </a:lvl1pPr>
          </a:lstStyle>
          <a:p>
            <a:pPr>
              <a:defRPr/>
            </a:pPr>
            <a:fld id="{E8557105-47EC-4C63-9A9B-02283105EAD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p:cNvSpPr>
            <a:spLocks noGrp="1"/>
          </p:cNvSpPr>
          <p:nvPr>
            <p:ph type="ftr" sz="quarter" idx="11"/>
          </p:nvPr>
        </p:nvSpPr>
        <p:spPr/>
        <p:txBody>
          <a:bodyPr/>
          <a:lstStyle>
            <a:lvl1pPr fontAlgn="auto">
              <a:spcBef>
                <a:spcPts val="0"/>
              </a:spcBef>
              <a:spcAft>
                <a:spcPts val="0"/>
              </a:spcAft>
              <a:defRPr/>
            </a:lvl1pPr>
          </a:lstStyle>
          <a:p>
            <a:pPr>
              <a:defRPr/>
            </a:pPr>
            <a:r>
              <a:rPr lang="en-US" smtClean="0"/>
              <a:t>Fractal Academy of Analytics</a:t>
            </a:r>
            <a:endParaRPr lang="en-US"/>
          </a:p>
        </p:txBody>
      </p:sp>
      <p:sp>
        <p:nvSpPr>
          <p:cNvPr id="7" name="Slide Number Placeholder 6"/>
          <p:cNvSpPr>
            <a:spLocks noGrp="1"/>
          </p:cNvSpPr>
          <p:nvPr>
            <p:ph type="sldNum" sz="quarter" idx="12"/>
          </p:nvPr>
        </p:nvSpPr>
        <p:spPr/>
        <p:txBody>
          <a:bodyPr/>
          <a:lstStyle>
            <a:lvl1pPr fontAlgn="auto">
              <a:spcBef>
                <a:spcPts val="0"/>
              </a:spcBef>
              <a:spcAft>
                <a:spcPts val="0"/>
              </a:spcAft>
              <a:defRPr/>
            </a:lvl1pPr>
          </a:lstStyle>
          <a:p>
            <a:pPr>
              <a:defRPr/>
            </a:pPr>
            <a:fld id="{0B163E1D-C6CA-4812-AADB-D9433B434B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7086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457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800">
                <a:solidFill>
                  <a:srgbClr val="000000"/>
                </a:solidFill>
                <a:latin typeface="+mn-lt"/>
              </a:defRPr>
            </a:lvl1pPr>
          </a:lstStyle>
          <a:p>
            <a:pPr>
              <a:defRPr/>
            </a:pPr>
            <a:endParaRPr lang="en-US"/>
          </a:p>
        </p:txBody>
      </p:sp>
      <p:sp>
        <p:nvSpPr>
          <p:cNvPr id="3" name="Rectangle 5"/>
          <p:cNvSpPr>
            <a:spLocks noGrp="1" noChangeArrowheads="1"/>
          </p:cNvSpPr>
          <p:nvPr>
            <p:ph type="ftr" sz="quarter" idx="3"/>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4D4D4D"/>
                </a:solidFill>
                <a:latin typeface="+mn-lt"/>
              </a:defRPr>
            </a:lvl1pPr>
          </a:lstStyle>
          <a:p>
            <a:pPr>
              <a:defRPr/>
            </a:pPr>
            <a:r>
              <a:rPr lang="en-US" smtClean="0"/>
              <a:t>Fractal Academy of Analytics</a:t>
            </a:r>
            <a:endParaRPr lang="en-US"/>
          </a:p>
        </p:txBody>
      </p:sp>
      <p:sp>
        <p:nvSpPr>
          <p:cNvPr id="1030" name="Rectangle 6"/>
          <p:cNvSpPr>
            <a:spLocks noGrp="1" noChangeArrowheads="1"/>
          </p:cNvSpPr>
          <p:nvPr>
            <p:ph type="sldNum" sz="quarter" idx="4"/>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rgbClr val="000000"/>
                </a:solidFill>
                <a:latin typeface="+mn-lt"/>
              </a:defRPr>
            </a:lvl1pPr>
          </a:lstStyle>
          <a:p>
            <a:pPr>
              <a:defRPr/>
            </a:pPr>
            <a:fld id="{2A52841F-6DE1-49CD-84F5-80CCB5B61D88}" type="slidenum">
              <a:rPr lang="en-US"/>
              <a:pPr>
                <a:defRPr/>
              </a:pPr>
              <a:t>‹#›</a:t>
            </a:fld>
            <a:endParaRPr lang="en-US"/>
          </a:p>
        </p:txBody>
      </p:sp>
      <p:graphicFrame>
        <p:nvGraphicFramePr>
          <p:cNvPr id="1026" name="Object 2"/>
          <p:cNvGraphicFramePr>
            <a:graphicFrameLocks noChangeAspect="1"/>
          </p:cNvGraphicFramePr>
          <p:nvPr/>
        </p:nvGraphicFramePr>
        <p:xfrm>
          <a:off x="7978775" y="152400"/>
          <a:ext cx="981075" cy="1295400"/>
        </p:xfrm>
        <a:graphic>
          <a:graphicData uri="http://schemas.openxmlformats.org/presentationml/2006/ole">
            <p:oleObj spid="_x0000_s1026" name="CorelDRAW" r:id="rId14" imgW="1328400" imgH="1754640" progId="">
              <p:embed/>
            </p:oleObj>
          </a:graphicData>
        </a:graphic>
      </p:graphicFrame>
      <p:sp>
        <p:nvSpPr>
          <p:cNvPr id="1034" name="Line 10"/>
          <p:cNvSpPr>
            <a:spLocks noChangeShapeType="1"/>
          </p:cNvSpPr>
          <p:nvPr userDrawn="1"/>
        </p:nvSpPr>
        <p:spPr bwMode="auto">
          <a:xfrm>
            <a:off x="457200" y="1403350"/>
            <a:ext cx="7315200" cy="0"/>
          </a:xfrm>
          <a:prstGeom prst="line">
            <a:avLst/>
          </a:prstGeom>
          <a:noFill/>
          <a:ln w="9525">
            <a:solidFill>
              <a:srgbClr val="969696"/>
            </a:solidFill>
            <a:round/>
            <a:headEnd/>
            <a:tailEnd/>
          </a:ln>
          <a:effectLst/>
        </p:spPr>
        <p:txBody>
          <a:bodyPr/>
          <a:lstStyle/>
          <a:p>
            <a:pPr>
              <a:defRPr/>
            </a:pPr>
            <a:endParaRPr lang="en-US">
              <a:solidFill>
                <a:srgbClr val="000000"/>
              </a:solidFill>
              <a:latin typeface="+mn-lt"/>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hdr="0" dt="0"/>
  <p:txStyles>
    <p:titleStyle>
      <a:lvl1pPr algn="l" rtl="0" eaLnBrk="0" fontAlgn="base" hangingPunct="0">
        <a:spcBef>
          <a:spcPct val="0"/>
        </a:spcBef>
        <a:spcAft>
          <a:spcPct val="0"/>
        </a:spcAft>
        <a:defRPr sz="28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Arial" charset="0"/>
        </a:defRPr>
      </a:lvl2pPr>
      <a:lvl3pPr algn="l" rtl="0" eaLnBrk="0" fontAlgn="base" hangingPunct="0">
        <a:spcBef>
          <a:spcPct val="0"/>
        </a:spcBef>
        <a:spcAft>
          <a:spcPct val="0"/>
        </a:spcAft>
        <a:defRPr sz="2800">
          <a:solidFill>
            <a:schemeClr val="tx2"/>
          </a:solidFill>
          <a:latin typeface="Arial" charset="0"/>
        </a:defRPr>
      </a:lvl3pPr>
      <a:lvl4pPr algn="l" rtl="0" eaLnBrk="0" fontAlgn="base" hangingPunct="0">
        <a:spcBef>
          <a:spcPct val="0"/>
        </a:spcBef>
        <a:spcAft>
          <a:spcPct val="0"/>
        </a:spcAft>
        <a:defRPr sz="2800">
          <a:solidFill>
            <a:schemeClr val="tx2"/>
          </a:solidFill>
          <a:latin typeface="Arial" charset="0"/>
        </a:defRPr>
      </a:lvl4pPr>
      <a:lvl5pPr algn="l" rtl="0" eaLnBrk="0" fontAlgn="base" hangingPunct="0">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4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343400" y="2286000"/>
            <a:ext cx="4800600" cy="2057400"/>
          </a:xfrm>
        </p:spPr>
        <p:txBody>
          <a:bodyPr/>
          <a:lstStyle/>
          <a:p>
            <a:pPr algn="ctr" eaLnBrk="1" hangingPunct="1">
              <a:defRPr/>
            </a:pPr>
            <a:r>
              <a:rPr lang="en-US" dirty="0" smtClean="0"/>
              <a:t>Structure Query Language</a:t>
            </a:r>
            <a:br>
              <a:rPr lang="en-US" dirty="0" smtClean="0"/>
            </a:br>
            <a:r>
              <a:rPr lang="en-US" dirty="0" smtClean="0"/>
              <a:t/>
            </a:r>
            <a:br>
              <a:rPr lang="en-US" dirty="0" smtClean="0"/>
            </a:br>
            <a:r>
              <a:rPr lang="en-US" dirty="0" smtClean="0"/>
              <a:t>(SQL)</a:t>
            </a:r>
            <a:br>
              <a:rPr lang="en-US" dirty="0" smtClean="0"/>
            </a:br>
            <a:r>
              <a:rPr lang="en-US" dirty="0" smtClean="0"/>
              <a:t/>
            </a:r>
            <a:br>
              <a:rPr lang="en-US" dirty="0" smtClean="0"/>
            </a:br>
            <a:r>
              <a:rPr lang="en-US" sz="1400" i="1" dirty="0" smtClean="0">
                <a:solidFill>
                  <a:schemeClr val="bg1">
                    <a:lumMod val="50000"/>
                  </a:schemeClr>
                </a:solidFill>
              </a:rPr>
              <a:t>What is SQL? How does it work? How is it being used…?</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1600200"/>
            <a:ext cx="8229600" cy="4419599"/>
          </a:xfrm>
        </p:spPr>
        <p:txBody>
          <a:bodyPr/>
          <a:lstStyle/>
          <a:p>
            <a:pPr eaLnBrk="1" hangingPunct="1">
              <a:lnSpc>
                <a:spcPct val="90000"/>
              </a:lnSpc>
              <a:buFont typeface="Wingdings" pitchFamily="2" charset="2"/>
              <a:buChar char="ü"/>
            </a:pPr>
            <a:r>
              <a:rPr lang="en-US" sz="1400" dirty="0" smtClean="0"/>
              <a:t>Each column in a table has a “data type” or “domain type” associated to it</a:t>
            </a:r>
          </a:p>
          <a:p>
            <a:pPr eaLnBrk="1" hangingPunct="1">
              <a:lnSpc>
                <a:spcPct val="90000"/>
              </a:lnSpc>
              <a:buFont typeface="Wingdings" pitchFamily="2" charset="2"/>
              <a:buChar char="ü"/>
            </a:pPr>
            <a:r>
              <a:rPr lang="en-US" sz="1400" dirty="0" smtClean="0"/>
              <a:t>The domain type is specified while creating the table</a:t>
            </a:r>
          </a:p>
          <a:p>
            <a:pPr eaLnBrk="1" hangingPunct="1">
              <a:lnSpc>
                <a:spcPct val="90000"/>
              </a:lnSpc>
              <a:buFont typeface="Wingdings" pitchFamily="2" charset="2"/>
              <a:buChar char="ü"/>
            </a:pPr>
            <a:endParaRPr lang="en-US" sz="1400" dirty="0" smtClean="0"/>
          </a:p>
          <a:p>
            <a:pPr eaLnBrk="1" hangingPunct="1">
              <a:lnSpc>
                <a:spcPct val="90000"/>
              </a:lnSpc>
              <a:buFont typeface="Wingdings" pitchFamily="2" charset="2"/>
              <a:buChar char="ü"/>
            </a:pPr>
            <a:r>
              <a:rPr lang="en-US" sz="1400" dirty="0" smtClean="0"/>
              <a:t>The commonly used domain types are</a:t>
            </a:r>
          </a:p>
          <a:p>
            <a:pPr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smtClean="0"/>
              <a:t>char(n)</a:t>
            </a:r>
            <a:r>
              <a:rPr lang="en-US" sz="1400" dirty="0" smtClean="0"/>
              <a:t> Fixed length character string with user specified length n</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err="1" smtClean="0"/>
              <a:t>varchar</a:t>
            </a:r>
            <a:r>
              <a:rPr lang="en-US" sz="1400" b="1" dirty="0" smtClean="0"/>
              <a:t>(n) </a:t>
            </a:r>
            <a:r>
              <a:rPr lang="en-US" sz="1400" dirty="0" smtClean="0"/>
              <a:t>Variable length character string with user specified maximum length n</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err="1" smtClean="0"/>
              <a:t>int</a:t>
            </a:r>
            <a:r>
              <a:rPr lang="en-US" sz="1400" b="1" dirty="0" smtClean="0"/>
              <a:t>(n)</a:t>
            </a:r>
            <a:r>
              <a:rPr lang="en-US" sz="1400" dirty="0" smtClean="0"/>
              <a:t> Integer with user specified maximum number of digits</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err="1" smtClean="0"/>
              <a:t>smallint</a:t>
            </a:r>
            <a:r>
              <a:rPr lang="en-US" sz="1400" b="1" dirty="0" smtClean="0"/>
              <a:t>(n) </a:t>
            </a:r>
            <a:r>
              <a:rPr lang="en-US" sz="1400" dirty="0" smtClean="0"/>
              <a:t>Small integer with user specified maximum number of digits</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b="1" dirty="0" smtClean="0"/>
              <a:t>numeric(</a:t>
            </a:r>
            <a:r>
              <a:rPr lang="en-US" sz="1400" b="1" dirty="0" err="1" smtClean="0"/>
              <a:t>p,d</a:t>
            </a:r>
            <a:r>
              <a:rPr lang="en-US" sz="1400" b="1" dirty="0" smtClean="0"/>
              <a:t>) </a:t>
            </a:r>
            <a:r>
              <a:rPr lang="en-US" sz="1400" dirty="0" smtClean="0"/>
              <a:t>Fixed point number, with user specified precision of p digits, with n digits to the right of the decimal point</a:t>
            </a:r>
          </a:p>
          <a:p>
            <a:pPr lvl="1"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dirty="0" smtClean="0"/>
              <a:t>date Dates usually in ‘</a:t>
            </a:r>
            <a:r>
              <a:rPr lang="en-US" sz="1400" b="1" dirty="0" smtClean="0"/>
              <a:t>yyyy-mm-</a:t>
            </a:r>
            <a:r>
              <a:rPr lang="en-US" sz="1400" b="1" dirty="0" err="1" smtClean="0"/>
              <a:t>dd</a:t>
            </a:r>
            <a:r>
              <a:rPr lang="en-US" sz="1400" b="1" dirty="0" smtClean="0"/>
              <a:t>’</a:t>
            </a:r>
            <a:r>
              <a:rPr lang="en-US" sz="1400" dirty="0" smtClean="0"/>
              <a:t> format</a:t>
            </a: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Domain(Data) Types in SQL</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04800" y="1447800"/>
            <a:ext cx="8305800" cy="31342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12000"/>
              </a:lnSpc>
              <a:spcBef>
                <a:spcPct val="20000"/>
              </a:spcBef>
              <a:spcAft>
                <a:spcPct val="0"/>
              </a:spcAft>
              <a:buClrTx/>
              <a:buSz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GB"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1" i="0" u="none" strike="noStrike" kern="0" cap="none" spc="0" normalizeH="0" baseline="0" noProof="0" dirty="0" smtClean="0">
                <a:ln>
                  <a:noFill/>
                </a:ln>
                <a:solidFill>
                  <a:schemeClr val="tx1"/>
                </a:solidFill>
                <a:effectLst/>
                <a:uLnTx/>
                <a:uFillTx/>
                <a:latin typeface="+mn-lt"/>
                <a:ea typeface="+mn-ea"/>
                <a:cs typeface="+mn-cs"/>
              </a:rPr>
              <a:t>Primary</a:t>
            </a:r>
            <a:r>
              <a:rPr kumimoji="0" lang="en-GB" sz="1400" b="1" i="0" u="none" strike="noStrike" kern="0" cap="none" spc="0" normalizeH="0" noProof="0" dirty="0" smtClean="0">
                <a:ln>
                  <a:noFill/>
                </a:ln>
                <a:solidFill>
                  <a:schemeClr val="tx1"/>
                </a:solidFill>
                <a:effectLst/>
                <a:uLnTx/>
                <a:uFillTx/>
                <a:latin typeface="+mn-lt"/>
                <a:ea typeface="+mn-ea"/>
                <a:cs typeface="+mn-cs"/>
              </a:rPr>
              <a:t> Keys</a:t>
            </a:r>
            <a:r>
              <a:rPr kumimoji="0" lang="en-GB" sz="1400" b="0" i="0" u="none" strike="noStrike" kern="0" cap="none" spc="0" normalizeH="0" noProof="0" dirty="0" smtClean="0">
                <a:ln>
                  <a:noFill/>
                </a:ln>
                <a:solidFill>
                  <a:schemeClr val="tx1"/>
                </a:solidFill>
                <a:effectLst/>
                <a:uLnTx/>
                <a:uFillTx/>
                <a:latin typeface="+mn-lt"/>
                <a:ea typeface="+mn-ea"/>
                <a:cs typeface="+mn-cs"/>
              </a:rPr>
              <a:t>:</a:t>
            </a:r>
            <a:endParaRPr kumimoji="0" lang="en-GB"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GB" sz="1400" b="0" i="0" u="none" strike="noStrike" kern="0" cap="none" spc="0" normalizeH="0" baseline="0" noProof="0" dirty="0" smtClean="0">
                <a:ln>
                  <a:noFill/>
                </a:ln>
                <a:solidFill>
                  <a:schemeClr val="tx1"/>
                </a:solidFill>
                <a:effectLst/>
                <a:uLnTx/>
                <a:uFillTx/>
                <a:latin typeface="+mn-lt"/>
                <a:ea typeface="+mn-ea"/>
                <a:cs typeface="+mn-cs"/>
              </a:rPr>
              <a:t>The Primary key defines the column(s)</a:t>
            </a:r>
            <a:r>
              <a:rPr kumimoji="0" lang="en-GB" sz="1400" b="0" i="0" u="none" strike="noStrike" kern="0" cap="none" spc="0" normalizeH="0" noProof="0" dirty="0" smtClean="0">
                <a:ln>
                  <a:noFill/>
                </a:ln>
                <a:solidFill>
                  <a:schemeClr val="tx1"/>
                </a:solidFill>
                <a:effectLst/>
                <a:uLnTx/>
                <a:uFillTx/>
                <a:latin typeface="+mn-lt"/>
                <a:ea typeface="+mn-ea"/>
                <a:cs typeface="+mn-cs"/>
              </a:rPr>
              <a:t> that uniquely identify every row in the table. Remember to specify all columns  within the primary key as NOT NULL</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kern="0" baseline="0" dirty="0" smtClean="0">
                <a:latin typeface="+mn-lt"/>
              </a:rPr>
              <a:t>You</a:t>
            </a:r>
            <a:r>
              <a:rPr lang="en-GB" sz="1400" kern="0" dirty="0" smtClean="0">
                <a:latin typeface="+mn-lt"/>
              </a:rPr>
              <a:t> can have only a single primary key constraint  defined for a table</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kern="0" dirty="0" smtClean="0">
              <a:latin typeface="+mn-lt"/>
            </a:endParaRP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400" kern="0" dirty="0" smtClean="0">
              <a:latin typeface="+mn-lt"/>
            </a:endParaRP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1" i="0" u="none" strike="noStrike" kern="0" cap="none" spc="0" normalizeH="0" baseline="0" noProof="0" dirty="0" smtClean="0">
                <a:ln>
                  <a:noFill/>
                </a:ln>
                <a:solidFill>
                  <a:schemeClr val="tx1"/>
                </a:solidFill>
                <a:effectLst/>
                <a:uLnTx/>
                <a:uFillTx/>
                <a:latin typeface="+mn-lt"/>
                <a:ea typeface="+mn-ea"/>
                <a:cs typeface="+mn-cs"/>
              </a:rPr>
              <a:t>Foreign</a:t>
            </a:r>
            <a:r>
              <a:rPr kumimoji="0" lang="en-GB" sz="1400" b="1" i="0" u="none" strike="noStrike" kern="0" cap="none" spc="0" normalizeH="0" noProof="0" dirty="0" smtClean="0">
                <a:ln>
                  <a:noFill/>
                </a:ln>
                <a:solidFill>
                  <a:schemeClr val="tx1"/>
                </a:solidFill>
                <a:effectLst/>
                <a:uLnTx/>
                <a:uFillTx/>
                <a:latin typeface="+mn-lt"/>
                <a:ea typeface="+mn-ea"/>
                <a:cs typeface="+mn-cs"/>
              </a:rPr>
              <a:t> Keys</a:t>
            </a:r>
            <a:r>
              <a:rPr kumimoji="0" lang="en-GB" sz="1400" b="0" i="0" u="none" strike="noStrike" kern="0" cap="none" spc="0" normalizeH="0" noProof="0" dirty="0" smtClean="0">
                <a:ln>
                  <a:noFill/>
                </a:ln>
                <a:solidFill>
                  <a:schemeClr val="tx1"/>
                </a:solidFill>
                <a:effectLst/>
                <a:uLnTx/>
                <a:uFillTx/>
                <a:latin typeface="+mn-lt"/>
                <a:ea typeface="+mn-ea"/>
                <a:cs typeface="+mn-cs"/>
              </a:rPr>
              <a:t>:</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400" kern="0" baseline="0" dirty="0" smtClean="0">
                <a:latin typeface="+mn-lt"/>
              </a:rPr>
              <a:t>Foreign</a:t>
            </a:r>
            <a:r>
              <a:rPr lang="en-GB" sz="1400" kern="0" dirty="0" smtClean="0">
                <a:latin typeface="+mn-lt"/>
              </a:rPr>
              <a:t> keys is used to implement  referential integrity between tables within your database.</a:t>
            </a:r>
          </a:p>
          <a:p>
            <a:pPr marL="800100" lvl="1" indent="-342900" eaLnBrk="0" hangingPunct="0">
              <a:lnSpc>
                <a:spcPct val="112000"/>
              </a:lnSpc>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en-GB" sz="1400" b="0" i="0" u="none" strike="noStrike" kern="0" cap="none" spc="0" normalizeH="0" baseline="0" noProof="0" dirty="0" smtClean="0">
                <a:ln>
                  <a:noFill/>
                </a:ln>
                <a:solidFill>
                  <a:schemeClr val="tx1"/>
                </a:solidFill>
                <a:effectLst/>
                <a:uLnTx/>
                <a:uFillTx/>
                <a:latin typeface="+mn-lt"/>
                <a:ea typeface="+mn-ea"/>
                <a:cs typeface="+mn-cs"/>
              </a:rPr>
              <a:t>By</a:t>
            </a:r>
            <a:r>
              <a:rPr kumimoji="0" lang="en-GB" sz="1400" b="0" i="0" u="none" strike="noStrike" kern="0" cap="none" spc="0" normalizeH="0" noProof="0" dirty="0" smtClean="0">
                <a:ln>
                  <a:noFill/>
                </a:ln>
                <a:solidFill>
                  <a:schemeClr val="tx1"/>
                </a:solidFill>
                <a:effectLst/>
                <a:uLnTx/>
                <a:uFillTx/>
                <a:latin typeface="+mn-lt"/>
                <a:ea typeface="+mn-ea"/>
                <a:cs typeface="+mn-cs"/>
              </a:rPr>
              <a:t> creating foreign keys you can ensure that related tables cannot contain invalid rows</a:t>
            </a:r>
          </a:p>
          <a:p>
            <a:pPr marL="800100" lvl="1" indent="-342900" eaLnBrk="0" hangingPunct="0">
              <a:lnSpc>
                <a:spcPct val="112000"/>
              </a:lnSpc>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GB" sz="1400" b="0" i="0" u="none" strike="noStrike" kern="0" cap="none" spc="0" normalizeH="0" baseline="0" noProof="0" dirty="0">
              <a:ln>
                <a:noFill/>
              </a:ln>
              <a:solidFill>
                <a:schemeClr val="tx1"/>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Primary &amp; Foreign Keys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364760" y="1477781"/>
            <a:ext cx="8305800" cy="1988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400" kern="0" dirty="0" smtClean="0">
                <a:latin typeface="+mn-lt"/>
              </a:rPr>
              <a:t>Constraints are basically the limitation that you want to put on your database while inserting new data in the table</a:t>
            </a:r>
          </a:p>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Default</a:t>
            </a:r>
            <a:r>
              <a:rPr kumimoji="0" lang="en-GB" sz="1400" b="0" i="0" u="none" strike="noStrike" kern="0" cap="none" spc="0" normalizeH="0" noProof="0" dirty="0" smtClean="0">
                <a:ln>
                  <a:noFill/>
                </a:ln>
                <a:solidFill>
                  <a:schemeClr val="tx1"/>
                </a:solidFill>
                <a:effectLst/>
                <a:uLnTx/>
                <a:uFillTx/>
                <a:latin typeface="+mn-lt"/>
                <a:ea typeface="+mn-ea"/>
                <a:cs typeface="+mn-cs"/>
              </a:rPr>
              <a:t> constraints allow you to specify a value that is written to the column if the application does not supply a value</a:t>
            </a:r>
          </a:p>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400" kern="0" dirty="0" smtClean="0">
                <a:latin typeface="+mn-lt"/>
              </a:rPr>
              <a:t>Default constraints apply only to new rows added with an INSERT statement</a:t>
            </a:r>
          </a:p>
          <a:p>
            <a:pPr marL="342900" marR="0" lvl="0" indent="-342900" algn="l" defTabSz="914400" rtl="0" eaLnBrk="0" fontAlgn="base" latinLnBrk="0" hangingPunct="0">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noProof="0" dirty="0" smtClean="0">
                <a:ln>
                  <a:noFill/>
                </a:ln>
                <a:solidFill>
                  <a:schemeClr val="tx1"/>
                </a:solidFill>
                <a:effectLst/>
                <a:uLnTx/>
                <a:uFillTx/>
                <a:latin typeface="+mn-lt"/>
                <a:ea typeface="+mn-ea"/>
                <a:cs typeface="+mn-cs"/>
              </a:rPr>
              <a:t>You can define default constraints for either NULL or NOT NULL columns</a:t>
            </a:r>
          </a:p>
          <a:p>
            <a:pPr marL="342900" lvl="0" indent="-342900" eaLnBrk="0" hangingPunct="0">
              <a:spcBef>
                <a:spcPct val="20000"/>
              </a:spcBef>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400" dirty="0">
                <a:latin typeface="+mn-lt"/>
              </a:rPr>
              <a:t> The following chart describes the types of restrictions you can place on columns and tables by using database-level constraints and </a:t>
            </a:r>
            <a:r>
              <a:rPr lang="en-US" sz="1400" dirty="0" smtClean="0">
                <a:latin typeface="+mn-lt"/>
              </a:rPr>
              <a:t>triggers</a:t>
            </a:r>
            <a:endParaRPr kumimoji="0" lang="en-GB" sz="1400" b="0" i="0" u="none" strike="noStrike" kern="0" cap="none" spc="0" normalizeH="0" noProof="0" dirty="0" smtClean="0">
              <a:ln>
                <a:noFill/>
              </a:ln>
              <a:solidFill>
                <a:schemeClr val="tx1"/>
              </a:solidFill>
              <a:effectLst/>
              <a:uLnTx/>
              <a:uFillTx/>
              <a:latin typeface="+mn-lt"/>
              <a:ea typeface="+mn-ea"/>
              <a:cs typeface="+mn-cs"/>
            </a:endParaRPr>
          </a:p>
        </p:txBody>
      </p:sp>
      <p:pic>
        <p:nvPicPr>
          <p:cNvPr id="4" name="Picture 3" descr="ConstraintsMap.png"/>
          <p:cNvPicPr>
            <a:picLocks noChangeAspect="1"/>
          </p:cNvPicPr>
          <p:nvPr/>
        </p:nvPicPr>
        <p:blipFill>
          <a:blip r:embed="rId2" cstate="print"/>
          <a:stretch>
            <a:fillRect/>
          </a:stretch>
        </p:blipFill>
        <p:spPr>
          <a:xfrm>
            <a:off x="1143000" y="3962400"/>
            <a:ext cx="6248400" cy="2449287"/>
          </a:xfrm>
          <a:prstGeom prst="rect">
            <a:avLst/>
          </a:prstGeom>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Constraints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13</a:t>
            </a:fld>
            <a:endParaRPr lang="en-US"/>
          </a:p>
        </p:txBody>
      </p:sp>
      <p:sp>
        <p:nvSpPr>
          <p:cNvPr id="6" name="Content Placeholder 2"/>
          <p:cNvSpPr>
            <a:spLocks noGrp="1"/>
          </p:cNvSpPr>
          <p:nvPr>
            <p:ph idx="1"/>
          </p:nvPr>
        </p:nvSpPr>
        <p:spPr>
          <a:xfrm>
            <a:off x="3048000" y="2971800"/>
            <a:ext cx="3048000" cy="411163"/>
          </a:xfrm>
        </p:spPr>
        <p:txBody>
          <a:bodyPr/>
          <a:lstStyle/>
          <a:p>
            <a:pPr algn="ctr">
              <a:buNone/>
            </a:pPr>
            <a:r>
              <a:rPr lang="en-US" b="1" dirty="0" smtClean="0">
                <a:solidFill>
                  <a:schemeClr val="tx1"/>
                </a:solidFill>
                <a:latin typeface="+mn-lt"/>
                <a:ea typeface="+mn-ea"/>
                <a:cs typeface="+mn-cs"/>
              </a:rPr>
              <a:t>Database Objects</a:t>
            </a:r>
          </a:p>
        </p:txBody>
      </p:sp>
      <p:pic>
        <p:nvPicPr>
          <p:cNvPr id="8" name="Picture 7" descr="DB_OB.gif"/>
          <p:cNvPicPr>
            <a:picLocks noChangeAspect="1"/>
          </p:cNvPicPr>
          <p:nvPr/>
        </p:nvPicPr>
        <p:blipFill>
          <a:blip r:embed="rId2" cstate="print"/>
          <a:srcRect l="7331" t="39150" r="76963" b="14436"/>
          <a:stretch>
            <a:fillRect/>
          </a:stretch>
        </p:blipFill>
        <p:spPr>
          <a:xfrm>
            <a:off x="3886200" y="3852472"/>
            <a:ext cx="1752599" cy="186252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94740" y="1524000"/>
            <a:ext cx="852066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marR="0" lvl="0" indent="-344488"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Handle storage, manipulation, retrieval of data &amp; data integrity </a:t>
            </a:r>
            <a:r>
              <a:rPr lang="en-US" sz="1400" kern="0" dirty="0" smtClean="0">
                <a:latin typeface="+mn-lt"/>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Available database objects are: </a:t>
            </a: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Tables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a table is a set of data elements (values) that is organized  columns rows.</a:t>
            </a:r>
          </a:p>
          <a:p>
            <a:pPr marL="801688" lvl="3" indent="-344488" eaLnBrk="0" hangingPunct="0">
              <a:spcBef>
                <a:spcPct val="20000"/>
              </a:spcBef>
              <a:buFont typeface="Wingdings" pitchFamily="2" charset="2"/>
              <a:buChar char="ü"/>
              <a:defRPr/>
            </a:pPr>
            <a:endParaRPr kumimoji="0" lang="en-US" sz="1400" b="0" i="0" u="none"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Views</a:t>
            </a:r>
            <a:r>
              <a:rPr kumimoji="0" lang="en-US" sz="1400" b="0" i="0" u="none" strike="noStrike" kern="0" cap="none" spc="0" normalizeH="0" baseline="0" noProof="0" dirty="0" smtClean="0">
                <a:ln>
                  <a:noFill/>
                </a:ln>
                <a:solidFill>
                  <a:schemeClr val="tx1"/>
                </a:solidFill>
                <a:effectLst/>
                <a:uLnTx/>
                <a:uFillTx/>
                <a:latin typeface="+mn-lt"/>
              </a:rPr>
              <a:t> -</a:t>
            </a:r>
            <a:r>
              <a:rPr kumimoji="0" lang="en-US" sz="1400" b="0" i="0" u="none" strike="noStrike" kern="0" cap="none" spc="0" normalizeH="0" noProof="0" dirty="0" smtClean="0">
                <a:ln>
                  <a:noFill/>
                </a:ln>
                <a:solidFill>
                  <a:schemeClr val="tx1"/>
                </a:solidFill>
                <a:effectLst/>
                <a:uLnTx/>
                <a:uFillTx/>
                <a:latin typeface="+mn-lt"/>
              </a:rPr>
              <a:t> </a:t>
            </a:r>
            <a:r>
              <a:rPr lang="en-US" sz="1400" dirty="0" smtClean="0"/>
              <a:t>a view is the result set of a </a:t>
            </a:r>
            <a:r>
              <a:rPr lang="en-US" sz="1400" i="1" dirty="0" smtClean="0"/>
              <a:t>stored</a:t>
            </a:r>
            <a:r>
              <a:rPr lang="en-US" sz="1400" dirty="0" smtClean="0"/>
              <a:t> query.</a:t>
            </a: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Temporary </a:t>
            </a:r>
            <a:r>
              <a:rPr lang="en-US" sz="1400" u="sng" kern="0" dirty="0" smtClean="0">
                <a:latin typeface="+mn-lt"/>
              </a:rPr>
              <a:t>T</a:t>
            </a:r>
            <a:r>
              <a:rPr kumimoji="0" lang="en-US" sz="1400" i="0" u="sng" strike="noStrike" kern="0" cap="none" spc="0" normalizeH="0" baseline="0" noProof="0" dirty="0" smtClean="0">
                <a:ln>
                  <a:noFill/>
                </a:ln>
                <a:solidFill>
                  <a:schemeClr val="tx1"/>
                </a:solidFill>
                <a:effectLst/>
                <a:uLnTx/>
                <a:uFillTx/>
                <a:latin typeface="+mn-lt"/>
              </a:rPr>
              <a:t>able </a:t>
            </a:r>
            <a:r>
              <a:rPr kumimoji="0" lang="en-US" sz="1400" b="0" i="0" u="none" strike="noStrike" kern="0" cap="none" spc="0" normalizeH="0" baseline="0" noProof="0" dirty="0" smtClean="0">
                <a:ln>
                  <a:noFill/>
                </a:ln>
                <a:solidFill>
                  <a:schemeClr val="tx1"/>
                </a:solidFill>
                <a:effectLst/>
                <a:uLnTx/>
                <a:uFillTx/>
                <a:latin typeface="+mn-lt"/>
              </a:rPr>
              <a:t>– It </a:t>
            </a:r>
            <a:r>
              <a:rPr lang="en-US" sz="1400" dirty="0" smtClean="0"/>
              <a:t>could be very useful to keep temporary data and will be deleted when the current client session terminates.</a:t>
            </a: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i="0" u="sng" strike="noStrike" kern="0" cap="none" spc="0" normalizeH="0" baseline="0" noProof="0" dirty="0" smtClean="0">
                <a:ln>
                  <a:noFill/>
                </a:ln>
                <a:solidFill>
                  <a:schemeClr val="tx1"/>
                </a:solidFill>
                <a:effectLst/>
                <a:uLnTx/>
                <a:uFillTx/>
                <a:latin typeface="+mn-lt"/>
              </a:rPr>
              <a:t>Rules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 rules are the requirements and restrictions for columns.</a:t>
            </a: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Constraints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are user-defined structures that let you restrict the behaviors of columns</a:t>
            </a: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Stored Procedures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is a subroutine. Complex processing that requires execution of several SQL statements can be moved into stored procedures.</a:t>
            </a: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Triggers</a:t>
            </a:r>
            <a:r>
              <a:rPr kumimoji="0" lang="en-US" sz="1400" b="0" i="0" u="none" strike="noStrike" kern="0" cap="none" spc="0" normalizeH="0" noProof="0" dirty="0" smtClean="0">
                <a:ln>
                  <a:noFill/>
                </a:ln>
                <a:solidFill>
                  <a:schemeClr val="tx1"/>
                </a:solidFill>
                <a:effectLst/>
                <a:uLnTx/>
                <a:uFillTx/>
                <a:latin typeface="+mn-lt"/>
              </a:rPr>
              <a:t> - </a:t>
            </a:r>
            <a:r>
              <a:rPr lang="en-US" sz="1400" dirty="0" smtClean="0"/>
              <a:t>is automatically executed in response to certain events on a particular table or view in a database.</a:t>
            </a:r>
            <a:endParaRPr kumimoji="0" lang="en-US" sz="1400" b="0" i="0" u="none"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endParaRPr kumimoji="0" lang="en-US" sz="1400" b="0" i="0" u="sng" strike="noStrike" kern="0" cap="none" spc="0" normalizeH="0" baseline="0" noProof="0" dirty="0" smtClean="0">
              <a:ln>
                <a:noFill/>
              </a:ln>
              <a:solidFill>
                <a:schemeClr val="tx1"/>
              </a:solidFill>
              <a:effectLst/>
              <a:uLnTx/>
              <a:uFillTx/>
              <a:latin typeface="+mn-lt"/>
            </a:endParaRPr>
          </a:p>
          <a:p>
            <a:pPr marL="801688" lvl="3" indent="-344488" eaLnBrk="0" hangingPunct="0">
              <a:spcBef>
                <a:spcPct val="20000"/>
              </a:spcBef>
              <a:buFont typeface="Wingdings" pitchFamily="2" charset="2"/>
              <a:buChar char="ü"/>
              <a:defRPr/>
            </a:pPr>
            <a:r>
              <a:rPr kumimoji="0" lang="en-US" sz="1400" b="0" i="0" u="sng" strike="noStrike" kern="0" cap="none" spc="0" normalizeH="0" baseline="0" noProof="0" dirty="0" smtClean="0">
                <a:ln>
                  <a:noFill/>
                </a:ln>
                <a:solidFill>
                  <a:schemeClr val="tx1"/>
                </a:solidFill>
                <a:effectLst/>
                <a:uLnTx/>
                <a:uFillTx/>
                <a:latin typeface="+mn-lt"/>
              </a:rPr>
              <a:t>Indexes</a:t>
            </a:r>
            <a:r>
              <a:rPr kumimoji="0" lang="en-US" sz="1400" b="0" i="0" u="none" strike="noStrike" kern="0" cap="none" spc="0" normalizeH="0" baseline="0" noProof="0" dirty="0" smtClean="0">
                <a:ln>
                  <a:noFill/>
                </a:ln>
                <a:solidFill>
                  <a:schemeClr val="tx1"/>
                </a:solidFill>
                <a:effectLst/>
                <a:uLnTx/>
                <a:uFillTx/>
                <a:latin typeface="+mn-lt"/>
              </a:rPr>
              <a:t> - </a:t>
            </a:r>
            <a:r>
              <a:rPr lang="en-US" sz="1400" dirty="0" smtClean="0"/>
              <a:t> is a data structure that improves the speed of data retrieval operations on a database table</a:t>
            </a:r>
            <a:endParaRPr kumimoji="0" lang="en-US" sz="1400" b="0" i="0" u="none" strike="noStrike" kern="0" cap="none" spc="0" normalizeH="0" baseline="0" noProof="0" dirty="0" smtClean="0">
              <a:ln>
                <a:noFill/>
              </a:ln>
              <a:solidFill>
                <a:schemeClr val="tx1"/>
              </a:solidFill>
              <a:effectLst/>
              <a:uLnTx/>
              <a:uFillTx/>
              <a:latin typeface="+mn-lt"/>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dirty="0"/>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Database Objects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1" name="Rectangle 3"/>
          <p:cNvSpPr>
            <a:spLocks noGrp="1" noChangeArrowheads="1"/>
          </p:cNvSpPr>
          <p:nvPr>
            <p:ph type="body" idx="1"/>
          </p:nvPr>
        </p:nvSpPr>
        <p:spPr>
          <a:xfrm>
            <a:off x="381000" y="1590675"/>
            <a:ext cx="8314326" cy="4429125"/>
          </a:xfrm>
        </p:spPr>
        <p:txBody>
          <a:bodyPr/>
          <a:lstStyle/>
          <a:p>
            <a:pPr algn="just">
              <a:buFont typeface="Wingdings" pitchFamily="2" charset="2"/>
              <a:buChar char="ü"/>
            </a:pPr>
            <a:r>
              <a:rPr lang="en-US" sz="1400" dirty="0" smtClean="0"/>
              <a:t>There </a:t>
            </a:r>
            <a:r>
              <a:rPr lang="en-US" sz="1400" dirty="0"/>
              <a:t>are a series of standard naming rules for Data base objects</a:t>
            </a:r>
          </a:p>
          <a:p>
            <a:pPr algn="just">
              <a:buFont typeface="Wingdings" pitchFamily="2" charset="2"/>
              <a:buChar char="ü"/>
            </a:pPr>
            <a:endParaRPr lang="en-US" sz="1400" dirty="0"/>
          </a:p>
          <a:p>
            <a:pPr lvl="1" algn="just">
              <a:buFont typeface="Wingdings" pitchFamily="2" charset="2"/>
              <a:buChar char="ü"/>
            </a:pPr>
            <a:r>
              <a:rPr lang="en-US" sz="1400" b="1" dirty="0"/>
              <a:t>Standard </a:t>
            </a:r>
            <a:r>
              <a:rPr lang="en-US" sz="1400" b="1" dirty="0" smtClean="0"/>
              <a:t>Identifiers</a:t>
            </a:r>
            <a:endParaRPr lang="en-US" sz="1400" b="1" dirty="0"/>
          </a:p>
          <a:p>
            <a:pPr lvl="2" algn="just">
              <a:buFont typeface="Wingdings" pitchFamily="2" charset="2"/>
              <a:buChar char="ü"/>
            </a:pPr>
            <a:r>
              <a:rPr lang="en-US" sz="1400" dirty="0"/>
              <a:t>Contain up to 128 characters </a:t>
            </a:r>
          </a:p>
          <a:p>
            <a:pPr lvl="2" algn="just">
              <a:buFont typeface="Wingdings" pitchFamily="2" charset="2"/>
              <a:buChar char="ü"/>
            </a:pPr>
            <a:r>
              <a:rPr lang="en-US" sz="1400" dirty="0"/>
              <a:t>Include alphabets, symbols &amp; numbers</a:t>
            </a:r>
          </a:p>
          <a:p>
            <a:pPr lvl="2" algn="just">
              <a:buFont typeface="Wingdings" pitchFamily="2" charset="2"/>
              <a:buChar char="ü"/>
            </a:pPr>
            <a:r>
              <a:rPr lang="en-US" sz="1400" dirty="0"/>
              <a:t>Rules to be followed while using standard identifiers</a:t>
            </a:r>
          </a:p>
          <a:p>
            <a:pPr lvl="2" algn="just">
              <a:buFont typeface="Wingdings" pitchFamily="2" charset="2"/>
              <a:buChar char="ü"/>
            </a:pPr>
            <a:r>
              <a:rPr lang="en-US" sz="1400" dirty="0"/>
              <a:t>First character should be an alphabet [a – z or A – Z]</a:t>
            </a:r>
          </a:p>
          <a:p>
            <a:pPr lvl="2" algn="just">
              <a:buFont typeface="Wingdings" pitchFamily="2" charset="2"/>
              <a:buChar char="ü"/>
            </a:pPr>
            <a:r>
              <a:rPr lang="en-US" sz="1400" dirty="0"/>
              <a:t>This can be followed by alphabets, numbers, or any of the special characters @, $, # or </a:t>
            </a:r>
          </a:p>
          <a:p>
            <a:pPr lvl="1" algn="just">
              <a:buFont typeface="Wingdings" pitchFamily="2" charset="2"/>
              <a:buChar char="ü"/>
            </a:pPr>
            <a:endParaRPr lang="en-US" sz="1400" dirty="0"/>
          </a:p>
          <a:p>
            <a:pPr lvl="1" algn="just">
              <a:buFont typeface="Wingdings" pitchFamily="2" charset="2"/>
              <a:buChar char="ü"/>
            </a:pPr>
            <a:r>
              <a:rPr lang="en-US" sz="1400" b="1" dirty="0"/>
              <a:t>Delimited </a:t>
            </a:r>
            <a:r>
              <a:rPr lang="en-US" sz="1400" b="1" dirty="0" smtClean="0"/>
              <a:t>Identifiers</a:t>
            </a:r>
            <a:endParaRPr lang="en-US" sz="1400" b="1" dirty="0"/>
          </a:p>
          <a:p>
            <a:pPr lvl="2" algn="just">
              <a:buFont typeface="Wingdings" pitchFamily="2" charset="2"/>
              <a:buChar char="ü"/>
            </a:pPr>
            <a:r>
              <a:rPr lang="en-US" sz="1400" dirty="0"/>
              <a:t>If an identifier does not comply with the rules for the format identifiers, it must always be delimited</a:t>
            </a:r>
          </a:p>
          <a:p>
            <a:pPr lvl="2" algn="just">
              <a:buFont typeface="Wingdings" pitchFamily="2" charset="2"/>
              <a:buChar char="ü"/>
            </a:pPr>
            <a:r>
              <a:rPr lang="en-US" sz="1400" dirty="0"/>
              <a:t>Used when names contain embedded spaces, or when reserved words are used </a:t>
            </a:r>
          </a:p>
        </p:txBody>
      </p:sp>
      <p:sp>
        <p:nvSpPr>
          <p:cNvPr id="5" name="Rectangle 4"/>
          <p:cNvSpPr txBox="1">
            <a:spLocks noChangeArrowheads="1"/>
          </p:cNvSpPr>
          <p:nvPr/>
        </p:nvSpPr>
        <p:spPr bwMode="auto">
          <a:xfrm>
            <a:off x="381000" y="0"/>
            <a:ext cx="70866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kumimoji="0" lang="en-US" sz="20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15</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kern="0" dirty="0" smtClean="0">
                <a:solidFill>
                  <a:schemeClr val="tx2"/>
                </a:solidFill>
              </a:rPr>
              <a:t>Rules for Naming Database Objects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1" name="Rectangle 3"/>
          <p:cNvSpPr>
            <a:spLocks noGrp="1" noChangeArrowheads="1"/>
          </p:cNvSpPr>
          <p:nvPr>
            <p:ph type="body" idx="1"/>
          </p:nvPr>
        </p:nvSpPr>
        <p:spPr>
          <a:xfrm>
            <a:off x="372474" y="1514475"/>
            <a:ext cx="8314326" cy="4962525"/>
          </a:xfrm>
        </p:spPr>
        <p:txBody>
          <a:bodyPr/>
          <a:lstStyle/>
          <a:p>
            <a:pPr>
              <a:buFont typeface="Wingdings" pitchFamily="2" charset="2"/>
              <a:buChar char="ü"/>
            </a:pPr>
            <a:r>
              <a:rPr lang="en-US" sz="1400" b="1" dirty="0" smtClean="0"/>
              <a:t>Guidelines for naming database objects</a:t>
            </a:r>
          </a:p>
          <a:p>
            <a:pPr lvl="1">
              <a:buFont typeface="Wingdings" pitchFamily="2" charset="2"/>
              <a:buChar char="ü"/>
            </a:pPr>
            <a:r>
              <a:rPr lang="en-US" sz="1400" dirty="0" smtClean="0"/>
              <a:t>Use short names</a:t>
            </a:r>
          </a:p>
          <a:p>
            <a:pPr lvl="1">
              <a:buFont typeface="Wingdings" pitchFamily="2" charset="2"/>
              <a:buChar char="ü"/>
            </a:pPr>
            <a:r>
              <a:rPr lang="en-US" sz="1400" dirty="0" smtClean="0"/>
              <a:t>Use meaningful names</a:t>
            </a:r>
          </a:p>
          <a:p>
            <a:pPr lvl="1">
              <a:buFont typeface="Wingdings" pitchFamily="2" charset="2"/>
              <a:buChar char="ü"/>
            </a:pPr>
            <a:r>
              <a:rPr lang="en-US" sz="1400" dirty="0" smtClean="0"/>
              <a:t>Follow a clear naming convention</a:t>
            </a:r>
          </a:p>
          <a:p>
            <a:pPr lvl="1">
              <a:buFont typeface="Wingdings" pitchFamily="2" charset="2"/>
              <a:buChar char="ü"/>
            </a:pPr>
            <a:r>
              <a:rPr lang="en-US" sz="1400" dirty="0" smtClean="0"/>
              <a:t>Use an identifier that distinguishes the type of object</a:t>
            </a:r>
          </a:p>
          <a:p>
            <a:pPr lvl="1">
              <a:buFont typeface="Wingdings" pitchFamily="2" charset="2"/>
              <a:buChar char="ü"/>
            </a:pPr>
            <a:r>
              <a:rPr lang="en-US" sz="1400" dirty="0" smtClean="0"/>
              <a:t>Keep the user name and object name unique</a:t>
            </a:r>
          </a:p>
          <a:p>
            <a:pPr lvl="1">
              <a:buFont typeface="Wingdings" pitchFamily="2" charset="2"/>
              <a:buChar char="ü"/>
            </a:pPr>
            <a:endParaRPr lang="en-US" sz="1400" dirty="0" smtClean="0"/>
          </a:p>
          <a:p>
            <a:pPr>
              <a:buFont typeface="Wingdings" pitchFamily="2" charset="2"/>
              <a:buChar char="ü"/>
            </a:pPr>
            <a:r>
              <a:rPr lang="en-US" sz="1400" b="1" dirty="0" smtClean="0"/>
              <a:t>Data base objects can be referred in several ways</a:t>
            </a:r>
          </a:p>
          <a:p>
            <a:pPr lvl="1">
              <a:buFont typeface="Wingdings" pitchFamily="2" charset="2"/>
              <a:buChar char="ü"/>
            </a:pPr>
            <a:r>
              <a:rPr lang="en-US" sz="1400" dirty="0" smtClean="0"/>
              <a:t>Fully Qualified Names: </a:t>
            </a:r>
          </a:p>
          <a:p>
            <a:pPr lvl="2">
              <a:buFont typeface="Wingdings" pitchFamily="2" charset="2"/>
              <a:buChar char="ü"/>
            </a:pPr>
            <a:r>
              <a:rPr lang="en-US" sz="1400" dirty="0" smtClean="0">
                <a:cs typeface="Times New Roman" pitchFamily="18" charset="0"/>
              </a:rPr>
              <a:t>Complete name of an SQL Server object includes four identifiers - Server name, Database name, Owner name, Object name</a:t>
            </a:r>
          </a:p>
          <a:p>
            <a:pPr lvl="2">
              <a:buFont typeface="Wingdings" pitchFamily="2" charset="2"/>
              <a:buChar char="ü"/>
            </a:pPr>
            <a:r>
              <a:rPr lang="en-US" sz="1400" dirty="0" smtClean="0">
                <a:cs typeface="Times New Roman" pitchFamily="18" charset="0"/>
              </a:rPr>
              <a:t>An object name that specifies all four parts is known as a fully qualified name </a:t>
            </a:r>
          </a:p>
          <a:p>
            <a:pPr lvl="1">
              <a:buFont typeface="Wingdings" pitchFamily="2" charset="2"/>
              <a:buChar char="ü"/>
            </a:pPr>
            <a:r>
              <a:rPr lang="en-US" sz="1400" dirty="0" smtClean="0"/>
              <a:t>Partially Qualified Names:</a:t>
            </a:r>
          </a:p>
          <a:p>
            <a:pPr lvl="2">
              <a:buFont typeface="Wingdings" pitchFamily="2" charset="2"/>
              <a:buChar char="ü"/>
            </a:pPr>
            <a:r>
              <a:rPr lang="en-US" sz="1400" dirty="0" smtClean="0">
                <a:cs typeface="Times New Roman" pitchFamily="18" charset="0"/>
              </a:rPr>
              <a:t>When referencing an object, the user is not required to specify the server, database, and owner always</a:t>
            </a:r>
            <a:r>
              <a:rPr lang="en-US" sz="1400" dirty="0" smtClean="0"/>
              <a:t> </a:t>
            </a:r>
          </a:p>
          <a:p>
            <a:pPr lvl="2">
              <a:buFont typeface="Wingdings" pitchFamily="2" charset="2"/>
              <a:buChar char="ü"/>
            </a:pPr>
            <a:r>
              <a:rPr lang="en-US" sz="1400" dirty="0" smtClean="0">
                <a:cs typeface="Times New Roman" pitchFamily="18" charset="0"/>
              </a:rPr>
              <a:t>Intermediate identifiers can be omitted as long as their position is indicated by periods</a:t>
            </a:r>
            <a:r>
              <a:rPr lang="en-US" sz="1400" dirty="0" smtClean="0"/>
              <a:t> </a:t>
            </a:r>
            <a:endParaRPr lang="en-US" sz="1400" dirty="0"/>
          </a:p>
        </p:txBody>
      </p:sp>
      <p:sp>
        <p:nvSpPr>
          <p:cNvPr id="5" name="Rectangle 4"/>
          <p:cNvSpPr txBox="1">
            <a:spLocks noChangeArrowheads="1"/>
          </p:cNvSpPr>
          <p:nvPr/>
        </p:nvSpPr>
        <p:spPr bwMode="auto">
          <a:xfrm>
            <a:off x="457200" y="0"/>
            <a:ext cx="7086600" cy="7318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kumimoji="0" lang="en-US" sz="20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kern="0" dirty="0" smtClean="0">
                <a:solidFill>
                  <a:schemeClr val="tx2"/>
                </a:solidFill>
              </a:rPr>
              <a:t>Guidelines for naming database objects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0"/>
          </p:nvPr>
        </p:nvSpPr>
        <p:spPr>
          <a:xfrm>
            <a:off x="7593013" y="7054850"/>
            <a:ext cx="2008403" cy="416323"/>
          </a:xfrm>
        </p:spPr>
        <p:txBody>
          <a:bodyPr/>
          <a:lstStyle/>
          <a:p>
            <a:fld id="{FA3B5786-8F8B-40CB-AEE2-764BFD44958F}" type="slidenum">
              <a:rPr lang="en-US" sz="700"/>
              <a:pPr/>
              <a:t>17</a:t>
            </a:fld>
            <a:endParaRPr lang="en-US" sz="700"/>
          </a:p>
        </p:txBody>
      </p:sp>
      <p:sp>
        <p:nvSpPr>
          <p:cNvPr id="12" name="AutoShape 56"/>
          <p:cNvSpPr>
            <a:spLocks noChangeArrowheads="1"/>
          </p:cNvSpPr>
          <p:nvPr/>
        </p:nvSpPr>
        <p:spPr bwMode="auto">
          <a:xfrm>
            <a:off x="576130" y="4724400"/>
            <a:ext cx="3310070" cy="1676400"/>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pPr marL="0" lvl="1"/>
            <a:endParaRPr lang="en-US" sz="1400" b="1" dirty="0" smtClean="0">
              <a:latin typeface="+mn-lt"/>
            </a:endParaRPr>
          </a:p>
          <a:p>
            <a:pPr marL="0" lvl="1"/>
            <a:r>
              <a:rPr lang="en-US" sz="1400" b="1" dirty="0" smtClean="0">
                <a:latin typeface="+mn-lt"/>
              </a:rPr>
              <a:t>CREATE DATABASE Test ON </a:t>
            </a:r>
            <a:br>
              <a:rPr lang="en-US" sz="1400" b="1" dirty="0" smtClean="0">
                <a:latin typeface="+mn-lt"/>
              </a:rPr>
            </a:br>
            <a:r>
              <a:rPr lang="en-US" sz="1400" b="1" dirty="0" smtClean="0">
                <a:latin typeface="+mn-lt"/>
              </a:rPr>
              <a:t>( NAME = Test,</a:t>
            </a:r>
            <a:br>
              <a:rPr lang="en-US" sz="1400" b="1" dirty="0" smtClean="0">
                <a:latin typeface="+mn-lt"/>
              </a:rPr>
            </a:br>
            <a:r>
              <a:rPr lang="en-US" sz="1400" b="1" dirty="0" smtClean="0">
                <a:latin typeface="+mn-lt"/>
              </a:rPr>
              <a:t>  FILENAME = 'c:\Test.mdf',</a:t>
            </a:r>
            <a:br>
              <a:rPr lang="en-US" sz="1400" b="1" dirty="0" smtClean="0">
                <a:latin typeface="+mn-lt"/>
              </a:rPr>
            </a:br>
            <a:r>
              <a:rPr lang="en-US" sz="1400" b="1" dirty="0" smtClean="0">
                <a:latin typeface="+mn-lt"/>
              </a:rPr>
              <a:t>  SIZE = 4,</a:t>
            </a:r>
            <a:br>
              <a:rPr lang="en-US" sz="1400" b="1" dirty="0" smtClean="0">
                <a:latin typeface="+mn-lt"/>
              </a:rPr>
            </a:br>
            <a:r>
              <a:rPr lang="en-US" sz="1400" b="1" dirty="0" smtClean="0">
                <a:latin typeface="+mn-lt"/>
              </a:rPr>
              <a:t>  MAXSIZE = 10,</a:t>
            </a:r>
            <a:br>
              <a:rPr lang="en-US" sz="1400" b="1" dirty="0" smtClean="0">
                <a:latin typeface="+mn-lt"/>
              </a:rPr>
            </a:br>
            <a:r>
              <a:rPr lang="en-US" sz="1400" b="1" dirty="0" smtClean="0">
                <a:latin typeface="+mn-lt"/>
              </a:rPr>
              <a:t>  FILEGROWTH = 1 );</a:t>
            </a:r>
            <a:endParaRPr lang="en-US" sz="1400" b="1" dirty="0">
              <a:latin typeface="+mn-lt"/>
            </a:endParaRPr>
          </a:p>
        </p:txBody>
      </p:sp>
      <p:sp>
        <p:nvSpPr>
          <p:cNvPr id="13" name="AutoShape 55"/>
          <p:cNvSpPr>
            <a:spLocks noChangeArrowheads="1"/>
          </p:cNvSpPr>
          <p:nvPr/>
        </p:nvSpPr>
        <p:spPr bwMode="auto">
          <a:xfrm>
            <a:off x="635000" y="4097644"/>
            <a:ext cx="3241053" cy="321956"/>
          </a:xfrm>
          <a:prstGeom prst="roundRect">
            <a:avLst>
              <a:gd name="adj" fmla="val 16667"/>
            </a:avLst>
          </a:prstGeom>
          <a:solidFill>
            <a:schemeClr val="bg1">
              <a:lumMod val="95000"/>
            </a:schemeClr>
          </a:solidFill>
          <a:ln w="9525" algn="ctr">
            <a:noFill/>
            <a:round/>
            <a:headEnd/>
            <a:tailEnd/>
          </a:ln>
          <a:effectLst/>
        </p:spPr>
        <p:txBody>
          <a:bodyPr wrap="none" lIns="0" tIns="0" rIns="0" bIns="0" anchor="ctr"/>
          <a:lstStyle/>
          <a:p>
            <a:r>
              <a:rPr lang="en-US" sz="1600" b="1" dirty="0" smtClean="0">
                <a:latin typeface="+mn-lt"/>
              </a:rPr>
              <a:t>Example:</a:t>
            </a:r>
            <a:endParaRPr lang="en-US" sz="1600" b="1" dirty="0">
              <a:latin typeface="+mn-lt"/>
            </a:endParaRPr>
          </a:p>
        </p:txBody>
      </p:sp>
      <p:grpSp>
        <p:nvGrpSpPr>
          <p:cNvPr id="2" name="Group 22"/>
          <p:cNvGrpSpPr>
            <a:grpSpLocks/>
          </p:cNvGrpSpPr>
          <p:nvPr/>
        </p:nvGrpSpPr>
        <p:grpSpPr bwMode="auto">
          <a:xfrm>
            <a:off x="538335" y="1600200"/>
            <a:ext cx="7310265" cy="2209285"/>
            <a:chOff x="128" y="464"/>
            <a:chExt cx="5848" cy="1640"/>
          </a:xfrm>
        </p:grpSpPr>
        <p:grpSp>
          <p:nvGrpSpPr>
            <p:cNvPr id="3" name="Group 18"/>
            <p:cNvGrpSpPr>
              <a:grpSpLocks/>
            </p:cNvGrpSpPr>
            <p:nvPr/>
          </p:nvGrpSpPr>
          <p:grpSpPr bwMode="auto">
            <a:xfrm>
              <a:off x="128" y="464"/>
              <a:ext cx="5848" cy="1640"/>
              <a:chOff x="128" y="464"/>
              <a:chExt cx="5848" cy="1640"/>
            </a:xfrm>
          </p:grpSpPr>
          <p:grpSp>
            <p:nvGrpSpPr>
              <p:cNvPr id="4" name="Group 13"/>
              <p:cNvGrpSpPr>
                <a:grpSpLocks/>
              </p:cNvGrpSpPr>
              <p:nvPr/>
            </p:nvGrpSpPr>
            <p:grpSpPr bwMode="auto">
              <a:xfrm>
                <a:off x="128" y="464"/>
                <a:ext cx="5848" cy="1640"/>
                <a:chOff x="128" y="464"/>
                <a:chExt cx="5848" cy="1640"/>
              </a:xfrm>
            </p:grpSpPr>
            <p:sp>
              <p:nvSpPr>
                <p:cNvPr id="22" name="AutoShape 4"/>
                <p:cNvSpPr>
                  <a:spLocks noChangeArrowheads="1"/>
                </p:cNvSpPr>
                <p:nvPr/>
              </p:nvSpPr>
              <p:spPr bwMode="auto">
                <a:xfrm>
                  <a:off x="128" y="808"/>
                  <a:ext cx="2968" cy="1296"/>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r>
                    <a:rPr lang="en-US" sz="1400" b="1" dirty="0" smtClean="0">
                      <a:latin typeface="+mn-lt"/>
                    </a:rPr>
                    <a:t>CREATE DATABASE </a:t>
                  </a:r>
                  <a:r>
                    <a:rPr lang="en-US" sz="1400" b="1" dirty="0" err="1" smtClean="0">
                      <a:latin typeface="+mn-lt"/>
                    </a:rPr>
                    <a:t>database_name</a:t>
                  </a:r>
                  <a:r>
                    <a:rPr lang="en-US" sz="1400" b="1" dirty="0" smtClean="0">
                      <a:latin typeface="+mn-lt"/>
                    </a:rPr>
                    <a:t/>
                  </a:r>
                  <a:br>
                    <a:rPr lang="en-US" sz="1400" b="1" dirty="0" smtClean="0">
                      <a:latin typeface="+mn-lt"/>
                    </a:rPr>
                  </a:br>
                  <a:r>
                    <a:rPr lang="en-US" sz="1400" b="1" dirty="0" smtClean="0">
                      <a:latin typeface="+mn-lt"/>
                    </a:rPr>
                    <a:t>ON </a:t>
                  </a:r>
                  <a:br>
                    <a:rPr lang="en-US" sz="1400" b="1" dirty="0" smtClean="0">
                      <a:latin typeface="+mn-lt"/>
                    </a:rPr>
                  </a:br>
                  <a:r>
                    <a:rPr lang="en-US" sz="1400" b="1" dirty="0" smtClean="0">
                      <a:latin typeface="+mn-lt"/>
                    </a:rPr>
                    <a:t>( [ NAME = </a:t>
                  </a:r>
                  <a:r>
                    <a:rPr lang="en-US" sz="1400" b="1" dirty="0" err="1" smtClean="0">
                      <a:latin typeface="+mn-lt"/>
                    </a:rPr>
                    <a:t>logical_file_name</a:t>
                  </a:r>
                  <a:r>
                    <a:rPr lang="en-US" sz="1400" b="1" dirty="0" smtClean="0">
                      <a:latin typeface="+mn-lt"/>
                    </a:rPr>
                    <a:t>, ]</a:t>
                  </a:r>
                  <a:br>
                    <a:rPr lang="en-US" sz="1400" b="1" dirty="0" smtClean="0">
                      <a:latin typeface="+mn-lt"/>
                    </a:rPr>
                  </a:br>
                  <a:r>
                    <a:rPr lang="en-US" sz="1400" b="1" dirty="0" smtClean="0">
                      <a:latin typeface="+mn-lt"/>
                    </a:rPr>
                    <a:t>FILENAME = '</a:t>
                  </a:r>
                  <a:r>
                    <a:rPr lang="en-US" sz="1400" b="1" dirty="0" err="1" smtClean="0">
                      <a:latin typeface="+mn-lt"/>
                    </a:rPr>
                    <a:t>os_file_name</a:t>
                  </a:r>
                  <a:r>
                    <a:rPr lang="en-US" sz="1400" b="1" dirty="0" smtClean="0">
                      <a:latin typeface="+mn-lt"/>
                    </a:rPr>
                    <a:t>'</a:t>
                  </a:r>
                  <a:br>
                    <a:rPr lang="en-US" sz="1400" b="1" dirty="0" smtClean="0">
                      <a:latin typeface="+mn-lt"/>
                    </a:rPr>
                  </a:br>
                  <a:r>
                    <a:rPr lang="en-US" sz="1400" b="1" dirty="0" smtClean="0">
                      <a:latin typeface="+mn-lt"/>
                    </a:rPr>
                    <a:t>[, SIZE = size] </a:t>
                  </a:r>
                  <a:br>
                    <a:rPr lang="en-US" sz="1400" b="1" dirty="0" smtClean="0">
                      <a:latin typeface="+mn-lt"/>
                    </a:rPr>
                  </a:br>
                  <a:r>
                    <a:rPr lang="en-US" sz="1400" b="1" dirty="0" smtClean="0">
                      <a:latin typeface="+mn-lt"/>
                    </a:rPr>
                    <a:t>[, MAXSIZE = { </a:t>
                  </a:r>
                  <a:r>
                    <a:rPr lang="en-US" sz="1400" b="1" dirty="0" err="1" smtClean="0">
                      <a:latin typeface="+mn-lt"/>
                    </a:rPr>
                    <a:t>max_size</a:t>
                  </a:r>
                  <a:r>
                    <a:rPr lang="en-US" sz="1400" b="1" dirty="0" smtClean="0">
                      <a:latin typeface="+mn-lt"/>
                    </a:rPr>
                    <a:t> | UNLIMITED } ];</a:t>
                  </a:r>
                  <a:br>
                    <a:rPr lang="en-US" sz="1400" b="1" dirty="0" smtClean="0">
                      <a:latin typeface="+mn-lt"/>
                    </a:rPr>
                  </a:br>
                  <a:r>
                    <a:rPr lang="en-US" sz="1400" b="1" dirty="0" smtClean="0">
                      <a:latin typeface="+mn-lt"/>
                    </a:rPr>
                    <a:t>)</a:t>
                  </a:r>
                  <a:endParaRPr lang="en-US" sz="1400" b="1" dirty="0">
                    <a:latin typeface="+mn-lt"/>
                  </a:endParaRPr>
                </a:p>
              </p:txBody>
            </p:sp>
            <p:sp>
              <p:nvSpPr>
                <p:cNvPr id="23" name="AutoShape 9"/>
                <p:cNvSpPr>
                  <a:spLocks noChangeArrowheads="1"/>
                </p:cNvSpPr>
                <p:nvPr/>
              </p:nvSpPr>
              <p:spPr bwMode="auto">
                <a:xfrm>
                  <a:off x="3720" y="464"/>
                  <a:ext cx="2256" cy="200"/>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r>
                    <a:rPr lang="en-US" sz="1400" dirty="0">
                      <a:latin typeface="+mn-lt"/>
                    </a:rPr>
                    <a:t>Name of the database to be </a:t>
                  </a:r>
                  <a:r>
                    <a:rPr lang="en-US" sz="1400" dirty="0" smtClean="0">
                      <a:latin typeface="+mn-lt"/>
                    </a:rPr>
                    <a:t>created</a:t>
                  </a:r>
                  <a:endParaRPr lang="en-US" sz="1400" dirty="0">
                    <a:latin typeface="+mn-lt"/>
                  </a:endParaRPr>
                </a:p>
              </p:txBody>
            </p:sp>
            <p:sp>
              <p:nvSpPr>
                <p:cNvPr id="24" name="Line 11"/>
                <p:cNvSpPr>
                  <a:spLocks noChangeShapeType="1"/>
                </p:cNvSpPr>
                <p:nvPr/>
              </p:nvSpPr>
              <p:spPr bwMode="auto">
                <a:xfrm flipV="1">
                  <a:off x="2064" y="560"/>
                  <a:ext cx="176" cy="264"/>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25" name="Line 12"/>
                <p:cNvSpPr>
                  <a:spLocks noChangeShapeType="1"/>
                </p:cNvSpPr>
                <p:nvPr/>
              </p:nvSpPr>
              <p:spPr bwMode="auto">
                <a:xfrm>
                  <a:off x="2240" y="552"/>
                  <a:ext cx="1464" cy="8"/>
                </a:xfrm>
                <a:prstGeom prst="line">
                  <a:avLst/>
                </a:prstGeom>
                <a:noFill/>
                <a:ln w="9525">
                  <a:solidFill>
                    <a:schemeClr val="tx1"/>
                  </a:solidFill>
                  <a:round/>
                  <a:headEnd/>
                  <a:tailEnd/>
                </a:ln>
                <a:effectLst/>
              </p:spPr>
              <p:txBody>
                <a:bodyPr lIns="0" tIns="0" rIns="0" bIns="0"/>
                <a:lstStyle/>
                <a:p>
                  <a:endParaRPr lang="en-US" sz="1400">
                    <a:latin typeface="+mn-lt"/>
                  </a:endParaRPr>
                </a:p>
              </p:txBody>
            </p:sp>
          </p:grpSp>
          <p:sp>
            <p:nvSpPr>
              <p:cNvPr id="19" name="Line 15"/>
              <p:cNvSpPr>
                <a:spLocks noChangeShapeType="1"/>
              </p:cNvSpPr>
              <p:nvPr/>
            </p:nvSpPr>
            <p:spPr bwMode="auto">
              <a:xfrm flipV="1">
                <a:off x="1896" y="1040"/>
                <a:ext cx="88" cy="136"/>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20" name="Line 16"/>
              <p:cNvSpPr>
                <a:spLocks noChangeShapeType="1"/>
              </p:cNvSpPr>
              <p:nvPr/>
            </p:nvSpPr>
            <p:spPr bwMode="auto">
              <a:xfrm>
                <a:off x="1976" y="1040"/>
                <a:ext cx="1712" cy="0"/>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21" name="AutoShape 17"/>
              <p:cNvSpPr>
                <a:spLocks noChangeArrowheads="1"/>
              </p:cNvSpPr>
              <p:nvPr/>
            </p:nvSpPr>
            <p:spPr bwMode="auto">
              <a:xfrm>
                <a:off x="3712" y="912"/>
                <a:ext cx="2256" cy="208"/>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pPr marL="234950" indent="-234950">
                  <a:buFont typeface="Wingdings" pitchFamily="2" charset="2"/>
                  <a:buNone/>
                </a:pPr>
                <a:r>
                  <a:rPr lang="en-US" sz="1400" dirty="0">
                    <a:latin typeface="+mn-lt"/>
                  </a:rPr>
                  <a:t>Logical database name (Optional)</a:t>
                </a:r>
              </a:p>
            </p:txBody>
          </p:sp>
        </p:grpSp>
        <p:sp>
          <p:nvSpPr>
            <p:cNvPr id="16" name="Line 20"/>
            <p:cNvSpPr>
              <a:spLocks noChangeShapeType="1"/>
            </p:cNvSpPr>
            <p:nvPr/>
          </p:nvSpPr>
          <p:spPr bwMode="auto">
            <a:xfrm>
              <a:off x="2128" y="1416"/>
              <a:ext cx="1560" cy="0"/>
            </a:xfrm>
            <a:prstGeom prst="line">
              <a:avLst/>
            </a:prstGeom>
            <a:noFill/>
            <a:ln w="9525">
              <a:solidFill>
                <a:schemeClr val="tx1"/>
              </a:solidFill>
              <a:round/>
              <a:headEnd/>
              <a:tailEnd/>
            </a:ln>
            <a:effectLst/>
          </p:spPr>
          <p:txBody>
            <a:bodyPr lIns="0" tIns="0" rIns="0" bIns="0"/>
            <a:lstStyle/>
            <a:p>
              <a:endParaRPr lang="en-US" sz="1400">
                <a:latin typeface="+mn-lt"/>
              </a:endParaRPr>
            </a:p>
          </p:txBody>
        </p:sp>
        <p:sp>
          <p:nvSpPr>
            <p:cNvPr id="17" name="AutoShape 21"/>
            <p:cNvSpPr>
              <a:spLocks noChangeArrowheads="1"/>
            </p:cNvSpPr>
            <p:nvPr/>
          </p:nvSpPr>
          <p:spPr bwMode="auto">
            <a:xfrm>
              <a:off x="3736" y="1288"/>
              <a:ext cx="2234" cy="364"/>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t"/>
            <a:lstStyle/>
            <a:p>
              <a:r>
                <a:rPr lang="en-US" sz="1400" dirty="0" smtClean="0">
                  <a:latin typeface="+mn-lt"/>
                </a:rPr>
                <a:t>Location of the database to be </a:t>
              </a:r>
            </a:p>
            <a:p>
              <a:r>
                <a:rPr lang="en-US" sz="1400" dirty="0" smtClean="0">
                  <a:latin typeface="+mn-lt"/>
                </a:rPr>
                <a:t>created (Optional) </a:t>
              </a:r>
            </a:p>
            <a:p>
              <a:endParaRPr lang="en-US" sz="1400" dirty="0">
                <a:latin typeface="+mn-lt"/>
              </a:endParaRPr>
            </a:p>
          </p:txBody>
        </p:sp>
      </p:grpSp>
      <p:sp>
        <p:nvSpPr>
          <p:cNvPr id="29" name="AutoShape 51"/>
          <p:cNvSpPr>
            <a:spLocks noChangeArrowheads="1"/>
          </p:cNvSpPr>
          <p:nvPr/>
        </p:nvSpPr>
        <p:spPr bwMode="auto">
          <a:xfrm>
            <a:off x="4876800" y="4343401"/>
            <a:ext cx="3819174" cy="2057399"/>
          </a:xfrm>
          <a:prstGeom prst="roundRect">
            <a:avLst>
              <a:gd name="adj" fmla="val 16667"/>
            </a:avLst>
          </a:prstGeom>
          <a:solidFill>
            <a:schemeClr val="bg1"/>
          </a:solidFill>
          <a:ln w="9525" algn="ctr">
            <a:noFill/>
            <a:round/>
            <a:headEnd/>
            <a:tailEnd/>
          </a:ln>
          <a:effectLst/>
        </p:spPr>
        <p:txBody>
          <a:bodyPr wrap="none" lIns="0" tIns="0" rIns="0" bIns="0" anchor="ctr"/>
          <a:lstStyle/>
          <a:p>
            <a:pPr marL="234950" indent="-234950">
              <a:buFont typeface="Wingdings" pitchFamily="2" charset="2"/>
              <a:buNone/>
            </a:pPr>
            <a:r>
              <a:rPr lang="en-US" sz="1400" b="1" dirty="0">
                <a:latin typeface="+mn-lt"/>
              </a:rPr>
              <a:t>Types of Database File</a:t>
            </a:r>
            <a:r>
              <a:rPr lang="en-US" sz="1400" b="1" dirty="0" smtClean="0">
                <a:latin typeface="+mn-lt"/>
              </a:rPr>
              <a:t>:</a:t>
            </a:r>
          </a:p>
          <a:p>
            <a:pPr marL="234950" indent="-234950">
              <a:buFont typeface="Wingdings" pitchFamily="2" charset="2"/>
              <a:buNone/>
            </a:pPr>
            <a:endParaRPr lang="en-US" sz="1400" b="1" dirty="0">
              <a:latin typeface="+mn-lt"/>
            </a:endParaRPr>
          </a:p>
          <a:p>
            <a:pPr marL="342900" indent="-342900">
              <a:buFont typeface="Wingdings" pitchFamily="2" charset="2"/>
              <a:buChar char="ü"/>
            </a:pPr>
            <a:r>
              <a:rPr lang="en-US" sz="1400" b="0" dirty="0">
                <a:latin typeface="+mn-lt"/>
              </a:rPr>
              <a:t>Primary Data base File (.</a:t>
            </a:r>
            <a:r>
              <a:rPr lang="en-US" sz="1400" b="0" dirty="0" err="1">
                <a:latin typeface="+mn-lt"/>
              </a:rPr>
              <a:t>mdf</a:t>
            </a:r>
            <a:r>
              <a:rPr lang="en-US" sz="1400" b="0" dirty="0">
                <a:latin typeface="+mn-lt"/>
              </a:rPr>
              <a:t>) /</a:t>
            </a:r>
          </a:p>
          <a:p>
            <a:pPr marL="342900" indent="-342900">
              <a:buFont typeface="Wingdings" pitchFamily="2" charset="2"/>
              <a:buChar char="ü"/>
            </a:pPr>
            <a:r>
              <a:rPr lang="en-US" sz="1400" b="0" dirty="0" smtClean="0">
                <a:latin typeface="+mn-lt"/>
              </a:rPr>
              <a:t>Main </a:t>
            </a:r>
            <a:r>
              <a:rPr lang="en-US" sz="1400" b="0" dirty="0">
                <a:latin typeface="+mn-lt"/>
              </a:rPr>
              <a:t>database file – Mandatory</a:t>
            </a:r>
          </a:p>
          <a:p>
            <a:pPr marL="342900" indent="-342900">
              <a:buFont typeface="Wingdings" pitchFamily="2" charset="2"/>
              <a:buChar char="ü"/>
            </a:pPr>
            <a:r>
              <a:rPr lang="en-US" sz="1400" b="0" dirty="0">
                <a:latin typeface="+mn-lt"/>
              </a:rPr>
              <a:t>Secondary Data base File (.</a:t>
            </a:r>
            <a:r>
              <a:rPr lang="en-US" sz="1400" b="0" dirty="0" err="1">
                <a:latin typeface="+mn-lt"/>
              </a:rPr>
              <a:t>ndf</a:t>
            </a:r>
            <a:r>
              <a:rPr lang="en-US" sz="1400" b="0" dirty="0">
                <a:latin typeface="+mn-lt"/>
              </a:rPr>
              <a:t>)</a:t>
            </a:r>
          </a:p>
          <a:p>
            <a:pPr marL="342900" indent="-342900">
              <a:buFont typeface="Wingdings" pitchFamily="2" charset="2"/>
              <a:buChar char="ü"/>
            </a:pPr>
            <a:r>
              <a:rPr lang="en-US" sz="1400" b="0" dirty="0">
                <a:latin typeface="+mn-lt"/>
              </a:rPr>
              <a:t>Log Data base File (.</a:t>
            </a:r>
            <a:r>
              <a:rPr lang="en-US" sz="1400" b="0" dirty="0" err="1">
                <a:latin typeface="+mn-lt"/>
              </a:rPr>
              <a:t>ldf</a:t>
            </a:r>
            <a:r>
              <a:rPr lang="en-US" sz="1400" b="0" dirty="0">
                <a:latin typeface="+mn-lt"/>
              </a:rPr>
              <a:t>)</a:t>
            </a:r>
          </a:p>
          <a:p>
            <a:pPr marL="342900" indent="-342900">
              <a:buFont typeface="Wingdings" pitchFamily="2" charset="2"/>
              <a:buChar char="ü"/>
            </a:pPr>
            <a:r>
              <a:rPr lang="en-US" sz="1400" b="0" dirty="0">
                <a:latin typeface="+mn-lt"/>
              </a:rPr>
              <a:t>Archive Data base </a:t>
            </a:r>
            <a:r>
              <a:rPr lang="en-US" sz="1400" b="0" dirty="0" smtClean="0">
                <a:latin typeface="+mn-lt"/>
              </a:rPr>
              <a:t>File</a:t>
            </a:r>
            <a:endParaRPr lang="en-US" sz="1400" b="0" dirty="0">
              <a:latin typeface="+mn-lt"/>
            </a:endParaRPr>
          </a:p>
        </p:txBody>
      </p:sp>
      <p:sp>
        <p:nvSpPr>
          <p:cNvPr id="26" name="Footer Placeholder 25"/>
          <p:cNvSpPr>
            <a:spLocks noGrp="1"/>
          </p:cNvSpPr>
          <p:nvPr>
            <p:ph type="ftr" sz="quarter" idx="11"/>
          </p:nvPr>
        </p:nvSpPr>
        <p:spPr/>
        <p:txBody>
          <a:bodyPr/>
          <a:lstStyle/>
          <a:p>
            <a:pPr>
              <a:defRPr/>
            </a:pPr>
            <a:r>
              <a:rPr lang="en-US" smtClean="0"/>
              <a:t>Fractal Academy of Analytics</a:t>
            </a:r>
            <a:endParaRPr lang="en-US"/>
          </a:p>
        </p:txBody>
      </p:sp>
      <p:sp>
        <p:nvSpPr>
          <p:cNvPr id="2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Creating Database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
          <p:cNvSpPr txBox="1">
            <a:spLocks noChangeArrowheads="1"/>
          </p:cNvSpPr>
          <p:nvPr/>
        </p:nvSpPr>
        <p:spPr bwMode="auto">
          <a:xfrm>
            <a:off x="371658" y="1447800"/>
            <a:ext cx="781172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4488" lvl="1" indent="-344488" eaLnBrk="0" hangingPunct="0">
              <a:spcBef>
                <a:spcPct val="20000"/>
              </a:spcBef>
              <a:buFont typeface="Wingdings" pitchFamily="2" charset="2"/>
              <a:buChar char="ü"/>
              <a:tabLst>
                <a:tab pos="60325" algn="l"/>
                <a:tab pos="12065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Altering DB by Adding New file / Removing Existing File</a:t>
            </a:r>
          </a:p>
          <a:p>
            <a:pPr marL="800100" lvl="1" indent="-342900" eaLnBrk="0" hangingPunct="0">
              <a:spcBef>
                <a:spcPct val="20000"/>
              </a:spcBef>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tabLst>
                <a:tab pos="228600" algn="l"/>
                <a:tab pos="29210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Syntax:</a:t>
            </a:r>
          </a:p>
          <a:p>
            <a:pPr marL="800100" lvl="1" indent="-342900" eaLnBrk="0" hangingPunct="0">
              <a:spcBef>
                <a:spcPct val="20000"/>
              </a:spcBef>
              <a:buFont typeface="Webdings" pitchFamily="18" charset="2"/>
              <a:buNone/>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buFont typeface="Webdings" pitchFamily="18" charset="2"/>
              <a:buNone/>
              <a:tabLst>
                <a:tab pos="228600" algn="l"/>
                <a:tab pos="292100" algn="l"/>
              </a:tabLst>
              <a:defRPr/>
            </a:pPr>
            <a:endParaRPr lang="en-US" sz="1400" kern="0" dirty="0">
              <a:latin typeface="+mn-lt"/>
            </a:endParaRPr>
          </a:p>
          <a:p>
            <a:pPr marL="800100" lvl="1" indent="-342900" eaLnBrk="0" hangingPunct="0">
              <a:spcBef>
                <a:spcPct val="20000"/>
              </a:spcBef>
              <a:buFont typeface="Webdings" pitchFamily="18" charset="2"/>
              <a:buNone/>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endParaRPr lang="en-US" sz="1400" kern="0" dirty="0" smtClean="0">
              <a:latin typeface="+mn-lt"/>
            </a:endParaRPr>
          </a:p>
          <a:p>
            <a:pPr marL="800100" lvl="1" indent="-342900" eaLnBrk="0" hangingPunct="0">
              <a:spcBef>
                <a:spcPct val="20000"/>
              </a:spcBef>
              <a:buFont typeface="Webdings" pitchFamily="18" charset="2"/>
              <a:buNone/>
              <a:tabLst>
                <a:tab pos="228600" algn="l"/>
                <a:tab pos="292100" algn="l"/>
              </a:tabLst>
              <a:defRPr/>
            </a:pPr>
            <a:r>
              <a:rPr lang="en-US" sz="1400" b="1" kern="0" dirty="0" smtClean="0">
                <a:latin typeface="+mn-lt"/>
              </a:rPr>
              <a:t>Example</a:t>
            </a:r>
            <a:r>
              <a:rPr lang="en-US" sz="1400" kern="0" dirty="0" smtClean="0">
                <a:latin typeface="+mn-lt"/>
              </a:rPr>
              <a:t>:</a:t>
            </a:r>
            <a:r>
              <a:rPr kumimoji="0" lang="en-US" sz="1400" i="0"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eaLnBrk="0" hangingPunct="0">
              <a:spcBef>
                <a:spcPct val="20000"/>
              </a:spcBef>
              <a:buFont typeface="Webdings" pitchFamily="18" charset="2"/>
              <a:buNone/>
              <a:tabLst>
                <a:tab pos="228600" algn="l"/>
                <a:tab pos="292100" algn="l"/>
              </a:tabLst>
              <a:defRPr/>
            </a:pPr>
            <a:r>
              <a:rPr lang="en-US" sz="1400" kern="0" dirty="0" smtClean="0">
                <a:latin typeface="+mn-lt"/>
              </a:rPr>
              <a:t>		</a:t>
            </a:r>
            <a:r>
              <a:rPr kumimoji="0" lang="en-US" sz="1400" i="0" u="none" strike="noStrike" kern="0" cap="none" spc="0" normalizeH="0" baseline="0" noProof="0" dirty="0" smtClean="0">
                <a:ln>
                  <a:noFill/>
                </a:ln>
                <a:solidFill>
                  <a:schemeClr val="tx1"/>
                </a:solidFill>
                <a:effectLst/>
                <a:uLnTx/>
                <a:uFillTx/>
                <a:latin typeface="+mn-lt"/>
                <a:ea typeface="+mn-ea"/>
                <a:cs typeface="+mn-cs"/>
              </a:rPr>
              <a:t>ALTER DATABASE Test </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	ADD FILE (NAME = </a:t>
            </a:r>
            <a:r>
              <a:rPr kumimoji="0" lang="en-US" sz="1400" i="0" u="none" strike="noStrike" kern="0" cap="none" spc="0" normalizeH="0" baseline="0" noProof="0" dirty="0" err="1" smtClean="0">
                <a:ln>
                  <a:noFill/>
                </a:ln>
                <a:solidFill>
                  <a:schemeClr val="tx1"/>
                </a:solidFill>
                <a:effectLst/>
                <a:uLnTx/>
                <a:uFillTx/>
                <a:latin typeface="+mn-lt"/>
                <a:ea typeface="+mn-ea"/>
                <a:cs typeface="+mn-cs"/>
              </a:rPr>
              <a:t>addnewfile_data</a:t>
            </a:r>
            <a:r>
              <a:rPr kumimoji="0" lang="en-US" sz="1400" i="0" u="none" strike="noStrike" kern="0" cap="none" spc="0" normalizeH="0" baseline="0" noProof="0" dirty="0" smtClean="0">
                <a:ln>
                  <a:noFill/>
                </a:ln>
                <a:solidFill>
                  <a:schemeClr val="tx1"/>
                </a:solidFill>
                <a:effectLst/>
                <a:uLnTx/>
                <a:uFillTx/>
                <a:latin typeface="+mn-lt"/>
                <a:ea typeface="+mn-ea"/>
                <a:cs typeface="+mn-cs"/>
              </a:rPr>
              <a:t>, FILENAME = 'c:\addnewfile.ndf',</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	SIZE = 5MB, MAXSIZE = 100MB, FILEGROWTH = 5MB) ;</a:t>
            </a:r>
          </a:p>
          <a:p>
            <a:pPr marL="800100" lvl="1" indent="-342900" eaLnBrk="0" hangingPunct="0">
              <a:spcBef>
                <a:spcPct val="20000"/>
              </a:spcBef>
              <a:buFont typeface="Webdings" pitchFamily="18" charset="2"/>
              <a:buNone/>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344488" lvl="1" indent="-344488" eaLnBrk="0" hangingPunct="0">
              <a:spcBef>
                <a:spcPct val="20000"/>
              </a:spcBef>
              <a:buFont typeface="Wingdings" pitchFamily="2" charset="2"/>
              <a:buChar char="ü"/>
              <a:tabLst>
                <a:tab pos="228600" algn="l"/>
                <a:tab pos="29210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Removing file from the database</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ALTER DATABASE Test REMOVE FILE </a:t>
            </a:r>
            <a:r>
              <a:rPr kumimoji="0" lang="en-US" sz="1400" i="0" u="none" strike="noStrike" kern="0" cap="none" spc="0" normalizeH="0" baseline="0" noProof="0" dirty="0" err="1" smtClean="0">
                <a:ln>
                  <a:noFill/>
                </a:ln>
                <a:solidFill>
                  <a:schemeClr val="tx1"/>
                </a:solidFill>
                <a:effectLst/>
                <a:uLnTx/>
                <a:uFillTx/>
                <a:latin typeface="+mn-lt"/>
                <a:ea typeface="+mn-ea"/>
                <a:cs typeface="+mn-cs"/>
              </a:rPr>
              <a:t>Testlog</a:t>
            </a:r>
            <a:r>
              <a:rPr kumimoji="0" lang="en-US" sz="1400" i="0" u="none" strike="noStrike" kern="0" cap="none" spc="0" normalizeH="0" baseline="0" noProof="0" dirty="0" smtClean="0">
                <a:ln>
                  <a:noFill/>
                </a:ln>
                <a:solidFill>
                  <a:schemeClr val="tx1"/>
                </a:solidFill>
                <a:effectLst/>
                <a:uLnTx/>
                <a:uFillTx/>
                <a:latin typeface="+mn-lt"/>
                <a:ea typeface="+mn-ea"/>
                <a:cs typeface="+mn-cs"/>
              </a:rPr>
              <a:t> ;</a:t>
            </a:r>
          </a:p>
          <a:p>
            <a:pPr marL="344488" lvl="1" indent="-344488" eaLnBrk="0" hangingPunct="0">
              <a:spcBef>
                <a:spcPct val="20000"/>
              </a:spcBef>
              <a:buFont typeface="Arial" pitchFamily="34" charset="0"/>
              <a:buChar char="•"/>
              <a:tabLst>
                <a:tab pos="228600" algn="l"/>
                <a:tab pos="292100" algn="l"/>
              </a:tabLst>
              <a:defRPr/>
            </a:pPr>
            <a:endParaRPr kumimoji="0" lang="en-US" sz="1400" i="0" u="none" strike="noStrike" kern="0" cap="none" spc="0" normalizeH="0" baseline="0" noProof="0" dirty="0" smtClean="0">
              <a:ln>
                <a:noFill/>
              </a:ln>
              <a:solidFill>
                <a:schemeClr val="tx1"/>
              </a:solidFill>
              <a:effectLst/>
              <a:uLnTx/>
              <a:uFillTx/>
              <a:latin typeface="+mn-lt"/>
              <a:ea typeface="+mn-ea"/>
              <a:cs typeface="+mn-cs"/>
            </a:endParaRPr>
          </a:p>
          <a:p>
            <a:pPr marL="344488" lvl="1" indent="-344488" eaLnBrk="0" hangingPunct="0">
              <a:spcBef>
                <a:spcPct val="20000"/>
              </a:spcBef>
              <a:buFont typeface="Wingdings" pitchFamily="2" charset="2"/>
              <a:buChar char="ü"/>
              <a:tabLst>
                <a:tab pos="228600" algn="l"/>
                <a:tab pos="292100" algn="l"/>
              </a:tabLst>
              <a:defRPr/>
            </a:pPr>
            <a:r>
              <a:rPr kumimoji="0" lang="en-US" sz="1400" i="0" u="none" strike="noStrike" kern="0" cap="none" spc="0" normalizeH="0" baseline="0" noProof="0" dirty="0" smtClean="0">
                <a:ln>
                  <a:noFill/>
                </a:ln>
                <a:solidFill>
                  <a:schemeClr val="tx1"/>
                </a:solidFill>
                <a:effectLst/>
                <a:uLnTx/>
                <a:uFillTx/>
                <a:latin typeface="+mn-lt"/>
                <a:ea typeface="+mn-ea"/>
                <a:cs typeface="+mn-cs"/>
              </a:rPr>
              <a:t>Modifying a file</a:t>
            </a:r>
            <a:br>
              <a:rPr kumimoji="0" lang="en-US" sz="1400" i="0" u="none" strike="noStrike" kern="0" cap="none" spc="0" normalizeH="0" baseline="0" noProof="0" dirty="0" smtClean="0">
                <a:ln>
                  <a:noFill/>
                </a:ln>
                <a:solidFill>
                  <a:schemeClr val="tx1"/>
                </a:solidFill>
                <a:effectLst/>
                <a:uLnTx/>
                <a:uFillTx/>
                <a:latin typeface="+mn-lt"/>
                <a:ea typeface="+mn-ea"/>
                <a:cs typeface="+mn-cs"/>
              </a:rPr>
            </a:br>
            <a:r>
              <a:rPr kumimoji="0" lang="en-US" sz="1400" i="0" u="none" strike="noStrike" kern="0" cap="none" spc="0" normalizeH="0" baseline="0" noProof="0" dirty="0" smtClean="0">
                <a:ln>
                  <a:noFill/>
                </a:ln>
                <a:solidFill>
                  <a:schemeClr val="tx1"/>
                </a:solidFill>
                <a:effectLst/>
                <a:uLnTx/>
                <a:uFillTx/>
                <a:latin typeface="+mn-lt"/>
                <a:ea typeface="+mn-ea"/>
                <a:cs typeface="+mn-cs"/>
              </a:rPr>
              <a:t>ALTER DATABASE Test MODIFY FILE   (NAME = </a:t>
            </a:r>
            <a:r>
              <a:rPr kumimoji="0" lang="en-US" sz="1400" i="0" u="none" strike="noStrike" kern="0" cap="none" spc="0" normalizeH="0" baseline="0" noProof="0" dirty="0" err="1" smtClean="0">
                <a:ln>
                  <a:noFill/>
                </a:ln>
                <a:solidFill>
                  <a:schemeClr val="tx1"/>
                </a:solidFill>
                <a:effectLst/>
                <a:uLnTx/>
                <a:uFillTx/>
                <a:latin typeface="+mn-lt"/>
                <a:ea typeface="+mn-ea"/>
                <a:cs typeface="+mn-cs"/>
              </a:rPr>
              <a:t>Testlog</a:t>
            </a:r>
            <a:r>
              <a:rPr kumimoji="0" lang="en-US" sz="1400" i="0" u="none" strike="noStrike" kern="0" cap="none" spc="0" normalizeH="0" baseline="0" noProof="0" dirty="0" smtClean="0">
                <a:ln>
                  <a:noFill/>
                </a:ln>
                <a:solidFill>
                  <a:schemeClr val="tx1"/>
                </a:solidFill>
                <a:effectLst/>
                <a:uLnTx/>
                <a:uFillTx/>
                <a:latin typeface="+mn-lt"/>
                <a:ea typeface="+mn-ea"/>
                <a:cs typeface="+mn-cs"/>
              </a:rPr>
              <a:t>,  SIZE = 20MB) ;</a:t>
            </a:r>
            <a:endParaRPr kumimoji="0" lang="en-US" sz="1400" i="0" u="none" strike="noStrike" kern="0" cap="none" spc="0" normalizeH="0" baseline="0" noProof="0" dirty="0">
              <a:ln>
                <a:noFill/>
              </a:ln>
              <a:solidFill>
                <a:schemeClr val="tx1"/>
              </a:solidFill>
              <a:effectLst/>
              <a:uLnTx/>
              <a:uFillTx/>
              <a:latin typeface="+mn-lt"/>
              <a:ea typeface="+mn-ea"/>
              <a:cs typeface="+mn-cs"/>
            </a:endParaRPr>
          </a:p>
        </p:txBody>
      </p:sp>
      <p:sp>
        <p:nvSpPr>
          <p:cNvPr id="28" name="AutoShape 6"/>
          <p:cNvSpPr>
            <a:spLocks noChangeArrowheads="1"/>
          </p:cNvSpPr>
          <p:nvPr/>
        </p:nvSpPr>
        <p:spPr bwMode="auto">
          <a:xfrm>
            <a:off x="1828800" y="1828800"/>
            <a:ext cx="4153492" cy="1600200"/>
          </a:xfrm>
          <a:prstGeom prst="roundRect">
            <a:avLst>
              <a:gd name="adj" fmla="val 16667"/>
            </a:avLst>
          </a:prstGeom>
          <a:solidFill>
            <a:schemeClr val="bg1">
              <a:lumMod val="95000"/>
            </a:schemeClr>
          </a:solidFill>
          <a:ln w="9525" algn="ctr">
            <a:solidFill>
              <a:schemeClr val="tx1"/>
            </a:solidFill>
            <a:round/>
            <a:headEnd/>
            <a:tailEnd/>
          </a:ln>
          <a:effectLst/>
        </p:spPr>
        <p:txBody>
          <a:bodyPr wrap="none" lIns="0" tIns="0" rIns="0" bIns="0" anchor="ctr"/>
          <a:lstStyle/>
          <a:p>
            <a:pPr lvl="0"/>
            <a:r>
              <a:rPr lang="en-US" sz="1400" kern="0" dirty="0" smtClean="0"/>
              <a:t>ALTER DATABASE </a:t>
            </a:r>
            <a:r>
              <a:rPr lang="en-US" sz="1400" kern="0" dirty="0" err="1" smtClean="0"/>
              <a:t>database</a:t>
            </a:r>
            <a:r>
              <a:rPr lang="en-US" sz="1400" kern="0" dirty="0" smtClean="0"/>
              <a:t> </a:t>
            </a:r>
            <a:br>
              <a:rPr lang="en-US" sz="1400" kern="0" dirty="0" smtClean="0"/>
            </a:br>
            <a:r>
              <a:rPr lang="en-US" sz="1400" kern="0" dirty="0" smtClean="0"/>
              <a:t>{ ADD FILE &lt; </a:t>
            </a:r>
            <a:r>
              <a:rPr lang="en-US" sz="1400" kern="0" dirty="0" err="1" smtClean="0"/>
              <a:t>filespec</a:t>
            </a:r>
            <a:r>
              <a:rPr lang="en-US" sz="1400" kern="0" dirty="0" smtClean="0"/>
              <a:t> &gt; [ ,...n ]</a:t>
            </a:r>
            <a:br>
              <a:rPr lang="en-US" sz="1400" kern="0" dirty="0" smtClean="0"/>
            </a:br>
            <a:r>
              <a:rPr lang="en-US" sz="1400" kern="0" dirty="0" smtClean="0"/>
              <a:t>| ADD LOG FILE &lt; </a:t>
            </a:r>
            <a:r>
              <a:rPr lang="en-US" sz="1400" kern="0" dirty="0" err="1" smtClean="0"/>
              <a:t>filespec</a:t>
            </a:r>
            <a:r>
              <a:rPr lang="en-US" sz="1400" kern="0" dirty="0" smtClean="0"/>
              <a:t> &gt; [ ,...n ] </a:t>
            </a:r>
            <a:br>
              <a:rPr lang="en-US" sz="1400" kern="0" dirty="0" smtClean="0"/>
            </a:br>
            <a:r>
              <a:rPr lang="en-US" sz="1400" kern="0" dirty="0" smtClean="0"/>
              <a:t>| REMOVE FILE </a:t>
            </a:r>
            <a:r>
              <a:rPr lang="en-US" sz="1400" kern="0" dirty="0" err="1" smtClean="0"/>
              <a:t>logical_file_name</a:t>
            </a:r>
            <a:r>
              <a:rPr lang="en-US" sz="1400" kern="0" dirty="0" smtClean="0"/>
              <a:t> </a:t>
            </a:r>
            <a:br>
              <a:rPr lang="en-US" sz="1400" kern="0" dirty="0" smtClean="0"/>
            </a:br>
            <a:r>
              <a:rPr lang="en-US" sz="1400" kern="0" dirty="0" smtClean="0"/>
              <a:t>| MODIFY FILE &lt; </a:t>
            </a:r>
            <a:r>
              <a:rPr lang="en-US" sz="1400" kern="0" dirty="0" err="1" smtClean="0"/>
              <a:t>filespec</a:t>
            </a:r>
            <a:r>
              <a:rPr lang="en-US" sz="1400" kern="0" dirty="0" smtClean="0"/>
              <a:t> &gt; </a:t>
            </a:r>
            <a:br>
              <a:rPr lang="en-US" sz="1400" kern="0" dirty="0" smtClean="0"/>
            </a:br>
            <a:r>
              <a:rPr lang="en-US" sz="1400" kern="0" dirty="0" smtClean="0"/>
              <a:t>| MODIFY NAME = </a:t>
            </a:r>
            <a:r>
              <a:rPr lang="en-US" sz="1400" kern="0" dirty="0" err="1" smtClean="0"/>
              <a:t>new_dbname</a:t>
            </a:r>
            <a:r>
              <a:rPr lang="en-US" sz="1400" kern="0" dirty="0" smtClean="0"/>
              <a:t> } ;</a:t>
            </a:r>
          </a:p>
          <a:p>
            <a:endParaRPr lang="en-US" sz="1400" dirty="0">
              <a:latin typeface="+mn-lt"/>
            </a:endParaRPr>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18</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7"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Alter Database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381000" y="1447800"/>
            <a:ext cx="8229600" cy="4800600"/>
          </a:xfrm>
        </p:spPr>
        <p:txBody>
          <a:bodyPr/>
          <a:lstStyle/>
          <a:p>
            <a:pPr eaLnBrk="1" hangingPunct="1">
              <a:lnSpc>
                <a:spcPct val="90000"/>
              </a:lnSpc>
              <a:buFont typeface="Wingdings" pitchFamily="2" charset="2"/>
              <a:buChar char="ü"/>
            </a:pPr>
            <a:r>
              <a:rPr lang="en-US" sz="1400" dirty="0" smtClean="0"/>
              <a:t>The general syntax for a CREATE TABLE command is:</a:t>
            </a:r>
          </a:p>
          <a:p>
            <a:pPr eaLnBrk="1" hangingPunct="1">
              <a:lnSpc>
                <a:spcPct val="90000"/>
              </a:lnSpc>
              <a:buNone/>
            </a:pPr>
            <a:endParaRPr lang="en-US" sz="1400" b="1" dirty="0" smtClean="0"/>
          </a:p>
          <a:p>
            <a:pPr eaLnBrk="1" hangingPunct="1">
              <a:lnSpc>
                <a:spcPct val="90000"/>
              </a:lnSpc>
              <a:buNone/>
            </a:pPr>
            <a:r>
              <a:rPr lang="en-US" sz="1400" b="1" dirty="0" smtClean="0"/>
              <a:t>		CREATE TABLE r (A_1 D_1, A_2 D_2, …, </a:t>
            </a:r>
            <a:r>
              <a:rPr lang="en-US" sz="1400" b="1" dirty="0" err="1" smtClean="0"/>
              <a:t>A_n</a:t>
            </a:r>
            <a:r>
              <a:rPr lang="en-US" sz="1400" b="1" dirty="0" smtClean="0"/>
              <a:t> </a:t>
            </a:r>
            <a:r>
              <a:rPr lang="en-US" sz="1400" b="1" dirty="0" err="1" smtClean="0"/>
              <a:t>D_n</a:t>
            </a:r>
            <a:r>
              <a:rPr lang="en-US" sz="1400" b="1" dirty="0" smtClean="0"/>
              <a:t>,</a:t>
            </a:r>
          </a:p>
          <a:p>
            <a:pPr eaLnBrk="1" hangingPunct="1">
              <a:lnSpc>
                <a:spcPct val="90000"/>
              </a:lnSpc>
              <a:buNone/>
            </a:pPr>
            <a:r>
              <a:rPr lang="en-US" sz="1400" b="1" dirty="0" smtClean="0"/>
              <a:t>                                         (integrity-constraint_1),</a:t>
            </a:r>
          </a:p>
          <a:p>
            <a:pPr eaLnBrk="1" hangingPunct="1">
              <a:lnSpc>
                <a:spcPct val="90000"/>
              </a:lnSpc>
              <a:buNone/>
            </a:pPr>
            <a:r>
              <a:rPr lang="en-US" sz="1400" b="1" dirty="0" smtClean="0"/>
              <a:t>                                         …</a:t>
            </a:r>
          </a:p>
          <a:p>
            <a:pPr eaLnBrk="1" hangingPunct="1">
              <a:lnSpc>
                <a:spcPct val="90000"/>
              </a:lnSpc>
              <a:buNone/>
            </a:pPr>
            <a:r>
              <a:rPr lang="en-US" sz="1400" b="1" dirty="0" smtClean="0"/>
              <a:t>                                         (integrity-</a:t>
            </a:r>
            <a:r>
              <a:rPr lang="en-US" sz="1400" b="1" dirty="0" err="1" smtClean="0"/>
              <a:t>constraint_m</a:t>
            </a:r>
            <a:r>
              <a:rPr lang="en-US" sz="1400" b="1" dirty="0" smtClean="0"/>
              <a:t>)</a:t>
            </a:r>
          </a:p>
          <a:p>
            <a:pPr eaLnBrk="1" hangingPunct="1">
              <a:lnSpc>
                <a:spcPct val="90000"/>
              </a:lnSpc>
              <a:buNone/>
            </a:pPr>
            <a:r>
              <a:rPr lang="en-US" sz="1400" b="1" dirty="0" smtClean="0"/>
              <a:t>                                     )</a:t>
            </a:r>
          </a:p>
          <a:p>
            <a:pPr eaLnBrk="1" hangingPunct="1">
              <a:lnSpc>
                <a:spcPct val="90000"/>
              </a:lnSpc>
              <a:buNone/>
            </a:pPr>
            <a:endParaRPr lang="en-US" sz="1400" b="1" dirty="0" smtClean="0"/>
          </a:p>
          <a:p>
            <a:pPr eaLnBrk="1" hangingPunct="1">
              <a:lnSpc>
                <a:spcPct val="90000"/>
              </a:lnSpc>
              <a:buFont typeface="Wingdings" pitchFamily="2" charset="2"/>
              <a:buChar char="ü"/>
            </a:pPr>
            <a:r>
              <a:rPr lang="en-US" sz="1400" dirty="0" smtClean="0"/>
              <a:t>Given a row, the values for some columns may be missing, unknown or not applicable for that row</a:t>
            </a:r>
          </a:p>
          <a:p>
            <a:pPr eaLnBrk="1" hangingPunct="1">
              <a:lnSpc>
                <a:spcPct val="90000"/>
              </a:lnSpc>
              <a:buFont typeface="Wingdings" pitchFamily="2" charset="2"/>
              <a:buChar char="ü"/>
            </a:pPr>
            <a:r>
              <a:rPr lang="en-US" sz="1400" dirty="0" smtClean="0"/>
              <a:t>Such values are designated with the SQL keyword NULL</a:t>
            </a:r>
          </a:p>
          <a:p>
            <a:pPr eaLnBrk="1" hangingPunct="1">
              <a:lnSpc>
                <a:spcPct val="90000"/>
              </a:lnSpc>
              <a:buFont typeface="Wingdings" pitchFamily="2" charset="2"/>
              <a:buChar char="ü"/>
            </a:pPr>
            <a:r>
              <a:rPr lang="en-US" sz="1400" dirty="0" smtClean="0"/>
              <a:t>Using SQL, one can specify an “integrity constraint” on a column ensuring it does not contain null values for any row</a:t>
            </a:r>
          </a:p>
          <a:p>
            <a:pPr eaLnBrk="1" hangingPunct="1">
              <a:lnSpc>
                <a:spcPct val="90000"/>
              </a:lnSpc>
              <a:buFont typeface="Wingdings" pitchFamily="2" charset="2"/>
              <a:buChar char="ü"/>
            </a:pPr>
            <a:endParaRPr lang="en-US" sz="1400" dirty="0" smtClean="0"/>
          </a:p>
          <a:p>
            <a:pPr eaLnBrk="1" hangingPunct="1">
              <a:lnSpc>
                <a:spcPct val="90000"/>
              </a:lnSpc>
              <a:buFont typeface="Wingdings" pitchFamily="2" charset="2"/>
              <a:buChar char="ü"/>
            </a:pPr>
            <a:r>
              <a:rPr lang="en-US" sz="1400" dirty="0" smtClean="0"/>
              <a:t>The primary key is a combination of columns which uniquely identify each row</a:t>
            </a:r>
          </a:p>
          <a:p>
            <a:pPr lvl="1" eaLnBrk="1" hangingPunct="1">
              <a:lnSpc>
                <a:spcPct val="90000"/>
              </a:lnSpc>
              <a:buFont typeface="Wingdings" pitchFamily="2" charset="2"/>
              <a:buChar char="ü"/>
            </a:pPr>
            <a:r>
              <a:rPr lang="en-US" sz="1400" dirty="0" smtClean="0"/>
              <a:t>No two rows can have same values in all the columns of the primary key</a:t>
            </a:r>
          </a:p>
          <a:p>
            <a:pPr lvl="1" eaLnBrk="1" hangingPunct="1">
              <a:lnSpc>
                <a:spcPct val="90000"/>
              </a:lnSpc>
              <a:buFont typeface="Wingdings" pitchFamily="2" charset="2"/>
              <a:buChar char="ü"/>
            </a:pPr>
            <a:r>
              <a:rPr lang="en-US" sz="1400" dirty="0" smtClean="0"/>
              <a:t>A table may or may not have a primary key</a:t>
            </a:r>
          </a:p>
          <a:p>
            <a:pPr eaLnBrk="1" hangingPunct="1">
              <a:lnSpc>
                <a:spcPct val="90000"/>
              </a:lnSpc>
            </a:pPr>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Create Table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23210"/>
            <a:ext cx="7086600" cy="579438"/>
          </a:xfrm>
        </p:spPr>
        <p:txBody>
          <a:bodyPr/>
          <a:lstStyle/>
          <a:p>
            <a:r>
              <a:rPr lang="en-US" sz="2000" b="1" dirty="0" smtClean="0"/>
              <a:t>What you will learn?</a:t>
            </a:r>
            <a:endParaRPr lang="en-US" sz="2000" b="1" dirty="0"/>
          </a:p>
        </p:txBody>
      </p:sp>
      <p:sp>
        <p:nvSpPr>
          <p:cNvPr id="3" name="Content Placeholder 2"/>
          <p:cNvSpPr>
            <a:spLocks noGrp="1"/>
          </p:cNvSpPr>
          <p:nvPr>
            <p:ph idx="1"/>
          </p:nvPr>
        </p:nvSpPr>
        <p:spPr>
          <a:xfrm>
            <a:off x="381000" y="1676400"/>
            <a:ext cx="8229600" cy="4724400"/>
          </a:xfrm>
        </p:spPr>
        <p:txBody>
          <a:bodyPr/>
          <a:lstStyle/>
          <a:p>
            <a:pPr>
              <a:buFont typeface="Wingdings" pitchFamily="2" charset="2"/>
              <a:buChar char="v"/>
            </a:pPr>
            <a:r>
              <a:rPr lang="en-US" sz="1400" dirty="0" smtClean="0">
                <a:solidFill>
                  <a:schemeClr val="tx1"/>
                </a:solidFill>
                <a:latin typeface="+mn-lt"/>
                <a:ea typeface="+mn-ea"/>
                <a:cs typeface="+mn-cs"/>
              </a:rPr>
              <a:t>Overview of DBMS/RDMBS/MS SQL 2008</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Database Objects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Data Manipulation and Data Retrieval</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Grouping and Summarizing Data</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Built-in Functions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Modifying Table Structures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Working with Sub-queries</a:t>
            </a:r>
          </a:p>
          <a:p>
            <a:pPr>
              <a:buFont typeface="Wingdings" pitchFamily="2" charset="2"/>
              <a:buChar char="v"/>
            </a:pPr>
            <a:endParaRPr lang="en-US" sz="1400" dirty="0" smtClean="0">
              <a:solidFill>
                <a:schemeClr val="tx1"/>
              </a:solidFill>
              <a:latin typeface="+mn-lt"/>
              <a:ea typeface="+mn-ea"/>
              <a:cs typeface="+mn-cs"/>
            </a:endParaRPr>
          </a:p>
          <a:p>
            <a:pPr>
              <a:buFont typeface="Wingdings" pitchFamily="2" charset="2"/>
              <a:buChar char="v"/>
            </a:pPr>
            <a:r>
              <a:rPr lang="en-US" sz="1400" dirty="0" smtClean="0">
                <a:solidFill>
                  <a:schemeClr val="tx1"/>
                </a:solidFill>
                <a:latin typeface="+mn-lt"/>
                <a:ea typeface="+mn-ea"/>
                <a:cs typeface="+mn-cs"/>
              </a:rPr>
              <a:t>Joining Multiple Tables</a:t>
            </a:r>
          </a:p>
          <a:p>
            <a:pPr>
              <a:buFont typeface="Wingdings" pitchFamily="2" charset="2"/>
              <a:buChar char="ü"/>
            </a:pPr>
            <a:endParaRPr lang="en-US" sz="1400" dirty="0"/>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a:t>
            </a:fld>
            <a:endParaRPr lang="en-US"/>
          </a:p>
        </p:txBody>
      </p:sp>
      <p:pic>
        <p:nvPicPr>
          <p:cNvPr id="8" name="Picture 7" descr="Lean.jpg"/>
          <p:cNvPicPr>
            <a:picLocks noChangeAspect="1"/>
          </p:cNvPicPr>
          <p:nvPr/>
        </p:nvPicPr>
        <p:blipFill>
          <a:blip r:embed="rId2" cstate="print"/>
          <a:srcRect l="3175" t="6667" r="1587" b="10000"/>
          <a:stretch>
            <a:fillRect/>
          </a:stretch>
        </p:blipFill>
        <p:spPr>
          <a:xfrm>
            <a:off x="3657600" y="3733800"/>
            <a:ext cx="4572000" cy="2362200"/>
          </a:xfrm>
          <a:prstGeom prst="rect">
            <a:avLst/>
          </a:prstGeom>
        </p:spPr>
      </p:pic>
      <p:sp>
        <p:nvSpPr>
          <p:cNvPr id="199682" name="AutoShape 2" descr="data:image/jpeg;base64,/9j/4AAQSkZJRgABAQAAAQABAAD/2wCEAAkGBhISEBIUEBQUFRUVFRQVFxUYFBYWFxUUFBQVFBUUFxUXHCYeGBkkGRUUHy8gIycpLCwsFx4xNTAqNSYsLCkBCQoKDgwOGg8PGiwiHiQqLi8yLC0qLC8sMi0vLCwsNCwsMiwvLDQpLC8sLDQsLCwuNCwsLC4sKTYsLDIsLCksLP/AABEIAMIBAwMBIgACEQEDEQH/xAAcAAEAAQUBAQAAAAAAAAAAAAAAAwECBAUGBwj/xAA/EAABAwEFBQUFBwEIAwAAAAABAAIRAwQhMUFRBRJhcZEGIjKBoQcTUsHRFEJicrHh8JIVIzOCssLS8TRzov/EABsBAQACAwEBAAAAAAAAAAAAAAAEBQEDBgIH/8QALxEBAAIBAwMCBAUEAwAAAAAAAAECAwQRIQUSMUFRMmGB0RMikaGxBiPh8EJxwf/aAAwDAQACEQMRAD8A9xRWb5OHVCHajofqgvRRe+ggOuJuF9xMExzgE+SlQEREBUJi8qqjrU5jgQSNYy6wfJBQEu1A6E/QKRrYwVJOib18IKuaDirRT0kfzio7Zb6dJpdVe1jRm5wA9Vx21vatZ2SLOx1Y6+BnUjePRa75K0+KUrT6PPqZ/tUmf4/Xw7WDqOn7oGXycYj+dF4/a/afbXuBYadMAg7rWTMGYcXSSOUL0fst2spW2nLe7UaO/TJvbxGreK8Y9RS87Ql6vpOp0uOMl44+XO3/AG3ZMYqwguGgPWFIrdzS5b1UuRWQ7IjzH0VlWsWjAE4AA4nzQKryTutxxJ0H1P1UgpiIi5Q0O6Lw6Te4xMk8unIBSCu3WOdx6FBUNIznnj1S/gPVXogtZTAmM7ycyeKuREBWVaga0uOABJ5BXq2pTDgQUFGybzdwxjmVWDzQE5+ibx0Pogb/AD6Kyi0y5xzIA/KBd6lx81e14OGWPBXICIiAiIgtpMhoEkwAJOJgYlUNYc40BP6K9WMZAAGSCws3iCRAaZE4zBE8MSplTeQFBVUlWVKmQxPoNSratZlNpdUcGgYucQB5k3IzETPEJL+H84oyoD9MxzXM1/aTYGu3feOd+JtNxaPOL/KVv7DbqVem2pSc17Dg4cLiOB4LxW9bTtEt+XS5sVYtkpMRPvEwyC5ee9sfaM6lVfRsrRvMJa6o4TuuzDW4EjCTxuK9BgBfPvtJqOo7UtIBuc5tQf52NJ/+t5atRNor+VYdIpgvmn8eN4iN9vv7o7dtCrWdv1nue7VxmOWg4BY6wLDtAvO6eqz1UWiYnl9Cw3pam9PAprHbH0ntfScWPbeHAwR+3BQovLbMRaNperdl/abTqgU7XFOph7zCm7n8B53ccl3DKgcAWkEG8EGQRwK+cVlWPataldSq1GDRr3NHQFTsesmI2tG7mNX/AE7jyW7sFu35eY+nt+72Ptv2oNioB1MNNR7t1odgLiS4gXkC7zIXl9btzbnO3jaHA8A0DoBGS09ptT6jt6o5z3aucXHqVEStOXUWvO8cQsND0jDpsfbeItb1mY++7udi+1WuwgWloqtzcAGvHG7uu5QOa9L2VtWlaaTalFwc09QRi0jIjRfPDq7RiR1XqfscfvWWu4Ye+geVNk/qpOmy3m3bPMKfrnT9Njxfi447bb+I8T9PR3NWIdu+KMtcpy6qVkwJxgTGE5rHsDdxga/xAmT8RJJ3hrMrKVg48Vnv2/EOoVLRG7JyvjXhx+sKRARW7g0VYQVRWlx06KCrW3juNMH7xwLR/wAjlpjzCLZpLnVnnwufDPysAYXebg6OEHNZytYwAAAQAIA0AwCuQERUJhBVFSeCIKoonb4w3Twvb63qtCsHtkcRGYIMEHiCCEEixNpbRp0Wb1RzWjVxAHmTl/MblkPqRcLzp8zoF5J7XaT6dqoPc5zmVKZAGTXsd3t0ZAhzei15bzSu8Qm6HTV1OaMdrdsS2u2/aeGS2xgvccarxDSfw0zfGkx5rhNp7Yr2h29XqOecpNw/K0XN8gsJrgRIVVT5M17/ABS+iaTp+n0sf2q8+/mf1+wu99m3aujZ2VKNd+4HP32OI7sloa4F2XhBvuXBIsY8k47d0Nms0lNXinFfx8nvlTbVGJFWlGvvGfVeK+1Kk2025r6D2OBpNa9wdIDmucIux7u6tZCqpF9XNo22U+m/p/Hhv3TeZ+m33Y1isDaYuvOZPy0CyURRJmZ5l0FKVpXtrG0CIiw9iIiAtftSm83i8DLTjGa2CL1Wdp3asuP8Ss13c5RqyvcfY47d2efxV6h6Npj5FeTWjZrXGR3TwwPML1P2ZWukyzMoio01AXOLcDLnTcD4rovCn6e9Zu5Pq+my49PtMbxv5j/32ejXEXqnuRldyJHpgrKJUysHILBSHPner0RAREQRVnm4NxPoMyqsoAACOt9+ZnXio7G7eBf8WH5RIb1x81kILAyMD1v/AHVd45jorkQW74/lyPEj16K5U3Qgox0iUVyICjdZ2kzAnXD9FSzOcWNLxDi0Fw0MXjqpUFrKYAgCFw/tf2b72wb4F9F7X/5Xdx3+pp8l3DitF2lrUTQqMrua1lRrmHecGyCIMTmvF43rMSkaa80y1tX0l89ULSWnhotlTqBwkKHbOxxSqEUntrMODmmTGjhkfQqywUHNkuunL5qnyVh9G0mW87RtO0/JloiLSshERAREQW1KoaJJhYj9qNGAJ9FrLTay4kn/AKWMaqk1w+6mzdRmJ2o3Q2sM2+qyqFpa7A+S5r3qybBX/vG3xes2wxtw8YeoWm0Rbl0KIsatbmjC8+nVRoiZ8Lm160je0shzoxWHX2gfuY/FodQsWrXLsT5ZKNbq4/dAy6qZ4rxD6E7GdpqFoo02MeTUZTYHNf4yQ0BzvxCcxreunXzTsTaVSnaKLqJO+Ht3YxJJAAjOZiOK+lQrp8ymd53VRERgRFH78cee6Y6wgUqe6IGAw4DRXbx09UZUBEgyrkFu/rcrlZVjdM4QVSg+WNOoB6hBIiIgIiICIqFBzPbrtV9jojcg1akhgN4aB4nkZxIEangvHLZbalV5fVc57ji5xk/sOAXde1yyH3tnq5FrqfJzTveoJ/pK8/VRqr2m8xPiH0LoWnxU0tclfitvvP18CIse3Vt1h1OHzUaI3nZeXtFKzafQq29jTEzyUlG0NeO6Vzjqqks1pLXAhSJw8KinUZ7+Y4dGiis9cPEjzClUeY2XFbRaN4ERFhlq7bsbeJLCBORw8isR2wqmrep+i36sqVQ3ErdXLaOFfl0GC0zaePq5WrZHtMOEFWMJa4TqtzbXmoRAwn1/6WPWo9wyML+isaV76d3q4zUZp0+qnFE71iY59V7XyFVR0Tcsyz2Jz4yExP01UWKzM7Qv7Zq0p33naEAE4Le9nOzP2i0U6dV/uw6dJuE7om4E/wA0WZYdmMYLhJ+I4/spmCKjOfyUvHgiObOf1fVbX/Lh4j39f8PUuzfYOxWVwfSpTUGD3uL3DXdm5vMCV1K852d2krMAAeSNHd4et66Cydsgf8Rnm0/I/VSVG6ZFr7Pt+g/B4B0dd64LOa8G8EHleggtneLWfEZd+Rt5HIndH+ZZKxKLt6tUOTA1nJ0b7vR1NZaCN9G+QYPoeYzRpdmBzBP6KREEVSlvAh0bpxGMjQ8FKiICIiAiIgKG0V92AL3HAaxiToBmfqFMsJ19aReGsLTpvFzSAOMAz5IOZ9oOy3VrBVvl9MCq0AQAad5Az8O8MV4m23OGMFfRdsbIIN6+etu7NNntFWkfuuO7xYb2npCg6mkTtLqOh6m1a2xRPzQPt7soCwrQ8mZMqQqGqo1YiF3lyWtHMsCkC4wASTkBJWZW2ZWY3edTcAMTGHOMF13Ybs7NI1SL3uMH8IMXcJldb/Y92Cn1xRMbuTy661LzWI8PKrHaC0yFuqdQOEhSdp+ypoH3tIf3ZPeHwE/7f0Wostp3TqNFBzY5iXV9O1tb0id+P4bVR1K7W4nyzWDVtrjw5fVY60xj91hfVx/xhl1beT4bv1WK504qiq1pJgXk5LbERHhCvktfm0szZVDec4cAfVbUbL4KXs9sZ7S51QRIgNzxmTpyXSUtnqywxMUjdxXUb1vqLTWd44/hylPYTZuatnZdmwuhZs3gsmns+FsiIjwhWva3xTMtPTsKwNoWVzXsIFwmTphHzXW/ZVFUsUrLw52lbFlMtyy62x2nLpctfX2M4eF3X6hBlt2kr29oHMva4jkY/RaCvRqtxaTyvUFha6tXpURjUe1n9RAJ8hJ8kHtXZ2i/7NTe5x36gFRxN8l4BEzhDd0RwWx3njIO5GD0P1UlNgAAGAAA5BXIIftYHilvMXf1C71UrXgiQQRqFVQvsjCZiDqCWnqIQTIoPdvbg7e4OuP9QHyKlpvkTEcDkcwguREQEREEZojOep+qu3BFyuRBi1qUrke1HYqlbACe49tzagxjQjNs/tx7ZzZWGxu41rXg3ADeAkGBEkC8YcuKxNYmNpbMeS2O3dSdpeP1PZJaAbq1MjXdcD0v/VbHZnsnptIdaHmrH3QN1vneSeoXqQpA3iDyvVPsy1xhpHomX6lqbxtNv2hz9LZLWgBoAAuAAgADIBVdYVvjZ1zXa/awosNNh77hefhafmVtV7he2u0w8mjT8A8R+I6ch6nkuBq0t08F0ttK1VWyly1ZMffCdo9XOnyb+k+WvQBZJ2c+MFt9jMa2+IOZzUWuC0+eF9n6rhx/B+af2/VFszspVqwX/wB23je48m5ea6yxbFo2dvcb3vjN7j55eSULTcsmnTdUuGGZ+ilUxVr4UOo12bPxado9o/3lds+hvX6k/qtxRsqrZLIGgALYU6a2oLHbZ1d7lZYYrXBBAyzFxAGJMBdJYtjU2ASA52ZInoMlrthtBqng0kdQPn6roEEVSyscIc1pHEArSbY7MtLS6iIcPu5HlOBXQIg8rttm3SQ4QdDcfVbbsP2emt9oe3usBFORi43Fw4ASPPgu9cwHEBVQEREBERBBTqOdeIDTgcSRroPVSUqQaIE5m8ySSZJUNgI3A3NkMI/KBB8xB81koCgNRxeWiAGgXkTJM3ASLhGPHgp1Y9pxGOmoQW7r9W/0n/kivY+RIRBciIgIiILHUgb4v1z6qnuzkT53/v6qRW1KgaCXGABJKDHtNV7Rc1ribmiSJMZ3G7Vebbf2Bb3Oc99Jz5JJLCH+gM+i9LszCSXuuJuA+FunM4npkshB8+VrM7e3Xtc05hwIPQrMs+z5yXuVosjKgioxrxo5ocPVaW1dirO6+mDTP4TI/pPyhB5rT2VwWVS2G04tXU2vs2+leYc34hlzGShp0UGus2x2DL5/qtnRs0KdlFZFOkgsp0lkNYr2U1IGoIS1QVVmOasWu1BrDtJ1KsxzcRvciLriuosvaOk4d4lp4iR1C4HbdQtqM0g9ZChO0oGKD0O0dp6Dcy7kPrCybBtenW8Bv0NxXj1Xa5LsVvezO0D9opQby9o6mD6IPUUREBERAREQQ1aF+8250RORGh9eUqn2qPGN3ji3+r6wp0QUa4G8XqO0WlrBLvIC8k6AYkp9lZM7rZ1gT1VzKLRgAOQCCyytIaN4QSS4jTecXR5TCqpUQEUIpOzceQAA9ZPqhoHJ7vOCPMY9CEEyKCzWguLmuEObE6EG8OHA39Cp0BYg/vXT9xpu/G8Z/laep5Ca13l53GmB99wyB+6D8R9BfmFksYAAAIAuA0AyQVREQERaDtD2i9z3GeLM6cBxQbLa9rbTpPLswQBqSIXL0Vo7Vt01L3OJPErabOrbzGngEGzptU7GqGmVs7Js8uEkwDhqUGOAroWedmDJxUFSwPGF/wDNEGMQoKrVM67G5RvKDS7U2a2o2DzBzB1XKW7YdYTulpHMj5LvKrVgWikg88/sSq0y5wnQT+q632c7Lc+0l7h3aImci90ho6bx8glqoLuuzOyfcWdoI7zu+7mcvIQEG2REQEREBERAREQEREBERAREQY9Yua8ODd4EQ6IkQZBg4i8zngjqjnXNBH4jlybiTzj5LIRBZSpBogfuScSTmVeiICIiAvH+0W0yXvJxJM85XsC897a9hKlSoatn7zXGX0x4gcyzUHTEZTkHn1ltbn1N1oJJOH8yXfbKp7jGt0HrmtNs+xincG7pzEQfPNbmi9BtqdRdLs20B9Jrhxb5tJaf0XHUC57g1gknAfzJdnYbKKdNrBljxJMk9SUGQiIgsqUQ4Q4ArX2nZGbD5H6rZog5W0Mc0w4EFYNZy7StQa8Q4Ajiuc2rsLdc33bvEfCZJAF5IjED6aoMXYWzPe1d5w7jDJ4uyHz/AO12KxtnWdjKbW0zI11OZWSgIiICIiAiwA91V7wHFtNh3TBhz3wHEb2LWgEYXkzgBfk/Y2fD+qCZFF7j4XOHnI9Z9FT3jh4hI1HzbiPVBMioDOCqgIiIInPdk3q6D5Yq2z2sOJaQWuEEtMTBmCCCQRccFOsel3nlwwjdB1vknll5FBkIiICIiAiIgIiIMe1bPp1P8RjXcSL+uIWEezFnnwH+t0fqtqiCCy2GnTEU2hvLE8ziVOiICIiAiIgjr1g1pJ6DEnAADMk3KKy2cgl7/G7HRrcmDgMzmfICrBvu3vut8PE4F3yHnqshBC+zX7zTuuz0P5hnzx4o2vFzxB1+6eR+RUyoQgqigNAjwHd4ES3pl5EK37U5vjYQPib3x0He9EGSiio2ljvC4HUTeOYxClQYVhG6+ow5uNRvFr4Jjk6R01CzVgWqtNeixt7gXOfH3ae45t/N5ZAzgn7pWegIiIMYgseI8DjBHwuyI4HDnGpWSsLatWGN1NWi0DWarCegBPIFZqAiIghc7eJaMB4j/tHHVSgKlOmGgAXAK5AREQEREBERAREQEREBERAREQFj2p5uYMXTfo0eI+oA4uCyFg7Pdvl9XJxLWfkYS2fN28eRagzWtgQMAqoiAiIgIiII6tna7xNB5gFRHZ7PxDgKj2joHQslEEdCzNYIY0DMwMTqdSpERAWPbrX7thdBcZAa0Yuc4hrWzleRfkJOSyFi7RMNa44Ne1x4NwJ8gZ5AoI6NieXtqVnAlo7rGiGMJEF197nQSJMXTAElZyIgIiICIiAiIgIiICIiAiIgIiICIiAiIgo7BYWw/wDxqH/qp/6AqogzUREBERAREQEREBERAQhEQY2z/Byc4DgAYAHBZK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28"/>
          <p:cNvSpPr txBox="1">
            <a:spLocks noChangeArrowheads="1"/>
          </p:cNvSpPr>
          <p:nvPr/>
        </p:nvSpPr>
        <p:spPr bwMode="auto">
          <a:xfrm>
            <a:off x="533400" y="1600200"/>
            <a:ext cx="3962400" cy="1015663"/>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200" b="0" dirty="0">
                <a:latin typeface="+mn-lt"/>
              </a:rPr>
              <a:t>CREATE TABLE MEMBERS (</a:t>
            </a:r>
            <a:br>
              <a:rPr lang="en-US" sz="1200" b="0" dirty="0">
                <a:latin typeface="+mn-lt"/>
              </a:rPr>
            </a:br>
            <a:r>
              <a:rPr lang="en-US" sz="1200" b="0" dirty="0">
                <a:latin typeface="+mn-lt"/>
              </a:rPr>
              <a:t>	MEMBER_ID VARCHAR2(6) NOT NULL,</a:t>
            </a:r>
            <a:br>
              <a:rPr lang="en-US" sz="1200" b="0" dirty="0">
                <a:latin typeface="+mn-lt"/>
              </a:rPr>
            </a:br>
            <a:r>
              <a:rPr lang="en-US" sz="1200" b="0" dirty="0">
                <a:latin typeface="+mn-lt"/>
              </a:rPr>
              <a:t>	MEMBER_NAME VARCHAR2(10),</a:t>
            </a:r>
            <a:br>
              <a:rPr lang="en-US" sz="1200" b="0" dirty="0">
                <a:latin typeface="+mn-lt"/>
              </a:rPr>
            </a:br>
            <a:r>
              <a:rPr lang="en-US" sz="1200" b="0" dirty="0">
                <a:latin typeface="+mn-lt"/>
              </a:rPr>
              <a:t>	MEMBER_AGE NUMBER,</a:t>
            </a:r>
            <a:br>
              <a:rPr lang="en-US" sz="1200" b="0" dirty="0">
                <a:latin typeface="+mn-lt"/>
              </a:rPr>
            </a:br>
            <a:r>
              <a:rPr lang="en-US" sz="1200" b="0" dirty="0">
                <a:latin typeface="+mn-lt"/>
              </a:rPr>
              <a:t>	ADDRESS VARCHAR2(40));</a:t>
            </a:r>
          </a:p>
        </p:txBody>
      </p:sp>
      <p:sp>
        <p:nvSpPr>
          <p:cNvPr id="6" name="Text Box 1031"/>
          <p:cNvSpPr txBox="1">
            <a:spLocks noChangeArrowheads="1"/>
          </p:cNvSpPr>
          <p:nvPr/>
        </p:nvSpPr>
        <p:spPr bwMode="auto">
          <a:xfrm>
            <a:off x="4953000" y="3048000"/>
            <a:ext cx="3505200" cy="1384995"/>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200" b="0" dirty="0">
                <a:latin typeface="+mn-lt"/>
              </a:rPr>
              <a:t>CREATE TABLE  BOOKS (</a:t>
            </a:r>
            <a:br>
              <a:rPr lang="en-US" sz="1200" b="0" dirty="0">
                <a:latin typeface="+mn-lt"/>
              </a:rPr>
            </a:br>
            <a:r>
              <a:rPr lang="en-US" sz="1200" b="0" dirty="0">
                <a:latin typeface="+mn-lt"/>
              </a:rPr>
              <a:t>	BOOK_ID VARCHAR2(6) NOT NULL,</a:t>
            </a:r>
            <a:br>
              <a:rPr lang="en-US" sz="1200" b="0" dirty="0">
                <a:latin typeface="+mn-lt"/>
              </a:rPr>
            </a:br>
            <a:r>
              <a:rPr lang="en-US" sz="1200" b="0" dirty="0">
                <a:latin typeface="+mn-lt"/>
              </a:rPr>
              <a:t>	BOOK_NAME VARCHAR2(20),</a:t>
            </a:r>
            <a:br>
              <a:rPr lang="en-US" sz="1200" b="0" dirty="0">
                <a:latin typeface="+mn-lt"/>
              </a:rPr>
            </a:br>
            <a:r>
              <a:rPr lang="en-US" sz="1200" b="0" dirty="0">
                <a:latin typeface="+mn-lt"/>
              </a:rPr>
              <a:t>	AUTHOR_NAME VARCHAR2(15),</a:t>
            </a:r>
            <a:br>
              <a:rPr lang="en-US" sz="1200" b="0" dirty="0">
                <a:latin typeface="+mn-lt"/>
              </a:rPr>
            </a:br>
            <a:r>
              <a:rPr lang="en-US" sz="1200" b="0" dirty="0">
                <a:latin typeface="+mn-lt"/>
              </a:rPr>
              <a:t>	CATEGORY VARCHAR2(15)</a:t>
            </a:r>
            <a:br>
              <a:rPr lang="en-US" sz="1200" b="0" dirty="0">
                <a:latin typeface="+mn-lt"/>
              </a:rPr>
            </a:br>
            <a:r>
              <a:rPr lang="en-US" sz="1200" b="0" dirty="0">
                <a:latin typeface="+mn-lt"/>
              </a:rPr>
              <a:t>	);</a:t>
            </a:r>
          </a:p>
        </p:txBody>
      </p:sp>
      <p:sp>
        <p:nvSpPr>
          <p:cNvPr id="7" name="Text Box 1032"/>
          <p:cNvSpPr txBox="1">
            <a:spLocks noChangeArrowheads="1"/>
          </p:cNvSpPr>
          <p:nvPr/>
        </p:nvSpPr>
        <p:spPr bwMode="auto">
          <a:xfrm>
            <a:off x="533400" y="5181600"/>
            <a:ext cx="3810000" cy="1015663"/>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200" b="0" dirty="0">
                <a:latin typeface="+mn-lt"/>
              </a:rPr>
              <a:t>CREATE TABLE TRACKER (</a:t>
            </a:r>
            <a:br>
              <a:rPr lang="en-US" sz="1200" b="0" dirty="0">
                <a:latin typeface="+mn-lt"/>
              </a:rPr>
            </a:br>
            <a:r>
              <a:rPr lang="en-US" sz="1200" b="0" dirty="0">
                <a:latin typeface="+mn-lt"/>
              </a:rPr>
              <a:t>	BOOK_ID VARCHAR2(6) NOT NULL,</a:t>
            </a:r>
            <a:br>
              <a:rPr lang="en-US" sz="1200" b="0" dirty="0">
                <a:latin typeface="+mn-lt"/>
              </a:rPr>
            </a:br>
            <a:r>
              <a:rPr lang="en-US" sz="1200" b="0" dirty="0">
                <a:latin typeface="+mn-lt"/>
              </a:rPr>
              <a:t>	MEMBER_ID VARCHAR2(6),</a:t>
            </a:r>
            <a:br>
              <a:rPr lang="en-US" sz="1200" b="0" dirty="0">
                <a:latin typeface="+mn-lt"/>
              </a:rPr>
            </a:br>
            <a:r>
              <a:rPr lang="en-US" sz="1200" b="0" dirty="0">
                <a:latin typeface="+mn-lt"/>
              </a:rPr>
              <a:t>	ISSUE_DATE DATE,</a:t>
            </a:r>
            <a:br>
              <a:rPr lang="en-US" sz="1200" b="0" dirty="0">
                <a:latin typeface="+mn-lt"/>
              </a:rPr>
            </a:br>
            <a:r>
              <a:rPr lang="en-US" sz="1200" b="0" dirty="0">
                <a:latin typeface="+mn-lt"/>
              </a:rPr>
              <a:t>	ISSUED_BY VARCHAR2(15));</a:t>
            </a:r>
          </a:p>
        </p:txBody>
      </p:sp>
      <p:graphicFrame>
        <p:nvGraphicFramePr>
          <p:cNvPr id="8" name="Group 1101"/>
          <p:cNvGraphicFramePr>
            <a:graphicFrameLocks noGrp="1"/>
          </p:cNvGraphicFramePr>
          <p:nvPr/>
        </p:nvGraphicFramePr>
        <p:xfrm>
          <a:off x="4572000" y="1676400"/>
          <a:ext cx="4267200" cy="613220"/>
        </p:xfrm>
        <a:graphic>
          <a:graphicData uri="http://schemas.openxmlformats.org/drawingml/2006/table">
            <a:tbl>
              <a:tblPr firstRow="1" bandRow="1">
                <a:tableStyleId>{0E3FDE45-AF77-4B5C-9715-49D594BDF05E}</a:tableStyleId>
              </a:tblPr>
              <a:tblGrid>
                <a:gridCol w="1025311"/>
                <a:gridCol w="1253156"/>
                <a:gridCol w="1118946"/>
                <a:gridCol w="869787"/>
              </a:tblGrid>
              <a:tr h="250825">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Member_id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Member_name</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Member_age</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Address</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r>
              <a:tr h="358775">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bl>
          </a:graphicData>
        </a:graphic>
      </p:graphicFrame>
      <p:graphicFrame>
        <p:nvGraphicFramePr>
          <p:cNvPr id="9" name="Group 1102"/>
          <p:cNvGraphicFramePr>
            <a:graphicFrameLocks noGrp="1"/>
          </p:cNvGraphicFramePr>
          <p:nvPr/>
        </p:nvGraphicFramePr>
        <p:xfrm>
          <a:off x="533400" y="3048000"/>
          <a:ext cx="4190999" cy="632270"/>
        </p:xfrm>
        <a:graphic>
          <a:graphicData uri="http://schemas.openxmlformats.org/drawingml/2006/table">
            <a:tbl>
              <a:tblPr firstRow="1" bandRow="1">
                <a:tableStyleId>{0E3FDE45-AF77-4B5C-9715-49D594BDF05E}</a:tableStyleId>
              </a:tblPr>
              <a:tblGrid>
                <a:gridCol w="781372"/>
                <a:gridCol w="1136543"/>
                <a:gridCol w="1150494"/>
                <a:gridCol w="1122590"/>
              </a:tblGrid>
              <a:tr h="228600">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Book_id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Book_name</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Author_name</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smtClean="0">
                          <a:ln>
                            <a:noFill/>
                          </a:ln>
                          <a:effectLst/>
                        </a:rPr>
                        <a:t>Category</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r h="377825">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bl>
          </a:graphicData>
        </a:graphic>
      </p:graphicFrame>
      <p:graphicFrame>
        <p:nvGraphicFramePr>
          <p:cNvPr id="10" name="Group 1103"/>
          <p:cNvGraphicFramePr>
            <a:graphicFrameLocks noGrp="1"/>
          </p:cNvGraphicFramePr>
          <p:nvPr/>
        </p:nvGraphicFramePr>
        <p:xfrm>
          <a:off x="4572000" y="5181600"/>
          <a:ext cx="4313420" cy="613220"/>
        </p:xfrm>
        <a:graphic>
          <a:graphicData uri="http://schemas.openxmlformats.org/drawingml/2006/table">
            <a:tbl>
              <a:tblPr firstRow="1" firstCol="1" bandRow="1">
                <a:tableStyleId>{0E3FDE45-AF77-4B5C-9715-49D594BDF05E}</a:tableStyleId>
              </a:tblPr>
              <a:tblGrid>
                <a:gridCol w="1000677"/>
                <a:gridCol w="1223049"/>
                <a:gridCol w="964298"/>
                <a:gridCol w="1125396"/>
              </a:tblGrid>
              <a:tr h="228600">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Book_id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dirty="0" err="1" smtClean="0">
                          <a:ln>
                            <a:noFill/>
                          </a:ln>
                          <a:effectLst/>
                        </a:rPr>
                        <a:t>Member_Id</a:t>
                      </a: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Issue_date</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ctr"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r>
                        <a:rPr kumimoji="0" lang="en-US" sz="1150" u="none" strike="noStrike" cap="none" normalizeH="0" baseline="0" smtClean="0">
                          <a:ln>
                            <a:noFill/>
                          </a:ln>
                          <a:effectLst/>
                        </a:rPr>
                        <a:t>Issued_By</a:t>
                      </a:r>
                      <a:endParaRPr kumimoji="0" lang="en-US" sz="1150" b="1" i="0" u="none" strike="noStrike" cap="none" normalizeH="0" baseline="0" smtClean="0">
                        <a:ln>
                          <a:noFill/>
                        </a:ln>
                        <a:solidFill>
                          <a:srgbClr val="000000"/>
                        </a:solidFill>
                        <a:effectLst/>
                        <a:latin typeface="+mn-lt"/>
                        <a:ea typeface="Lucida Sans Unicode" pitchFamily="34" charset="0"/>
                        <a:cs typeface="Lucida Sans Unicode" pitchFamily="34" charset="0"/>
                      </a:endParaRPr>
                    </a:p>
                  </a:txBody>
                  <a:tcPr horzOverflow="overflow"/>
                </a:tc>
              </a:tr>
              <a:tr h="358775">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c>
                  <a:txBody>
                    <a:bodyPr/>
                    <a:lstStyle/>
                    <a:p>
                      <a:pPr marL="0" marR="0" lvl="0" indent="0" algn="l" defTabSz="457200" rtl="0" eaLnBrk="0" fontAlgn="base" latinLnBrk="0" hangingPunct="0">
                        <a:lnSpc>
                          <a:spcPct val="93000"/>
                        </a:lnSpc>
                        <a:spcBef>
                          <a:spcPts val="2000"/>
                        </a:spcBef>
                        <a:spcAft>
                          <a:spcPct val="0"/>
                        </a:spcAft>
                        <a:buClr>
                          <a:srgbClr val="0B1F65"/>
                        </a:buClr>
                        <a:buSzPct val="100000"/>
                        <a:buFont typeface="Webdings" pitchFamily="18" charset="2"/>
                        <a:buNone/>
                        <a:tabLst/>
                      </a:pPr>
                      <a:endParaRPr kumimoji="0" lang="en-US" sz="1150" b="1" i="0" u="none" strike="noStrike" cap="none" normalizeH="0" baseline="0" dirty="0" smtClean="0">
                        <a:ln>
                          <a:noFill/>
                        </a:ln>
                        <a:solidFill>
                          <a:srgbClr val="000000"/>
                        </a:solidFill>
                        <a:effectLst/>
                        <a:latin typeface="+mn-lt"/>
                        <a:ea typeface="Lucida Sans Unicode" pitchFamily="34" charset="0"/>
                        <a:cs typeface="Lucida Sans Unicode" pitchFamily="34" charset="0"/>
                      </a:endParaRPr>
                    </a:p>
                  </a:txBody>
                  <a:tcPr horzOverflow="overflow"/>
                </a:tc>
              </a:tr>
            </a:tbl>
          </a:graphicData>
        </a:graphic>
      </p:graphicFrame>
      <p:sp>
        <p:nvSpPr>
          <p:cNvPr id="11" name="Slide Number Placeholder 10"/>
          <p:cNvSpPr>
            <a:spLocks noGrp="1"/>
          </p:cNvSpPr>
          <p:nvPr>
            <p:ph type="sldNum" sz="quarter" idx="12"/>
          </p:nvPr>
        </p:nvSpPr>
        <p:spPr/>
        <p:txBody>
          <a:bodyPr/>
          <a:lstStyle/>
          <a:p>
            <a:pPr>
              <a:defRPr/>
            </a:pPr>
            <a:fld id="{8348CB98-1ADF-4688-ABB6-B8959D314D34}" type="slidenum">
              <a:rPr lang="en-US" smtClean="0"/>
              <a:pPr>
                <a:defRPr/>
              </a:pPr>
              <a:t>20</a:t>
            </a:fld>
            <a:endParaRPr lang="en-US"/>
          </a:p>
        </p:txBody>
      </p:sp>
      <p:sp>
        <p:nvSpPr>
          <p:cNvPr id="12" name="Footer Placeholder 11"/>
          <p:cNvSpPr>
            <a:spLocks noGrp="1"/>
          </p:cNvSpPr>
          <p:nvPr>
            <p:ph type="ftr" sz="quarter" idx="11"/>
          </p:nvPr>
        </p:nvSpPr>
        <p:spPr/>
        <p:txBody>
          <a:bodyPr/>
          <a:lstStyle/>
          <a:p>
            <a:pPr>
              <a:defRPr/>
            </a:pPr>
            <a:r>
              <a:rPr lang="en-US" smtClean="0"/>
              <a:t>Fractal Academy of Analytics</a:t>
            </a:r>
            <a:endParaRPr lang="en-US"/>
          </a:p>
        </p:txBody>
      </p:sp>
      <p:sp>
        <p:nvSpPr>
          <p:cNvPr id="14"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Create Table . . .</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bwMode="auto">
          <a:xfrm>
            <a:off x="457200" y="1574128"/>
            <a:ext cx="3886200" cy="16262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The ALTER TABLE command is used to add columns to an existing table</a:t>
            </a: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All rows in the table are assigned NULL as the value for the RETURN_DATE</a:t>
            </a:r>
          </a:p>
          <a:p>
            <a:pPr marL="342900" marR="0" lvl="0" indent="-342900" algn="l" defTabSz="914400" rtl="0" eaLnBrk="0" fontAlgn="base" latinLnBrk="0" hangingPunct="0">
              <a:lnSpc>
                <a:spcPct val="112000"/>
              </a:lnSpc>
              <a:spcBef>
                <a:spcPct val="20000"/>
              </a:spcBef>
              <a:spcAft>
                <a:spcPct val="0"/>
              </a:spcAft>
              <a:buClrTx/>
              <a:buSzTx/>
              <a:buFont typeface="Wingdings" pitchFamily="2" charset="2"/>
              <a:buChar char="ü"/>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GB" sz="1400" b="0" i="0" u="none" strike="noStrike" kern="0" cap="none" spc="0" normalizeH="0" baseline="0" noProof="0" dirty="0" smtClean="0">
                <a:ln>
                  <a:noFill/>
                </a:ln>
                <a:solidFill>
                  <a:schemeClr val="tx1"/>
                </a:solidFill>
                <a:effectLst/>
                <a:uLnTx/>
                <a:uFillTx/>
                <a:latin typeface="+mn-lt"/>
                <a:ea typeface="+mn-ea"/>
                <a:cs typeface="+mn-cs"/>
              </a:rPr>
              <a:t>The ALTER TABLE command can also be used to remove existing columns</a:t>
            </a:r>
            <a:endParaRPr kumimoji="0" lang="en-GB" sz="1400" b="0" i="0" u="none" strike="noStrike" kern="0" cap="none" spc="0" normalizeH="0" baseline="0" noProof="0" dirty="0">
              <a:ln>
                <a:noFill/>
              </a:ln>
              <a:solidFill>
                <a:schemeClr val="tx1"/>
              </a:solidFill>
              <a:effectLst/>
              <a:uLnTx/>
              <a:uFillTx/>
              <a:latin typeface="+mn-lt"/>
              <a:ea typeface="+mn-ea"/>
              <a:cs typeface="+mn-cs"/>
            </a:endParaRPr>
          </a:p>
        </p:txBody>
      </p:sp>
      <p:sp>
        <p:nvSpPr>
          <p:cNvPr id="12" name="Text Box 4"/>
          <p:cNvSpPr txBox="1">
            <a:spLocks noChangeArrowheads="1"/>
          </p:cNvSpPr>
          <p:nvPr/>
        </p:nvSpPr>
        <p:spPr bwMode="auto">
          <a:xfrm>
            <a:off x="4312170" y="1600200"/>
            <a:ext cx="3581400" cy="523220"/>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400" b="0" dirty="0">
                <a:latin typeface="+mn-lt"/>
              </a:rPr>
              <a:t>ALTER TABLE TRACKER </a:t>
            </a:r>
            <a:br>
              <a:rPr lang="en-US" sz="1400" b="0" dirty="0">
                <a:latin typeface="+mn-lt"/>
              </a:rPr>
            </a:br>
            <a:r>
              <a:rPr lang="en-US" sz="1400" b="0" dirty="0">
                <a:latin typeface="+mn-lt"/>
              </a:rPr>
              <a:t>	ADD RETURN_DATE DATE;</a:t>
            </a:r>
          </a:p>
        </p:txBody>
      </p:sp>
      <p:sp>
        <p:nvSpPr>
          <p:cNvPr id="13" name="Rectangle 5"/>
          <p:cNvSpPr>
            <a:spLocks noChangeArrowheads="1"/>
          </p:cNvSpPr>
          <p:nvPr/>
        </p:nvSpPr>
        <p:spPr bwMode="auto">
          <a:xfrm>
            <a:off x="4191001" y="4419600"/>
            <a:ext cx="4038600" cy="954107"/>
          </a:xfrm>
          <a:prstGeom prst="rect">
            <a:avLst/>
          </a:prstGeom>
          <a:noFill/>
          <a:ln w="9525">
            <a:noFill/>
            <a:miter lim="800000"/>
            <a:headEnd/>
            <a:tailEnd/>
          </a:ln>
          <a:effectLst/>
        </p:spPr>
        <p:txBody>
          <a:bodyPr wrap="square">
            <a:spAutoFit/>
          </a:bodyPr>
          <a:lstStyle/>
          <a:p>
            <a:pPr marL="344488" indent="-344488">
              <a:buClr>
                <a:srgbClr val="0B1F65"/>
              </a:buClr>
              <a:buFont typeface="Wingdings" pitchFamily="2" charset="2"/>
              <a:buChar char="ü"/>
            </a:pPr>
            <a:r>
              <a:rPr lang="en-GB" sz="1400" b="0" dirty="0">
                <a:solidFill>
                  <a:srgbClr val="000000"/>
                </a:solidFill>
                <a:latin typeface="+mn-lt"/>
              </a:rPr>
              <a:t>The DROP TABLE command deletes the specified table from the database</a:t>
            </a:r>
          </a:p>
          <a:p>
            <a:pPr marL="344488" indent="-344488">
              <a:buClr>
                <a:srgbClr val="0B1F65"/>
              </a:buClr>
              <a:buFont typeface="Wingdings" pitchFamily="2" charset="2"/>
              <a:buChar char="ü"/>
            </a:pPr>
            <a:r>
              <a:rPr lang="en-GB" sz="1400" b="0" dirty="0">
                <a:solidFill>
                  <a:srgbClr val="000000"/>
                </a:solidFill>
                <a:latin typeface="+mn-lt"/>
              </a:rPr>
              <a:t>DROP TABLE TRACKER</a:t>
            </a:r>
          </a:p>
          <a:p>
            <a:pPr>
              <a:buClr>
                <a:srgbClr val="0B1F65"/>
              </a:buClr>
            </a:pPr>
            <a:r>
              <a:rPr lang="en-GB" sz="1400" b="0" dirty="0">
                <a:solidFill>
                  <a:srgbClr val="000000"/>
                </a:solidFill>
                <a:latin typeface="+mn-lt"/>
              </a:rPr>
              <a:t>	</a:t>
            </a:r>
            <a:endParaRPr lang="en-US" sz="1400" b="0" dirty="0">
              <a:solidFill>
                <a:srgbClr val="000000"/>
              </a:solidFill>
              <a:latin typeface="+mn-lt"/>
            </a:endParaRPr>
          </a:p>
        </p:txBody>
      </p:sp>
      <p:sp>
        <p:nvSpPr>
          <p:cNvPr id="14" name="Text Box 6"/>
          <p:cNvSpPr txBox="1">
            <a:spLocks noChangeArrowheads="1"/>
          </p:cNvSpPr>
          <p:nvPr/>
        </p:nvSpPr>
        <p:spPr bwMode="auto">
          <a:xfrm>
            <a:off x="762000" y="4572000"/>
            <a:ext cx="3352800" cy="523220"/>
          </a:xfrm>
          <a:prstGeom prst="rect">
            <a:avLst/>
          </a:prstGeom>
          <a:solidFill>
            <a:schemeClr val="bg1">
              <a:lumMod val="95000"/>
            </a:schemeClr>
          </a:solidFill>
          <a:ln w="9525">
            <a:solidFill>
              <a:schemeClr val="tx1"/>
            </a:solidFill>
            <a:miter lim="800000"/>
            <a:headEnd/>
            <a:tailEnd/>
          </a:ln>
          <a:effectLst/>
        </p:spPr>
        <p:txBody>
          <a:bodyPr wrap="square">
            <a:spAutoFit/>
          </a:bodyPr>
          <a:lstStyle/>
          <a:p>
            <a:r>
              <a:rPr lang="en-US" sz="1400" b="0" dirty="0">
                <a:latin typeface="+mn-lt"/>
              </a:rPr>
              <a:t>DROP TABLE </a:t>
            </a:r>
            <a:r>
              <a:rPr lang="en-US" sz="1400" b="0" dirty="0" smtClean="0">
                <a:latin typeface="+mn-lt"/>
              </a:rPr>
              <a:t>TRACKER;</a:t>
            </a:r>
          </a:p>
          <a:p>
            <a:endParaRPr lang="en-US" sz="1400" b="0" dirty="0">
              <a:latin typeface="+mn-lt"/>
            </a:endParaRPr>
          </a:p>
        </p:txBody>
      </p:sp>
      <p:sp>
        <p:nvSpPr>
          <p:cNvPr id="7" name="Slide Number Placeholder 6"/>
          <p:cNvSpPr>
            <a:spLocks noGrp="1"/>
          </p:cNvSpPr>
          <p:nvPr>
            <p:ph type="sldNum" sz="quarter" idx="12"/>
          </p:nvPr>
        </p:nvSpPr>
        <p:spPr/>
        <p:txBody>
          <a:bodyPr/>
          <a:lstStyle/>
          <a:p>
            <a:pPr>
              <a:defRPr/>
            </a:pPr>
            <a:fld id="{8348CB98-1ADF-4688-ABB6-B8959D314D34}" type="slidenum">
              <a:rPr lang="en-US" smtClean="0"/>
              <a:pPr>
                <a:defRPr/>
              </a:pPr>
              <a:t>21</a:t>
            </a:fld>
            <a:endParaRPr lang="en-US"/>
          </a:p>
        </p:txBody>
      </p:sp>
      <p:sp>
        <p:nvSpPr>
          <p:cNvPr id="8" name="Footer Placeholder 7"/>
          <p:cNvSpPr>
            <a:spLocks noGrp="1"/>
          </p:cNvSpPr>
          <p:nvPr>
            <p:ph type="ftr" sz="quarter" idx="11"/>
          </p:nvPr>
        </p:nvSpPr>
        <p:spPr/>
        <p:txBody>
          <a:bodyPr/>
          <a:lstStyle/>
          <a:p>
            <a:pPr>
              <a:defRPr/>
            </a:pPr>
            <a:r>
              <a:rPr lang="en-US" smtClean="0"/>
              <a:t>Fractal Academy of Analytics</a:t>
            </a:r>
            <a:endParaRPr lang="en-US"/>
          </a:p>
        </p:txBody>
      </p:sp>
      <p:sp>
        <p:nvSpPr>
          <p:cNvPr id="9"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z="2000" b="1" dirty="0" smtClean="0"/>
              <a:t>Drop &amp; Alter Table</a:t>
            </a:r>
            <a:endParaRPr lang="en-US" sz="2000" b="1" kern="0" dirty="0" smtClean="0">
              <a:solidFill>
                <a:schemeClr val="tx2"/>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pic>
        <p:nvPicPr>
          <p:cNvPr id="7" name="Picture 6" descr="datamanipulation.jpg"/>
          <p:cNvPicPr>
            <a:picLocks noChangeAspect="1"/>
          </p:cNvPicPr>
          <p:nvPr/>
        </p:nvPicPr>
        <p:blipFill>
          <a:blip r:embed="rId2" cstate="print"/>
          <a:srcRect l="3508" t="11578" r="8772" b="21808"/>
          <a:stretch>
            <a:fillRect/>
          </a:stretch>
        </p:blipFill>
        <p:spPr>
          <a:xfrm>
            <a:off x="2514600" y="3962400"/>
            <a:ext cx="3810000" cy="1905000"/>
          </a:xfrm>
          <a:prstGeom prst="rect">
            <a:avLst/>
          </a:prstGeom>
          <a:ln>
            <a:noFill/>
          </a:ln>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22</a:t>
            </a:fld>
            <a:endParaRPr lang="en-US"/>
          </a:p>
        </p:txBody>
      </p:sp>
      <p:sp>
        <p:nvSpPr>
          <p:cNvPr id="6" name="Content Placeholder 2"/>
          <p:cNvSpPr>
            <a:spLocks noGrp="1"/>
          </p:cNvSpPr>
          <p:nvPr>
            <p:ph idx="1"/>
          </p:nvPr>
        </p:nvSpPr>
        <p:spPr>
          <a:xfrm>
            <a:off x="2209800" y="3048000"/>
            <a:ext cx="4800600" cy="381000"/>
          </a:xfrm>
        </p:spPr>
        <p:txBody>
          <a:bodyPr/>
          <a:lstStyle/>
          <a:p>
            <a:pPr algn="ctr">
              <a:buNone/>
            </a:pPr>
            <a:r>
              <a:rPr lang="en-US" b="1" dirty="0" smtClean="0">
                <a:solidFill>
                  <a:schemeClr val="tx1"/>
                </a:solidFill>
                <a:latin typeface="+mn-lt"/>
                <a:ea typeface="+mn-ea"/>
                <a:cs typeface="+mn-cs"/>
              </a:rPr>
              <a:t>Data Manipulation and Retrieval</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823210"/>
            <a:ext cx="4876800" cy="579438"/>
          </a:xfrm>
        </p:spPr>
        <p:txBody>
          <a:bodyPr/>
          <a:lstStyle/>
          <a:p>
            <a:pPr eaLnBrk="1" hangingPunct="1"/>
            <a:r>
              <a:rPr lang="en-US" sz="2000" b="1" dirty="0" smtClean="0"/>
              <a:t>Data Manipulation | Insert Data</a:t>
            </a:r>
          </a:p>
        </p:txBody>
      </p:sp>
      <p:sp>
        <p:nvSpPr>
          <p:cNvPr id="17411" name="Rectangle 3"/>
          <p:cNvSpPr>
            <a:spLocks noGrp="1" noChangeArrowheads="1"/>
          </p:cNvSpPr>
          <p:nvPr>
            <p:ph type="body" idx="1"/>
          </p:nvPr>
        </p:nvSpPr>
        <p:spPr>
          <a:xfrm>
            <a:off x="381000" y="1479884"/>
            <a:ext cx="8229600" cy="4997116"/>
          </a:xfrm>
        </p:spPr>
        <p:txBody>
          <a:bodyPr/>
          <a:lstStyle/>
          <a:p>
            <a:pPr eaLnBrk="1" hangingPunct="1">
              <a:buFont typeface="Wingdings" pitchFamily="2" charset="2"/>
              <a:buChar char="ü"/>
            </a:pPr>
            <a:r>
              <a:rPr lang="en-US" sz="1400" dirty="0" smtClean="0">
                <a:solidFill>
                  <a:srgbClr val="000000"/>
                </a:solidFill>
              </a:rPr>
              <a:t>Use the INSERT command to enter data into a table.</a:t>
            </a:r>
          </a:p>
          <a:p>
            <a:pPr eaLnBrk="1" hangingPunct="1">
              <a:buNone/>
            </a:pPr>
            <a:endParaRPr lang="en-US" sz="1400" dirty="0" smtClean="0">
              <a:solidFill>
                <a:srgbClr val="000000"/>
              </a:solidFill>
            </a:endParaRPr>
          </a:p>
          <a:p>
            <a:pPr eaLnBrk="1" hangingPunct="1">
              <a:buNone/>
            </a:pPr>
            <a:r>
              <a:rPr lang="en-US" sz="1400" dirty="0" smtClean="0">
                <a:solidFill>
                  <a:srgbClr val="000000"/>
                </a:solidFill>
              </a:rPr>
              <a:t>Syntax :</a:t>
            </a:r>
            <a:endParaRPr lang="en-US" sz="1400" kern="1200" dirty="0" smtClean="0">
              <a:solidFill>
                <a:srgbClr val="648C8C">
                  <a:lumMod val="75000"/>
                </a:srgbClr>
              </a:solidFill>
              <a:latin typeface="Arial" pitchFamily="34" charset="0"/>
              <a:cs typeface="Arial" pitchFamily="34" charset="0"/>
            </a:endParaRPr>
          </a:p>
          <a:p>
            <a:pPr eaLnBrk="1" hangingPunct="1">
              <a:buNone/>
            </a:pPr>
            <a:endParaRPr lang="en-US" sz="1400" b="1" dirty="0" smtClean="0"/>
          </a:p>
          <a:p>
            <a:pPr eaLnBrk="1" hangingPunct="1">
              <a:buNone/>
            </a:pPr>
            <a:endParaRPr lang="en-US" sz="1400" b="1" dirty="0" smtClean="0"/>
          </a:p>
          <a:p>
            <a:pPr>
              <a:buFont typeface="Wingdings" pitchFamily="2" charset="2"/>
              <a:buChar char="ü"/>
            </a:pPr>
            <a:r>
              <a:rPr lang="en-US" sz="1400" dirty="0" smtClean="0">
                <a:solidFill>
                  <a:srgbClr val="000000"/>
                </a:solidFill>
              </a:rPr>
              <a:t>Types of Insert :</a:t>
            </a:r>
          </a:p>
          <a:p>
            <a:pPr eaLnBrk="1" hangingPunct="1">
              <a:buNone/>
            </a:pPr>
            <a:r>
              <a:rPr lang="en-US" sz="1400" dirty="0" smtClean="0">
                <a:solidFill>
                  <a:srgbClr val="000000"/>
                </a:solidFill>
              </a:rPr>
              <a:t>	Insert the exact values as per table structure (columns).</a:t>
            </a:r>
          </a:p>
          <a:p>
            <a:pPr lvl="0">
              <a:lnSpc>
                <a:spcPct val="115000"/>
              </a:lnSpc>
              <a:spcBef>
                <a:spcPts val="0"/>
              </a:spcBef>
              <a:spcAft>
                <a:spcPts val="0"/>
              </a:spcAft>
              <a:buNone/>
            </a:pPr>
            <a:r>
              <a:rPr lang="en-US" sz="1400" dirty="0" smtClean="0">
                <a:solidFill>
                  <a:srgbClr val="000000"/>
                </a:solidFill>
              </a:rPr>
              <a:t>		  :</a:t>
            </a:r>
            <a:endParaRPr lang="en-US" sz="1400" kern="1200" dirty="0" smtClean="0">
              <a:solidFill>
                <a:srgbClr val="648C8C">
                  <a:lumMod val="75000"/>
                </a:srgbClr>
              </a:solidFill>
              <a:latin typeface="Arial" pitchFamily="34" charset="0"/>
              <a:cs typeface="Arial" pitchFamily="34" charset="0"/>
            </a:endParaRPr>
          </a:p>
          <a:p>
            <a:pPr lvl="0">
              <a:lnSpc>
                <a:spcPct val="115000"/>
              </a:lnSpc>
              <a:spcBef>
                <a:spcPts val="0"/>
              </a:spcBef>
              <a:spcAft>
                <a:spcPts val="0"/>
              </a:spcAft>
              <a:buNone/>
            </a:pPr>
            <a:endParaRPr lang="en-US" sz="1400" dirty="0" smtClean="0">
              <a:solidFill>
                <a:srgbClr val="000000"/>
              </a:solidFill>
            </a:endParaRPr>
          </a:p>
          <a:p>
            <a:pPr eaLnBrk="1" hangingPunct="1">
              <a:buNone/>
            </a:pPr>
            <a:endParaRPr lang="en-US" sz="1400" dirty="0" smtClean="0">
              <a:solidFill>
                <a:srgbClr val="000000"/>
              </a:solidFill>
            </a:endParaRPr>
          </a:p>
          <a:p>
            <a:pPr eaLnBrk="1" hangingPunct="1">
              <a:buNone/>
            </a:pPr>
            <a:r>
              <a:rPr lang="en-US" sz="1400" dirty="0" smtClean="0">
                <a:solidFill>
                  <a:srgbClr val="000000"/>
                </a:solidFill>
              </a:rPr>
              <a:t>	Insert multiples values at same time i.e. using single query.</a:t>
            </a:r>
          </a:p>
          <a:p>
            <a:pPr lvl="0">
              <a:spcBef>
                <a:spcPts val="0"/>
              </a:spcBef>
              <a:spcAft>
                <a:spcPts val="0"/>
              </a:spcAft>
              <a:buNone/>
            </a:pPr>
            <a:r>
              <a:rPr lang="en-US" sz="1400" dirty="0" smtClean="0">
                <a:solidFill>
                  <a:srgbClr val="000000"/>
                </a:solidFill>
              </a:rPr>
              <a:t>		  :</a:t>
            </a:r>
          </a:p>
          <a:p>
            <a:pPr lvl="0">
              <a:spcBef>
                <a:spcPts val="0"/>
              </a:spcBef>
              <a:spcAft>
                <a:spcPts val="0"/>
              </a:spcAft>
              <a:buNone/>
            </a:pPr>
            <a:endParaRPr lang="en-US" sz="1400" kern="1200" dirty="0" smtClean="0">
              <a:solidFill>
                <a:srgbClr val="000000"/>
              </a:solidFill>
              <a:latin typeface="Calibri"/>
              <a:ea typeface="Times New Roman"/>
              <a:cs typeface="Calibri"/>
            </a:endParaRPr>
          </a:p>
          <a:p>
            <a:pPr lvl="0">
              <a:spcBef>
                <a:spcPts val="0"/>
              </a:spcBef>
              <a:spcAft>
                <a:spcPts val="0"/>
              </a:spcAft>
              <a:buNone/>
            </a:pPr>
            <a:endParaRPr lang="en-US" sz="1400" kern="1200" dirty="0" smtClean="0">
              <a:solidFill>
                <a:srgbClr val="000000"/>
              </a:solidFill>
              <a:latin typeface="Calibri"/>
              <a:ea typeface="Times New Roman"/>
              <a:cs typeface="Calibri"/>
            </a:endParaRPr>
          </a:p>
          <a:p>
            <a:pPr lvl="0">
              <a:spcBef>
                <a:spcPts val="0"/>
              </a:spcBef>
              <a:spcAft>
                <a:spcPts val="0"/>
              </a:spcAft>
              <a:buNone/>
            </a:pPr>
            <a:endParaRPr lang="en-US" sz="1400" kern="1200" dirty="0" smtClean="0">
              <a:solidFill>
                <a:srgbClr val="648C8C">
                  <a:lumMod val="75000"/>
                </a:srgbClr>
              </a:solidFill>
              <a:latin typeface="Calibri"/>
              <a:ea typeface="Times New Roman"/>
              <a:cs typeface="Calibri"/>
            </a:endParaRPr>
          </a:p>
          <a:p>
            <a:pPr marL="0" lvl="0" indent="-228600">
              <a:lnSpc>
                <a:spcPts val="1255"/>
              </a:lnSpc>
              <a:spcBef>
                <a:spcPts val="0"/>
              </a:spcBef>
              <a:spcAft>
                <a:spcPts val="0"/>
              </a:spcAft>
              <a:buNone/>
            </a:pPr>
            <a:endParaRPr lang="en-US" sz="1400" kern="1200" dirty="0" smtClean="0">
              <a:solidFill>
                <a:srgbClr val="648C8C">
                  <a:lumMod val="75000"/>
                </a:srgbClr>
              </a:solidFill>
              <a:latin typeface="Calibri"/>
              <a:ea typeface="Times New Roman"/>
              <a:cs typeface="Calibri"/>
            </a:endParaRPr>
          </a:p>
          <a:p>
            <a:pPr marL="0" lvl="0" indent="-228600">
              <a:lnSpc>
                <a:spcPts val="1255"/>
              </a:lnSpc>
              <a:spcBef>
                <a:spcPts val="0"/>
              </a:spcBef>
              <a:spcAft>
                <a:spcPts val="0"/>
              </a:spcAft>
              <a:buNone/>
            </a:pPr>
            <a:endParaRPr lang="en-US" sz="1400" kern="1200" dirty="0" smtClean="0">
              <a:solidFill>
                <a:srgbClr val="648C8C">
                  <a:lumMod val="75000"/>
                </a:srgbClr>
              </a:solidFill>
              <a:latin typeface="Calibri"/>
              <a:ea typeface="Times New Roman"/>
              <a:cs typeface="Calibri"/>
            </a:endParaRPr>
          </a:p>
          <a:p>
            <a:pPr marL="0" lvl="0" indent="-228600">
              <a:lnSpc>
                <a:spcPts val="1255"/>
              </a:lnSpc>
              <a:spcBef>
                <a:spcPts val="0"/>
              </a:spcBef>
              <a:spcAft>
                <a:spcPts val="0"/>
              </a:spcAft>
              <a:buNone/>
            </a:pPr>
            <a:r>
              <a:rPr lang="en-US" sz="1400" dirty="0" smtClean="0">
                <a:solidFill>
                  <a:srgbClr val="000000"/>
                </a:solidFill>
              </a:rPr>
              <a:t>      Insert only required values into a table from another table.</a:t>
            </a:r>
          </a:p>
          <a:p>
            <a:pPr>
              <a:spcBef>
                <a:spcPts val="0"/>
              </a:spcBef>
              <a:spcAft>
                <a:spcPts val="0"/>
              </a:spcAft>
              <a:buNone/>
            </a:pPr>
            <a:r>
              <a:rPr lang="en-US" sz="1400" dirty="0" smtClean="0">
                <a:solidFill>
                  <a:srgbClr val="000000"/>
                </a:solidFill>
              </a:rPr>
              <a:t>		 : 		</a:t>
            </a:r>
          </a:p>
          <a:p>
            <a:pPr eaLnBrk="1" hangingPunct="1">
              <a:buNone/>
            </a:pPr>
            <a:r>
              <a:rPr lang="en-US" sz="1400" dirty="0" smtClean="0">
                <a:solidFill>
                  <a:srgbClr val="000000"/>
                </a:solidFill>
              </a:rPr>
              <a:t>		</a:t>
            </a:r>
          </a:p>
          <a:p>
            <a:pPr eaLnBrk="1" hangingPunct="1">
              <a:buNone/>
            </a:pPr>
            <a:r>
              <a:rPr lang="en-US" sz="1400"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Rectangle 5"/>
          <p:cNvSpPr/>
          <p:nvPr/>
        </p:nvSpPr>
        <p:spPr>
          <a:xfrm>
            <a:off x="1828800" y="2133600"/>
            <a:ext cx="5181600" cy="381000"/>
          </a:xfrm>
          <a:prstGeom prst="rect">
            <a:avLst/>
          </a:prstGeom>
          <a:solidFill>
            <a:schemeClr val="bg1">
              <a:lumMod val="9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INSERT INTO </a:t>
            </a:r>
            <a:r>
              <a:rPr lang="en-US" sz="1400" i="1" dirty="0" smtClean="0">
                <a:solidFill>
                  <a:schemeClr val="tx1"/>
                </a:solidFill>
                <a:latin typeface="Arial" pitchFamily="34" charset="0"/>
                <a:cs typeface="Arial" pitchFamily="34" charset="0"/>
              </a:rPr>
              <a:t>table_name </a:t>
            </a:r>
            <a:r>
              <a:rPr lang="en-US" sz="1400" dirty="0" smtClean="0">
                <a:solidFill>
                  <a:schemeClr val="tx1"/>
                </a:solidFill>
                <a:latin typeface="Arial" pitchFamily="34" charset="0"/>
                <a:cs typeface="Arial" pitchFamily="34" charset="0"/>
              </a:rPr>
              <a:t>VALUES (</a:t>
            </a:r>
            <a:r>
              <a:rPr lang="en-US" sz="1400" i="1" dirty="0" smtClean="0">
                <a:solidFill>
                  <a:schemeClr val="tx1"/>
                </a:solidFill>
                <a:latin typeface="Arial" pitchFamily="34" charset="0"/>
                <a:cs typeface="Arial" pitchFamily="34" charset="0"/>
              </a:rPr>
              <a:t>value1</a:t>
            </a:r>
            <a:r>
              <a:rPr lang="en-US" sz="1400" dirty="0" smtClean="0">
                <a:solidFill>
                  <a:schemeClr val="tx1"/>
                </a:solidFill>
                <a:latin typeface="Arial" pitchFamily="34" charset="0"/>
                <a:cs typeface="Arial" pitchFamily="34" charset="0"/>
              </a:rPr>
              <a:t>,</a:t>
            </a:r>
            <a:r>
              <a:rPr lang="en-US" sz="1400" i="1" dirty="0" smtClean="0">
                <a:solidFill>
                  <a:schemeClr val="tx1"/>
                </a:solidFill>
                <a:latin typeface="Arial" pitchFamily="34" charset="0"/>
                <a:cs typeface="Arial" pitchFamily="34" charset="0"/>
              </a:rPr>
              <a:t>value2</a:t>
            </a:r>
            <a:r>
              <a:rPr lang="en-US" sz="1400" dirty="0" smtClean="0">
                <a:solidFill>
                  <a:schemeClr val="tx1"/>
                </a:solidFill>
                <a:latin typeface="Arial" pitchFamily="34" charset="0"/>
                <a:cs typeface="Arial" pitchFamily="34" charset="0"/>
              </a:rPr>
              <a:t>,</a:t>
            </a:r>
            <a:r>
              <a:rPr lang="en-US" sz="1400" i="1" dirty="0" smtClean="0">
                <a:solidFill>
                  <a:schemeClr val="tx1"/>
                </a:solidFill>
                <a:latin typeface="Arial" pitchFamily="34" charset="0"/>
                <a:cs typeface="Arial" pitchFamily="34" charset="0"/>
              </a:rPr>
              <a:t>value3</a:t>
            </a:r>
            <a:r>
              <a:rPr lang="en-US" sz="1400" dirty="0" smtClean="0">
                <a:solidFill>
                  <a:schemeClr val="tx1"/>
                </a:solidFill>
                <a:latin typeface="Arial" pitchFamily="34" charset="0"/>
                <a:cs typeface="Arial" pitchFamily="34" charset="0"/>
              </a:rPr>
              <a:t>,...);</a:t>
            </a:r>
            <a:endParaRPr lang="en-US" dirty="0">
              <a:solidFill>
                <a:schemeClr val="tx1"/>
              </a:solidFill>
            </a:endParaRPr>
          </a:p>
        </p:txBody>
      </p:sp>
      <p:sp>
        <p:nvSpPr>
          <p:cNvPr id="7" name="Rectangle 6"/>
          <p:cNvSpPr/>
          <p:nvPr/>
        </p:nvSpPr>
        <p:spPr>
          <a:xfrm>
            <a:off x="1828800" y="3352800"/>
            <a:ext cx="51816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solidFill>
                  <a:schemeClr val="tx1"/>
                </a:solidFill>
                <a:latin typeface="Arial" pitchFamily="34" charset="0"/>
                <a:cs typeface="Arial" pitchFamily="34" charset="0"/>
              </a:rPr>
              <a:t>INSERT  INTO  SalesStaff1  VALUES (1, 'Stephen', 'Jiang');</a:t>
            </a:r>
            <a:endParaRPr lang="en-US" dirty="0">
              <a:solidFill>
                <a:schemeClr val="tx1"/>
              </a:solidFill>
            </a:endParaRPr>
          </a:p>
        </p:txBody>
      </p:sp>
      <p:sp>
        <p:nvSpPr>
          <p:cNvPr id="8" name="Rectangle 7"/>
          <p:cNvSpPr/>
          <p:nvPr/>
        </p:nvSpPr>
        <p:spPr>
          <a:xfrm>
            <a:off x="1828800" y="4343400"/>
            <a:ext cx="5181600" cy="914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342900" lvl="0" indent="-342900" eaLnBrk="0" hangingPunct="0">
              <a:spcBef>
                <a:spcPts val="0"/>
              </a:spcBef>
              <a:spcAft>
                <a:spcPts val="0"/>
              </a:spcAft>
            </a:pPr>
            <a:r>
              <a:rPr lang="en-US" sz="1400" dirty="0" smtClean="0">
                <a:solidFill>
                  <a:srgbClr val="000000"/>
                </a:solidFill>
                <a:latin typeface="Arial" pitchFamily="34" charset="0"/>
                <a:cs typeface="Arial" pitchFamily="34" charset="0"/>
              </a:rPr>
              <a:t>INSERT  INTO  SalesStaff1  VALUES </a:t>
            </a:r>
          </a:p>
          <a:p>
            <a:pPr marL="342900" lvl="0" indent="-342900" eaLnBrk="0" hangingPunct="0">
              <a:spcBef>
                <a:spcPts val="0"/>
              </a:spcBef>
              <a:spcAft>
                <a:spcPts val="0"/>
              </a:spcAft>
            </a:pPr>
            <a:r>
              <a:rPr lang="en-US" sz="1400" dirty="0" smtClean="0">
                <a:solidFill>
                  <a:srgbClr val="000000"/>
                </a:solidFill>
                <a:latin typeface="Arial" pitchFamily="34" charset="0"/>
                <a:cs typeface="Arial" pitchFamily="34" charset="0"/>
              </a:rPr>
              <a:t>    (2, 'Michael', 'Blythe'),</a:t>
            </a:r>
          </a:p>
          <a:p>
            <a:pPr lvl="0" indent="-228600" eaLnBrk="0" hangingPunct="0">
              <a:lnSpc>
                <a:spcPts val="1255"/>
              </a:lnSpc>
              <a:spcBef>
                <a:spcPts val="0"/>
              </a:spcBef>
              <a:spcAft>
                <a:spcPts val="0"/>
              </a:spcAft>
            </a:pPr>
            <a:r>
              <a:rPr lang="en-US" sz="1400" dirty="0" smtClean="0">
                <a:solidFill>
                  <a:srgbClr val="000000"/>
                </a:solidFill>
                <a:latin typeface="Arial" pitchFamily="34" charset="0"/>
                <a:cs typeface="Arial" pitchFamily="34" charset="0"/>
              </a:rPr>
              <a:t>    (3, 'Linda', 'Mitchell'),</a:t>
            </a:r>
          </a:p>
          <a:p>
            <a:pPr lvl="0" indent="-228600" eaLnBrk="0" hangingPunct="0">
              <a:lnSpc>
                <a:spcPts val="1255"/>
              </a:lnSpc>
              <a:spcBef>
                <a:spcPts val="0"/>
              </a:spcBef>
              <a:spcAft>
                <a:spcPts val="0"/>
              </a:spcAft>
            </a:pPr>
            <a:r>
              <a:rPr lang="en-US" sz="1400" dirty="0" smtClean="0">
                <a:solidFill>
                  <a:srgbClr val="000000"/>
                </a:solidFill>
                <a:latin typeface="Arial" pitchFamily="34" charset="0"/>
                <a:cs typeface="Arial" pitchFamily="34" charset="0"/>
              </a:rPr>
              <a:t>    (4, 'Jillian', 'Carson');</a:t>
            </a:r>
          </a:p>
        </p:txBody>
      </p:sp>
      <p:sp>
        <p:nvSpPr>
          <p:cNvPr id="9" name="Rectangle 8"/>
          <p:cNvSpPr/>
          <p:nvPr/>
        </p:nvSpPr>
        <p:spPr>
          <a:xfrm>
            <a:off x="1828800" y="5653790"/>
            <a:ext cx="6324600" cy="609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spcBef>
                <a:spcPts val="0"/>
              </a:spcBef>
              <a:spcAft>
                <a:spcPts val="0"/>
              </a:spcAft>
              <a:buNone/>
            </a:pPr>
            <a:r>
              <a:rPr lang="en-US" sz="1400" dirty="0" smtClean="0">
                <a:solidFill>
                  <a:srgbClr val="648C8C">
                    <a:lumMod val="75000"/>
                  </a:srgbClr>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INSERT  INTO  SalesStaff1(StaffID, FirstName) </a:t>
            </a:r>
          </a:p>
          <a:p>
            <a:pPr>
              <a:spcBef>
                <a:spcPts val="0"/>
              </a:spcBef>
              <a:spcAft>
                <a:spcPts val="0"/>
              </a:spcAft>
              <a:buNone/>
            </a:pPr>
            <a:r>
              <a:rPr lang="en-US" sz="1400" dirty="0" smtClean="0">
                <a:solidFill>
                  <a:srgbClr val="000000"/>
                </a:solidFill>
                <a:latin typeface="Arial" pitchFamily="34" charset="0"/>
                <a:cs typeface="Arial" pitchFamily="34" charset="0"/>
              </a:rPr>
              <a:t>SELECT StaffID, FirstName FROM SalesStaff2 WHERE  StaffID=8;</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81600"/>
          </a:xfrm>
        </p:spPr>
        <p:txBody>
          <a:bodyPr/>
          <a:lstStyle/>
          <a:p>
            <a:pPr>
              <a:buFont typeface="Wingdings" pitchFamily="2" charset="2"/>
              <a:buChar char="ü"/>
            </a:pPr>
            <a:r>
              <a:rPr lang="en-US" sz="1400" dirty="0" smtClean="0">
                <a:solidFill>
                  <a:srgbClr val="000000"/>
                </a:solidFill>
              </a:rPr>
              <a:t>Inserting value in a table having IDENTITY column.</a:t>
            </a:r>
          </a:p>
          <a:p>
            <a:pPr>
              <a:buFont typeface="Wingdings" pitchFamily="2" charset="2"/>
              <a:buChar char="ü"/>
            </a:pPr>
            <a:r>
              <a:rPr lang="en-US" sz="1400" dirty="0" smtClean="0"/>
              <a:t>Consider below  Person table </a:t>
            </a:r>
          </a:p>
          <a:p>
            <a:pPr>
              <a:buNone/>
            </a:pPr>
            <a:r>
              <a:rPr lang="en-US" sz="1400" dirty="0" smtClean="0"/>
              <a:t>		</a:t>
            </a: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a:buNone/>
            </a:pPr>
            <a:endParaRPr lang="en-US" sz="1400" kern="1200" dirty="0" smtClean="0">
              <a:latin typeface="Arial" pitchFamily="34" charset="0"/>
              <a:cs typeface="Arial" pitchFamily="34" charset="0"/>
            </a:endParaRP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latin typeface="Arial" pitchFamily="34" charset="0"/>
              <a:ea typeface="+mn-ea"/>
              <a:cs typeface="Arial" pitchFamily="34" charset="0"/>
            </a:endParaRPr>
          </a:p>
          <a:p>
            <a:pPr marL="344488" lvl="2" indent="-344488">
              <a:buFont typeface="Wingdings" pitchFamily="2" charset="2"/>
              <a:buChar char="ü"/>
            </a:pPr>
            <a:r>
              <a:rPr lang="en-US" sz="1400" dirty="0" smtClean="0">
                <a:ea typeface="+mn-ea"/>
                <a:cs typeface="+mn-cs"/>
              </a:rPr>
              <a:t>IDENTITY keyword is used for auto-increment.</a:t>
            </a:r>
          </a:p>
          <a:p>
            <a:pPr marL="344488" lvl="2" indent="-344488">
              <a:buFont typeface="Wingdings" pitchFamily="2" charset="2"/>
              <a:buChar char="ü"/>
            </a:pPr>
            <a:r>
              <a:rPr lang="en-US" sz="1400" dirty="0" smtClean="0">
                <a:ea typeface="+mn-ea"/>
                <a:cs typeface="+mn-cs"/>
              </a:rPr>
              <a:t>Default starting value is 1 and increments by 1 for each new record.</a:t>
            </a:r>
          </a:p>
          <a:p>
            <a:pPr marL="344488" lvl="2" indent="-344488">
              <a:buFont typeface="Wingdings" pitchFamily="2" charset="2"/>
              <a:buChar char="ü"/>
            </a:pPr>
            <a:r>
              <a:rPr lang="en-US" sz="1400" dirty="0" smtClean="0">
                <a:ea typeface="+mn-ea"/>
                <a:cs typeface="+mn-cs"/>
              </a:rPr>
              <a:t>To specify that the "P_Id" column should start at value 10 and increment by 5, change the identity to IDENTITY(10,5).</a:t>
            </a: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latin typeface="Arial" pitchFamily="34" charset="0"/>
              <a:ea typeface="+mn-ea"/>
              <a:cs typeface="Arial" pitchFamily="34" charset="0"/>
            </a:endParaRPr>
          </a:p>
          <a:p>
            <a:pPr lvl="2">
              <a:buNone/>
            </a:pPr>
            <a:endParaRPr lang="en-US" sz="1400" kern="1200" dirty="0" smtClean="0">
              <a:solidFill>
                <a:srgbClr val="648C8C">
                  <a:lumMod val="75000"/>
                </a:srgbClr>
              </a:solidFill>
              <a:latin typeface="Calibri"/>
            </a:endParaRPr>
          </a:p>
          <a:p>
            <a:pPr lvl="2">
              <a:buNone/>
            </a:pPr>
            <a:endParaRPr lang="en-US" sz="1400" kern="1200" dirty="0" smtClean="0">
              <a:solidFill>
                <a:srgbClr val="648C8C">
                  <a:lumMod val="75000"/>
                </a:srgbClr>
              </a:solidFill>
              <a:latin typeface="Calibri"/>
            </a:endParaRPr>
          </a:p>
          <a:p>
            <a:pPr marL="228600" indent="-228600">
              <a:lnSpc>
                <a:spcPts val="1340"/>
              </a:lnSpc>
              <a:spcBef>
                <a:spcPts val="300"/>
              </a:spcBef>
              <a:buFont typeface="Wingdings" pitchFamily="2" charset="2"/>
              <a:buChar char="ü"/>
            </a:pPr>
            <a:r>
              <a:rPr lang="en-US" sz="1400" dirty="0" smtClean="0"/>
              <a:t>  No Need to provide value for IDENTITY column as it is entered automatically by SQL server. </a:t>
            </a:r>
          </a:p>
          <a:p>
            <a:pPr marL="228600" lvl="0" indent="-228600">
              <a:lnSpc>
                <a:spcPts val="1340"/>
              </a:lnSpc>
              <a:spcBef>
                <a:spcPts val="300"/>
              </a:spcBef>
              <a:buFont typeface="Wingdings" pitchFamily="2" charset="2"/>
              <a:buChar char="ü"/>
            </a:pPr>
            <a:endParaRPr lang="en-US" sz="1400" dirty="0" smtClean="0"/>
          </a:p>
          <a:p>
            <a:pPr>
              <a:buNone/>
            </a:pPr>
            <a:endParaRPr lang="en-US" sz="14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24</a:t>
            </a:fld>
            <a:endParaRPr lang="en-US" dirty="0"/>
          </a:p>
        </p:txBody>
      </p:sp>
      <p:sp>
        <p:nvSpPr>
          <p:cNvPr id="6" name="Rectangle 5"/>
          <p:cNvSpPr/>
          <p:nvPr/>
        </p:nvSpPr>
        <p:spPr>
          <a:xfrm>
            <a:off x="2133600" y="2133600"/>
            <a:ext cx="4343400" cy="18288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solidFill>
                  <a:srgbClr val="000000"/>
                </a:solidFill>
                <a:latin typeface="Arial" pitchFamily="34" charset="0"/>
                <a:cs typeface="Arial" pitchFamily="34" charset="0"/>
              </a:rPr>
              <a:t>     CREATE TABLE Person</a:t>
            </a:r>
          </a:p>
          <a:p>
            <a:r>
              <a:rPr lang="en-US" sz="1400" dirty="0" smtClean="0">
                <a:solidFill>
                  <a:srgbClr val="000000"/>
                </a:solidFill>
                <a:latin typeface="Arial" pitchFamily="34" charset="0"/>
                <a:cs typeface="Arial" pitchFamily="34" charset="0"/>
              </a:rPr>
              <a:t>           (</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P_Id int PRIMARY KEY IDENTITY,</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LastName varchar(255) NOT NULL,</a:t>
            </a:r>
          </a:p>
          <a:p>
            <a:r>
              <a:rPr lang="en-US" sz="1400" dirty="0" smtClean="0">
                <a:solidFill>
                  <a:srgbClr val="000000"/>
                </a:solidFill>
                <a:latin typeface="Arial" pitchFamily="34" charset="0"/>
                <a:cs typeface="Arial" pitchFamily="34" charset="0"/>
              </a:rPr>
              <a:t>             FirstName varchar(255),`</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Address varchar(255),</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City varchar(255)</a:t>
            </a:r>
            <a:br>
              <a:rPr lang="en-US" sz="1400" dirty="0" smtClean="0">
                <a:solidFill>
                  <a:srgbClr val="000000"/>
                </a:solidFill>
                <a:latin typeface="Arial" pitchFamily="34" charset="0"/>
                <a:cs typeface="Arial" pitchFamily="34" charset="0"/>
              </a:rPr>
            </a:br>
            <a:r>
              <a:rPr lang="en-US" sz="1400" dirty="0" smtClean="0">
                <a:solidFill>
                  <a:srgbClr val="000000"/>
                </a:solidFill>
                <a:latin typeface="Arial" pitchFamily="34" charset="0"/>
                <a:cs typeface="Arial" pitchFamily="34" charset="0"/>
              </a:rPr>
              <a:t>            );</a:t>
            </a:r>
            <a:endParaRPr lang="en-US" dirty="0">
              <a:solidFill>
                <a:schemeClr val="tx1"/>
              </a:solidFill>
            </a:endParaRPr>
          </a:p>
        </p:txBody>
      </p:sp>
      <p:sp>
        <p:nvSpPr>
          <p:cNvPr id="7" name="Rectangle 6"/>
          <p:cNvSpPr/>
          <p:nvPr/>
        </p:nvSpPr>
        <p:spPr>
          <a:xfrm>
            <a:off x="2133600" y="5334000"/>
            <a:ext cx="59436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solidFill>
                  <a:srgbClr val="000000"/>
                </a:solidFill>
                <a:latin typeface="Arial" pitchFamily="34" charset="0"/>
                <a:cs typeface="Arial" pitchFamily="34" charset="0"/>
              </a:rPr>
              <a:t>INSERT INTO Person (FirstName,LastName) VALUES ('Lars','Monsen');</a:t>
            </a:r>
          </a:p>
        </p:txBody>
      </p:sp>
      <p:sp>
        <p:nvSpPr>
          <p:cNvPr id="8" name="Rectangle 2"/>
          <p:cNvSpPr>
            <a:spLocks noGrp="1" noChangeArrowheads="1"/>
          </p:cNvSpPr>
          <p:nvPr>
            <p:ph type="title"/>
          </p:nvPr>
        </p:nvSpPr>
        <p:spPr>
          <a:xfrm>
            <a:off x="381000" y="823392"/>
            <a:ext cx="4648200" cy="579438"/>
          </a:xfrm>
        </p:spPr>
        <p:txBody>
          <a:bodyPr/>
          <a:lstStyle/>
          <a:p>
            <a:pPr eaLnBrk="1" hangingPunct="1"/>
            <a:r>
              <a:rPr lang="en-US" sz="2000" b="1" dirty="0" smtClean="0"/>
              <a:t>Data Manipulation | Insert 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7086600" cy="655638"/>
          </a:xfrm>
        </p:spPr>
        <p:txBody>
          <a:bodyPr/>
          <a:lstStyle/>
          <a:p>
            <a:r>
              <a:rPr lang="en-US" sz="2000" b="1" dirty="0" smtClean="0"/>
              <a:t>Data Manipulation | Updating Data</a:t>
            </a:r>
            <a:endParaRPr lang="en-US" sz="2000" b="1" dirty="0"/>
          </a:p>
        </p:txBody>
      </p:sp>
      <p:sp>
        <p:nvSpPr>
          <p:cNvPr id="3" name="Content Placeholder 2"/>
          <p:cNvSpPr>
            <a:spLocks noGrp="1"/>
          </p:cNvSpPr>
          <p:nvPr>
            <p:ph idx="1"/>
          </p:nvPr>
        </p:nvSpPr>
        <p:spPr>
          <a:xfrm>
            <a:off x="457200" y="1524000"/>
            <a:ext cx="8229600" cy="4602163"/>
          </a:xfrm>
        </p:spPr>
        <p:txBody>
          <a:bodyPr/>
          <a:lstStyle/>
          <a:p>
            <a:pPr>
              <a:buFont typeface="Wingdings" pitchFamily="2" charset="2"/>
              <a:buChar char="ü"/>
            </a:pPr>
            <a:r>
              <a:rPr lang="en-US" sz="1400" dirty="0" smtClean="0">
                <a:solidFill>
                  <a:srgbClr val="000000"/>
                </a:solidFill>
              </a:rPr>
              <a:t>The UPDATE statement is used to update existing records in a table.</a:t>
            </a:r>
          </a:p>
          <a:p>
            <a:pPr>
              <a:buFont typeface="Wingdings" pitchFamily="2" charset="2"/>
              <a:buChar char="ü"/>
            </a:pPr>
            <a:endParaRPr lang="en-US" sz="1400" dirty="0" smtClean="0">
              <a:solidFill>
                <a:srgbClr val="000000"/>
              </a:solidFill>
            </a:endParaRPr>
          </a:p>
          <a:p>
            <a:pPr>
              <a:buNone/>
            </a:pPr>
            <a:r>
              <a:rPr lang="en-US" sz="1400" dirty="0" smtClean="0">
                <a:solidFill>
                  <a:srgbClr val="000000"/>
                </a:solidFill>
              </a:rPr>
              <a:t>	Syntax :</a:t>
            </a:r>
          </a:p>
          <a:p>
            <a:pPr>
              <a:buNone/>
            </a:pPr>
            <a:r>
              <a:rPr lang="en-US" sz="1400" dirty="0" smtClean="0">
                <a:solidFill>
                  <a:srgbClr val="000000"/>
                </a:solidFill>
              </a:rPr>
              <a:t>		</a:t>
            </a:r>
            <a:endParaRPr lang="en-US" sz="1400" kern="1200" dirty="0" smtClean="0">
              <a:solidFill>
                <a:srgbClr val="000000"/>
              </a:solidFill>
              <a:latin typeface="Arial" pitchFamily="34" charset="0"/>
              <a:cs typeface="Arial" pitchFamily="34" charset="0"/>
            </a:endParaRPr>
          </a:p>
          <a:p>
            <a:pPr>
              <a:buFont typeface="Wingdings" pitchFamily="2" charset="2"/>
              <a:buChar char="ü"/>
            </a:pPr>
            <a:endParaRPr lang="en-US" sz="1400" kern="1200" dirty="0" smtClean="0">
              <a:solidFill>
                <a:srgbClr val="648C8C">
                  <a:lumMod val="75000"/>
                </a:srgbClr>
              </a:solidFill>
              <a:latin typeface="Calibri"/>
            </a:endParaRPr>
          </a:p>
          <a:p>
            <a:pPr>
              <a:buFont typeface="Wingdings" pitchFamily="2" charset="2"/>
              <a:buChar char="ü"/>
            </a:pPr>
            <a:endParaRPr lang="en-US" sz="1400" kern="1200" dirty="0" smtClean="0">
              <a:solidFill>
                <a:srgbClr val="648C8C">
                  <a:lumMod val="75000"/>
                </a:srgbClr>
              </a:solidFill>
              <a:latin typeface="Calibri"/>
            </a:endParaRPr>
          </a:p>
          <a:p>
            <a:pPr>
              <a:buNone/>
            </a:pPr>
            <a:r>
              <a:rPr lang="en-US" sz="1400" dirty="0" smtClean="0">
                <a:solidFill>
                  <a:srgbClr val="000000"/>
                </a:solidFill>
              </a:rPr>
              <a:t>	</a:t>
            </a:r>
          </a:p>
          <a:p>
            <a:pPr marL="228600" lvl="0" indent="-228600">
              <a:spcBef>
                <a:spcPts val="300"/>
              </a:spcBef>
              <a:buNone/>
            </a:pPr>
            <a:r>
              <a:rPr lang="en-US" sz="1400" kern="1200" dirty="0" smtClean="0">
                <a:solidFill>
                  <a:srgbClr val="000000"/>
                </a:solidFill>
                <a:latin typeface="Calibri"/>
              </a:rPr>
              <a:t>	</a:t>
            </a:r>
            <a:r>
              <a:rPr lang="en-US" sz="1400" kern="1200" dirty="0" smtClean="0">
                <a:solidFill>
                  <a:srgbClr val="648C8C">
                    <a:lumMod val="75000"/>
                  </a:srgbClr>
                </a:solidFill>
                <a:latin typeface="Arial" pitchFamily="34" charset="0"/>
                <a:cs typeface="Arial" pitchFamily="34" charset="0"/>
              </a:rPr>
              <a:t>	</a:t>
            </a:r>
          </a:p>
          <a:p>
            <a:pPr marL="228600" lvl="0" indent="-228600">
              <a:spcBef>
                <a:spcPts val="300"/>
              </a:spcBef>
              <a:buFont typeface="Wingdings" pitchFamily="2" charset="2"/>
              <a:buChar char="ü"/>
            </a:pPr>
            <a:endParaRPr lang="en-US" sz="1400" kern="1200" dirty="0" smtClean="0">
              <a:solidFill>
                <a:srgbClr val="648C8C">
                  <a:lumMod val="75000"/>
                </a:srgbClr>
              </a:solidFill>
              <a:latin typeface="Arial" pitchFamily="34" charset="0"/>
              <a:cs typeface="Arial" pitchFamily="34" charset="0"/>
            </a:endParaRPr>
          </a:p>
          <a:p>
            <a:pPr marL="228600" lvl="0" indent="-228600">
              <a:spcBef>
                <a:spcPts val="300"/>
              </a:spcBef>
              <a:buFont typeface="Wingdings" pitchFamily="2" charset="2"/>
              <a:buChar char="ü"/>
            </a:pPr>
            <a:endParaRPr lang="en-US" sz="1400" kern="1200" dirty="0" smtClean="0">
              <a:solidFill>
                <a:srgbClr val="648C8C">
                  <a:lumMod val="75000"/>
                </a:srgbClr>
              </a:solidFill>
              <a:latin typeface="Arial" pitchFamily="34" charset="0"/>
              <a:cs typeface="Arial" pitchFamily="34" charset="0"/>
            </a:endParaRPr>
          </a:p>
          <a:p>
            <a:pPr marL="228600" lvl="0" indent="-228600">
              <a:spcBef>
                <a:spcPts val="300"/>
              </a:spcBef>
              <a:buNone/>
            </a:pPr>
            <a:r>
              <a:rPr lang="en-US" sz="1400" kern="1200" dirty="0" smtClean="0">
                <a:solidFill>
                  <a:srgbClr val="648C8C">
                    <a:lumMod val="75000"/>
                  </a:srgbClr>
                </a:solidFill>
                <a:latin typeface="Calibri"/>
              </a:rPr>
              <a:t>	 	</a:t>
            </a:r>
          </a:p>
          <a:p>
            <a:pPr marL="228600" lvl="0" indent="-228600">
              <a:spcBef>
                <a:spcPts val="300"/>
              </a:spcBef>
              <a:buNone/>
            </a:pPr>
            <a:r>
              <a:rPr lang="en-US" sz="1400" kern="1200" dirty="0" smtClean="0">
                <a:solidFill>
                  <a:srgbClr val="648C8C">
                    <a:lumMod val="75000"/>
                  </a:srgbClr>
                </a:solidFill>
                <a:latin typeface="Calibri"/>
              </a:rPr>
              <a:t>		</a:t>
            </a:r>
            <a:endParaRPr lang="en-US" sz="1400" kern="1200" dirty="0" smtClean="0">
              <a:solidFill>
                <a:srgbClr val="000000"/>
              </a:solidFill>
              <a:latin typeface="Arial" pitchFamily="34" charset="0"/>
              <a:cs typeface="Arial" pitchFamily="34" charset="0"/>
            </a:endParaRPr>
          </a:p>
          <a:p>
            <a:pPr lvl="1">
              <a:buNone/>
            </a:pPr>
            <a:endParaRPr lang="en-US" sz="1400" dirty="0" smtClean="0">
              <a:solidFill>
                <a:srgbClr val="000000"/>
              </a:solidFill>
            </a:endParaRPr>
          </a:p>
          <a:p>
            <a:pPr>
              <a:buNone/>
            </a:pPr>
            <a:r>
              <a:rPr lang="en-US" sz="1400" dirty="0" smtClean="0">
                <a:solidFill>
                  <a:srgbClr val="000000"/>
                </a:solidFill>
              </a:rPr>
              <a:t>	</a:t>
            </a:r>
          </a:p>
          <a:p>
            <a:pPr>
              <a:buNone/>
            </a:pPr>
            <a:endParaRPr lang="en-US" sz="1400" dirty="0" smtClean="0">
              <a:solidFill>
                <a:srgbClr val="000000"/>
              </a:solidFill>
            </a:endParaRPr>
          </a:p>
          <a:p>
            <a:pPr>
              <a:buNone/>
            </a:pPr>
            <a:r>
              <a:rPr lang="en-US" sz="1400" dirty="0" smtClean="0">
                <a:solidFill>
                  <a:srgbClr val="000000"/>
                </a:solidFill>
              </a:rPr>
              <a:t>	             If WHERE clause is omitted in above query then all records will get updated.</a:t>
            </a: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25</a:t>
            </a:fld>
            <a:endParaRPr lang="en-US" dirty="0"/>
          </a:p>
        </p:txBody>
      </p:sp>
      <p:sp>
        <p:nvSpPr>
          <p:cNvPr id="6" name="Rectangle 5"/>
          <p:cNvSpPr/>
          <p:nvPr/>
        </p:nvSpPr>
        <p:spPr>
          <a:xfrm>
            <a:off x="1676400" y="2133600"/>
            <a:ext cx="3810000" cy="8382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1400" dirty="0" smtClean="0">
                <a:solidFill>
                  <a:schemeClr val="tx1"/>
                </a:solidFill>
                <a:latin typeface="Arial" pitchFamily="34" charset="0"/>
                <a:cs typeface="Arial" pitchFamily="34" charset="0"/>
              </a:rPr>
              <a:t>UPDATE </a:t>
            </a:r>
            <a:r>
              <a:rPr lang="en-US" sz="1400" i="1" dirty="0" smtClean="0">
                <a:solidFill>
                  <a:schemeClr val="tx1"/>
                </a:solidFill>
                <a:latin typeface="Arial" pitchFamily="34" charset="0"/>
                <a:cs typeface="Arial" pitchFamily="34" charset="0"/>
              </a:rPr>
              <a:t>table_name</a:t>
            </a:r>
            <a:r>
              <a:rPr lang="en-US" sz="1400" dirty="0" smtClean="0">
                <a:solidFill>
                  <a:schemeClr val="tx1"/>
                </a:solidFill>
                <a:latin typeface="Arial" pitchFamily="34" charset="0"/>
                <a:cs typeface="Arial" pitchFamily="34" charset="0"/>
              </a:rPr>
              <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SET </a:t>
            </a:r>
            <a:r>
              <a:rPr lang="en-US" sz="1400" i="1" dirty="0" smtClean="0">
                <a:solidFill>
                  <a:schemeClr val="tx1"/>
                </a:solidFill>
                <a:latin typeface="Arial" pitchFamily="34" charset="0"/>
                <a:cs typeface="Arial" pitchFamily="34" charset="0"/>
              </a:rPr>
              <a:t>column1</a:t>
            </a:r>
            <a:r>
              <a:rPr lang="en-US" sz="1400" dirty="0" smtClean="0">
                <a:solidFill>
                  <a:schemeClr val="tx1"/>
                </a:solidFill>
                <a:latin typeface="Arial" pitchFamily="34" charset="0"/>
                <a:cs typeface="Arial" pitchFamily="34" charset="0"/>
              </a:rPr>
              <a:t>=value1,</a:t>
            </a:r>
            <a:r>
              <a:rPr lang="en-US" sz="1400" i="1" dirty="0" smtClean="0">
                <a:solidFill>
                  <a:schemeClr val="tx1"/>
                </a:solidFill>
                <a:latin typeface="Arial" pitchFamily="34" charset="0"/>
                <a:cs typeface="Arial" pitchFamily="34" charset="0"/>
              </a:rPr>
              <a:t>column2</a:t>
            </a:r>
            <a:r>
              <a:rPr lang="en-US" sz="1400" dirty="0" smtClean="0">
                <a:solidFill>
                  <a:schemeClr val="tx1"/>
                </a:solidFill>
                <a:latin typeface="Arial" pitchFamily="34" charset="0"/>
                <a:cs typeface="Arial" pitchFamily="34" charset="0"/>
              </a:rPr>
              <a:t>=value2,...</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WHERE </a:t>
            </a:r>
            <a:r>
              <a:rPr lang="en-US" sz="1400" i="1" dirty="0" smtClean="0">
                <a:solidFill>
                  <a:schemeClr val="tx1"/>
                </a:solidFill>
                <a:latin typeface="Arial" pitchFamily="34" charset="0"/>
                <a:cs typeface="Arial" pitchFamily="34" charset="0"/>
              </a:rPr>
              <a:t>some_column</a:t>
            </a:r>
            <a:r>
              <a:rPr lang="en-US" sz="1400" dirty="0" smtClean="0">
                <a:solidFill>
                  <a:schemeClr val="tx1"/>
                </a:solidFill>
                <a:latin typeface="Arial" pitchFamily="34" charset="0"/>
                <a:cs typeface="Arial" pitchFamily="34" charset="0"/>
              </a:rPr>
              <a:t>=some_value;</a:t>
            </a:r>
          </a:p>
        </p:txBody>
      </p:sp>
      <p:sp>
        <p:nvSpPr>
          <p:cNvPr id="7" name="Rectangle 6"/>
          <p:cNvSpPr/>
          <p:nvPr/>
        </p:nvSpPr>
        <p:spPr>
          <a:xfrm>
            <a:off x="1676400" y="3352800"/>
            <a:ext cx="4876800" cy="609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lvl="0" indent="-228600" eaLnBrk="0" hangingPunct="0">
              <a:spcBef>
                <a:spcPts val="300"/>
              </a:spcBef>
            </a:pPr>
            <a:r>
              <a:rPr lang="en-US" sz="1400" dirty="0" smtClean="0">
                <a:solidFill>
                  <a:srgbClr val="000000"/>
                </a:solidFill>
                <a:latin typeface="Arial" pitchFamily="34" charset="0"/>
                <a:cs typeface="Arial" pitchFamily="34" charset="0"/>
              </a:rPr>
              <a:t>UPDATE SalesStaff1</a:t>
            </a:r>
          </a:p>
          <a:p>
            <a:pPr marL="228600" lvl="0" indent="-228600" eaLnBrk="0" hangingPunct="0">
              <a:spcBef>
                <a:spcPts val="300"/>
              </a:spcBef>
            </a:pPr>
            <a:r>
              <a:rPr lang="en-US" sz="1400" dirty="0" smtClean="0">
                <a:solidFill>
                  <a:srgbClr val="000000"/>
                </a:solidFill>
                <a:latin typeface="Arial" pitchFamily="34" charset="0"/>
                <a:cs typeface="Arial" pitchFamily="34" charset="0"/>
              </a:rPr>
              <a:t>SET FirstName='Alfred', DeptNo=10 WHERE = StaffID=3;</a:t>
            </a:r>
          </a:p>
        </p:txBody>
      </p:sp>
      <p:sp>
        <p:nvSpPr>
          <p:cNvPr id="8" name="Rectangle 7"/>
          <p:cNvSpPr/>
          <p:nvPr/>
        </p:nvSpPr>
        <p:spPr>
          <a:xfrm>
            <a:off x="1676400" y="4343400"/>
            <a:ext cx="6096000" cy="609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lvl="0" indent="-228600" eaLnBrk="0" hangingPunct="0">
              <a:spcBef>
                <a:spcPts val="300"/>
              </a:spcBef>
            </a:pPr>
            <a:r>
              <a:rPr lang="en-US" sz="1400" dirty="0" smtClean="0">
                <a:solidFill>
                  <a:srgbClr val="000000"/>
                </a:solidFill>
                <a:latin typeface="Arial" pitchFamily="34" charset="0"/>
                <a:cs typeface="Arial" pitchFamily="34" charset="0"/>
              </a:rPr>
              <a:t>UPDATE table1 A</a:t>
            </a:r>
          </a:p>
          <a:p>
            <a:pPr marL="228600" lvl="0" indent="-228600" eaLnBrk="0" hangingPunct="0">
              <a:spcBef>
                <a:spcPts val="300"/>
              </a:spcBef>
            </a:pPr>
            <a:r>
              <a:rPr lang="en-US" sz="1400" dirty="0" smtClean="0">
                <a:solidFill>
                  <a:srgbClr val="000000"/>
                </a:solidFill>
                <a:latin typeface="Arial" pitchFamily="34" charset="0"/>
                <a:cs typeface="Arial" pitchFamily="34" charset="0"/>
              </a:rPr>
              <a:t>SET A.Fld1 = ( SELECT B.Fld1 FROM table2 B WHERE A.Fld2 = B.Fld2 );</a:t>
            </a:r>
          </a:p>
        </p:txBody>
      </p:sp>
      <p:pic>
        <p:nvPicPr>
          <p:cNvPr id="124930" name="Picture 2" descr="C:\Program Files (x86)\Microsoft Office\MEDIA\CAGCAT10\j0195812.wmf"/>
          <p:cNvPicPr>
            <a:picLocks noChangeAspect="1" noChangeArrowheads="1"/>
          </p:cNvPicPr>
          <p:nvPr/>
        </p:nvPicPr>
        <p:blipFill>
          <a:blip r:embed="rId2" cstate="print"/>
          <a:srcRect/>
          <a:stretch>
            <a:fillRect/>
          </a:stretch>
        </p:blipFill>
        <p:spPr bwMode="auto">
          <a:xfrm>
            <a:off x="609600" y="5334000"/>
            <a:ext cx="846759" cy="83591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5410200" cy="655638"/>
          </a:xfrm>
        </p:spPr>
        <p:txBody>
          <a:bodyPr/>
          <a:lstStyle/>
          <a:p>
            <a:r>
              <a:rPr lang="en-US" sz="2000" b="1" dirty="0" smtClean="0"/>
              <a:t>Data Manipulation | Copying a Table</a:t>
            </a:r>
            <a:endParaRPr lang="en-US" sz="2000" b="1" dirty="0"/>
          </a:p>
        </p:txBody>
      </p:sp>
      <p:sp>
        <p:nvSpPr>
          <p:cNvPr id="3" name="Content Placeholder 2"/>
          <p:cNvSpPr>
            <a:spLocks noGrp="1"/>
          </p:cNvSpPr>
          <p:nvPr>
            <p:ph idx="1"/>
          </p:nvPr>
        </p:nvSpPr>
        <p:spPr>
          <a:xfrm>
            <a:off x="457200" y="1524000"/>
            <a:ext cx="8229600" cy="4602163"/>
          </a:xfrm>
        </p:spPr>
        <p:txBody>
          <a:bodyPr/>
          <a:lstStyle/>
          <a:p>
            <a:pPr>
              <a:buFont typeface="Wingdings" pitchFamily="2" charset="2"/>
              <a:buChar char="ü"/>
            </a:pPr>
            <a:r>
              <a:rPr lang="en-US" sz="1600" dirty="0" smtClean="0">
                <a:solidFill>
                  <a:srgbClr val="000000"/>
                </a:solidFill>
              </a:rPr>
              <a:t>To create a copy of table we can use SELECT * INTO  query .</a:t>
            </a:r>
          </a:p>
          <a:p>
            <a:pPr>
              <a:buFont typeface="Wingdings" pitchFamily="2" charset="2"/>
              <a:buChar char="ü"/>
            </a:pPr>
            <a:endParaRPr lang="en-US" sz="1600" dirty="0" smtClean="0">
              <a:solidFill>
                <a:srgbClr val="000000"/>
              </a:solidFill>
            </a:endParaRPr>
          </a:p>
          <a:p>
            <a:pPr>
              <a:buFont typeface="Wingdings" pitchFamily="2" charset="2"/>
              <a:buChar char="ü"/>
            </a:pPr>
            <a:r>
              <a:rPr lang="en-US" sz="1600" dirty="0" smtClean="0">
                <a:solidFill>
                  <a:srgbClr val="000000"/>
                </a:solidFill>
              </a:rPr>
              <a:t>Syntax :</a:t>
            </a:r>
          </a:p>
          <a:p>
            <a:pPr>
              <a:buFont typeface="Wingdings" pitchFamily="2" charset="2"/>
              <a:buChar char="ü"/>
            </a:pPr>
            <a:endParaRPr lang="en-US" sz="1600" dirty="0" smtClean="0">
              <a:solidFill>
                <a:srgbClr val="000000"/>
              </a:solidFill>
            </a:endParaRPr>
          </a:p>
          <a:p>
            <a:pPr>
              <a:buFont typeface="Wingdings" pitchFamily="2" charset="2"/>
              <a:buChar char="ü"/>
            </a:pPr>
            <a:endParaRPr lang="en-US" sz="1600" dirty="0" smtClean="0">
              <a:solidFill>
                <a:srgbClr val="000000"/>
              </a:solidFill>
            </a:endParaRPr>
          </a:p>
          <a:p>
            <a:pPr>
              <a:buFont typeface="Wingdings" pitchFamily="2" charset="2"/>
              <a:buChar char="ü"/>
            </a:pPr>
            <a:r>
              <a:rPr lang="en-US" sz="1600" dirty="0" smtClean="0">
                <a:solidFill>
                  <a:srgbClr val="000000"/>
                </a:solidFill>
              </a:rPr>
              <a:t>The above query will create new table with same table structure as that of old table and all rows will get copied.</a:t>
            </a:r>
          </a:p>
          <a:p>
            <a:pPr>
              <a:buNone/>
            </a:pPr>
            <a:endParaRPr lang="en-US" sz="1600" dirty="0" smtClean="0">
              <a:solidFill>
                <a:srgbClr val="000000"/>
              </a:solidFill>
            </a:endParaRPr>
          </a:p>
          <a:p>
            <a:pPr>
              <a:buFont typeface="Wingdings" pitchFamily="2" charset="2"/>
              <a:buChar char="ü"/>
            </a:pPr>
            <a:r>
              <a:rPr lang="en-US" sz="1600" dirty="0" smtClean="0">
                <a:solidFill>
                  <a:srgbClr val="000000"/>
                </a:solidFill>
              </a:rPr>
              <a:t>Ex:	</a:t>
            </a:r>
          </a:p>
          <a:p>
            <a:pPr marL="228600" indent="-228600">
              <a:spcBef>
                <a:spcPts val="300"/>
              </a:spcBef>
              <a:buNone/>
            </a:pPr>
            <a:endParaRPr lang="en-US" sz="1600" kern="1200" dirty="0" smtClean="0">
              <a:solidFill>
                <a:srgbClr val="000000"/>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a:buNone/>
            </a:pPr>
            <a:r>
              <a:rPr lang="en-US" sz="1600" dirty="0" smtClean="0">
                <a:solidFill>
                  <a:srgbClr val="000000"/>
                </a:solidFill>
              </a:rPr>
              <a:t>	  	</a:t>
            </a:r>
          </a:p>
          <a:p>
            <a:pPr>
              <a:buNone/>
            </a:pPr>
            <a:endParaRPr lang="en-US" sz="1600" dirty="0" smtClean="0">
              <a:solidFill>
                <a:srgbClr val="000000"/>
              </a:solidFill>
            </a:endParaRPr>
          </a:p>
          <a:p>
            <a:pPr>
              <a:buNone/>
            </a:pPr>
            <a:endParaRPr lang="en-US" sz="1600" dirty="0" smtClean="0">
              <a:solidFill>
                <a:srgbClr val="000000"/>
              </a:solidFill>
            </a:endParaRPr>
          </a:p>
          <a:p>
            <a:pPr>
              <a:buNone/>
            </a:pPr>
            <a:r>
              <a:rPr lang="en-US" sz="1600" dirty="0" smtClean="0">
                <a:solidFill>
                  <a:srgbClr val="000000"/>
                </a:solidFill>
              </a:rPr>
              <a:t>                     The new table must not exist already in the database.</a:t>
            </a:r>
          </a:p>
          <a:p>
            <a:pPr>
              <a:buFont typeface="Wingdings" pitchFamily="2" charset="2"/>
              <a:buChar char="ü"/>
            </a:pPr>
            <a:endParaRPr lang="en-US" sz="1600" dirty="0" smtClean="0">
              <a:solidFill>
                <a:srgbClr val="000000"/>
              </a:solidFill>
            </a:endParaRPr>
          </a:p>
          <a:p>
            <a:pPr>
              <a:buFont typeface="Wingdings" pitchFamily="2" charset="2"/>
              <a:buChar char="ü"/>
            </a:pPr>
            <a:endParaRPr lang="en-US" sz="1600" dirty="0" smtClean="0">
              <a:solidFill>
                <a:srgbClr val="000000"/>
              </a:solidFill>
              <a:ea typeface="+mn-ea"/>
              <a:cs typeface="+mn-cs"/>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26</a:t>
            </a:fld>
            <a:endParaRPr lang="en-US" dirty="0"/>
          </a:p>
        </p:txBody>
      </p:sp>
      <p:sp>
        <p:nvSpPr>
          <p:cNvPr id="9" name="Rectangle 8"/>
          <p:cNvSpPr/>
          <p:nvPr/>
        </p:nvSpPr>
        <p:spPr>
          <a:xfrm>
            <a:off x="1828800" y="2133600"/>
            <a:ext cx="5257800" cy="4572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228600" indent="-228600">
              <a:spcBef>
                <a:spcPts val="300"/>
              </a:spcBef>
              <a:buNone/>
            </a:pPr>
            <a:r>
              <a:rPr lang="en-US" sz="1400" dirty="0" smtClean="0">
                <a:solidFill>
                  <a:srgbClr val="000000"/>
                </a:solidFill>
                <a:latin typeface="Arial" pitchFamily="34" charset="0"/>
                <a:cs typeface="Arial" pitchFamily="34" charset="0"/>
              </a:rPr>
              <a:t>SELECT * INTO new_table_name FROM old_table_name;</a:t>
            </a:r>
          </a:p>
        </p:txBody>
      </p:sp>
      <p:sp>
        <p:nvSpPr>
          <p:cNvPr id="10" name="Rectangle 9"/>
          <p:cNvSpPr/>
          <p:nvPr/>
        </p:nvSpPr>
        <p:spPr>
          <a:xfrm>
            <a:off x="1828800" y="3886200"/>
            <a:ext cx="52578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r>
              <a:rPr lang="en-US" sz="1400" dirty="0" smtClean="0">
                <a:solidFill>
                  <a:srgbClr val="000000"/>
                </a:solidFill>
                <a:latin typeface="Arial" pitchFamily="34" charset="0"/>
                <a:cs typeface="Arial" pitchFamily="34" charset="0"/>
              </a:rPr>
              <a:t>SELECT *  INTO Person_cpy FROM Person;</a:t>
            </a:r>
          </a:p>
        </p:txBody>
      </p:sp>
      <p:pic>
        <p:nvPicPr>
          <p:cNvPr id="11" name="Picture 2" descr="C:\Program Files (x86)\Microsoft Office\MEDIA\CAGCAT10\j0195812.wmf"/>
          <p:cNvPicPr>
            <a:picLocks noChangeAspect="1" noChangeArrowheads="1"/>
          </p:cNvPicPr>
          <p:nvPr/>
        </p:nvPicPr>
        <p:blipFill>
          <a:blip r:embed="rId2" cstate="print"/>
          <a:srcRect/>
          <a:stretch>
            <a:fillRect/>
          </a:stretch>
        </p:blipFill>
        <p:spPr bwMode="auto">
          <a:xfrm>
            <a:off x="609600" y="5334000"/>
            <a:ext cx="846759" cy="835914"/>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250" y="823210"/>
            <a:ext cx="6324600" cy="564448"/>
          </a:xfrm>
        </p:spPr>
        <p:txBody>
          <a:bodyPr/>
          <a:lstStyle/>
          <a:p>
            <a:r>
              <a:rPr lang="en-US" sz="2000" b="1" dirty="0" smtClean="0"/>
              <a:t>Data Manipulation | Delete &amp; Truncate</a:t>
            </a:r>
            <a:endParaRPr lang="en-US" sz="2000" b="1" dirty="0"/>
          </a:p>
        </p:txBody>
      </p:sp>
      <p:sp>
        <p:nvSpPr>
          <p:cNvPr id="3" name="Content Placeholder 2"/>
          <p:cNvSpPr>
            <a:spLocks noGrp="1"/>
          </p:cNvSpPr>
          <p:nvPr>
            <p:ph idx="1"/>
          </p:nvPr>
        </p:nvSpPr>
        <p:spPr>
          <a:xfrm>
            <a:off x="457200" y="1524000"/>
            <a:ext cx="8686800" cy="5029200"/>
          </a:xfrm>
        </p:spPr>
        <p:txBody>
          <a:bodyPr/>
          <a:lstStyle/>
          <a:p>
            <a:pPr>
              <a:buNone/>
            </a:pPr>
            <a:r>
              <a:rPr lang="en-US" sz="1400" b="1" dirty="0" smtClean="0"/>
              <a:t>DELETE (DML)</a:t>
            </a:r>
          </a:p>
          <a:p>
            <a:pPr>
              <a:buFont typeface="Wingdings" pitchFamily="2" charset="2"/>
              <a:buChar char="ü"/>
            </a:pPr>
            <a:r>
              <a:rPr lang="en-US" sz="1400" dirty="0" smtClean="0">
                <a:solidFill>
                  <a:srgbClr val="000000"/>
                </a:solidFill>
              </a:rPr>
              <a:t>The DELETE statement is used to delete rows in a table.</a:t>
            </a:r>
          </a:p>
          <a:p>
            <a:pPr marL="228600" indent="-228600">
              <a:spcBef>
                <a:spcPts val="300"/>
              </a:spcBef>
              <a:buNone/>
            </a:pPr>
            <a:r>
              <a:rPr lang="en-US" sz="1400" dirty="0" smtClean="0">
                <a:solidFill>
                  <a:srgbClr val="000000"/>
                </a:solidFill>
              </a:rPr>
              <a:t>	 Syntax :   </a:t>
            </a:r>
          </a:p>
          <a:p>
            <a:pPr marL="228600" indent="-228600">
              <a:spcBef>
                <a:spcPts val="300"/>
              </a:spcBef>
              <a:buNone/>
            </a:pPr>
            <a:r>
              <a:rPr lang="en-US" sz="1400" kern="1200" dirty="0" smtClean="0">
                <a:solidFill>
                  <a:srgbClr val="000000"/>
                </a:solidFill>
                <a:latin typeface="Calibri"/>
              </a:rPr>
              <a:t>	       </a:t>
            </a:r>
            <a:r>
              <a:rPr lang="en-US" sz="1400" u="sng" kern="1200" dirty="0" smtClean="0">
                <a:solidFill>
                  <a:srgbClr val="000000"/>
                </a:solidFill>
                <a:latin typeface="Calibri"/>
              </a:rPr>
              <a:t>To delete rows based on condition</a:t>
            </a:r>
            <a:r>
              <a:rPr lang="en-US" sz="1400" kern="1200" dirty="0" smtClean="0">
                <a:solidFill>
                  <a:srgbClr val="000000"/>
                </a:solidFill>
                <a:latin typeface="Calibri"/>
              </a:rPr>
              <a:t>    	  	</a:t>
            </a:r>
            <a:r>
              <a:rPr lang="en-US" sz="1400" u="sng" kern="1200" dirty="0" smtClean="0">
                <a:solidFill>
                  <a:srgbClr val="000000"/>
                </a:solidFill>
                <a:latin typeface="Calibri"/>
              </a:rPr>
              <a:t>To delete all rows from table</a:t>
            </a:r>
          </a:p>
          <a:p>
            <a:pPr marL="228600" indent="-228600">
              <a:spcBef>
                <a:spcPts val="300"/>
              </a:spcBef>
              <a:buNone/>
            </a:pPr>
            <a:r>
              <a:rPr lang="en-US" sz="1400" kern="1200" dirty="0" smtClean="0">
                <a:solidFill>
                  <a:srgbClr val="000000"/>
                </a:solidFill>
                <a:latin typeface="Arial" pitchFamily="34" charset="0"/>
                <a:cs typeface="Arial" pitchFamily="34" charset="0"/>
              </a:rPr>
              <a:t>					</a:t>
            </a:r>
          </a:p>
          <a:p>
            <a:pPr marL="228600" indent="-228600">
              <a:spcBef>
                <a:spcPts val="300"/>
              </a:spcBef>
              <a:buNone/>
            </a:pPr>
            <a:r>
              <a:rPr lang="en-US" sz="1400" kern="1200" dirty="0" smtClean="0">
                <a:solidFill>
                  <a:srgbClr val="000000"/>
                </a:solidFill>
                <a:latin typeface="Arial" pitchFamily="34" charset="0"/>
                <a:cs typeface="Arial" pitchFamily="34" charset="0"/>
              </a:rPr>
              <a:t>	  	</a:t>
            </a: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dirty="0" smtClean="0">
              <a:solidFill>
                <a:srgbClr val="000000"/>
              </a:solidFill>
            </a:endParaRPr>
          </a:p>
          <a:p>
            <a:pPr marL="228600" indent="-228600">
              <a:spcBef>
                <a:spcPts val="300"/>
              </a:spcBef>
              <a:buNone/>
            </a:pPr>
            <a:endParaRPr lang="en-US" sz="1400" kern="1200" dirty="0" smtClean="0">
              <a:solidFill>
                <a:srgbClr val="000000"/>
              </a:solidFill>
              <a:latin typeface="Arial" pitchFamily="34" charset="0"/>
              <a:cs typeface="Arial" pitchFamily="34" charset="0"/>
            </a:endParaRPr>
          </a:p>
          <a:p>
            <a:pPr marL="228600" indent="-228600">
              <a:spcBef>
                <a:spcPts val="300"/>
              </a:spcBef>
              <a:buNone/>
            </a:pPr>
            <a:endParaRPr lang="en-US" sz="1400" kern="1200" dirty="0" smtClean="0">
              <a:solidFill>
                <a:srgbClr val="000000"/>
              </a:solidFill>
              <a:latin typeface="Arial" pitchFamily="34" charset="0"/>
              <a:cs typeface="Arial" pitchFamily="34" charset="0"/>
            </a:endParaRPr>
          </a:p>
          <a:p>
            <a:pPr marL="228600" indent="-228600">
              <a:spcBef>
                <a:spcPts val="300"/>
              </a:spcBef>
              <a:buNone/>
            </a:pPr>
            <a:endParaRPr lang="en-US" sz="1400" kern="1200" dirty="0" smtClean="0">
              <a:solidFill>
                <a:srgbClr val="000000"/>
              </a:solidFill>
              <a:latin typeface="Arial" pitchFamily="34" charset="0"/>
              <a:cs typeface="Arial" pitchFamily="34" charset="0"/>
            </a:endParaRPr>
          </a:p>
          <a:p>
            <a:pPr lvl="0">
              <a:buNone/>
            </a:pPr>
            <a:r>
              <a:rPr lang="en-US" sz="1400" b="1" dirty="0" smtClean="0"/>
              <a:t>TRUNCATE (DDL)</a:t>
            </a:r>
            <a:endParaRPr lang="en-US" sz="1400" b="1" dirty="0" smtClean="0">
              <a:solidFill>
                <a:srgbClr val="000000"/>
              </a:solidFill>
            </a:endParaRPr>
          </a:p>
          <a:p>
            <a:pPr lvl="0">
              <a:buFont typeface="Wingdings" pitchFamily="2" charset="2"/>
              <a:buChar char="ü"/>
            </a:pPr>
            <a:r>
              <a:rPr lang="en-US" sz="1400" dirty="0" smtClean="0">
                <a:solidFill>
                  <a:srgbClr val="000000"/>
                </a:solidFill>
              </a:rPr>
              <a:t>Records removed by the TRUNCATE TABLE statement cannot be restored. </a:t>
            </a:r>
          </a:p>
          <a:p>
            <a:pPr>
              <a:buFont typeface="Wingdings" pitchFamily="2" charset="2"/>
              <a:buChar char="ü"/>
            </a:pPr>
            <a:r>
              <a:rPr lang="en-US" sz="1400" dirty="0" smtClean="0">
                <a:solidFill>
                  <a:srgbClr val="000000"/>
                </a:solidFill>
              </a:rPr>
              <a:t>TRUNCATE TABLE removes all rows from a table, but the table structure and its columns, constraints, indexes remain.</a:t>
            </a:r>
          </a:p>
          <a:p>
            <a:pPr>
              <a:buNone/>
            </a:pPr>
            <a:r>
              <a:rPr lang="en-US" sz="1400" dirty="0" smtClean="0">
                <a:solidFill>
                  <a:srgbClr val="000000"/>
                </a:solidFill>
              </a:rPr>
              <a:t>	Syntax :</a:t>
            </a:r>
            <a:endParaRPr lang="en-US" sz="1400" kern="1200" dirty="0" smtClean="0">
              <a:solidFill>
                <a:srgbClr val="000000"/>
              </a:solidFill>
              <a:latin typeface="Arial" pitchFamily="34" charset="0"/>
              <a:cs typeface="Arial" pitchFamily="34" charset="0"/>
            </a:endParaRPr>
          </a:p>
          <a:p>
            <a:pPr>
              <a:buNone/>
            </a:pPr>
            <a:endParaRPr lang="en-US" sz="1400" dirty="0" smtClean="0">
              <a:solidFill>
                <a:srgbClr val="000000"/>
              </a:solidFill>
            </a:endParaRPr>
          </a:p>
          <a:p>
            <a:pPr>
              <a:buNone/>
            </a:pPr>
            <a:r>
              <a:rPr lang="en-US" sz="1400" dirty="0" smtClean="0">
                <a:solidFill>
                  <a:srgbClr val="000000"/>
                </a:solidFill>
              </a:rPr>
              <a:t>	 </a:t>
            </a:r>
            <a:r>
              <a:rPr lang="en-US" sz="1400" kern="1200" dirty="0" smtClean="0">
                <a:solidFill>
                  <a:srgbClr val="000000"/>
                </a:solidFill>
                <a:latin typeface="Arial" pitchFamily="34" charset="0"/>
                <a:cs typeface="Arial" pitchFamily="34" charset="0"/>
              </a:rPr>
              <a:t>	</a:t>
            </a: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27</a:t>
            </a:fld>
            <a:endParaRPr lang="en-US" dirty="0"/>
          </a:p>
        </p:txBody>
      </p:sp>
      <p:cxnSp>
        <p:nvCxnSpPr>
          <p:cNvPr id="7" name="Straight Connector 6"/>
          <p:cNvCxnSpPr/>
          <p:nvPr/>
        </p:nvCxnSpPr>
        <p:spPr>
          <a:xfrm rot="5400000">
            <a:off x="4190206" y="2895600"/>
            <a:ext cx="915194" cy="794"/>
          </a:xfrm>
          <a:prstGeom prst="line">
            <a:avLst/>
          </a:prstGeom>
          <a:ln/>
        </p:spPr>
        <p:style>
          <a:lnRef idx="1">
            <a:schemeClr val="accent4"/>
          </a:lnRef>
          <a:fillRef idx="0">
            <a:schemeClr val="accent4"/>
          </a:fillRef>
          <a:effectRef idx="0">
            <a:schemeClr val="accent4"/>
          </a:effectRef>
          <a:fontRef idx="minor">
            <a:schemeClr val="tx1"/>
          </a:fontRef>
        </p:style>
      </p:cxnSp>
      <p:sp>
        <p:nvSpPr>
          <p:cNvPr id="8" name="Rectangle 7"/>
          <p:cNvSpPr/>
          <p:nvPr/>
        </p:nvSpPr>
        <p:spPr>
          <a:xfrm>
            <a:off x="1066800" y="2819400"/>
            <a:ext cx="31242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DELETE FROM table_name</a:t>
            </a:r>
          </a:p>
          <a:p>
            <a:pPr marL="228600" indent="-228600">
              <a:spcBef>
                <a:spcPts val="300"/>
              </a:spcBef>
              <a:buNone/>
            </a:pPr>
            <a:r>
              <a:rPr lang="en-US" sz="1400" dirty="0" smtClean="0">
                <a:solidFill>
                  <a:srgbClr val="000000"/>
                </a:solidFill>
                <a:latin typeface="Arial" pitchFamily="34" charset="0"/>
                <a:cs typeface="Arial" pitchFamily="34" charset="0"/>
              </a:rPr>
              <a:t>WHERE some_column=some_value; </a:t>
            </a:r>
          </a:p>
        </p:txBody>
      </p:sp>
      <p:sp>
        <p:nvSpPr>
          <p:cNvPr id="9" name="Rectangle 8"/>
          <p:cNvSpPr/>
          <p:nvPr/>
        </p:nvSpPr>
        <p:spPr>
          <a:xfrm>
            <a:off x="5105400" y="2819400"/>
            <a:ext cx="25908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DELETE * FROM table_name;</a:t>
            </a:r>
          </a:p>
        </p:txBody>
      </p:sp>
      <p:sp>
        <p:nvSpPr>
          <p:cNvPr id="10" name="Rectangle 9"/>
          <p:cNvSpPr/>
          <p:nvPr/>
        </p:nvSpPr>
        <p:spPr>
          <a:xfrm>
            <a:off x="1066800" y="3505200"/>
            <a:ext cx="78486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DELETE FROM Customers WHERE CustName=‘Jim Anders' AND ContactName='Maria Anders';</a:t>
            </a:r>
          </a:p>
          <a:p>
            <a:pPr marL="228600" indent="-228600">
              <a:spcBef>
                <a:spcPts val="300"/>
              </a:spcBef>
              <a:buNone/>
            </a:pPr>
            <a:r>
              <a:rPr lang="en-US" sz="1400" dirty="0" smtClean="0">
                <a:solidFill>
                  <a:srgbClr val="000000"/>
                </a:solidFill>
                <a:latin typeface="Arial" pitchFamily="34" charset="0"/>
                <a:cs typeface="Arial" pitchFamily="34" charset="0"/>
              </a:rPr>
              <a:t>DELETE * FROM Customers;</a:t>
            </a:r>
          </a:p>
        </p:txBody>
      </p:sp>
      <p:sp>
        <p:nvSpPr>
          <p:cNvPr id="12" name="Rectangle 11"/>
          <p:cNvSpPr/>
          <p:nvPr/>
        </p:nvSpPr>
        <p:spPr>
          <a:xfrm>
            <a:off x="1752600" y="5562600"/>
            <a:ext cx="28194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TRUNCATE TABLE table_name;</a:t>
            </a:r>
          </a:p>
        </p:txBody>
      </p:sp>
      <p:sp>
        <p:nvSpPr>
          <p:cNvPr id="13" name="Rectangle 12"/>
          <p:cNvSpPr/>
          <p:nvPr/>
        </p:nvSpPr>
        <p:spPr>
          <a:xfrm>
            <a:off x="1752600" y="6096000"/>
            <a:ext cx="28194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buNone/>
            </a:pPr>
            <a:r>
              <a:rPr lang="en-US" sz="1400" dirty="0" smtClean="0">
                <a:solidFill>
                  <a:srgbClr val="000000"/>
                </a:solidFill>
                <a:latin typeface="Arial" pitchFamily="34" charset="0"/>
                <a:cs typeface="Arial" pitchFamily="34" charset="0"/>
              </a:rPr>
              <a:t>TRUNCATE TABLE Customers;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1"/>
            <a:ext cx="8229600" cy="2971800"/>
          </a:xfrm>
        </p:spPr>
        <p:txBody>
          <a:bodyPr/>
          <a:lstStyle/>
          <a:p>
            <a:pPr>
              <a:buFont typeface="Wingdings" pitchFamily="2" charset="2"/>
              <a:buChar char="ü"/>
            </a:pPr>
            <a:r>
              <a:rPr lang="en-US" sz="1400" dirty="0" smtClean="0"/>
              <a:t>Difference Between DELETE and TRUNCATE</a:t>
            </a:r>
          </a:p>
          <a:p>
            <a:pPr>
              <a:buNone/>
            </a:pPr>
            <a:endParaRPr lang="en-US" sz="1400" dirty="0" smtClean="0"/>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28</a:t>
            </a:fld>
            <a:endParaRPr lang="en-US" dirty="0"/>
          </a:p>
        </p:txBody>
      </p:sp>
      <p:graphicFrame>
        <p:nvGraphicFramePr>
          <p:cNvPr id="6" name="Table 5"/>
          <p:cNvGraphicFramePr>
            <a:graphicFrameLocks noGrp="1"/>
          </p:cNvGraphicFramePr>
          <p:nvPr/>
        </p:nvGraphicFramePr>
        <p:xfrm>
          <a:off x="762000" y="2286000"/>
          <a:ext cx="7010400" cy="1945709"/>
        </p:xfrm>
        <a:graphic>
          <a:graphicData uri="http://schemas.openxmlformats.org/drawingml/2006/table">
            <a:tbl>
              <a:tblPr firstRow="1" bandRow="1">
                <a:tableStyleId>{0E3FDE45-AF77-4B5C-9715-49D594BDF05E}</a:tableStyleId>
              </a:tblPr>
              <a:tblGrid>
                <a:gridCol w="3763478"/>
                <a:gridCol w="3246922"/>
              </a:tblGrid>
              <a:tr h="381000">
                <a:tc>
                  <a:txBody>
                    <a:bodyPr/>
                    <a:lstStyle/>
                    <a:p>
                      <a:pPr algn="ctr"/>
                      <a:r>
                        <a:rPr lang="en-US" sz="1400" dirty="0" smtClean="0"/>
                        <a:t>DELETE</a:t>
                      </a:r>
                      <a:endParaRPr lang="en-US" sz="1400" dirty="0">
                        <a:solidFill>
                          <a:schemeClr val="bg1"/>
                        </a:solidFill>
                      </a:endParaRPr>
                    </a:p>
                  </a:txBody>
                  <a:tcPr/>
                </a:tc>
                <a:tc>
                  <a:txBody>
                    <a:bodyPr/>
                    <a:lstStyle/>
                    <a:p>
                      <a:pPr algn="ctr"/>
                      <a:r>
                        <a:rPr lang="en-US" sz="1400" dirty="0" smtClean="0"/>
                        <a:t>TRUNCATE</a:t>
                      </a:r>
                      <a:endParaRPr lang="en-US" sz="1400" dirty="0">
                        <a:solidFill>
                          <a:schemeClr val="bg1"/>
                        </a:solidFill>
                      </a:endParaRPr>
                    </a:p>
                  </a:txBody>
                  <a:tcPr/>
                </a:tc>
              </a:tr>
              <a:tr h="584207">
                <a:tc>
                  <a:txBody>
                    <a:bodyPr/>
                    <a:lstStyle/>
                    <a:p>
                      <a:pPr>
                        <a:buFont typeface="Arial" pitchFamily="34" charset="0"/>
                        <a:buNone/>
                      </a:pPr>
                      <a:r>
                        <a:rPr lang="en-US" sz="1400" dirty="0" smtClean="0"/>
                        <a:t>Logs delete operation thus </a:t>
                      </a:r>
                      <a:r>
                        <a:rPr lang="en-US" sz="1400" baseline="0" dirty="0" smtClean="0"/>
                        <a:t> </a:t>
                      </a:r>
                      <a:r>
                        <a:rPr lang="en-US" sz="1400" dirty="0" smtClean="0"/>
                        <a:t>making it slow.</a:t>
                      </a:r>
                      <a:endParaRPr lang="en-US" sz="1400" dirty="0"/>
                    </a:p>
                  </a:txBody>
                  <a:tcPr/>
                </a:tc>
                <a:tc>
                  <a:txBody>
                    <a:bodyPr/>
                    <a:lstStyle/>
                    <a:p>
                      <a:r>
                        <a:rPr lang="en-US" sz="1400" dirty="0" smtClean="0"/>
                        <a:t>Does not log any</a:t>
                      </a:r>
                      <a:r>
                        <a:rPr lang="en-US" sz="1400" baseline="0" dirty="0" smtClean="0"/>
                        <a:t> activity, therefore it is faster.</a:t>
                      </a:r>
                      <a:endParaRPr lang="en-US" sz="1400" dirty="0"/>
                    </a:p>
                  </a:txBody>
                  <a:tcPr/>
                </a:tc>
              </a:tr>
              <a:tr h="406393">
                <a:tc>
                  <a:txBody>
                    <a:bodyPr/>
                    <a:lstStyle/>
                    <a:p>
                      <a:r>
                        <a:rPr lang="en-US" sz="1400" dirty="0" smtClean="0"/>
                        <a:t>Can be rolled back.</a:t>
                      </a:r>
                      <a:endParaRPr lang="en-US" sz="1400" dirty="0"/>
                    </a:p>
                  </a:txBody>
                  <a:tcPr/>
                </a:tc>
                <a:tc>
                  <a:txBody>
                    <a:bodyPr/>
                    <a:lstStyle/>
                    <a:p>
                      <a:r>
                        <a:rPr lang="en-US" sz="1400" dirty="0" smtClean="0"/>
                        <a:t>Cannot be rolled back.</a:t>
                      </a:r>
                      <a:endParaRPr lang="en-US" sz="1400" dirty="0"/>
                    </a:p>
                  </a:txBody>
                  <a:tcPr/>
                </a:tc>
              </a:tr>
              <a:tr h="574109">
                <a:tc>
                  <a:txBody>
                    <a:bodyPr/>
                    <a:lstStyle/>
                    <a:p>
                      <a:r>
                        <a:rPr lang="en-US" sz="1400" dirty="0" smtClean="0"/>
                        <a:t>Can have</a:t>
                      </a:r>
                      <a:r>
                        <a:rPr lang="en-US" sz="1400" baseline="0" dirty="0" smtClean="0"/>
                        <a:t> criteria (WHERE clause) to delete.</a:t>
                      </a:r>
                      <a:endParaRPr lang="en-US" sz="1400" dirty="0"/>
                    </a:p>
                  </a:txBody>
                  <a:tcPr/>
                </a:tc>
                <a:tc>
                  <a:txBody>
                    <a:bodyPr/>
                    <a:lstStyle/>
                    <a:p>
                      <a:r>
                        <a:rPr lang="en-US" sz="1400" dirty="0" smtClean="0"/>
                        <a:t>There is no criteria, all</a:t>
                      </a:r>
                      <a:r>
                        <a:rPr lang="en-US" sz="1400" baseline="0" dirty="0" smtClean="0"/>
                        <a:t> records are truncated.</a:t>
                      </a:r>
                      <a:endParaRPr lang="en-US" sz="1400" dirty="0"/>
                    </a:p>
                  </a:txBody>
                  <a:tcPr/>
                </a:tc>
              </a:tr>
            </a:tbl>
          </a:graphicData>
        </a:graphic>
      </p:graphicFrame>
      <p:sp>
        <p:nvSpPr>
          <p:cNvPr id="9" name="Title 1"/>
          <p:cNvSpPr>
            <a:spLocks noGrp="1"/>
          </p:cNvSpPr>
          <p:nvPr>
            <p:ph type="title"/>
          </p:nvPr>
        </p:nvSpPr>
        <p:spPr>
          <a:xfrm>
            <a:off x="382250" y="823210"/>
            <a:ext cx="6324600" cy="564448"/>
          </a:xfrm>
        </p:spPr>
        <p:txBody>
          <a:bodyPr/>
          <a:lstStyle/>
          <a:p>
            <a:r>
              <a:rPr lang="en-US" sz="2000" b="1" dirty="0" smtClean="0"/>
              <a:t>Data Manipulation | Delete …</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pPr>
              <a:buFont typeface="Wingdings" pitchFamily="2" charset="2"/>
              <a:buChar char="ü"/>
            </a:pPr>
            <a:r>
              <a:rPr lang="en-US" sz="1400" dirty="0" smtClean="0"/>
              <a:t> </a:t>
            </a:r>
            <a:r>
              <a:rPr lang="en-US" sz="1400" dirty="0" smtClean="0">
                <a:solidFill>
                  <a:srgbClr val="000000"/>
                </a:solidFill>
              </a:rPr>
              <a:t>The SELECT statement is used to select data from a database.</a:t>
            </a:r>
          </a:p>
          <a:p>
            <a:pPr marL="228600" indent="-228600">
              <a:spcBef>
                <a:spcPts val="300"/>
              </a:spcBef>
              <a:buNone/>
            </a:pPr>
            <a:endParaRPr lang="en-US" sz="1400" dirty="0" smtClean="0">
              <a:solidFill>
                <a:srgbClr val="000000"/>
              </a:solidFill>
            </a:endParaRPr>
          </a:p>
          <a:p>
            <a:pPr marL="228600" indent="-228600">
              <a:spcBef>
                <a:spcPts val="300"/>
              </a:spcBef>
              <a:buNone/>
            </a:pPr>
            <a:r>
              <a:rPr lang="en-US" sz="1400" dirty="0" smtClean="0">
                <a:solidFill>
                  <a:srgbClr val="000000"/>
                </a:solidFill>
              </a:rPr>
              <a:t> </a:t>
            </a: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r>
              <a:rPr lang="en-US" sz="1400" kern="1200" dirty="0" smtClean="0">
                <a:solidFill>
                  <a:srgbClr val="181818"/>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indent="-228600">
              <a:spcBef>
                <a:spcPts val="300"/>
              </a:spcBef>
              <a:buNone/>
            </a:pPr>
            <a:r>
              <a:rPr lang="en-US" sz="1400" kern="1200" dirty="0" smtClean="0">
                <a:solidFill>
                  <a:srgbClr val="000000"/>
                </a:solidFill>
                <a:latin typeface="Arial" pitchFamily="34" charset="0"/>
                <a:cs typeface="Arial" pitchFamily="34" charset="0"/>
              </a:rPr>
              <a:t>                    </a:t>
            </a: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marL="228600" indent="-228600">
              <a:spcBef>
                <a:spcPts val="300"/>
              </a:spcBef>
              <a:buNone/>
            </a:pPr>
            <a:endParaRPr lang="en-US" sz="1400" kern="1200" dirty="0" smtClean="0">
              <a:solidFill>
                <a:srgbClr val="648C8C">
                  <a:lumMod val="75000"/>
                </a:srgbClr>
              </a:solidFill>
              <a:latin typeface="Calibri"/>
            </a:endParaRPr>
          </a:p>
          <a:p>
            <a:pPr>
              <a:buFont typeface="Wingdings" pitchFamily="2" charset="2"/>
              <a:buChar char="ü"/>
            </a:pPr>
            <a:r>
              <a:rPr lang="en-US" sz="1400" dirty="0" smtClean="0">
                <a:solidFill>
                  <a:srgbClr val="000000"/>
                </a:solidFill>
              </a:rPr>
              <a:t>The WHERE clause is used to extract only those records that fulfill a specified criterion.</a:t>
            </a:r>
          </a:p>
          <a:p>
            <a:pPr marL="228600" indent="-228600">
              <a:spcBef>
                <a:spcPts val="300"/>
              </a:spcBef>
              <a:buNone/>
            </a:pPr>
            <a:endParaRPr lang="en-US" sz="1400" dirty="0" smtClean="0">
              <a:solidFill>
                <a:srgbClr val="000000"/>
              </a:solidFill>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29</a:t>
            </a:fld>
            <a:endParaRPr lang="en-US" dirty="0"/>
          </a:p>
        </p:txBody>
      </p:sp>
      <p:sp>
        <p:nvSpPr>
          <p:cNvPr id="6" name="Rectangle 5"/>
          <p:cNvSpPr/>
          <p:nvPr/>
        </p:nvSpPr>
        <p:spPr>
          <a:xfrm>
            <a:off x="950630" y="18288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column_name1,column_name2  FROM  table_name;</a:t>
            </a:r>
          </a:p>
        </p:txBody>
      </p:sp>
      <p:sp>
        <p:nvSpPr>
          <p:cNvPr id="7" name="Rectangle 6"/>
          <p:cNvSpPr/>
          <p:nvPr/>
        </p:nvSpPr>
        <p:spPr>
          <a:xfrm>
            <a:off x="950630" y="23622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CustomerName FROM Customers WHERE Country='Mexico’;</a:t>
            </a:r>
          </a:p>
        </p:txBody>
      </p:sp>
      <p:sp>
        <p:nvSpPr>
          <p:cNvPr id="8" name="Rectangle 7"/>
          <p:cNvSpPr/>
          <p:nvPr/>
        </p:nvSpPr>
        <p:spPr>
          <a:xfrm>
            <a:off x="1295400" y="2895600"/>
            <a:ext cx="2743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a:t>
            </a:r>
          </a:p>
        </p:txBody>
      </p:sp>
      <p:sp>
        <p:nvSpPr>
          <p:cNvPr id="9" name="Rectangle 8"/>
          <p:cNvSpPr/>
          <p:nvPr/>
        </p:nvSpPr>
        <p:spPr>
          <a:xfrm>
            <a:off x="950630" y="43434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column_name1 FROM table_name WHERE column_name 2 operator value;</a:t>
            </a:r>
          </a:p>
        </p:txBody>
      </p:sp>
      <p:sp>
        <p:nvSpPr>
          <p:cNvPr id="10" name="Rectangle 9"/>
          <p:cNvSpPr/>
          <p:nvPr/>
        </p:nvSpPr>
        <p:spPr>
          <a:xfrm>
            <a:off x="950630" y="4876800"/>
            <a:ext cx="6934200" cy="3810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 WHERE Country='Mexico';</a:t>
            </a:r>
          </a:p>
        </p:txBody>
      </p:sp>
      <p:sp>
        <p:nvSpPr>
          <p:cNvPr id="12" name="Title 1"/>
          <p:cNvSpPr>
            <a:spLocks noGrp="1"/>
          </p:cNvSpPr>
          <p:nvPr>
            <p:ph type="title"/>
          </p:nvPr>
        </p:nvSpPr>
        <p:spPr>
          <a:xfrm>
            <a:off x="382250" y="823210"/>
            <a:ext cx="6324600" cy="564448"/>
          </a:xfrm>
        </p:spPr>
        <p:txBody>
          <a:bodyPr/>
          <a:lstStyle/>
          <a:p>
            <a:r>
              <a:rPr lang="en-US" sz="2000" b="1" dirty="0" smtClean="0"/>
              <a:t>Data Retrieval | Select &amp; Where</a:t>
            </a:r>
            <a:endParaRPr lang="en-US" sz="2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a:t>
            </a:fld>
            <a:endParaRPr lang="en-US"/>
          </a:p>
        </p:txBody>
      </p:sp>
      <p:pic>
        <p:nvPicPr>
          <p:cNvPr id="10" name="Picture 9" descr="overview.jpg"/>
          <p:cNvPicPr>
            <a:picLocks noChangeAspect="1"/>
          </p:cNvPicPr>
          <p:nvPr/>
        </p:nvPicPr>
        <p:blipFill>
          <a:blip r:embed="rId2" cstate="print"/>
          <a:stretch>
            <a:fillRect/>
          </a:stretch>
        </p:blipFill>
        <p:spPr>
          <a:xfrm>
            <a:off x="2743200" y="3581400"/>
            <a:ext cx="3124200" cy="2133600"/>
          </a:xfrm>
          <a:prstGeom prst="rect">
            <a:avLst/>
          </a:prstGeom>
        </p:spPr>
      </p:pic>
      <p:sp>
        <p:nvSpPr>
          <p:cNvPr id="6" name="Content Placeholder 2"/>
          <p:cNvSpPr>
            <a:spLocks noGrp="1"/>
          </p:cNvSpPr>
          <p:nvPr>
            <p:ph idx="1"/>
          </p:nvPr>
        </p:nvSpPr>
        <p:spPr>
          <a:xfrm>
            <a:off x="1752600" y="2895600"/>
            <a:ext cx="5562600" cy="381000"/>
          </a:xfrm>
        </p:spPr>
        <p:txBody>
          <a:bodyPr/>
          <a:lstStyle/>
          <a:p>
            <a:pPr algn="ctr">
              <a:buNone/>
            </a:pPr>
            <a:r>
              <a:rPr lang="en-US" b="1" dirty="0" smtClean="0">
                <a:solidFill>
                  <a:schemeClr val="tx1"/>
                </a:solidFill>
                <a:latin typeface="+mn-lt"/>
                <a:ea typeface="+mn-ea"/>
                <a:cs typeface="+mn-cs"/>
              </a:rPr>
              <a:t>Overview of DBMS/RDMBS/MS SQL 2008</a:t>
            </a:r>
          </a:p>
          <a:p>
            <a:pPr algn="ctr">
              <a:buNone/>
            </a:pPr>
            <a:endParaRPr lang="en-US" dirty="0" smtClean="0">
              <a:solidFill>
                <a:schemeClr val="tx1"/>
              </a:solidFill>
              <a:latin typeface="+mn-lt"/>
              <a:ea typeface="+mn-ea"/>
              <a:cs typeface="+mn-cs"/>
            </a:endParaRPr>
          </a:p>
          <a:p>
            <a:pPr algn="ct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30</a:t>
            </a:fld>
            <a:endParaRPr lang="en-US" dirty="0"/>
          </a:p>
        </p:txBody>
      </p:sp>
      <p:graphicFrame>
        <p:nvGraphicFramePr>
          <p:cNvPr id="8" name="Table 7"/>
          <p:cNvGraphicFramePr>
            <a:graphicFrameLocks noGrp="1"/>
          </p:cNvGraphicFramePr>
          <p:nvPr/>
        </p:nvGraphicFramePr>
        <p:xfrm>
          <a:off x="533400" y="1676400"/>
          <a:ext cx="7315200" cy="4495800"/>
        </p:xfrm>
        <a:graphic>
          <a:graphicData uri="http://schemas.openxmlformats.org/drawingml/2006/table">
            <a:tbl>
              <a:tblPr firstRow="1" firstCol="1" bandRow="1">
                <a:tableStyleId>{0E3FDE45-AF77-4B5C-9715-49D594BDF05E}</a:tableStyleId>
              </a:tblPr>
              <a:tblGrid>
                <a:gridCol w="1463040"/>
                <a:gridCol w="5852160"/>
              </a:tblGrid>
              <a:tr h="338787">
                <a:tc>
                  <a:txBody>
                    <a:bodyPr/>
                    <a:lstStyle/>
                    <a:p>
                      <a:pPr algn="l" fontAlgn="t"/>
                      <a:r>
                        <a:rPr lang="en-US" sz="1400" dirty="0"/>
                        <a:t>Operator</a:t>
                      </a:r>
                      <a:endParaRPr lang="en-US" sz="1400" dirty="0">
                        <a:solidFill>
                          <a:srgbClr val="FFFFFF"/>
                        </a:solidFill>
                        <a:latin typeface="verdana"/>
                      </a:endParaRPr>
                    </a:p>
                  </a:txBody>
                  <a:tcPr marL="25330" marR="25330" marT="25330" marB="25330"/>
                </a:tc>
                <a:tc>
                  <a:txBody>
                    <a:bodyPr/>
                    <a:lstStyle/>
                    <a:p>
                      <a:pPr algn="l" fontAlgn="t"/>
                      <a:r>
                        <a:rPr lang="en-US" sz="1400"/>
                        <a:t>Description</a:t>
                      </a:r>
                      <a:endParaRPr lang="en-US" sz="1400">
                        <a:solidFill>
                          <a:srgbClr val="FFFFFF"/>
                        </a:solidFill>
                        <a:latin typeface="verdana"/>
                      </a:endParaRPr>
                    </a:p>
                  </a:txBody>
                  <a:tcPr marL="25330" marR="25330" marT="25330" marB="25330"/>
                </a:tc>
              </a:tr>
              <a:tr h="416488">
                <a:tc>
                  <a:txBody>
                    <a:bodyPr/>
                    <a:lstStyle/>
                    <a:p>
                      <a:pPr fontAlgn="t"/>
                      <a:r>
                        <a:rPr lang="en-US" sz="1400" dirty="0"/>
                        <a:t>=</a:t>
                      </a:r>
                      <a:endParaRPr lang="en-US" sz="1400" dirty="0">
                        <a:latin typeface="verdana"/>
                      </a:endParaRPr>
                    </a:p>
                  </a:txBody>
                  <a:tcPr marL="42216" marR="42216" marT="59102" marB="59102"/>
                </a:tc>
                <a:tc>
                  <a:txBody>
                    <a:bodyPr/>
                    <a:lstStyle/>
                    <a:p>
                      <a:pPr fontAlgn="t"/>
                      <a:r>
                        <a:rPr lang="en-US" sz="1400"/>
                        <a:t>Equal</a:t>
                      </a:r>
                      <a:endParaRPr lang="en-US" sz="1400">
                        <a:latin typeface="verdana"/>
                      </a:endParaRPr>
                    </a:p>
                  </a:txBody>
                  <a:tcPr marL="42216" marR="42216" marT="59102" marB="59102"/>
                </a:tc>
              </a:tr>
              <a:tr h="696997">
                <a:tc>
                  <a:txBody>
                    <a:bodyPr/>
                    <a:lstStyle/>
                    <a:p>
                      <a:pPr fontAlgn="t"/>
                      <a:r>
                        <a:rPr lang="en-US" sz="1400" dirty="0"/>
                        <a:t>&lt;&gt;</a:t>
                      </a:r>
                      <a:endParaRPr lang="en-US" sz="1400" dirty="0">
                        <a:latin typeface="verdana"/>
                      </a:endParaRPr>
                    </a:p>
                  </a:txBody>
                  <a:tcPr marL="42216" marR="42216" marT="59102" marB="59102"/>
                </a:tc>
                <a:tc>
                  <a:txBody>
                    <a:bodyPr/>
                    <a:lstStyle/>
                    <a:p>
                      <a:pPr fontAlgn="t"/>
                      <a:r>
                        <a:rPr lang="en-US" sz="1400" dirty="0"/>
                        <a:t>Not equal. Note: In some versions of SQL this operator may be written as !=</a:t>
                      </a:r>
                      <a:endParaRPr lang="en-US" sz="1400" dirty="0">
                        <a:latin typeface="verdana"/>
                      </a:endParaRPr>
                    </a:p>
                  </a:txBody>
                  <a:tcPr marL="42216" marR="42216" marT="59102" marB="59102"/>
                </a:tc>
              </a:tr>
              <a:tr h="416488">
                <a:tc>
                  <a:txBody>
                    <a:bodyPr/>
                    <a:lstStyle/>
                    <a:p>
                      <a:pPr fontAlgn="t"/>
                      <a:r>
                        <a:rPr lang="en-US" sz="1400"/>
                        <a:t>&gt;</a:t>
                      </a:r>
                      <a:endParaRPr lang="en-US" sz="1400">
                        <a:latin typeface="verdana"/>
                      </a:endParaRPr>
                    </a:p>
                  </a:txBody>
                  <a:tcPr marL="42216" marR="42216" marT="59102" marB="59102"/>
                </a:tc>
                <a:tc>
                  <a:txBody>
                    <a:bodyPr/>
                    <a:lstStyle/>
                    <a:p>
                      <a:pPr fontAlgn="t"/>
                      <a:r>
                        <a:rPr lang="en-US" sz="1400" dirty="0"/>
                        <a:t>Greater than</a:t>
                      </a:r>
                      <a:endParaRPr lang="en-US" sz="1400" dirty="0">
                        <a:latin typeface="verdana"/>
                      </a:endParaRPr>
                    </a:p>
                  </a:txBody>
                  <a:tcPr marL="42216" marR="42216" marT="59102" marB="59102"/>
                </a:tc>
              </a:tr>
              <a:tr h="416488">
                <a:tc>
                  <a:txBody>
                    <a:bodyPr/>
                    <a:lstStyle/>
                    <a:p>
                      <a:pPr fontAlgn="t"/>
                      <a:r>
                        <a:rPr lang="en-US" sz="1400"/>
                        <a:t>&lt;</a:t>
                      </a:r>
                      <a:endParaRPr lang="en-US" sz="1400">
                        <a:latin typeface="verdana"/>
                      </a:endParaRPr>
                    </a:p>
                  </a:txBody>
                  <a:tcPr marL="42216" marR="42216" marT="59102" marB="59102"/>
                </a:tc>
                <a:tc>
                  <a:txBody>
                    <a:bodyPr/>
                    <a:lstStyle/>
                    <a:p>
                      <a:pPr fontAlgn="t"/>
                      <a:r>
                        <a:rPr lang="en-US" sz="1400"/>
                        <a:t>Less than</a:t>
                      </a:r>
                      <a:endParaRPr lang="en-US" sz="1400">
                        <a:latin typeface="verdana"/>
                      </a:endParaRPr>
                    </a:p>
                  </a:txBody>
                  <a:tcPr marL="42216" marR="42216" marT="59102" marB="59102"/>
                </a:tc>
              </a:tr>
              <a:tr h="416488">
                <a:tc>
                  <a:txBody>
                    <a:bodyPr/>
                    <a:lstStyle/>
                    <a:p>
                      <a:pPr fontAlgn="t"/>
                      <a:r>
                        <a:rPr lang="en-US" sz="1400"/>
                        <a:t>&gt;=</a:t>
                      </a:r>
                      <a:endParaRPr lang="en-US" sz="1400">
                        <a:latin typeface="verdana"/>
                      </a:endParaRPr>
                    </a:p>
                  </a:txBody>
                  <a:tcPr marL="42216" marR="42216" marT="59102" marB="59102"/>
                </a:tc>
                <a:tc>
                  <a:txBody>
                    <a:bodyPr/>
                    <a:lstStyle/>
                    <a:p>
                      <a:pPr fontAlgn="t"/>
                      <a:r>
                        <a:rPr lang="en-US" sz="1400"/>
                        <a:t>Greater than or equal</a:t>
                      </a:r>
                      <a:endParaRPr lang="en-US" sz="1400">
                        <a:latin typeface="verdana"/>
                      </a:endParaRPr>
                    </a:p>
                  </a:txBody>
                  <a:tcPr marL="42216" marR="42216" marT="59102" marB="59102"/>
                </a:tc>
              </a:tr>
              <a:tr h="416488">
                <a:tc>
                  <a:txBody>
                    <a:bodyPr/>
                    <a:lstStyle/>
                    <a:p>
                      <a:pPr fontAlgn="t"/>
                      <a:r>
                        <a:rPr lang="en-US" sz="1400"/>
                        <a:t>&lt;=</a:t>
                      </a:r>
                      <a:endParaRPr lang="en-US" sz="1400">
                        <a:latin typeface="verdana"/>
                      </a:endParaRPr>
                    </a:p>
                  </a:txBody>
                  <a:tcPr marL="42216" marR="42216" marT="59102" marB="59102"/>
                </a:tc>
                <a:tc>
                  <a:txBody>
                    <a:bodyPr/>
                    <a:lstStyle/>
                    <a:p>
                      <a:pPr fontAlgn="t"/>
                      <a:r>
                        <a:rPr lang="en-US" sz="1400"/>
                        <a:t>Less than or equal</a:t>
                      </a:r>
                      <a:endParaRPr lang="en-US" sz="1400">
                        <a:latin typeface="verdana"/>
                      </a:endParaRPr>
                    </a:p>
                  </a:txBody>
                  <a:tcPr marL="42216" marR="42216" marT="59102" marB="59102"/>
                </a:tc>
              </a:tr>
              <a:tr h="416488">
                <a:tc>
                  <a:txBody>
                    <a:bodyPr/>
                    <a:lstStyle/>
                    <a:p>
                      <a:pPr fontAlgn="t"/>
                      <a:r>
                        <a:rPr lang="en-US" sz="1400"/>
                        <a:t>BETWEEN</a:t>
                      </a:r>
                      <a:endParaRPr lang="en-US" sz="1400">
                        <a:latin typeface="verdana"/>
                      </a:endParaRPr>
                    </a:p>
                  </a:txBody>
                  <a:tcPr marL="42216" marR="42216" marT="59102" marB="59102"/>
                </a:tc>
                <a:tc>
                  <a:txBody>
                    <a:bodyPr/>
                    <a:lstStyle/>
                    <a:p>
                      <a:pPr fontAlgn="t"/>
                      <a:r>
                        <a:rPr lang="en-US" sz="1400"/>
                        <a:t>Between an inclusive range</a:t>
                      </a:r>
                      <a:endParaRPr lang="en-US" sz="1400">
                        <a:latin typeface="verdana"/>
                      </a:endParaRPr>
                    </a:p>
                  </a:txBody>
                  <a:tcPr marL="42216" marR="42216" marT="59102" marB="59102"/>
                </a:tc>
              </a:tr>
              <a:tr h="416488">
                <a:tc>
                  <a:txBody>
                    <a:bodyPr/>
                    <a:lstStyle/>
                    <a:p>
                      <a:pPr fontAlgn="t"/>
                      <a:r>
                        <a:rPr lang="en-US" sz="1400"/>
                        <a:t>LIKE</a:t>
                      </a:r>
                      <a:endParaRPr lang="en-US" sz="1400">
                        <a:latin typeface="verdana"/>
                      </a:endParaRPr>
                    </a:p>
                  </a:txBody>
                  <a:tcPr marL="42216" marR="42216" marT="59102" marB="59102"/>
                </a:tc>
                <a:tc>
                  <a:txBody>
                    <a:bodyPr/>
                    <a:lstStyle/>
                    <a:p>
                      <a:pPr fontAlgn="t"/>
                      <a:r>
                        <a:rPr lang="en-US" sz="1400"/>
                        <a:t>Search for a pattern</a:t>
                      </a:r>
                      <a:endParaRPr lang="en-US" sz="1400">
                        <a:latin typeface="verdana"/>
                      </a:endParaRPr>
                    </a:p>
                  </a:txBody>
                  <a:tcPr marL="42216" marR="42216" marT="59102" marB="59102"/>
                </a:tc>
              </a:tr>
              <a:tr h="544600">
                <a:tc>
                  <a:txBody>
                    <a:bodyPr/>
                    <a:lstStyle/>
                    <a:p>
                      <a:pPr fontAlgn="t"/>
                      <a:r>
                        <a:rPr lang="en-US" sz="1400" dirty="0"/>
                        <a:t>IN</a:t>
                      </a:r>
                      <a:endParaRPr lang="en-US" sz="1400" dirty="0">
                        <a:latin typeface="verdana"/>
                      </a:endParaRPr>
                    </a:p>
                  </a:txBody>
                  <a:tcPr marL="42216" marR="42216" marT="59102" marB="59102"/>
                </a:tc>
                <a:tc>
                  <a:txBody>
                    <a:bodyPr/>
                    <a:lstStyle/>
                    <a:p>
                      <a:pPr fontAlgn="t"/>
                      <a:r>
                        <a:rPr lang="en-US" sz="1400" dirty="0"/>
                        <a:t>To specify multiple possible values for a column</a:t>
                      </a:r>
                      <a:endParaRPr lang="en-US" sz="1400" dirty="0">
                        <a:latin typeface="verdana"/>
                      </a:endParaRPr>
                    </a:p>
                  </a:txBody>
                  <a:tcPr marL="42216" marR="42216" marT="59102" marB="59102"/>
                </a:tc>
              </a:tr>
            </a:tbl>
          </a:graphicData>
        </a:graphic>
      </p:graphicFrame>
      <p:sp>
        <p:nvSpPr>
          <p:cNvPr id="9" name="Title 1"/>
          <p:cNvSpPr txBox="1">
            <a:spLocks/>
          </p:cNvSpPr>
          <p:nvPr/>
        </p:nvSpPr>
        <p:spPr bwMode="auto">
          <a:xfrm>
            <a:off x="382250" y="823210"/>
            <a:ext cx="632460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US" sz="2000" b="1" i="0" u="none" strike="noStrike" kern="0" cap="none" spc="0" normalizeH="0" baseline="0" noProof="0" dirty="0" smtClean="0">
                <a:ln>
                  <a:noFill/>
                </a:ln>
                <a:solidFill>
                  <a:schemeClr val="tx2"/>
                </a:solidFill>
                <a:effectLst/>
                <a:uLnTx/>
                <a:uFillTx/>
                <a:latin typeface="+mj-lt"/>
                <a:ea typeface="+mj-ea"/>
                <a:cs typeface="+mj-cs"/>
              </a:rPr>
              <a:t>Data Retrieval | </a:t>
            </a:r>
            <a:r>
              <a:rPr lang="en-US" sz="2000" b="1" dirty="0" smtClean="0">
                <a:solidFill>
                  <a:srgbClr val="000000"/>
                </a:solidFill>
              </a:rPr>
              <a:t>Operators in WHERE Clause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7840"/>
            <a:ext cx="8229600" cy="5089160"/>
          </a:xfrm>
        </p:spPr>
        <p:txBody>
          <a:bodyPr/>
          <a:lstStyle/>
          <a:p>
            <a:pPr marL="228600" lvl="0" indent="-228600">
              <a:spcBef>
                <a:spcPts val="0"/>
              </a:spcBef>
              <a:spcAft>
                <a:spcPts val="600"/>
              </a:spcAft>
              <a:buFont typeface="Wingdings" pitchFamily="2" charset="2"/>
              <a:buChar char="ü"/>
            </a:pPr>
            <a:r>
              <a:rPr lang="en-US" sz="1400" b="1" dirty="0" smtClean="0">
                <a:solidFill>
                  <a:srgbClr val="000000"/>
                </a:solidFill>
              </a:rPr>
              <a:t>Comparison operators:</a:t>
            </a:r>
            <a:r>
              <a:rPr lang="en-US" sz="1400" dirty="0" smtClean="0">
                <a:solidFill>
                  <a:srgbClr val="000000"/>
                </a:solidFill>
              </a:rPr>
              <a:t>  =   </a:t>
            </a:r>
            <a:r>
              <a:rPr lang="en-US" sz="1400" b="1" kern="1200" dirty="0" smtClean="0">
                <a:solidFill>
                  <a:srgbClr val="000000"/>
                </a:solidFill>
                <a:latin typeface="Arial" pitchFamily="34" charset="0"/>
              </a:rPr>
              <a:t>        &gt;          &lt;          &lt;=         &gt;=       &lt;&gt;   (or !=) </a:t>
            </a:r>
            <a:endParaRPr lang="en-US" sz="1400" kern="1200" dirty="0" smtClean="0">
              <a:solidFill>
                <a:srgbClr val="000000"/>
              </a:solidFill>
              <a:latin typeface="Arial" pitchFamily="34" charset="0"/>
            </a:endParaRPr>
          </a:p>
          <a:p>
            <a:pPr marL="228600" lvl="0" indent="-228600">
              <a:spcBef>
                <a:spcPts val="0"/>
              </a:spcBef>
              <a:spcAft>
                <a:spcPts val="600"/>
              </a:spcAft>
              <a:buNone/>
            </a:pPr>
            <a:r>
              <a:rPr lang="en-US" sz="1400" kern="1200" dirty="0" smtClean="0">
                <a:solidFill>
                  <a:srgbClr val="000000"/>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lvl="0" indent="-228600">
              <a:spcBef>
                <a:spcPts val="0"/>
              </a:spcBef>
              <a:spcAft>
                <a:spcPts val="600"/>
              </a:spcAft>
              <a:buNone/>
            </a:pP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BETWEEN ... AND ...</a:t>
            </a:r>
          </a:p>
          <a:p>
            <a:pPr marL="228600" lvl="0" indent="-228600">
              <a:spcBef>
                <a:spcPts val="0"/>
              </a:spcBef>
              <a:spcAft>
                <a:spcPts val="600"/>
              </a:spcAft>
              <a:buNone/>
            </a:pPr>
            <a:r>
              <a:rPr lang="en-US" sz="1400" kern="1200" dirty="0" smtClean="0">
                <a:solidFill>
                  <a:srgbClr val="000000"/>
                </a:solidFill>
                <a:latin typeface="Arial" pitchFamily="34" charset="0"/>
              </a:rPr>
              <a:t>      </a:t>
            </a:r>
          </a:p>
          <a:p>
            <a:pPr marL="228600" lvl="0" indent="-228600">
              <a:spcBef>
                <a:spcPts val="0"/>
              </a:spcBef>
              <a:spcAft>
                <a:spcPts val="600"/>
              </a:spcAft>
              <a:buNone/>
            </a:pPr>
            <a:r>
              <a:rPr lang="en-US" sz="1400" kern="1200" dirty="0" smtClean="0">
                <a:solidFill>
                  <a:srgbClr val="000000"/>
                </a:solidFill>
                <a:latin typeface="Arial" pitchFamily="34" charset="0"/>
                <a:cs typeface="Arial" pitchFamily="34" charset="0"/>
              </a:rPr>
              <a:t> </a:t>
            </a:r>
            <a:r>
              <a:rPr lang="en-US" sz="1400" kern="1200" dirty="0" smtClean="0">
                <a:solidFill>
                  <a:srgbClr val="648C8C">
                    <a:lumMod val="75000"/>
                  </a:srgbClr>
                </a:solidFill>
                <a:latin typeface="Arial" pitchFamily="34" charset="0"/>
                <a:cs typeface="Arial" pitchFamily="34" charset="0"/>
              </a:rPr>
              <a:t>   </a:t>
            </a:r>
            <a:r>
              <a:rPr lang="en-US" sz="1400" kern="1200" dirty="0" smtClean="0">
                <a:solidFill>
                  <a:srgbClr val="648C8C">
                    <a:lumMod val="75000"/>
                  </a:srgbClr>
                </a:solidFill>
                <a:latin typeface="Calibri"/>
              </a:rPr>
              <a:t> </a:t>
            </a:r>
            <a:r>
              <a:rPr lang="en-US" sz="1400" kern="1200" dirty="0" smtClean="0">
                <a:solidFill>
                  <a:srgbClr val="000000"/>
                </a:solidFill>
                <a:latin typeface="Arial" pitchFamily="34" charset="0"/>
              </a:rPr>
              <a:t>          </a:t>
            </a: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LIKE (with wildcard:   % _  )</a:t>
            </a:r>
          </a:p>
          <a:p>
            <a:pPr marL="228600" lvl="0" indent="-228600">
              <a:spcBef>
                <a:spcPts val="0"/>
              </a:spcBef>
              <a:spcAft>
                <a:spcPts val="600"/>
              </a:spcAft>
              <a:buNone/>
            </a:pPr>
            <a:r>
              <a:rPr lang="en-US" sz="1400" kern="1200" dirty="0" smtClean="0">
                <a:solidFill>
                  <a:srgbClr val="000000"/>
                </a:solidFill>
                <a:latin typeface="Arial" pitchFamily="34" charset="0"/>
              </a:rPr>
              <a:t>   </a:t>
            </a:r>
          </a:p>
          <a:p>
            <a:pPr marL="228600" lvl="0" indent="-228600">
              <a:spcBef>
                <a:spcPts val="0"/>
              </a:spcBef>
              <a:spcAft>
                <a:spcPts val="600"/>
              </a:spcAft>
              <a:buNone/>
            </a:pPr>
            <a:r>
              <a:rPr lang="en-US" sz="1400" kern="1200" dirty="0" smtClean="0">
                <a:solidFill>
                  <a:srgbClr val="000000"/>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lvl="0" indent="-228600">
              <a:spcBef>
                <a:spcPts val="0"/>
              </a:spcBef>
              <a:spcAft>
                <a:spcPts val="600"/>
              </a:spcAft>
              <a:buFont typeface="Wingdings" pitchFamily="2" charset="2"/>
              <a:buChar char="ü"/>
            </a:pPr>
            <a:r>
              <a:rPr lang="en-US" sz="1400" b="1" dirty="0" smtClean="0">
                <a:solidFill>
                  <a:srgbClr val="000000"/>
                </a:solidFill>
              </a:rPr>
              <a:t>IN (list)</a:t>
            </a:r>
            <a:r>
              <a:rPr lang="en-US" sz="1400" kern="1200" dirty="0" smtClean="0">
                <a:solidFill>
                  <a:srgbClr val="000000"/>
                </a:solidFill>
                <a:latin typeface="Arial" pitchFamily="34" charset="0"/>
              </a:rPr>
              <a:t/>
            </a:r>
            <a:br>
              <a:rPr lang="en-US" sz="1400" kern="1200" dirty="0" smtClean="0">
                <a:solidFill>
                  <a:srgbClr val="000000"/>
                </a:solidFill>
                <a:latin typeface="Arial" pitchFamily="34" charset="0"/>
              </a:rPr>
            </a:br>
            <a:r>
              <a:rPr lang="en-US" sz="1400" kern="1200" dirty="0" smtClean="0">
                <a:solidFill>
                  <a:srgbClr val="000000"/>
                </a:solidFill>
                <a:latin typeface="Arial" pitchFamily="34" charset="0"/>
              </a:rPr>
              <a:t>             </a:t>
            </a:r>
            <a:endParaRPr lang="en-US" sz="1400" kern="1200" dirty="0" smtClean="0">
              <a:solidFill>
                <a:srgbClr val="000000"/>
              </a:solidFill>
              <a:latin typeface="Arial" pitchFamily="34" charset="0"/>
              <a:cs typeface="Arial" pitchFamily="34" charset="0"/>
            </a:endParaRPr>
          </a:p>
          <a:p>
            <a:pPr marL="228600" lvl="0" indent="-228600">
              <a:spcBef>
                <a:spcPts val="0"/>
              </a:spcBef>
              <a:spcAft>
                <a:spcPts val="600"/>
              </a:spcAft>
              <a:buFont typeface="Wingdings" pitchFamily="2" charset="2"/>
              <a:buChar char="ü"/>
            </a:pP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AND, NOT, OR with any of the above</a:t>
            </a:r>
            <a:r>
              <a:rPr lang="en-US" sz="1400" kern="1200" dirty="0" smtClean="0">
                <a:solidFill>
                  <a:srgbClr val="000000"/>
                </a:solidFill>
                <a:latin typeface="Arial" pitchFamily="34" charset="0"/>
              </a:rPr>
              <a:t/>
            </a:r>
            <a:br>
              <a:rPr lang="en-US" sz="1400" kern="1200" dirty="0" smtClean="0">
                <a:solidFill>
                  <a:srgbClr val="000000"/>
                </a:solidFill>
                <a:latin typeface="Arial" pitchFamily="34" charset="0"/>
              </a:rPr>
            </a:br>
            <a:endParaRPr lang="en-US" sz="1400" kern="1200" dirty="0" smtClean="0">
              <a:solidFill>
                <a:srgbClr val="000000"/>
              </a:solidFill>
              <a:latin typeface="Arial" pitchFamily="34" charset="0"/>
            </a:endParaRPr>
          </a:p>
          <a:p>
            <a:pPr marL="228600" lvl="0" indent="-228600">
              <a:spcBef>
                <a:spcPts val="0"/>
              </a:spcBef>
              <a:spcAft>
                <a:spcPts val="600"/>
              </a:spcAft>
              <a:buNone/>
            </a:pPr>
            <a:r>
              <a:rPr lang="en-US" sz="1400" kern="1200" dirty="0" smtClean="0">
                <a:solidFill>
                  <a:srgbClr val="000000"/>
                </a:solidFill>
                <a:latin typeface="Arial" pitchFamily="34" charset="0"/>
              </a:rPr>
              <a:t>        </a:t>
            </a:r>
            <a:endParaRPr lang="en-US" sz="1400" b="1" dirty="0" smtClean="0">
              <a:solidFill>
                <a:srgbClr val="000000"/>
              </a:solidFill>
            </a:endParaRPr>
          </a:p>
          <a:p>
            <a:pPr marL="228600" lvl="0" indent="-228600">
              <a:spcBef>
                <a:spcPts val="0"/>
              </a:spcBef>
              <a:spcAft>
                <a:spcPts val="600"/>
              </a:spcAft>
              <a:buFont typeface="Wingdings" pitchFamily="2" charset="2"/>
              <a:buChar char="ü"/>
            </a:pPr>
            <a:r>
              <a:rPr lang="en-US" sz="1400" b="1" dirty="0" smtClean="0">
                <a:solidFill>
                  <a:srgbClr val="000000"/>
                </a:solidFill>
              </a:rPr>
              <a:t>IS NULL, IS NOT NULL</a:t>
            </a:r>
          </a:p>
          <a:p>
            <a:pPr marL="228600" lvl="0" indent="-228600">
              <a:spcBef>
                <a:spcPts val="0"/>
              </a:spcBef>
              <a:spcAft>
                <a:spcPts val="600"/>
              </a:spcAft>
              <a:buNone/>
            </a:pPr>
            <a:r>
              <a:rPr lang="en-US" sz="1400" b="1" kern="1200" dirty="0" smtClean="0">
                <a:solidFill>
                  <a:srgbClr val="000000"/>
                </a:solidFill>
                <a:latin typeface="Calibri"/>
              </a:rPr>
              <a:t>		</a:t>
            </a:r>
            <a:endParaRPr lang="en-US" sz="1400" dirty="0"/>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31</a:t>
            </a:fld>
            <a:endParaRPr lang="en-US" dirty="0"/>
          </a:p>
        </p:txBody>
      </p:sp>
      <p:sp>
        <p:nvSpPr>
          <p:cNvPr id="6" name="Rectangle 5"/>
          <p:cNvSpPr/>
          <p:nvPr/>
        </p:nvSpPr>
        <p:spPr>
          <a:xfrm>
            <a:off x="808220" y="172262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 WHERE Country &lt;&gt; </a:t>
            </a:r>
            <a:r>
              <a:rPr lang="en-US" sz="1400" dirty="0" smtClean="0">
                <a:solidFill>
                  <a:srgbClr val="000000"/>
                </a:solidFill>
                <a:latin typeface="Arial" pitchFamily="34" charset="0"/>
                <a:cs typeface="Arial" pitchFamily="34" charset="0"/>
              </a:rPr>
              <a:t>‘UK</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a:t>
            </a:r>
            <a:endParaRPr lang="en-US" sz="1400" dirty="0" smtClean="0">
              <a:solidFill>
                <a:srgbClr val="000000"/>
              </a:solidFill>
              <a:latin typeface="Arial" pitchFamily="34" charset="0"/>
              <a:cs typeface="Arial" pitchFamily="34" charset="0"/>
            </a:endParaRPr>
          </a:p>
        </p:txBody>
      </p:sp>
      <p:sp>
        <p:nvSpPr>
          <p:cNvPr id="7" name="Rectangle 6"/>
          <p:cNvSpPr/>
          <p:nvPr/>
        </p:nvSpPr>
        <p:spPr>
          <a:xfrm>
            <a:off x="808220" y="2545830"/>
            <a:ext cx="65532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products WHERE Price BETWEEN 10 AND 20;</a:t>
            </a:r>
          </a:p>
          <a:p>
            <a:pPr marL="228600" indent="-228600">
              <a:spcBef>
                <a:spcPts val="300"/>
              </a:spcBef>
            </a:pPr>
            <a:r>
              <a:rPr lang="en-US" sz="1400" dirty="0" smtClean="0">
                <a:solidFill>
                  <a:srgbClr val="000000"/>
                </a:solidFill>
                <a:latin typeface="Arial" pitchFamily="34" charset="0"/>
                <a:cs typeface="Arial" pitchFamily="34" charset="0"/>
              </a:rPr>
              <a:t>SELECT * FROM products WHERE CompanyName BETWEEN  A  AND  F ;</a:t>
            </a:r>
          </a:p>
        </p:txBody>
      </p:sp>
      <p:sp>
        <p:nvSpPr>
          <p:cNvPr id="8" name="Rectangle 7"/>
          <p:cNvSpPr/>
          <p:nvPr/>
        </p:nvSpPr>
        <p:spPr>
          <a:xfrm>
            <a:off x="839450" y="5867400"/>
            <a:ext cx="65532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lvl="0" indent="-228600">
              <a:spcBef>
                <a:spcPts val="0"/>
              </a:spcBef>
              <a:spcAft>
                <a:spcPts val="600"/>
              </a:spcAft>
              <a:buNone/>
            </a:pPr>
            <a:r>
              <a:rPr lang="en-US" sz="1400" dirty="0" smtClean="0">
                <a:solidFill>
                  <a:srgbClr val="000000"/>
                </a:solidFill>
                <a:latin typeface="Arial" pitchFamily="34" charset="0"/>
                <a:cs typeface="Arial" pitchFamily="34" charset="0"/>
              </a:rPr>
              <a:t>SELECT * FROM Customers WHERE PostalCode IS NOT NULL;</a:t>
            </a:r>
          </a:p>
          <a:p>
            <a:pPr marL="228600" lvl="0" indent="-228600">
              <a:spcBef>
                <a:spcPts val="0"/>
              </a:spcBef>
              <a:spcAft>
                <a:spcPts val="600"/>
              </a:spcAft>
              <a:buNone/>
            </a:pPr>
            <a:r>
              <a:rPr lang="en-US" sz="1400" dirty="0" smtClean="0">
                <a:solidFill>
                  <a:srgbClr val="000000"/>
                </a:solidFill>
                <a:latin typeface="Arial" pitchFamily="34" charset="0"/>
                <a:cs typeface="Arial" pitchFamily="34" charset="0"/>
              </a:rPr>
              <a:t>SELECT * FROM products WHERE Discount IS NULL;</a:t>
            </a:r>
          </a:p>
        </p:txBody>
      </p:sp>
      <p:sp>
        <p:nvSpPr>
          <p:cNvPr id="9" name="Rectangle 8"/>
          <p:cNvSpPr/>
          <p:nvPr/>
        </p:nvSpPr>
        <p:spPr>
          <a:xfrm>
            <a:off x="836950" y="515537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rPr>
              <a:t> </a:t>
            </a:r>
            <a:r>
              <a:rPr lang="en-US" sz="1400" dirty="0" smtClean="0">
                <a:solidFill>
                  <a:srgbClr val="000000"/>
                </a:solidFill>
                <a:latin typeface="Arial" pitchFamily="34" charset="0"/>
                <a:cs typeface="Arial" pitchFamily="34" charset="0"/>
              </a:rPr>
              <a:t>SELECT * FROM Customers WHERE Country = </a:t>
            </a:r>
            <a:r>
              <a:rPr lang="en-US" sz="1400" dirty="0" smtClean="0">
                <a:solidFill>
                  <a:srgbClr val="000000"/>
                </a:solidFill>
                <a:latin typeface="Arial" pitchFamily="34" charset="0"/>
                <a:cs typeface="Arial" pitchFamily="34" charset="0"/>
              </a:rPr>
              <a:t>‘USA</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AND City = </a:t>
            </a:r>
            <a:r>
              <a:rPr lang="en-US" sz="1400" dirty="0" smtClean="0">
                <a:solidFill>
                  <a:srgbClr val="000000"/>
                </a:solidFill>
                <a:latin typeface="Arial" pitchFamily="34" charset="0"/>
                <a:cs typeface="Arial" pitchFamily="34" charset="0"/>
              </a:rPr>
              <a:t>‘New York’;</a:t>
            </a:r>
            <a:endParaRPr lang="en-US" sz="1400" dirty="0" smtClean="0">
              <a:solidFill>
                <a:srgbClr val="000000"/>
              </a:solidFill>
              <a:latin typeface="Arial" pitchFamily="34" charset="0"/>
              <a:cs typeface="Arial" pitchFamily="34" charset="0"/>
            </a:endParaRPr>
          </a:p>
        </p:txBody>
      </p:sp>
      <p:sp>
        <p:nvSpPr>
          <p:cNvPr id="10" name="Rectangle 9"/>
          <p:cNvSpPr/>
          <p:nvPr/>
        </p:nvSpPr>
        <p:spPr>
          <a:xfrm>
            <a:off x="793230" y="344399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 FROM Customers WHERE ContactTitle LIKE </a:t>
            </a:r>
            <a:r>
              <a:rPr lang="en-US" sz="1400" dirty="0" smtClean="0">
                <a:solidFill>
                  <a:srgbClr val="000000"/>
                </a:solidFill>
                <a:latin typeface="Arial" pitchFamily="34" charset="0"/>
                <a:cs typeface="Arial" pitchFamily="34" charset="0"/>
              </a:rPr>
              <a:t>‘Sales%’;</a:t>
            </a:r>
            <a:endParaRPr lang="en-US" sz="1400" dirty="0" smtClean="0">
              <a:solidFill>
                <a:srgbClr val="000000"/>
              </a:solidFill>
              <a:latin typeface="Arial" pitchFamily="34" charset="0"/>
              <a:cs typeface="Arial" pitchFamily="34" charset="0"/>
            </a:endParaRPr>
          </a:p>
        </p:txBody>
      </p:sp>
      <p:sp>
        <p:nvSpPr>
          <p:cNvPr id="11" name="Rectangle 10"/>
          <p:cNvSpPr/>
          <p:nvPr/>
        </p:nvSpPr>
        <p:spPr>
          <a:xfrm>
            <a:off x="838200" y="4328410"/>
            <a:ext cx="6553200" cy="2286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rPr>
              <a:t> </a:t>
            </a:r>
            <a:r>
              <a:rPr lang="en-US" sz="1400" dirty="0" smtClean="0">
                <a:solidFill>
                  <a:srgbClr val="000000"/>
                </a:solidFill>
                <a:latin typeface="Arial" pitchFamily="34" charset="0"/>
                <a:cs typeface="Arial" pitchFamily="34" charset="0"/>
              </a:rPr>
              <a:t>SELECT * FROM Customers WHERE State IN </a:t>
            </a:r>
            <a:r>
              <a:rPr lang="en-US" sz="1400" dirty="0" smtClean="0">
                <a:solidFill>
                  <a:srgbClr val="000000"/>
                </a:solidFill>
                <a:latin typeface="Arial" pitchFamily="34" charset="0"/>
                <a:cs typeface="Arial" pitchFamily="34" charset="0"/>
              </a:rPr>
              <a:t>(‘OR</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WA</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 </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CA</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a:t>
            </a:r>
            <a:r>
              <a:rPr lang="en-US" sz="1400" dirty="0" smtClean="0">
                <a:solidFill>
                  <a:srgbClr val="000000"/>
                </a:solidFill>
                <a:latin typeface="Arial" pitchFamily="34" charset="0"/>
                <a:cs typeface="Arial" pitchFamily="34" charset="0"/>
              </a:rPr>
              <a:t> ;</a:t>
            </a:r>
          </a:p>
        </p:txBody>
      </p:sp>
      <p:sp>
        <p:nvSpPr>
          <p:cNvPr id="12" name="Title 1"/>
          <p:cNvSpPr txBox="1">
            <a:spLocks/>
          </p:cNvSpPr>
          <p:nvPr/>
        </p:nvSpPr>
        <p:spPr bwMode="auto">
          <a:xfrm>
            <a:off x="382250" y="823210"/>
            <a:ext cx="632460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US" sz="2000" b="1" i="0" u="none" strike="noStrike" kern="0" cap="none" spc="0" normalizeH="0" baseline="0" noProof="0" dirty="0" smtClean="0">
                <a:ln>
                  <a:noFill/>
                </a:ln>
                <a:solidFill>
                  <a:schemeClr val="tx2"/>
                </a:solidFill>
                <a:effectLst/>
                <a:uLnTx/>
                <a:uFillTx/>
                <a:latin typeface="+mj-lt"/>
                <a:ea typeface="+mj-ea"/>
                <a:cs typeface="+mj-cs"/>
              </a:rPr>
              <a:t>Data Retrieval | </a:t>
            </a:r>
            <a:r>
              <a:rPr lang="en-US" sz="2000" b="1" dirty="0" smtClean="0"/>
              <a:t>Fetching Random Data</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lstStyle/>
          <a:p>
            <a:pPr marL="228600" indent="-228600">
              <a:spcBef>
                <a:spcPts val="0"/>
              </a:spcBef>
              <a:spcAft>
                <a:spcPts val="600"/>
              </a:spcAft>
              <a:buFont typeface="Wingdings" pitchFamily="2" charset="2"/>
              <a:buChar char="ü"/>
            </a:pPr>
            <a:r>
              <a:rPr lang="en-US" sz="1400" dirty="0" smtClean="0">
                <a:solidFill>
                  <a:srgbClr val="000000"/>
                </a:solidFill>
              </a:rPr>
              <a:t>In a table, a column may contain many duplicate values and sometimes you only want to list the different (distinct) values. </a:t>
            </a:r>
          </a:p>
          <a:p>
            <a:pPr marL="228600" indent="-228600">
              <a:spcBef>
                <a:spcPts val="0"/>
              </a:spcBef>
              <a:spcAft>
                <a:spcPts val="600"/>
              </a:spcAft>
              <a:buFont typeface="Wingdings" pitchFamily="2" charset="2"/>
              <a:buChar char="ü"/>
            </a:pPr>
            <a:endParaRPr lang="en-US" sz="1400" dirty="0" smtClean="0">
              <a:solidFill>
                <a:srgbClr val="000000"/>
              </a:solidFill>
            </a:endParaRPr>
          </a:p>
          <a:p>
            <a:pPr marL="228600" indent="-228600">
              <a:spcBef>
                <a:spcPts val="0"/>
              </a:spcBef>
              <a:spcAft>
                <a:spcPts val="600"/>
              </a:spcAft>
              <a:buFont typeface="Wingdings" pitchFamily="2" charset="2"/>
              <a:buChar char="ü"/>
            </a:pPr>
            <a:r>
              <a:rPr lang="en-US" sz="1400" dirty="0" smtClean="0">
                <a:solidFill>
                  <a:srgbClr val="000000"/>
                </a:solidFill>
              </a:rPr>
              <a:t>The DISTINCT keyword can be used to return only distinct (different) values.: </a:t>
            </a:r>
          </a:p>
          <a:p>
            <a:pPr marL="228600" lvl="0" indent="-228600">
              <a:spcBef>
                <a:spcPts val="0"/>
              </a:spcBef>
              <a:spcAft>
                <a:spcPts val="600"/>
              </a:spcAft>
              <a:buNone/>
            </a:pPr>
            <a:r>
              <a:rPr lang="en-US" sz="1400" kern="1200" dirty="0" smtClean="0">
                <a:solidFill>
                  <a:srgbClr val="648C8C">
                    <a:lumMod val="75000"/>
                  </a:srgbClr>
                </a:solidFill>
                <a:latin typeface="Calibri"/>
              </a:rPr>
              <a:t>		</a:t>
            </a:r>
            <a:endParaRPr lang="en-US" sz="1400" kern="1200" dirty="0" smtClean="0">
              <a:solidFill>
                <a:srgbClr val="000000"/>
              </a:solidFill>
              <a:latin typeface="Arial" pitchFamily="34" charset="0"/>
              <a:cs typeface="Arial" pitchFamily="34" charset="0"/>
            </a:endParaRPr>
          </a:p>
        </p:txBody>
      </p:sp>
      <p:sp>
        <p:nvSpPr>
          <p:cNvPr id="4" name="Footer Placeholder 3"/>
          <p:cNvSpPr>
            <a:spLocks noGrp="1"/>
          </p:cNvSpPr>
          <p:nvPr>
            <p:ph type="ftr" sz="quarter" idx="11"/>
          </p:nvPr>
        </p:nvSpPr>
        <p:spPr/>
        <p:txBody>
          <a:bodyPr/>
          <a:lstStyle/>
          <a:p>
            <a:pPr>
              <a:defRPr/>
            </a:pPr>
            <a:r>
              <a:rPr lang="en-US"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32</a:t>
            </a:fld>
            <a:endParaRPr lang="en-US" dirty="0"/>
          </a:p>
        </p:txBody>
      </p:sp>
      <p:sp>
        <p:nvSpPr>
          <p:cNvPr id="6" name="Rectangle 5"/>
          <p:cNvSpPr/>
          <p:nvPr/>
        </p:nvSpPr>
        <p:spPr>
          <a:xfrm>
            <a:off x="914400" y="2819400"/>
            <a:ext cx="6096000" cy="5334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DISTINCT column_name1,column_name 2 FROM table_name;</a:t>
            </a:r>
          </a:p>
        </p:txBody>
      </p:sp>
      <p:sp>
        <p:nvSpPr>
          <p:cNvPr id="7" name="Rectangle 6"/>
          <p:cNvSpPr/>
          <p:nvPr/>
        </p:nvSpPr>
        <p:spPr>
          <a:xfrm>
            <a:off x="914400" y="3657600"/>
            <a:ext cx="6096000" cy="457200"/>
          </a:xfrm>
          <a:prstGeom prst="rect">
            <a:avLst/>
          </a:prstGeom>
          <a:solidFill>
            <a:schemeClr val="bg1">
              <a:lumMod val="95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marL="228600" indent="-228600">
              <a:spcBef>
                <a:spcPts val="300"/>
              </a:spcBef>
            </a:pPr>
            <a:r>
              <a:rPr lang="en-US" sz="1400" dirty="0" smtClean="0">
                <a:solidFill>
                  <a:srgbClr val="000000"/>
                </a:solidFill>
                <a:latin typeface="Arial" pitchFamily="34" charset="0"/>
                <a:cs typeface="Arial" pitchFamily="34" charset="0"/>
              </a:rPr>
              <a:t>SELECT DISTINCT Country FROM Customers;</a:t>
            </a:r>
          </a:p>
        </p:txBody>
      </p:sp>
      <p:sp>
        <p:nvSpPr>
          <p:cNvPr id="8" name="Title 1"/>
          <p:cNvSpPr txBox="1">
            <a:spLocks/>
          </p:cNvSpPr>
          <p:nvPr/>
        </p:nvSpPr>
        <p:spPr bwMode="auto">
          <a:xfrm>
            <a:off x="382250" y="823210"/>
            <a:ext cx="632460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kumimoji="0" lang="en-US" sz="2000" b="1" i="0" u="none" strike="noStrike" kern="0" cap="none" spc="0" normalizeH="0" baseline="0" noProof="0" dirty="0" smtClean="0">
                <a:ln>
                  <a:noFill/>
                </a:ln>
                <a:solidFill>
                  <a:schemeClr val="tx2"/>
                </a:solidFill>
                <a:effectLst/>
                <a:uLnTx/>
                <a:uFillTx/>
                <a:latin typeface="+mj-lt"/>
                <a:ea typeface="+mj-ea"/>
                <a:cs typeface="+mj-cs"/>
              </a:rPr>
              <a:t>Data Retrieval | </a:t>
            </a:r>
            <a:r>
              <a:rPr lang="en-US" sz="2000" b="1" dirty="0" smtClean="0"/>
              <a:t>Fetching Distinct Values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pic>
        <p:nvPicPr>
          <p:cNvPr id="12" name="Picture 11" descr="GnS.jpg"/>
          <p:cNvPicPr>
            <a:picLocks noChangeAspect="1"/>
          </p:cNvPicPr>
          <p:nvPr/>
        </p:nvPicPr>
        <p:blipFill>
          <a:blip r:embed="rId2" cstate="print"/>
          <a:stretch>
            <a:fillRect/>
          </a:stretch>
        </p:blipFill>
        <p:spPr>
          <a:xfrm>
            <a:off x="3571875" y="3886200"/>
            <a:ext cx="1685925" cy="1724025"/>
          </a:xfrm>
          <a:prstGeom prst="rect">
            <a:avLst/>
          </a:prstGeom>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33</a:t>
            </a:fld>
            <a:endParaRPr lang="en-US"/>
          </a:p>
        </p:txBody>
      </p:sp>
      <p:sp>
        <p:nvSpPr>
          <p:cNvPr id="9" name="Rectangle 8"/>
          <p:cNvSpPr/>
          <p:nvPr/>
        </p:nvSpPr>
        <p:spPr>
          <a:xfrm>
            <a:off x="2456463" y="2895600"/>
            <a:ext cx="4172937" cy="400110"/>
          </a:xfrm>
          <a:prstGeom prst="rect">
            <a:avLst/>
          </a:prstGeom>
        </p:spPr>
        <p:txBody>
          <a:bodyPr wrap="none">
            <a:spAutoFit/>
          </a:bodyPr>
          <a:lstStyle/>
          <a:p>
            <a:r>
              <a:rPr lang="en-US" sz="2000" b="1" dirty="0" smtClean="0"/>
              <a:t>Grouping and Summarizing Data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34</a:t>
            </a:fld>
            <a:endParaRPr lang="en-US"/>
          </a:p>
        </p:txBody>
      </p:sp>
      <p:sp>
        <p:nvSpPr>
          <p:cNvPr id="6" name="TextBox 5"/>
          <p:cNvSpPr txBox="1"/>
          <p:nvPr/>
        </p:nvSpPr>
        <p:spPr>
          <a:xfrm>
            <a:off x="457200" y="1524000"/>
            <a:ext cx="8305800" cy="4616648"/>
          </a:xfrm>
          <a:prstGeom prst="rect">
            <a:avLst/>
          </a:prstGeom>
          <a:noFill/>
        </p:spPr>
        <p:txBody>
          <a:bodyPr wrap="square" rtlCol="0">
            <a:spAutoFit/>
          </a:bodyPr>
          <a:lstStyle/>
          <a:p>
            <a:pPr>
              <a:buFont typeface="Wingdings" pitchFamily="2" charset="2"/>
              <a:buChar char="ü"/>
            </a:pPr>
            <a:r>
              <a:rPr lang="en-US" sz="1400" dirty="0" smtClean="0">
                <a:latin typeface="Arial" pitchFamily="34" charset="0"/>
                <a:cs typeface="Arial" pitchFamily="34" charset="0"/>
              </a:rPr>
              <a:t>  The TOP clause is used to specify the number of records to return. </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  The TOP clause can be very useful on large tables with thousands of records. Returning a large number of records can impact on performance. </a:t>
            </a:r>
          </a:p>
          <a:p>
            <a:pPr>
              <a:buFont typeface="Wingdings" pitchFamily="2" charset="2"/>
              <a:buChar char="ü"/>
            </a:pPr>
            <a:endParaRPr lang="en-US" sz="1400" dirty="0" smtClean="0">
              <a:cs typeface="Arial" pitchFamily="34" charset="0"/>
            </a:endParaRPr>
          </a:p>
          <a:p>
            <a:pPr>
              <a:buFont typeface="Wingdings" pitchFamily="2" charset="2"/>
              <a:buChar char="ü"/>
            </a:pPr>
            <a:r>
              <a:rPr lang="en-US" sz="1400" dirty="0" smtClean="0">
                <a:cs typeface="Arial" pitchFamily="34" charset="0"/>
              </a:rPr>
              <a:t> This is very useful for large tables with thousands of records </a:t>
            </a: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r>
              <a:rPr lang="en-US" sz="1400" b="1" dirty="0" smtClean="0">
                <a:latin typeface="+mn-lt"/>
                <a:cs typeface="Arial" pitchFamily="34" charset="0"/>
              </a:rPr>
              <a:t>SELECT </a:t>
            </a:r>
            <a:r>
              <a:rPr lang="en-US" sz="1400" b="1" dirty="0">
                <a:latin typeface="+mn-lt"/>
                <a:cs typeface="Arial" pitchFamily="34" charset="0"/>
              </a:rPr>
              <a:t>TOP </a:t>
            </a:r>
            <a:r>
              <a:rPr lang="en-US" sz="1400" b="1" dirty="0" err="1">
                <a:latin typeface="+mn-lt"/>
                <a:cs typeface="Arial" pitchFamily="34" charset="0"/>
              </a:rPr>
              <a:t>number|percent</a:t>
            </a:r>
            <a:r>
              <a:rPr lang="en-US" sz="1400" b="1" dirty="0">
                <a:latin typeface="+mn-lt"/>
                <a:cs typeface="Arial" pitchFamily="34" charset="0"/>
              </a:rPr>
              <a:t> </a:t>
            </a:r>
            <a:r>
              <a:rPr lang="en-US" sz="1400" b="1" dirty="0" err="1">
                <a:latin typeface="+mn-lt"/>
                <a:cs typeface="Arial" pitchFamily="34" charset="0"/>
              </a:rPr>
              <a:t>column_name</a:t>
            </a:r>
            <a:r>
              <a:rPr lang="en-US" sz="1400" b="1" dirty="0">
                <a:latin typeface="+mn-lt"/>
                <a:cs typeface="Arial" pitchFamily="34" charset="0"/>
              </a:rPr>
              <a:t>(s) </a:t>
            </a:r>
            <a:r>
              <a:rPr lang="en-US" sz="1400" b="1" dirty="0" smtClean="0">
                <a:latin typeface="+mn-lt"/>
                <a:cs typeface="Arial" pitchFamily="34" charset="0"/>
              </a:rPr>
              <a:t> FROM </a:t>
            </a:r>
            <a:r>
              <a:rPr lang="en-US" sz="1400" b="1" dirty="0" err="1">
                <a:latin typeface="+mn-lt"/>
                <a:cs typeface="Arial" pitchFamily="34" charset="0"/>
              </a:rPr>
              <a:t>table_name</a:t>
            </a:r>
            <a:r>
              <a:rPr lang="en-US" sz="1400" b="1" dirty="0">
                <a:latin typeface="+mn-lt"/>
                <a:cs typeface="Arial" pitchFamily="34" charset="0"/>
              </a:rPr>
              <a:t> </a:t>
            </a:r>
            <a:endParaRPr lang="en-US" sz="1400" b="1" dirty="0" smtClean="0">
              <a:latin typeface="+mn-lt"/>
              <a:cs typeface="Arial" pitchFamily="34" charset="0"/>
            </a:endParaRPr>
          </a:p>
          <a:p>
            <a:endParaRPr lang="en-US" sz="1400" dirty="0">
              <a:latin typeface="+mn-lt"/>
              <a:cs typeface="Arial" pitchFamily="34" charset="0"/>
            </a:endParaRPr>
          </a:p>
          <a:p>
            <a:r>
              <a:rPr lang="en-US" sz="1400" dirty="0" smtClean="0">
                <a:latin typeface="+mn-lt"/>
                <a:cs typeface="Arial" pitchFamily="34" charset="0"/>
              </a:rPr>
              <a:t>SELECT TOP </a:t>
            </a:r>
            <a:r>
              <a:rPr lang="en-US" sz="1400" dirty="0">
                <a:latin typeface="+mn-lt"/>
                <a:cs typeface="Arial" pitchFamily="34" charset="0"/>
              </a:rPr>
              <a:t>1 </a:t>
            </a:r>
            <a:r>
              <a:rPr lang="en-US" sz="1400" dirty="0" err="1" smtClean="0">
                <a:latin typeface="+mn-lt"/>
                <a:cs typeface="Arial" pitchFamily="34" charset="0"/>
              </a:rPr>
              <a:t>Country_Code</a:t>
            </a:r>
            <a:r>
              <a:rPr lang="en-US" sz="1400" dirty="0" smtClean="0">
                <a:latin typeface="+mn-lt"/>
                <a:cs typeface="Arial" pitchFamily="34" charset="0"/>
              </a:rPr>
              <a:t>, </a:t>
            </a:r>
            <a:r>
              <a:rPr lang="en-US" sz="1400" dirty="0" err="1" smtClean="0">
                <a:latin typeface="+mn-lt"/>
                <a:cs typeface="Arial" pitchFamily="34" charset="0"/>
              </a:rPr>
              <a:t>Vendor_Value_MLC</a:t>
            </a:r>
            <a:r>
              <a:rPr lang="en-US" sz="1400" dirty="0" smtClean="0">
                <a:latin typeface="+mn-lt"/>
                <a:cs typeface="Arial" pitchFamily="34" charset="0"/>
              </a:rPr>
              <a:t>, </a:t>
            </a:r>
            <a:r>
              <a:rPr lang="en-US" sz="1400" dirty="0" err="1" smtClean="0">
                <a:latin typeface="+mn-lt"/>
                <a:cs typeface="Arial" pitchFamily="34" charset="0"/>
              </a:rPr>
              <a:t>Vendor_Volume_MSU</a:t>
            </a:r>
            <a:r>
              <a:rPr lang="en-US" sz="1400" dirty="0" smtClean="0">
                <a:latin typeface="+mn-lt"/>
                <a:cs typeface="Arial" pitchFamily="34" charset="0"/>
              </a:rPr>
              <a:t> </a:t>
            </a:r>
          </a:p>
          <a:p>
            <a:r>
              <a:rPr lang="en-US" sz="1400" dirty="0" smtClean="0">
                <a:latin typeface="+mn-lt"/>
                <a:cs typeface="Arial" pitchFamily="34" charset="0"/>
              </a:rPr>
              <a:t>FROM [AAIJK </a:t>
            </a:r>
            <a:r>
              <a:rPr lang="en-US" sz="1400" dirty="0">
                <a:latin typeface="+mn-lt"/>
                <a:cs typeface="Arial" pitchFamily="34" charset="0"/>
              </a:rPr>
              <a:t>BABY CARE</a:t>
            </a:r>
            <a:r>
              <a:rPr lang="en-US" sz="1400" dirty="0" smtClean="0">
                <a:latin typeface="+mn-lt"/>
                <a:cs typeface="Arial" pitchFamily="34" charset="0"/>
              </a:rPr>
              <a:t>]</a:t>
            </a: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a:p>
            <a:endParaRPr lang="en-US" sz="1400" dirty="0" smtClean="0">
              <a:latin typeface="Arial" pitchFamily="34" charset="0"/>
              <a:cs typeface="Arial" pitchFamily="34" charset="0"/>
            </a:endParaRPr>
          </a:p>
          <a:p>
            <a:r>
              <a:rPr lang="en-US" sz="1400" dirty="0" smtClean="0">
                <a:cs typeface="Arial" pitchFamily="34" charset="0"/>
              </a:rPr>
              <a:t>SELECT </a:t>
            </a:r>
            <a:r>
              <a:rPr lang="en-US" sz="1400" dirty="0" smtClean="0">
                <a:latin typeface="Arial" pitchFamily="34" charset="0"/>
                <a:cs typeface="Arial" pitchFamily="34" charset="0"/>
              </a:rPr>
              <a:t>TOP 1* FROM [ [AAIJK BABY CARE]</a:t>
            </a:r>
            <a:endParaRPr lang="en-US" sz="1400" dirty="0">
              <a:latin typeface="Arial" pitchFamily="34" charset="0"/>
              <a:cs typeface="Arial" pitchFamily="34" charset="0"/>
            </a:endParaRPr>
          </a:p>
          <a:p>
            <a:r>
              <a:rPr lang="en-US" sz="1400" dirty="0" smtClean="0">
                <a:latin typeface="Arial" pitchFamily="34" charset="0"/>
                <a:cs typeface="Arial" pitchFamily="34" charset="0"/>
              </a:rPr>
              <a:t> </a:t>
            </a:r>
            <a:endParaRPr lang="en-US" sz="1400" dirty="0" smtClean="0">
              <a:cs typeface="Arial" pitchFamily="34" charset="0"/>
            </a:endParaRPr>
          </a:p>
          <a:p>
            <a:r>
              <a:rPr lang="en-US" sz="1400" dirty="0" smtClean="0">
                <a:cs typeface="Arial" pitchFamily="34" charset="0"/>
              </a:rPr>
              <a:t>SELECT </a:t>
            </a:r>
            <a:r>
              <a:rPr lang="en-US" sz="1400" dirty="0" smtClean="0">
                <a:latin typeface="Arial" pitchFamily="34" charset="0"/>
                <a:cs typeface="Arial" pitchFamily="34" charset="0"/>
              </a:rPr>
              <a:t>TOP </a:t>
            </a:r>
            <a:r>
              <a:rPr lang="en-US" sz="1400" dirty="0">
                <a:latin typeface="Arial" pitchFamily="34" charset="0"/>
                <a:cs typeface="Arial" pitchFamily="34" charset="0"/>
              </a:rPr>
              <a:t>60 percent * </a:t>
            </a:r>
            <a:r>
              <a:rPr lang="en-US" sz="1400" dirty="0" smtClean="0">
                <a:latin typeface="Arial" pitchFamily="34" charset="0"/>
                <a:cs typeface="Arial" pitchFamily="34" charset="0"/>
              </a:rPr>
              <a:t>FROM </a:t>
            </a:r>
            <a:r>
              <a:rPr lang="en-US" sz="1400" dirty="0">
                <a:latin typeface="Arial" pitchFamily="34" charset="0"/>
                <a:cs typeface="Arial" pitchFamily="34" charset="0"/>
              </a:rPr>
              <a:t>CUSTOMER </a:t>
            </a:r>
            <a:endParaRPr lang="en-US" sz="1400" dirty="0" smtClean="0">
              <a:latin typeface="Arial" pitchFamily="34" charset="0"/>
              <a:cs typeface="Arial" pitchFamily="34" charset="0"/>
            </a:endParaRPr>
          </a:p>
          <a:p>
            <a:endParaRPr lang="en-US" sz="1400" dirty="0">
              <a:latin typeface="Arial" pitchFamily="34" charset="0"/>
              <a:cs typeface="Arial" pitchFamily="34" charset="0"/>
            </a:endParaRPr>
          </a:p>
        </p:txBody>
      </p:sp>
      <p:graphicFrame>
        <p:nvGraphicFramePr>
          <p:cNvPr id="7" name="Table 6"/>
          <p:cNvGraphicFramePr>
            <a:graphicFrameLocks noGrp="1"/>
          </p:cNvGraphicFramePr>
          <p:nvPr/>
        </p:nvGraphicFramePr>
        <p:xfrm>
          <a:off x="609600" y="4410413"/>
          <a:ext cx="7619999" cy="542587"/>
        </p:xfrm>
        <a:graphic>
          <a:graphicData uri="http://schemas.openxmlformats.org/drawingml/2006/table">
            <a:tbl>
              <a:tblPr firstRow="1" bandRow="1">
                <a:tableStyleId>{0E3FDE45-AF77-4B5C-9715-49D594BDF05E}</a:tableStyleId>
              </a:tblPr>
              <a:tblGrid>
                <a:gridCol w="1905000"/>
                <a:gridCol w="1202184"/>
                <a:gridCol w="2324092"/>
                <a:gridCol w="2188723"/>
              </a:tblGrid>
              <a:tr h="268605">
                <a:tc>
                  <a:txBody>
                    <a:bodyPr/>
                    <a:lstStyle/>
                    <a:p>
                      <a:pPr algn="l" fontAlgn="b"/>
                      <a:r>
                        <a:rPr lang="en-US" sz="1400" u="none" strike="noStrike" baseline="0" dirty="0"/>
                        <a:t>COUNTRY_CODE</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DATABASE</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VENDOR_VALUE_MLC</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VENDOR_VOLUME_MSU</a:t>
                      </a:r>
                      <a:endParaRPr lang="en-US" sz="1400" b="0" i="0" u="none" strike="noStrike" baseline="0" dirty="0">
                        <a:solidFill>
                          <a:srgbClr val="000000"/>
                        </a:solidFill>
                        <a:latin typeface="Calibri"/>
                      </a:endParaRPr>
                    </a:p>
                  </a:txBody>
                  <a:tcPr marL="9525" marR="9525" marT="9525" marB="0" anchor="b"/>
                </a:tc>
              </a:tr>
              <a:tr h="273982">
                <a:tc>
                  <a:txBody>
                    <a:bodyPr/>
                    <a:lstStyle/>
                    <a:p>
                      <a:pPr algn="l" fontAlgn="b"/>
                      <a:r>
                        <a:rPr lang="en-US" sz="1400" u="none" strike="noStrike" baseline="0" dirty="0"/>
                        <a:t>IN</a:t>
                      </a:r>
                      <a:endParaRPr lang="en-US" sz="1400" b="0" i="0" u="none" strike="noStrike" baseline="0" dirty="0">
                        <a:solidFill>
                          <a:srgbClr val="000000"/>
                        </a:solidFill>
                        <a:latin typeface="Calibri"/>
                      </a:endParaRPr>
                    </a:p>
                  </a:txBody>
                  <a:tcPr marL="9525" marR="9525" marT="9525" marB="0" anchor="b"/>
                </a:tc>
                <a:tc>
                  <a:txBody>
                    <a:bodyPr/>
                    <a:lstStyle/>
                    <a:p>
                      <a:pPr algn="l" fontAlgn="b"/>
                      <a:r>
                        <a:rPr lang="en-US" sz="1400" u="none" strike="noStrike" baseline="0" dirty="0"/>
                        <a:t>DP</a:t>
                      </a:r>
                      <a:endParaRPr lang="en-US" sz="1400" b="0" i="0" u="none" strike="noStrike" baseline="0" dirty="0">
                        <a:solidFill>
                          <a:srgbClr val="000000"/>
                        </a:solidFill>
                        <a:latin typeface="Calibri"/>
                      </a:endParaRPr>
                    </a:p>
                  </a:txBody>
                  <a:tcPr marL="9525" marR="9525" marT="9525" marB="0" anchor="b"/>
                </a:tc>
                <a:tc>
                  <a:txBody>
                    <a:bodyPr/>
                    <a:lstStyle/>
                    <a:p>
                      <a:pPr algn="r" fontAlgn="b"/>
                      <a:r>
                        <a:rPr lang="en-US" sz="1400" u="none" strike="noStrike" baseline="0" dirty="0"/>
                        <a:t>33.32184</a:t>
                      </a:r>
                      <a:endParaRPr lang="en-US" sz="1400" b="0" i="0" u="none" strike="noStrike" baseline="0" dirty="0">
                        <a:solidFill>
                          <a:srgbClr val="000000"/>
                        </a:solidFill>
                        <a:latin typeface="Calibri"/>
                      </a:endParaRPr>
                    </a:p>
                  </a:txBody>
                  <a:tcPr marL="9525" marR="9525" marT="9525" marB="0" anchor="b"/>
                </a:tc>
                <a:tc>
                  <a:txBody>
                    <a:bodyPr/>
                    <a:lstStyle/>
                    <a:p>
                      <a:pPr algn="r" fontAlgn="b"/>
                      <a:r>
                        <a:rPr lang="en-US" sz="1400" u="none" strike="noStrike" baseline="0" dirty="0"/>
                        <a:t>0.01546311</a:t>
                      </a:r>
                      <a:endParaRPr lang="en-US" sz="1400" b="0" i="0" u="none" strike="noStrike" baseline="0" dirty="0">
                        <a:solidFill>
                          <a:srgbClr val="000000"/>
                        </a:solidFill>
                        <a:latin typeface="Calibri"/>
                      </a:endParaRPr>
                    </a:p>
                  </a:txBody>
                  <a:tcPr marL="9525" marR="9525" marT="9525" marB="0" anchor="b"/>
                </a:tc>
              </a:tr>
            </a:tbl>
          </a:graphicData>
        </a:graphic>
      </p:graphicFrame>
      <p:sp>
        <p:nvSpPr>
          <p:cNvPr id="8" name="Title 1"/>
          <p:cNvSpPr txBox="1">
            <a:spLocks/>
          </p:cNvSpPr>
          <p:nvPr/>
        </p:nvSpPr>
        <p:spPr bwMode="auto">
          <a:xfrm>
            <a:off x="382250" y="823210"/>
            <a:ext cx="20561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TOP Clause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81000" y="1537953"/>
            <a:ext cx="8229600" cy="5015247"/>
          </a:xfrm>
        </p:spPr>
        <p:txBody>
          <a:bodyPr/>
          <a:lstStyle/>
          <a:p>
            <a:pPr>
              <a:buFont typeface="Wingdings" pitchFamily="2" charset="2"/>
              <a:buChar char="ü"/>
            </a:pPr>
            <a:r>
              <a:rPr lang="en-US" sz="1400" dirty="0" smtClean="0">
                <a:latin typeface="Arial" pitchFamily="34" charset="0"/>
                <a:cs typeface="Arial" pitchFamily="34" charset="0"/>
              </a:rPr>
              <a:t>With SQL and SQL Server you can use lots of built-in functions or you may create your own functions.</a:t>
            </a:r>
          </a:p>
          <a:p>
            <a:pPr>
              <a:buFont typeface="Wingdings" pitchFamily="2" charset="2"/>
              <a:buChar char="ü"/>
            </a:pPr>
            <a:r>
              <a:rPr lang="en-US" sz="1400" dirty="0" smtClean="0">
                <a:latin typeface="Arial" pitchFamily="34" charset="0"/>
                <a:cs typeface="Arial" pitchFamily="34" charset="0"/>
              </a:rPr>
              <a:t>SQL has many built-in functions for performing calculations on data. </a:t>
            </a:r>
          </a:p>
          <a:p>
            <a:pPr>
              <a:buFont typeface="Wingdings" pitchFamily="2" charset="2"/>
              <a:buChar char="ü"/>
            </a:pPr>
            <a:r>
              <a:rPr lang="en-US" sz="1400" dirty="0" smtClean="0">
                <a:latin typeface="Arial" pitchFamily="34" charset="0"/>
                <a:cs typeface="Arial" pitchFamily="34" charset="0"/>
              </a:rPr>
              <a:t>We have 2 categories of functions, Aggregate functions return a single value, calculated from values in a column, while scalar functions return a single value, based on the input value. </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Aggregate functions - examples: </a:t>
            </a:r>
          </a:p>
          <a:p>
            <a:pPr lvl="1">
              <a:buFont typeface="Wingdings" pitchFamily="2" charset="2"/>
              <a:buChar char="Ø"/>
            </a:pPr>
            <a:r>
              <a:rPr lang="en-US" sz="1400" dirty="0" smtClean="0">
                <a:latin typeface="Arial" pitchFamily="34" charset="0"/>
                <a:cs typeface="Arial" pitchFamily="34" charset="0"/>
              </a:rPr>
              <a:t>AVG() - Returns the average value </a:t>
            </a:r>
          </a:p>
          <a:p>
            <a:pPr lvl="1">
              <a:buFont typeface="Wingdings" pitchFamily="2" charset="2"/>
              <a:buChar char="Ø"/>
            </a:pPr>
            <a:r>
              <a:rPr lang="en-US" sz="1400" dirty="0" smtClean="0">
                <a:latin typeface="Arial" pitchFamily="34" charset="0"/>
                <a:cs typeface="Arial" pitchFamily="34" charset="0"/>
              </a:rPr>
              <a:t>COUNT() - Returns the number of rows </a:t>
            </a:r>
          </a:p>
          <a:p>
            <a:pPr lvl="1">
              <a:buFont typeface="Wingdings" pitchFamily="2" charset="2"/>
              <a:buChar char="Ø"/>
            </a:pPr>
            <a:r>
              <a:rPr lang="en-US" sz="1400" dirty="0" smtClean="0">
                <a:latin typeface="Arial" pitchFamily="34" charset="0"/>
                <a:cs typeface="Arial" pitchFamily="34" charset="0"/>
              </a:rPr>
              <a:t>MAX() - Returns the largest value </a:t>
            </a:r>
          </a:p>
          <a:p>
            <a:pPr lvl="1">
              <a:buFont typeface="Wingdings" pitchFamily="2" charset="2"/>
              <a:buChar char="Ø"/>
            </a:pPr>
            <a:r>
              <a:rPr lang="en-US" sz="1400" dirty="0" smtClean="0">
                <a:latin typeface="Arial" pitchFamily="34" charset="0"/>
                <a:cs typeface="Arial" pitchFamily="34" charset="0"/>
              </a:rPr>
              <a:t>MIN() - Returns the smallest value </a:t>
            </a:r>
          </a:p>
          <a:p>
            <a:pPr lvl="1">
              <a:buFont typeface="Wingdings" pitchFamily="2" charset="2"/>
              <a:buChar char="Ø"/>
            </a:pPr>
            <a:r>
              <a:rPr lang="en-US" sz="1400" dirty="0" smtClean="0">
                <a:latin typeface="Arial" pitchFamily="34" charset="0"/>
                <a:cs typeface="Arial" pitchFamily="34" charset="0"/>
              </a:rPr>
              <a:t>SUM() - Returns the sum </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Scalar functions - examples: </a:t>
            </a:r>
          </a:p>
          <a:p>
            <a:pPr lvl="1">
              <a:buFont typeface="Wingdings" pitchFamily="2" charset="2"/>
              <a:buChar char="Ø"/>
            </a:pPr>
            <a:r>
              <a:rPr lang="en-US" sz="1400" dirty="0" smtClean="0">
                <a:latin typeface="Arial" pitchFamily="34" charset="0"/>
                <a:cs typeface="Arial" pitchFamily="34" charset="0"/>
              </a:rPr>
              <a:t>UPPER() - Converts a field to upper case </a:t>
            </a:r>
          </a:p>
          <a:p>
            <a:pPr lvl="1">
              <a:buFont typeface="Wingdings" pitchFamily="2" charset="2"/>
              <a:buChar char="Ø"/>
            </a:pPr>
            <a:r>
              <a:rPr lang="en-US" sz="1400" dirty="0" smtClean="0">
                <a:latin typeface="Arial" pitchFamily="34" charset="0"/>
                <a:cs typeface="Arial" pitchFamily="34" charset="0"/>
              </a:rPr>
              <a:t>LOWER() - Converts a field to lower case </a:t>
            </a:r>
          </a:p>
          <a:p>
            <a:pPr lvl="1">
              <a:buFont typeface="Wingdings" pitchFamily="2" charset="2"/>
              <a:buChar char="Ø"/>
            </a:pPr>
            <a:r>
              <a:rPr lang="en-US" sz="1400" dirty="0" smtClean="0">
                <a:latin typeface="Arial" pitchFamily="34" charset="0"/>
                <a:cs typeface="Arial" pitchFamily="34" charset="0"/>
              </a:rPr>
              <a:t>ROUND() - Rounds a numeric field to the number of decimals specified </a:t>
            </a:r>
          </a:p>
          <a:p>
            <a:pPr lvl="1">
              <a:buFont typeface="Wingdings" pitchFamily="2" charset="2"/>
              <a:buChar char="Ø"/>
            </a:pPr>
            <a:r>
              <a:rPr lang="en-US" sz="1400" dirty="0" smtClean="0">
                <a:latin typeface="Arial" pitchFamily="34" charset="0"/>
                <a:cs typeface="Arial" pitchFamily="34" charset="0"/>
              </a:rPr>
              <a:t>GETDATE() - Returns the current system date and time </a:t>
            </a:r>
          </a:p>
          <a:p>
            <a:pPr eaLnBrk="1" hangingPunct="1"/>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Title 1"/>
          <p:cNvSpPr txBox="1">
            <a:spLocks/>
          </p:cNvSpPr>
          <p:nvPr/>
        </p:nvSpPr>
        <p:spPr bwMode="auto">
          <a:xfrm>
            <a:off x="382250" y="823210"/>
            <a:ext cx="34277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Aggregate Functions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229600" cy="1169551"/>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dirty="0"/>
              <a:t>AVG() function returns the average value of a numeric column. </a:t>
            </a:r>
            <a:endParaRPr lang="en-US" sz="1400" dirty="0" smtClean="0"/>
          </a:p>
          <a:p>
            <a:endParaRPr lang="en-US" sz="1400" dirty="0" smtClean="0"/>
          </a:p>
          <a:p>
            <a:r>
              <a:rPr lang="en-US" sz="1400" dirty="0" smtClean="0"/>
              <a:t>	SELECT </a:t>
            </a:r>
            <a:r>
              <a:rPr lang="en-US" sz="1400" dirty="0"/>
              <a:t>AVG(</a:t>
            </a:r>
            <a:r>
              <a:rPr lang="en-US" sz="1400" dirty="0" err="1"/>
              <a:t>column_name</a:t>
            </a:r>
            <a:r>
              <a:rPr lang="en-US" sz="1400" dirty="0"/>
              <a:t>) </a:t>
            </a:r>
            <a:r>
              <a:rPr lang="en-US" sz="1400" dirty="0" smtClean="0"/>
              <a:t> FROM   </a:t>
            </a:r>
            <a:r>
              <a:rPr lang="en-US" sz="1400" dirty="0" err="1" smtClean="0"/>
              <a:t>table_name</a:t>
            </a:r>
            <a:endParaRPr lang="en-US" sz="1400" dirty="0" smtClean="0"/>
          </a:p>
          <a:p>
            <a:endParaRPr lang="en-US" sz="1400" dirty="0" smtClean="0"/>
          </a:p>
          <a:p>
            <a:r>
              <a:rPr lang="en-US" sz="1400" dirty="0" smtClean="0"/>
              <a:t>	 SELECT  </a:t>
            </a:r>
            <a:r>
              <a:rPr lang="en-US" sz="1400" dirty="0" err="1" smtClean="0"/>
              <a:t>Avg</a:t>
            </a:r>
            <a:r>
              <a:rPr lang="en-US" sz="1400" dirty="0" smtClean="0"/>
              <a:t>(VENDOR_VALUE_MLC)    FROM   [AAIJK BABY CARE]</a:t>
            </a:r>
          </a:p>
        </p:txBody>
      </p:sp>
      <p:graphicFrame>
        <p:nvGraphicFramePr>
          <p:cNvPr id="9" name="Table 8"/>
          <p:cNvGraphicFramePr>
            <a:graphicFrameLocks noGrp="1"/>
          </p:cNvGraphicFramePr>
          <p:nvPr/>
        </p:nvGraphicFramePr>
        <p:xfrm>
          <a:off x="1447800" y="2743200"/>
          <a:ext cx="3429000" cy="655320"/>
        </p:xfrm>
        <a:graphic>
          <a:graphicData uri="http://schemas.openxmlformats.org/drawingml/2006/table">
            <a:tbl>
              <a:tblPr firstRow="1" bandRow="1">
                <a:tableStyleId>{0E3FDE45-AF77-4B5C-9715-49D594BDF05E}</a:tableStyleId>
              </a:tblPr>
              <a:tblGrid>
                <a:gridCol w="3429000"/>
              </a:tblGrid>
              <a:tr h="327660">
                <a:tc>
                  <a:txBody>
                    <a:bodyPr/>
                    <a:lstStyle/>
                    <a:p>
                      <a:r>
                        <a:rPr lang="en-US" sz="1400" baseline="0" dirty="0" smtClean="0"/>
                        <a:t>AVG_VENDOR_VALUE_MLC</a:t>
                      </a:r>
                      <a:endParaRPr lang="en-US" sz="1400" baseline="0" dirty="0" smtClean="0">
                        <a:latin typeface="Arial" pitchFamily="34" charset="0"/>
                      </a:endParaRPr>
                    </a:p>
                  </a:txBody>
                  <a:tcPr/>
                </a:tc>
              </a:tr>
              <a:tr h="3276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229483.726994896</a:t>
                      </a:r>
                      <a:endParaRPr lang="en-US" sz="1400" baseline="0" dirty="0" smtClean="0">
                        <a:latin typeface="Arial" pitchFamily="34" charset="0"/>
                      </a:endParaRPr>
                    </a:p>
                  </a:txBody>
                  <a:tcPr/>
                </a:tc>
              </a:tr>
            </a:tbl>
          </a:graphicData>
        </a:graphic>
      </p:graphicFrame>
      <p:sp>
        <p:nvSpPr>
          <p:cNvPr id="10" name="Rectangle 9"/>
          <p:cNvSpPr/>
          <p:nvPr/>
        </p:nvSpPr>
        <p:spPr>
          <a:xfrm>
            <a:off x="381000" y="3657601"/>
            <a:ext cx="8229600" cy="2031325"/>
          </a:xfrm>
          <a:prstGeom prst="rect">
            <a:avLst/>
          </a:prstGeom>
        </p:spPr>
        <p:txBody>
          <a:bodyPr wrap="square">
            <a:spAutoFit/>
          </a:bodyPr>
          <a:lstStyle/>
          <a:p>
            <a:pPr>
              <a:buFont typeface="Wingdings" pitchFamily="2" charset="2"/>
              <a:buChar char="ü"/>
            </a:pPr>
            <a:r>
              <a:rPr lang="en-US" sz="1400" dirty="0" smtClean="0"/>
              <a:t>  The </a:t>
            </a:r>
            <a:r>
              <a:rPr lang="en-US" sz="1400" dirty="0"/>
              <a:t>COUNT() function returns the number of rows that matches a specified </a:t>
            </a:r>
            <a:r>
              <a:rPr lang="en-US" sz="1400" dirty="0" smtClean="0"/>
              <a:t>criteria.</a:t>
            </a:r>
          </a:p>
          <a:p>
            <a:pPr>
              <a:buFont typeface="Wingdings" pitchFamily="2" charset="2"/>
              <a:buChar char="ü"/>
            </a:pPr>
            <a:endParaRPr lang="en-US" sz="1400" dirty="0" smtClean="0"/>
          </a:p>
          <a:p>
            <a:pPr>
              <a:buFont typeface="Wingdings" pitchFamily="2" charset="2"/>
              <a:buChar char="ü"/>
            </a:pPr>
            <a:r>
              <a:rPr lang="en-US" sz="1400" dirty="0" smtClean="0"/>
              <a:t>  The </a:t>
            </a:r>
            <a:r>
              <a:rPr lang="en-US" sz="1400" dirty="0"/>
              <a:t>COUNT(</a:t>
            </a:r>
            <a:r>
              <a:rPr lang="en-US" sz="1400" dirty="0" err="1"/>
              <a:t>column_name</a:t>
            </a:r>
            <a:r>
              <a:rPr lang="en-US" sz="1400" dirty="0"/>
              <a:t>) function returns the number of values (NULL values will not be counted) of the specified column: </a:t>
            </a:r>
            <a:endParaRPr lang="en-US" sz="1400" dirty="0" smtClean="0"/>
          </a:p>
          <a:p>
            <a:endParaRPr lang="en-US" sz="1400" dirty="0" smtClean="0"/>
          </a:p>
          <a:p>
            <a:r>
              <a:rPr lang="en-US" sz="1400" dirty="0" smtClean="0"/>
              <a:t>	SELECT </a:t>
            </a:r>
            <a:r>
              <a:rPr lang="en-US" sz="1400" dirty="0"/>
              <a:t>COUNT(</a:t>
            </a:r>
            <a:r>
              <a:rPr lang="en-US" sz="1400" dirty="0" err="1"/>
              <a:t>column_name</a:t>
            </a:r>
            <a:r>
              <a:rPr lang="en-US" sz="1400" dirty="0"/>
              <a:t>) FROM </a:t>
            </a:r>
            <a:r>
              <a:rPr lang="en-US" sz="1400" dirty="0" err="1"/>
              <a:t>table_name</a:t>
            </a:r>
            <a:r>
              <a:rPr lang="en-US" sz="1400" dirty="0"/>
              <a:t> </a:t>
            </a:r>
            <a:endParaRPr lang="en-US" sz="1400" dirty="0" smtClean="0"/>
          </a:p>
          <a:p>
            <a:endParaRPr lang="en-US" sz="1400" dirty="0" smtClean="0"/>
          </a:p>
          <a:p>
            <a:r>
              <a:rPr lang="en-US" sz="1400" dirty="0" smtClean="0"/>
              <a:t>	 SELECT Count(</a:t>
            </a:r>
            <a:r>
              <a:rPr lang="en-US" sz="1400" dirty="0" err="1" smtClean="0"/>
              <a:t>Country_Code</a:t>
            </a:r>
            <a:r>
              <a:rPr lang="en-US" sz="1400" dirty="0"/>
              <a:t>) AS CNT_VENDOR_VALUE_MLC </a:t>
            </a:r>
            <a:endParaRPr lang="en-US" sz="1400" dirty="0" smtClean="0"/>
          </a:p>
          <a:p>
            <a:r>
              <a:rPr lang="en-US" sz="1400" dirty="0" smtClean="0"/>
              <a:t>	 FROM  [AAIJK </a:t>
            </a:r>
            <a:r>
              <a:rPr lang="en-US" sz="1400" dirty="0"/>
              <a:t>BABY CARE</a:t>
            </a:r>
            <a:r>
              <a:rPr lang="en-US" sz="1400" dirty="0" smtClean="0"/>
              <a:t>]</a:t>
            </a:r>
            <a:endParaRPr lang="en-US" sz="1400" dirty="0"/>
          </a:p>
        </p:txBody>
      </p:sp>
      <p:graphicFrame>
        <p:nvGraphicFramePr>
          <p:cNvPr id="11" name="Table 10"/>
          <p:cNvGraphicFramePr>
            <a:graphicFrameLocks noGrp="1"/>
          </p:cNvGraphicFramePr>
          <p:nvPr/>
        </p:nvGraphicFramePr>
        <p:xfrm>
          <a:off x="1447800" y="5715000"/>
          <a:ext cx="3505200" cy="609600"/>
        </p:xfrm>
        <a:graphic>
          <a:graphicData uri="http://schemas.openxmlformats.org/drawingml/2006/table">
            <a:tbl>
              <a:tblPr firstRow="1" bandRow="1">
                <a:tableStyleId>{0E3FDE45-AF77-4B5C-9715-49D594BDF05E}</a:tableStyleId>
              </a:tblPr>
              <a:tblGrid>
                <a:gridCol w="3505200"/>
              </a:tblGrid>
              <a:tr h="0">
                <a:tc>
                  <a:txBody>
                    <a:bodyPr/>
                    <a:lstStyle/>
                    <a:p>
                      <a:r>
                        <a:rPr lang="en-US" sz="1400" baseline="0" dirty="0" smtClean="0"/>
                        <a:t>CNT_VENDOR_VALUE_MLC</a:t>
                      </a:r>
                      <a:endParaRPr lang="en-US" sz="1400" baseline="0" dirty="0" smtClean="0">
                        <a:latin typeface="Arial"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1080174</a:t>
                      </a:r>
                      <a:endParaRPr lang="en-US" sz="1400" baseline="0" dirty="0" smtClean="0">
                        <a:latin typeface="Arial" pitchFamily="34" charset="0"/>
                      </a:endParaRPr>
                    </a:p>
                  </a:txBody>
                  <a:tcPr/>
                </a:tc>
              </a:tr>
            </a:tbl>
          </a:graphicData>
        </a:graphic>
      </p:graphicFrame>
      <p:sp>
        <p:nvSpPr>
          <p:cNvPr id="14" name="Title 1"/>
          <p:cNvSpPr txBox="1">
            <a:spLocks/>
          </p:cNvSpPr>
          <p:nvPr/>
        </p:nvSpPr>
        <p:spPr bwMode="auto">
          <a:xfrm>
            <a:off x="382250" y="823210"/>
            <a:ext cx="34277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Aggregate Functions…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37</a:t>
            </a:fld>
            <a:endParaRPr lang="en-US"/>
          </a:p>
        </p:txBody>
      </p:sp>
      <p:sp>
        <p:nvSpPr>
          <p:cNvPr id="6" name="Rectangle 5"/>
          <p:cNvSpPr/>
          <p:nvPr/>
        </p:nvSpPr>
        <p:spPr>
          <a:xfrm>
            <a:off x="457200" y="1600200"/>
            <a:ext cx="8229600" cy="2893100"/>
          </a:xfrm>
          <a:prstGeom prst="rect">
            <a:avLst/>
          </a:prstGeom>
        </p:spPr>
        <p:txBody>
          <a:bodyPr wrap="square">
            <a:spAutoFit/>
          </a:bodyPr>
          <a:lstStyle/>
          <a:p>
            <a:pPr>
              <a:buFont typeface="Wingdings" pitchFamily="2" charset="2"/>
              <a:buChar char="ü"/>
            </a:pPr>
            <a:r>
              <a:rPr lang="en-US" sz="1400" dirty="0" smtClean="0"/>
              <a:t>  The </a:t>
            </a:r>
            <a:r>
              <a:rPr lang="en-US" sz="1400" dirty="0"/>
              <a:t>GROUP BY statement is </a:t>
            </a:r>
            <a:r>
              <a:rPr lang="en-US" sz="1400" dirty="0" smtClean="0"/>
              <a:t>often used with </a:t>
            </a:r>
            <a:r>
              <a:rPr lang="en-US" sz="1400" dirty="0"/>
              <a:t>the aggregate functions to group the result-set by one or more columns. </a:t>
            </a:r>
            <a:endParaRPr lang="en-US" sz="1400" dirty="0" smtClean="0"/>
          </a:p>
          <a:p>
            <a:pPr>
              <a:buFont typeface="Wingdings" pitchFamily="2" charset="2"/>
              <a:buChar char="ü"/>
            </a:pPr>
            <a:endParaRPr lang="en-US" sz="1400" dirty="0" smtClean="0"/>
          </a:p>
          <a:p>
            <a:r>
              <a:rPr lang="en-US" sz="1400" dirty="0" smtClean="0"/>
              <a:t>SELECT </a:t>
            </a:r>
            <a:r>
              <a:rPr lang="en-US" sz="1400" dirty="0" err="1"/>
              <a:t>column_name</a:t>
            </a:r>
            <a:r>
              <a:rPr lang="en-US" sz="1400" dirty="0"/>
              <a:t>, </a:t>
            </a:r>
            <a:r>
              <a:rPr lang="en-US" sz="1400" dirty="0" err="1"/>
              <a:t>aggregate_function</a:t>
            </a:r>
            <a:r>
              <a:rPr lang="en-US" sz="1400" dirty="0"/>
              <a:t>(</a:t>
            </a:r>
            <a:r>
              <a:rPr lang="en-US" sz="1400" dirty="0" err="1"/>
              <a:t>column_name</a:t>
            </a:r>
            <a:r>
              <a:rPr lang="en-US" sz="1400" dirty="0"/>
              <a:t>) </a:t>
            </a:r>
          </a:p>
          <a:p>
            <a:r>
              <a:rPr lang="en-US" sz="1400" dirty="0"/>
              <a:t>FROM </a:t>
            </a:r>
            <a:r>
              <a:rPr lang="en-US" sz="1400" dirty="0" err="1"/>
              <a:t>table_name</a:t>
            </a:r>
            <a:r>
              <a:rPr lang="en-US" sz="1400" dirty="0"/>
              <a:t> </a:t>
            </a:r>
          </a:p>
          <a:p>
            <a:r>
              <a:rPr lang="en-US" sz="1400" dirty="0"/>
              <a:t>WHERE </a:t>
            </a:r>
            <a:r>
              <a:rPr lang="en-US" sz="1400" dirty="0" err="1"/>
              <a:t>column_name</a:t>
            </a:r>
            <a:r>
              <a:rPr lang="en-US" sz="1400" dirty="0"/>
              <a:t> operator value </a:t>
            </a:r>
          </a:p>
          <a:p>
            <a:r>
              <a:rPr lang="en-US" sz="1400" dirty="0"/>
              <a:t>GROUP BY </a:t>
            </a:r>
            <a:r>
              <a:rPr lang="en-US" sz="1400" dirty="0" err="1"/>
              <a:t>column_name</a:t>
            </a:r>
            <a:r>
              <a:rPr lang="en-US" sz="1400" dirty="0"/>
              <a:t> </a:t>
            </a:r>
            <a:endParaRPr lang="en-US" sz="1400" dirty="0" smtClean="0"/>
          </a:p>
          <a:p>
            <a:endParaRPr lang="en-US" sz="1400" dirty="0"/>
          </a:p>
          <a:p>
            <a:r>
              <a:rPr lang="en-US" sz="1400" u="sng" dirty="0" smtClean="0"/>
              <a:t>Example</a:t>
            </a:r>
          </a:p>
          <a:p>
            <a:endParaRPr lang="en-US" sz="1400" dirty="0" smtClean="0"/>
          </a:p>
          <a:p>
            <a:r>
              <a:rPr lang="en-US" sz="1400" dirty="0" smtClean="0"/>
              <a:t>SELECT COUNTRY_CODE,  </a:t>
            </a:r>
            <a:r>
              <a:rPr lang="en-US" sz="1400" b="1" dirty="0" err="1" smtClean="0"/>
              <a:t>Avg</a:t>
            </a:r>
            <a:r>
              <a:rPr lang="en-US" sz="1400" dirty="0" smtClean="0"/>
              <a:t>(VENDOR_VOLUME_MSU</a:t>
            </a:r>
            <a:r>
              <a:rPr lang="en-US" sz="1400" dirty="0"/>
              <a:t>) </a:t>
            </a:r>
            <a:r>
              <a:rPr lang="en-US" sz="1400" dirty="0" smtClean="0"/>
              <a:t>AS AVG_VENDOR_VOLUME_MSU </a:t>
            </a:r>
          </a:p>
          <a:p>
            <a:r>
              <a:rPr lang="en-US" sz="1400" dirty="0" smtClean="0"/>
              <a:t>FROM [</a:t>
            </a:r>
            <a:r>
              <a:rPr lang="en-US" sz="1400" dirty="0"/>
              <a:t>AAIJK BABY CARE]</a:t>
            </a:r>
          </a:p>
          <a:p>
            <a:r>
              <a:rPr lang="en-US" sz="1400" dirty="0"/>
              <a:t>GROUP BY </a:t>
            </a:r>
            <a:r>
              <a:rPr lang="en-US" sz="1400" dirty="0" smtClean="0"/>
              <a:t>COUNTRY_CODE</a:t>
            </a:r>
            <a:endParaRPr lang="en-US" sz="1400" dirty="0"/>
          </a:p>
        </p:txBody>
      </p:sp>
      <p:graphicFrame>
        <p:nvGraphicFramePr>
          <p:cNvPr id="7" name="Table 6"/>
          <p:cNvGraphicFramePr>
            <a:graphicFrameLocks noGrp="1"/>
          </p:cNvGraphicFramePr>
          <p:nvPr/>
        </p:nvGraphicFramePr>
        <p:xfrm>
          <a:off x="609600" y="4572000"/>
          <a:ext cx="5638800" cy="1828800"/>
        </p:xfrm>
        <a:graphic>
          <a:graphicData uri="http://schemas.openxmlformats.org/drawingml/2006/table">
            <a:tbl>
              <a:tblPr firstRow="1" bandRow="1">
                <a:tableStyleId>{0E3FDE45-AF77-4B5C-9715-49D594BDF05E}</a:tableStyleId>
              </a:tblPr>
              <a:tblGrid>
                <a:gridCol w="1905000"/>
                <a:gridCol w="3733800"/>
              </a:tblGrid>
              <a:tr h="254000">
                <a:tc>
                  <a:txBody>
                    <a:bodyPr/>
                    <a:lstStyle/>
                    <a:p>
                      <a:r>
                        <a:rPr lang="en-US" sz="1400" baseline="0" dirty="0" smtClean="0"/>
                        <a:t>COUNTRY_CODE</a:t>
                      </a:r>
                      <a:endParaRPr lang="en-US" sz="1400" baseline="0" dirty="0">
                        <a:latin typeface="Arial" pitchFamily="34" charset="0"/>
                      </a:endParaRPr>
                    </a:p>
                  </a:txBody>
                  <a:tcPr/>
                </a:tc>
                <a:tc>
                  <a:txBody>
                    <a:bodyPr/>
                    <a:lstStyle/>
                    <a:p>
                      <a:r>
                        <a:rPr lang="en-US" sz="1400" baseline="0" dirty="0" smtClean="0"/>
                        <a:t>AVG_VENDOR_VOLUME_MSU</a:t>
                      </a:r>
                      <a:endParaRPr lang="en-US" sz="1400" baseline="0" dirty="0">
                        <a:latin typeface="Arial" pitchFamily="34" charset="0"/>
                      </a:endParaRPr>
                    </a:p>
                  </a:txBody>
                  <a:tcPr/>
                </a:tc>
              </a:tr>
              <a:tr h="254000">
                <a:tc>
                  <a:txBody>
                    <a:bodyPr/>
                    <a:lstStyle/>
                    <a:p>
                      <a:r>
                        <a:rPr lang="en-US" sz="1400" baseline="0" dirty="0" smtClean="0"/>
                        <a:t>ID	</a:t>
                      </a:r>
                      <a:endParaRPr lang="en-US" sz="1400" baseline="0" dirty="0" smtClean="0">
                        <a:latin typeface="Arial" pitchFamily="34" charset="0"/>
                      </a:endParaRPr>
                    </a:p>
                  </a:txBody>
                  <a:tcPr/>
                </a:tc>
                <a:tc>
                  <a:txBody>
                    <a:bodyPr/>
                    <a:lstStyle/>
                    <a:p>
                      <a:r>
                        <a:rPr lang="en-US" sz="1400" baseline="0" dirty="0" smtClean="0"/>
                        <a:t>2.65908836939374</a:t>
                      </a:r>
                      <a:endParaRPr lang="en-US" sz="1400" baseline="0" dirty="0">
                        <a:latin typeface="Arial" pitchFamily="34" charset="0"/>
                      </a:endParaRPr>
                    </a:p>
                  </a:txBody>
                  <a:tcPr/>
                </a:tc>
              </a:tr>
              <a:tr h="254000">
                <a:tc>
                  <a:txBody>
                    <a:bodyPr/>
                    <a:lstStyle/>
                    <a:p>
                      <a:r>
                        <a:rPr lang="en-US" sz="1400" baseline="0" dirty="0" smtClean="0"/>
                        <a:t>IN</a:t>
                      </a:r>
                      <a:endParaRPr lang="en-US" sz="1400" baseline="0" dirty="0">
                        <a:latin typeface="Arial" pitchFamily="34" charset="0"/>
                      </a:endParaRPr>
                    </a:p>
                  </a:txBody>
                  <a:tcPr/>
                </a:tc>
                <a:tc>
                  <a:txBody>
                    <a:bodyPr/>
                    <a:lstStyle/>
                    <a:p>
                      <a:r>
                        <a:rPr lang="en-US" sz="1400" baseline="0" dirty="0" smtClean="0"/>
                        <a:t>1.08605703692316</a:t>
                      </a:r>
                      <a:endParaRPr lang="en-US" sz="1400" baseline="0" dirty="0">
                        <a:latin typeface="Arial" pitchFamily="34" charset="0"/>
                      </a:endParaRPr>
                    </a:p>
                  </a:txBody>
                  <a:tcPr/>
                </a:tc>
              </a:tr>
              <a:tr h="254000">
                <a:tc>
                  <a:txBody>
                    <a:bodyPr/>
                    <a:lstStyle/>
                    <a:p>
                      <a:r>
                        <a:rPr lang="en-US" sz="1400" baseline="0" dirty="0" smtClean="0"/>
                        <a:t>JP</a:t>
                      </a:r>
                      <a:endParaRPr lang="en-US" sz="1400" baseline="0" dirty="0">
                        <a:latin typeface="Arial" pitchFamily="34" charset="0"/>
                      </a:endParaRPr>
                    </a:p>
                  </a:txBody>
                  <a:tcPr/>
                </a:tc>
                <a:tc>
                  <a:txBody>
                    <a:bodyPr/>
                    <a:lstStyle/>
                    <a:p>
                      <a:r>
                        <a:rPr lang="en-US" sz="1400" baseline="0" dirty="0" smtClean="0"/>
                        <a:t>0.954831321140269</a:t>
                      </a:r>
                      <a:endParaRPr lang="en-US" sz="1400" baseline="0" dirty="0">
                        <a:latin typeface="Arial" pitchFamily="34" charset="0"/>
                      </a:endParaRPr>
                    </a:p>
                  </a:txBody>
                  <a:tcPr/>
                </a:tc>
              </a:tr>
              <a:tr h="254000">
                <a:tc>
                  <a:txBody>
                    <a:bodyPr/>
                    <a:lstStyle/>
                    <a:p>
                      <a:r>
                        <a:rPr lang="en-US" sz="1400" baseline="0" dirty="0" smtClean="0"/>
                        <a:t>PH</a:t>
                      </a:r>
                      <a:endParaRPr lang="en-US" sz="1400" baseline="0" dirty="0">
                        <a:latin typeface="Arial" pitchFamily="34" charset="0"/>
                      </a:endParaRPr>
                    </a:p>
                  </a:txBody>
                  <a:tcPr/>
                </a:tc>
                <a:tc>
                  <a:txBody>
                    <a:bodyPr/>
                    <a:lstStyle/>
                    <a:p>
                      <a:r>
                        <a:rPr lang="en-US" sz="1400" baseline="0" dirty="0" smtClean="0"/>
                        <a:t>1.33917439045886</a:t>
                      </a:r>
                      <a:endParaRPr lang="en-US" sz="1400" baseline="0" dirty="0">
                        <a:latin typeface="Arial" pitchFamily="34" charset="0"/>
                      </a:endParaRPr>
                    </a:p>
                  </a:txBody>
                  <a:tcPr/>
                </a:tc>
              </a:tr>
              <a:tr h="254000">
                <a:tc>
                  <a:txBody>
                    <a:bodyPr/>
                    <a:lstStyle/>
                    <a:p>
                      <a:r>
                        <a:rPr lang="en-US" sz="1400" baseline="0" dirty="0" smtClean="0"/>
                        <a:t>VN</a:t>
                      </a:r>
                      <a:endParaRPr lang="en-US" sz="1400" baseline="0" dirty="0">
                        <a:latin typeface="Arial" pitchFamily="34" charset="0"/>
                      </a:endParaRPr>
                    </a:p>
                  </a:txBody>
                  <a:tcPr/>
                </a:tc>
                <a:tc>
                  <a:txBody>
                    <a:bodyPr/>
                    <a:lstStyle/>
                    <a:p>
                      <a:r>
                        <a:rPr lang="en-US" sz="1400" baseline="0" dirty="0" smtClean="0"/>
                        <a:t>2.07322729027707</a:t>
                      </a:r>
                      <a:endParaRPr lang="en-US" sz="1400" baseline="0" dirty="0">
                        <a:latin typeface="Arial" pitchFamily="34" charset="0"/>
                      </a:endParaRPr>
                    </a:p>
                  </a:txBody>
                  <a:tcPr/>
                </a:tc>
              </a:tr>
            </a:tbl>
          </a:graphicData>
        </a:graphic>
      </p:graphicFrame>
      <p:sp>
        <p:nvSpPr>
          <p:cNvPr id="8" name="Title 1"/>
          <p:cNvSpPr txBox="1">
            <a:spLocks/>
          </p:cNvSpPr>
          <p:nvPr/>
        </p:nvSpPr>
        <p:spPr bwMode="auto">
          <a:xfrm>
            <a:off x="382250" y="823210"/>
            <a:ext cx="27419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Group By</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38</a:t>
            </a:fld>
            <a:endParaRPr lang="en-US"/>
          </a:p>
        </p:txBody>
      </p:sp>
      <p:sp>
        <p:nvSpPr>
          <p:cNvPr id="6" name="Rectangle 5"/>
          <p:cNvSpPr/>
          <p:nvPr/>
        </p:nvSpPr>
        <p:spPr>
          <a:xfrm>
            <a:off x="457200" y="1524000"/>
            <a:ext cx="8229600" cy="3323987"/>
          </a:xfrm>
          <a:prstGeom prst="rect">
            <a:avLst/>
          </a:prstGeom>
        </p:spPr>
        <p:txBody>
          <a:bodyPr wrap="square">
            <a:spAutoFit/>
          </a:bodyPr>
          <a:lstStyle/>
          <a:p>
            <a:pPr>
              <a:buFont typeface="Wingdings" pitchFamily="2" charset="2"/>
              <a:buChar char="ü"/>
            </a:pPr>
            <a:r>
              <a:rPr lang="en-US" sz="1400" dirty="0" smtClean="0"/>
              <a:t>  The </a:t>
            </a:r>
            <a:r>
              <a:rPr lang="en-US" sz="1400" dirty="0"/>
              <a:t>HAVING clause was added to SQL because the WHERE keyword could not be used with aggregate functions. </a:t>
            </a:r>
            <a:endParaRPr lang="en-US" sz="1400" dirty="0" smtClean="0"/>
          </a:p>
          <a:p>
            <a:endParaRPr lang="en-US" sz="1400" dirty="0"/>
          </a:p>
          <a:p>
            <a:r>
              <a:rPr lang="en-US" sz="1400" dirty="0" smtClean="0"/>
              <a:t>SELECT </a:t>
            </a:r>
            <a:r>
              <a:rPr lang="en-US" sz="1400" dirty="0" err="1"/>
              <a:t>column_name</a:t>
            </a:r>
            <a:r>
              <a:rPr lang="en-US" sz="1400" dirty="0"/>
              <a:t>, </a:t>
            </a:r>
            <a:r>
              <a:rPr lang="en-US" sz="1400" dirty="0" err="1"/>
              <a:t>aggregate_function</a:t>
            </a:r>
            <a:r>
              <a:rPr lang="en-US" sz="1400" dirty="0"/>
              <a:t>(</a:t>
            </a:r>
            <a:r>
              <a:rPr lang="en-US" sz="1400" dirty="0" err="1"/>
              <a:t>column_name</a:t>
            </a:r>
            <a:r>
              <a:rPr lang="en-US" sz="1400" dirty="0"/>
              <a:t>) </a:t>
            </a:r>
          </a:p>
          <a:p>
            <a:r>
              <a:rPr lang="en-US" sz="1400" dirty="0"/>
              <a:t>FROM </a:t>
            </a:r>
            <a:r>
              <a:rPr lang="en-US" sz="1400" dirty="0" err="1"/>
              <a:t>table_name</a:t>
            </a:r>
            <a:r>
              <a:rPr lang="en-US" sz="1400" dirty="0"/>
              <a:t> </a:t>
            </a:r>
          </a:p>
          <a:p>
            <a:r>
              <a:rPr lang="en-US" sz="1400" dirty="0"/>
              <a:t>WHERE </a:t>
            </a:r>
            <a:r>
              <a:rPr lang="en-US" sz="1400" dirty="0" err="1"/>
              <a:t>column_name</a:t>
            </a:r>
            <a:r>
              <a:rPr lang="en-US" sz="1400" dirty="0"/>
              <a:t> operator value </a:t>
            </a:r>
          </a:p>
          <a:p>
            <a:r>
              <a:rPr lang="en-US" sz="1400" dirty="0"/>
              <a:t>GROUP BY </a:t>
            </a:r>
            <a:r>
              <a:rPr lang="en-US" sz="1400" dirty="0" err="1"/>
              <a:t>column_name</a:t>
            </a:r>
            <a:r>
              <a:rPr lang="en-US" sz="1400" dirty="0"/>
              <a:t> </a:t>
            </a:r>
          </a:p>
          <a:p>
            <a:r>
              <a:rPr lang="en-US" sz="1400" dirty="0"/>
              <a:t>HAVING </a:t>
            </a:r>
            <a:r>
              <a:rPr lang="en-US" sz="1400" dirty="0" err="1"/>
              <a:t>aggregate_function</a:t>
            </a:r>
            <a:r>
              <a:rPr lang="en-US" sz="1400" dirty="0"/>
              <a:t>(</a:t>
            </a:r>
            <a:r>
              <a:rPr lang="en-US" sz="1400" dirty="0" err="1"/>
              <a:t>column_name</a:t>
            </a:r>
            <a:r>
              <a:rPr lang="en-US" sz="1400" dirty="0"/>
              <a:t>) operator value </a:t>
            </a:r>
            <a:endParaRPr lang="en-US" sz="1400" dirty="0" smtClean="0"/>
          </a:p>
          <a:p>
            <a:endParaRPr lang="en-US" sz="1400" dirty="0" smtClean="0"/>
          </a:p>
          <a:p>
            <a:r>
              <a:rPr lang="en-US" sz="1400" u="sng" dirty="0" smtClean="0"/>
              <a:t>Example</a:t>
            </a:r>
          </a:p>
          <a:p>
            <a:endParaRPr lang="en-US" sz="1400" dirty="0"/>
          </a:p>
          <a:p>
            <a:r>
              <a:rPr lang="en-US" sz="1400" dirty="0" smtClean="0"/>
              <a:t>SELECT  COUNTRY_CODE, </a:t>
            </a:r>
            <a:r>
              <a:rPr lang="en-US" sz="1400" dirty="0" err="1" smtClean="0"/>
              <a:t>Avg</a:t>
            </a:r>
            <a:r>
              <a:rPr lang="en-US" sz="1400" dirty="0" smtClean="0"/>
              <a:t>(VENDOR_VOLUME_MSU</a:t>
            </a:r>
            <a:r>
              <a:rPr lang="en-US" sz="1400" dirty="0"/>
              <a:t>) AS AVG_VENDOR_VOLUME_MSU </a:t>
            </a:r>
            <a:r>
              <a:rPr lang="en-US" sz="1400" dirty="0" smtClean="0"/>
              <a:t>FROM  [</a:t>
            </a:r>
            <a:r>
              <a:rPr lang="en-US" sz="1400" dirty="0"/>
              <a:t>AAIJK BABY CARE]</a:t>
            </a:r>
          </a:p>
          <a:p>
            <a:r>
              <a:rPr lang="en-US" sz="1400" dirty="0"/>
              <a:t>GROUP BY COUNTRY_CODE</a:t>
            </a:r>
          </a:p>
          <a:p>
            <a:r>
              <a:rPr lang="en-US" sz="1400" dirty="0"/>
              <a:t>HAVING </a:t>
            </a:r>
            <a:r>
              <a:rPr lang="en-US" sz="1400" b="1" dirty="0" err="1"/>
              <a:t>Avg</a:t>
            </a:r>
            <a:r>
              <a:rPr lang="en-US" sz="1400" dirty="0"/>
              <a:t>(VENDOR_VOLUME_MSU)&gt;</a:t>
            </a:r>
            <a:r>
              <a:rPr lang="en-US" sz="1400" dirty="0" smtClean="0"/>
              <a:t>2</a:t>
            </a:r>
            <a:endParaRPr lang="en-US" sz="1400" dirty="0"/>
          </a:p>
        </p:txBody>
      </p:sp>
      <p:graphicFrame>
        <p:nvGraphicFramePr>
          <p:cNvPr id="7" name="Table 6"/>
          <p:cNvGraphicFramePr>
            <a:graphicFrameLocks noGrp="1"/>
          </p:cNvGraphicFramePr>
          <p:nvPr/>
        </p:nvGraphicFramePr>
        <p:xfrm>
          <a:off x="609600" y="5084034"/>
          <a:ext cx="7162800" cy="1088166"/>
        </p:xfrm>
        <a:graphic>
          <a:graphicData uri="http://schemas.openxmlformats.org/drawingml/2006/table">
            <a:tbl>
              <a:tblPr firstRow="1" bandRow="1">
                <a:tableStyleId>{0E3FDE45-AF77-4B5C-9715-49D594BDF05E}</a:tableStyleId>
              </a:tblPr>
              <a:tblGrid>
                <a:gridCol w="2286000"/>
                <a:gridCol w="4876800"/>
              </a:tblGrid>
              <a:tr h="426820">
                <a:tc>
                  <a:txBody>
                    <a:bodyPr/>
                    <a:lstStyle/>
                    <a:p>
                      <a:r>
                        <a:rPr lang="en-US" sz="1400" baseline="0" dirty="0" smtClean="0"/>
                        <a:t>COUNTRY_CODE	</a:t>
                      </a:r>
                      <a:endParaRPr lang="en-US" sz="1400" baseline="0" dirty="0" smtClean="0">
                        <a:latin typeface="Arial" pitchFamily="34" charset="0"/>
                      </a:endParaRPr>
                    </a:p>
                  </a:txBody>
                  <a:tcPr/>
                </a:tc>
                <a:tc>
                  <a:txBody>
                    <a:bodyPr/>
                    <a:lstStyle/>
                    <a:p>
                      <a:r>
                        <a:rPr lang="en-US" sz="1400" baseline="0" dirty="0" smtClean="0"/>
                        <a:t>AVG_VENDOR_VOLUME_MSU</a:t>
                      </a:r>
                      <a:endParaRPr lang="en-US" sz="1400" baseline="0" dirty="0">
                        <a:latin typeface="Arial" pitchFamily="34" charset="0"/>
                      </a:endParaRPr>
                    </a:p>
                  </a:txBody>
                  <a:tcPr/>
                </a:tc>
              </a:tr>
              <a:tr h="330673">
                <a:tc>
                  <a:txBody>
                    <a:bodyPr/>
                    <a:lstStyle/>
                    <a:p>
                      <a:r>
                        <a:rPr lang="en-US" sz="1400" baseline="0" dirty="0" smtClean="0"/>
                        <a:t>ID</a:t>
                      </a:r>
                      <a:endParaRPr lang="en-US" sz="1400" baseline="0" dirty="0">
                        <a:latin typeface="Arial" pitchFamily="34" charset="0"/>
                      </a:endParaRPr>
                    </a:p>
                  </a:txBody>
                  <a:tcPr/>
                </a:tc>
                <a:tc>
                  <a:txBody>
                    <a:bodyPr/>
                    <a:lstStyle/>
                    <a:p>
                      <a:r>
                        <a:rPr lang="en-US" sz="1400" baseline="0" dirty="0" smtClean="0"/>
                        <a:t>2.65908836939374</a:t>
                      </a:r>
                      <a:endParaRPr lang="en-US" sz="1400" baseline="0" dirty="0">
                        <a:latin typeface="Arial" pitchFamily="34" charset="0"/>
                      </a:endParaRPr>
                    </a:p>
                  </a:txBody>
                  <a:tcPr/>
                </a:tc>
              </a:tr>
              <a:tr h="330673">
                <a:tc>
                  <a:txBody>
                    <a:bodyPr/>
                    <a:lstStyle/>
                    <a:p>
                      <a:r>
                        <a:rPr lang="en-US" sz="1400" baseline="0" dirty="0" smtClean="0"/>
                        <a:t>VN</a:t>
                      </a:r>
                      <a:endParaRPr lang="en-US" sz="1400" baseline="0" dirty="0">
                        <a:latin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aseline="0" dirty="0" smtClean="0"/>
                        <a:t>2.07322729027707</a:t>
                      </a:r>
                      <a:endParaRPr lang="en-US" sz="1400" baseline="0" dirty="0" smtClean="0">
                        <a:latin typeface="Arial" pitchFamily="34" charset="0"/>
                      </a:endParaRPr>
                    </a:p>
                  </a:txBody>
                  <a:tcPr/>
                </a:tc>
              </a:tr>
            </a:tbl>
          </a:graphicData>
        </a:graphic>
      </p:graphicFrame>
      <p:sp>
        <p:nvSpPr>
          <p:cNvPr id="8" name="Title 1"/>
          <p:cNvSpPr txBox="1">
            <a:spLocks/>
          </p:cNvSpPr>
          <p:nvPr/>
        </p:nvSpPr>
        <p:spPr bwMode="auto">
          <a:xfrm>
            <a:off x="382250" y="823210"/>
            <a:ext cx="2741950" cy="5644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Having Clause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39</a:t>
            </a:fld>
            <a:endParaRPr lang="en-US"/>
          </a:p>
        </p:txBody>
      </p:sp>
      <p:sp>
        <p:nvSpPr>
          <p:cNvPr id="6" name="Content Placeholder 2"/>
          <p:cNvSpPr>
            <a:spLocks noGrp="1"/>
          </p:cNvSpPr>
          <p:nvPr>
            <p:ph idx="1"/>
          </p:nvPr>
        </p:nvSpPr>
        <p:spPr>
          <a:xfrm>
            <a:off x="2286000" y="2940570"/>
            <a:ext cx="3962400" cy="457200"/>
          </a:xfrm>
        </p:spPr>
        <p:txBody>
          <a:bodyPr/>
          <a:lstStyle/>
          <a:p>
            <a:pPr algn="ctr">
              <a:buNone/>
            </a:pPr>
            <a:r>
              <a:rPr lang="en-US" b="1" dirty="0" smtClean="0">
                <a:solidFill>
                  <a:schemeClr val="tx1"/>
                </a:solidFill>
                <a:latin typeface="+mn-lt"/>
                <a:ea typeface="+mn-ea"/>
                <a:cs typeface="+mn-cs"/>
              </a:rPr>
              <a:t>Built-in Functions</a:t>
            </a:r>
          </a:p>
          <a:p>
            <a:pPr algn="ctr">
              <a:buNone/>
            </a:pPr>
            <a:endParaRPr lang="en-US" b="1" dirty="0" smtClean="0">
              <a:solidFill>
                <a:schemeClr val="tx1"/>
              </a:solidFill>
              <a:latin typeface="+mn-lt"/>
              <a:ea typeface="+mn-ea"/>
              <a:cs typeface="+mn-cs"/>
            </a:endParaRPr>
          </a:p>
          <a:p>
            <a:pPr algn="ctr">
              <a:buNone/>
            </a:pPr>
            <a:r>
              <a:rPr lang="en-US" b="1" dirty="0" smtClean="0">
                <a:solidFill>
                  <a:schemeClr val="tx1"/>
                </a:solidFill>
                <a:latin typeface="+mn-lt"/>
                <a:ea typeface="+mn-ea"/>
                <a:cs typeface="+mn-cs"/>
              </a:rPr>
              <a:t> </a:t>
            </a:r>
            <a:endParaRPr lang="en-US" b="1" dirty="0"/>
          </a:p>
        </p:txBody>
      </p:sp>
      <p:pic>
        <p:nvPicPr>
          <p:cNvPr id="8" name="Picture 7" descr="builtinfunctions1.jpg"/>
          <p:cNvPicPr>
            <a:picLocks noChangeAspect="1"/>
          </p:cNvPicPr>
          <p:nvPr/>
        </p:nvPicPr>
        <p:blipFill>
          <a:blip r:embed="rId2" cstate="print"/>
          <a:stretch>
            <a:fillRect/>
          </a:stretch>
        </p:blipFill>
        <p:spPr>
          <a:xfrm>
            <a:off x="3352800" y="3886200"/>
            <a:ext cx="1943100" cy="19431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1600200"/>
            <a:ext cx="8229600" cy="4800600"/>
          </a:xfrm>
        </p:spPr>
        <p:txBody>
          <a:bodyPr/>
          <a:lstStyle/>
          <a:p>
            <a:pPr eaLnBrk="1" hangingPunct="1">
              <a:buFont typeface="Wingdings" pitchFamily="2" charset="2"/>
              <a:buChar char="ü"/>
            </a:pPr>
            <a:r>
              <a:rPr lang="en-US" sz="1400" dirty="0" smtClean="0"/>
              <a:t>DBMS means Data Base Management System</a:t>
            </a:r>
          </a:p>
          <a:p>
            <a:pPr eaLnBrk="1" hangingPunct="1">
              <a:buFont typeface="Wingdings" pitchFamily="2" charset="2"/>
              <a:buChar char="ü"/>
            </a:pPr>
            <a:r>
              <a:rPr lang="en-US" sz="1400" dirty="0" smtClean="0"/>
              <a:t>Database is a structured collection of data. </a:t>
            </a:r>
          </a:p>
          <a:p>
            <a:pPr eaLnBrk="1" hangingPunct="1">
              <a:buFont typeface="Wingdings" pitchFamily="2" charset="2"/>
              <a:buChar char="ü"/>
            </a:pPr>
            <a:r>
              <a:rPr lang="en-US" sz="1400" dirty="0" smtClean="0"/>
              <a:t>Database stores records relating to each other in a table</a:t>
            </a:r>
          </a:p>
          <a:p>
            <a:pPr eaLnBrk="1" hangingPunct="1">
              <a:buFont typeface="Wingdings" pitchFamily="2" charset="2"/>
              <a:buChar char="ü"/>
            </a:pPr>
            <a:r>
              <a:rPr lang="en-US" sz="1400" dirty="0" smtClean="0"/>
              <a:t>Tables are uniquely identified by their names and consists of rows and columns</a:t>
            </a:r>
          </a:p>
          <a:p>
            <a:pPr eaLnBrk="1" hangingPunct="1">
              <a:buFont typeface="Wingdings" pitchFamily="2" charset="2"/>
              <a:buChar char="ü"/>
            </a:pPr>
            <a:r>
              <a:rPr lang="en-US" sz="1400" dirty="0" smtClean="0"/>
              <a:t>Columns contain the column name, data type and any other attributes for the column</a:t>
            </a:r>
          </a:p>
          <a:p>
            <a:pPr eaLnBrk="1" hangingPunct="1">
              <a:buFont typeface="Wingdings" pitchFamily="2" charset="2"/>
              <a:buChar char="ü"/>
            </a:pPr>
            <a:r>
              <a:rPr lang="en-US" sz="1400" dirty="0" smtClean="0"/>
              <a:t>Rows contain the records or data for the columns</a:t>
            </a:r>
          </a:p>
          <a:p>
            <a:pPr eaLnBrk="1" hangingPunct="1">
              <a:buFont typeface="Wingdings" pitchFamily="2" charset="2"/>
              <a:buChar char="ü"/>
            </a:pPr>
            <a:r>
              <a:rPr lang="en-US" sz="1400" dirty="0" smtClean="0"/>
              <a:t>Visualize table as a tabular arrangement of data – vertical columns and horizontal rows </a:t>
            </a:r>
          </a:p>
          <a:p>
            <a:pPr eaLnBrk="1" hangingPunct="1">
              <a:buFont typeface="Wingdings" pitchFamily="2" charset="2"/>
              <a:buChar char="ü"/>
            </a:pPr>
            <a:r>
              <a:rPr lang="en-US" sz="1400" dirty="0" smtClean="0"/>
              <a:t>Database Applications:</a:t>
            </a:r>
          </a:p>
          <a:p>
            <a:pPr lvl="1" eaLnBrk="1" hangingPunct="1">
              <a:buFont typeface="Wingdings" pitchFamily="2" charset="2"/>
              <a:buChar char="ü"/>
            </a:pPr>
            <a:r>
              <a:rPr lang="en-US" sz="1400" dirty="0" smtClean="0"/>
              <a:t>Banking: all transactions</a:t>
            </a:r>
          </a:p>
          <a:p>
            <a:pPr lvl="1" eaLnBrk="1" hangingPunct="1">
              <a:buFont typeface="Wingdings" pitchFamily="2" charset="2"/>
              <a:buChar char="ü"/>
            </a:pPr>
            <a:r>
              <a:rPr lang="en-US" sz="1400" dirty="0" smtClean="0"/>
              <a:t>Airlines: reservations, schedules</a:t>
            </a:r>
          </a:p>
          <a:p>
            <a:pPr lvl="1" eaLnBrk="1" hangingPunct="1">
              <a:buFont typeface="Wingdings" pitchFamily="2" charset="2"/>
              <a:buChar char="ü"/>
            </a:pPr>
            <a:r>
              <a:rPr lang="en-US" sz="1400" dirty="0" smtClean="0"/>
              <a:t>Universities:  registration, grades</a:t>
            </a:r>
          </a:p>
          <a:p>
            <a:pPr lvl="1" eaLnBrk="1" hangingPunct="1">
              <a:buFont typeface="Wingdings" pitchFamily="2" charset="2"/>
              <a:buChar char="ü"/>
            </a:pPr>
            <a:r>
              <a:rPr lang="en-US" sz="1400" dirty="0" smtClean="0"/>
              <a:t>Sales: customers, products, purchases</a:t>
            </a:r>
          </a:p>
          <a:p>
            <a:pPr lvl="1" eaLnBrk="1" hangingPunct="1">
              <a:buFont typeface="Wingdings" pitchFamily="2" charset="2"/>
              <a:buChar char="ü"/>
            </a:pPr>
            <a:r>
              <a:rPr lang="en-US" sz="1400" dirty="0" smtClean="0"/>
              <a:t>Manufacturing: production, inventory, orders, supply chain	</a:t>
            </a:r>
          </a:p>
          <a:p>
            <a:pPr lvl="1" eaLnBrk="1" hangingPunct="1">
              <a:buFont typeface="Wingdings" pitchFamily="2" charset="2"/>
              <a:buChar char="ü"/>
            </a:pPr>
            <a:r>
              <a:rPr lang="en-US" sz="1400" dirty="0" smtClean="0"/>
              <a:t>Human resources:  employee records, salaries, tax deductions</a:t>
            </a:r>
          </a:p>
          <a:p>
            <a:pPr eaLnBrk="1" hangingPunct="1">
              <a:buFont typeface="Wingdings" pitchFamily="2" charset="2"/>
              <a:buChar char="ü"/>
            </a:pPr>
            <a:r>
              <a:rPr lang="en-US" sz="1400" dirty="0" smtClean="0"/>
              <a:t>Databases touch all aspects of our lives</a:t>
            </a:r>
          </a:p>
        </p:txBody>
      </p:sp>
      <p:pic>
        <p:nvPicPr>
          <p:cNvPr id="4" name="Picture 2" descr="C:\Documents and Settings\nitesh.tiwari\Desktop\About_Excel.png"/>
          <p:cNvPicPr>
            <a:picLocks noChangeAspect="1" noChangeArrowheads="1"/>
          </p:cNvPicPr>
          <p:nvPr/>
        </p:nvPicPr>
        <p:blipFill>
          <a:blip r:embed="rId2" cstate="print"/>
          <a:srcRect/>
          <a:stretch>
            <a:fillRect/>
          </a:stretch>
        </p:blipFill>
        <p:spPr bwMode="auto">
          <a:xfrm>
            <a:off x="6172200" y="3500200"/>
            <a:ext cx="2590800" cy="2138600"/>
          </a:xfrm>
          <a:prstGeom prst="rect">
            <a:avLst/>
          </a:prstGeom>
          <a:noFill/>
        </p:spPr>
      </p:pic>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a:t>
            </a:fld>
            <a:endParaRPr lang="en-US"/>
          </a:p>
        </p:txBody>
      </p:sp>
      <p:sp>
        <p:nvSpPr>
          <p:cNvPr id="6" name="Footer Placeholder 5"/>
          <p:cNvSpPr>
            <a:spLocks noGrp="1"/>
          </p:cNvSpPr>
          <p:nvPr>
            <p:ph type="ftr" sz="quarter" idx="11"/>
          </p:nvPr>
        </p:nvSpPr>
        <p:spPr/>
        <p:txBody>
          <a:bodyPr/>
          <a:lstStyle/>
          <a:p>
            <a:pPr>
              <a:defRPr/>
            </a:pPr>
            <a:r>
              <a:rPr lang="en-US" smtClean="0"/>
              <a:t>Fractal Academy of Analytics</a:t>
            </a:r>
            <a:endParaRPr lang="en-US"/>
          </a:p>
        </p:txBody>
      </p:sp>
      <p:sp>
        <p:nvSpPr>
          <p:cNvPr id="9"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What is a database(DBMS)?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1169551"/>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ABS(m)</a:t>
            </a:r>
            <a:r>
              <a:rPr lang="en-US" sz="1400" dirty="0" smtClean="0"/>
              <a:t> </a:t>
            </a:r>
            <a:r>
              <a:rPr lang="en-US" sz="1400" dirty="0"/>
              <a:t>function </a:t>
            </a:r>
            <a:r>
              <a:rPr lang="en-US" sz="1400" dirty="0" smtClean="0"/>
              <a:t>returns the exponential value of the specified float expression.</a:t>
            </a:r>
          </a:p>
          <a:p>
            <a:pPr>
              <a:buFont typeface="Wingdings" pitchFamily="2" charset="2"/>
              <a:buChar char="ü"/>
            </a:pPr>
            <a:endParaRPr lang="en-US" sz="1400" dirty="0" smtClean="0"/>
          </a:p>
          <a:p>
            <a:pPr lvl="2"/>
            <a:r>
              <a:rPr lang="en-US" sz="1400" dirty="0" smtClean="0"/>
              <a:t>SELECT ABS(m)</a:t>
            </a:r>
          </a:p>
          <a:p>
            <a:pPr lvl="2"/>
            <a:endParaRPr lang="en-US" sz="1400" dirty="0" smtClean="0"/>
          </a:p>
          <a:p>
            <a:pPr lvl="2"/>
            <a:r>
              <a:rPr lang="en-US" sz="1400" dirty="0" smtClean="0"/>
              <a:t>SELECT ABS(-52.25) </a:t>
            </a:r>
          </a:p>
        </p:txBody>
      </p:sp>
      <p:sp>
        <p:nvSpPr>
          <p:cNvPr id="10" name="Rectangle 9"/>
          <p:cNvSpPr/>
          <p:nvPr/>
        </p:nvSpPr>
        <p:spPr>
          <a:xfrm>
            <a:off x="381000" y="3048000"/>
            <a:ext cx="8229600" cy="1169551"/>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MOD(</a:t>
            </a:r>
            <a:r>
              <a:rPr lang="en-US" sz="1400" b="1" dirty="0" err="1" smtClean="0"/>
              <a:t>m,n</a:t>
            </a:r>
            <a:r>
              <a:rPr lang="en-US" sz="1400" b="1" dirty="0" smtClean="0"/>
              <a:t>) </a:t>
            </a:r>
            <a:r>
              <a:rPr lang="en-US" sz="1400" dirty="0"/>
              <a:t>function returns the </a:t>
            </a:r>
            <a:r>
              <a:rPr lang="en-US" sz="1400" dirty="0" smtClean="0"/>
              <a:t>remainder of m divided by n</a:t>
            </a:r>
          </a:p>
          <a:p>
            <a:pPr>
              <a:buFont typeface="Wingdings" pitchFamily="2" charset="2"/>
              <a:buChar char="ü"/>
            </a:pPr>
            <a:endParaRPr lang="en-US" sz="1400" dirty="0" smtClean="0"/>
          </a:p>
          <a:p>
            <a:pPr lvl="2"/>
            <a:r>
              <a:rPr lang="en-US" sz="1400" dirty="0" smtClean="0"/>
              <a:t>SELECT MOD(m, n);</a:t>
            </a:r>
          </a:p>
          <a:p>
            <a:pPr lvl="2"/>
            <a:endParaRPr lang="en-US" sz="1400" dirty="0" smtClean="0"/>
          </a:p>
          <a:p>
            <a:pPr lvl="2"/>
            <a:r>
              <a:rPr lang="en-US" sz="1400" dirty="0" smtClean="0"/>
              <a:t>SELECT MOD(96,3);</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Numeric Functions</a:t>
            </a:r>
          </a:p>
        </p:txBody>
      </p:sp>
      <p:sp>
        <p:nvSpPr>
          <p:cNvPr id="12" name="Rectangle 11"/>
          <p:cNvSpPr/>
          <p:nvPr/>
        </p:nvSpPr>
        <p:spPr>
          <a:xfrm>
            <a:off x="381000" y="4597794"/>
            <a:ext cx="8229600" cy="1169551"/>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POW(</a:t>
            </a:r>
            <a:r>
              <a:rPr lang="en-US" sz="1400" b="1" dirty="0" err="1" smtClean="0"/>
              <a:t>m,n</a:t>
            </a:r>
            <a:r>
              <a:rPr lang="en-US" sz="1400" b="1" dirty="0" smtClean="0"/>
              <a:t>)</a:t>
            </a:r>
            <a:r>
              <a:rPr lang="en-US" sz="1400" dirty="0" smtClean="0"/>
              <a:t> function returns m raised to the nth power </a:t>
            </a:r>
          </a:p>
          <a:p>
            <a:pPr>
              <a:buFont typeface="Wingdings" pitchFamily="2" charset="2"/>
              <a:buChar char="ü"/>
            </a:pPr>
            <a:endParaRPr lang="en-US" sz="1400" dirty="0" smtClean="0"/>
          </a:p>
          <a:p>
            <a:pPr lvl="2"/>
            <a:r>
              <a:rPr lang="en-US" sz="1400" dirty="0" smtClean="0"/>
              <a:t>SELECT POW(m, n);</a:t>
            </a:r>
          </a:p>
          <a:p>
            <a:pPr lvl="2"/>
            <a:endParaRPr lang="en-US" sz="1400" dirty="0" smtClean="0"/>
          </a:p>
          <a:p>
            <a:pPr lvl="2"/>
            <a:r>
              <a:rPr lang="en-US" sz="1400" dirty="0" smtClean="0"/>
              <a:t>SELECT POW(8,3);</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76376"/>
            <a:ext cx="8305800" cy="1169551"/>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ROUND ( m [, n ] )</a:t>
            </a:r>
            <a:r>
              <a:rPr lang="en-US" sz="1400" dirty="0" smtClean="0"/>
              <a:t> function returns m rounded to the nth decimal place</a:t>
            </a:r>
          </a:p>
          <a:p>
            <a:pPr>
              <a:buFont typeface="Wingdings" pitchFamily="2" charset="2"/>
              <a:buChar char="ü"/>
            </a:pPr>
            <a:endParaRPr lang="en-US" sz="1400" dirty="0" smtClean="0"/>
          </a:p>
          <a:p>
            <a:pPr lvl="2"/>
            <a:r>
              <a:rPr lang="en-US" sz="1400" dirty="0" smtClean="0"/>
              <a:t>SELECT ROUND(m)</a:t>
            </a:r>
          </a:p>
          <a:p>
            <a:pPr lvl="2"/>
            <a:endParaRPr lang="en-US" sz="1400" dirty="0" smtClean="0"/>
          </a:p>
          <a:p>
            <a:pPr lvl="2"/>
            <a:r>
              <a:rPr lang="en-US" sz="1400" dirty="0" smtClean="0"/>
              <a:t>SELECT  ROUND(25.65, 2)</a:t>
            </a:r>
          </a:p>
        </p:txBody>
      </p:sp>
      <p:sp>
        <p:nvSpPr>
          <p:cNvPr id="10" name="Rectangle 9"/>
          <p:cNvSpPr/>
          <p:nvPr/>
        </p:nvSpPr>
        <p:spPr>
          <a:xfrm>
            <a:off x="381000" y="3048000"/>
            <a:ext cx="8229600" cy="1169551"/>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TRUNC( m, n) </a:t>
            </a:r>
            <a:r>
              <a:rPr lang="en-US" sz="1400" dirty="0"/>
              <a:t>function returns </a:t>
            </a:r>
            <a:r>
              <a:rPr lang="en-US" sz="1400" dirty="0" smtClean="0"/>
              <a:t>m truncated to the nth decimal place </a:t>
            </a:r>
          </a:p>
          <a:p>
            <a:pPr>
              <a:buFont typeface="Wingdings" pitchFamily="2" charset="2"/>
              <a:buChar char="ü"/>
            </a:pPr>
            <a:endParaRPr lang="en-US" sz="1400" dirty="0" smtClean="0"/>
          </a:p>
          <a:p>
            <a:pPr lvl="2"/>
            <a:r>
              <a:rPr lang="en-US" sz="1400" dirty="0" smtClean="0"/>
              <a:t>SELECT TRUNC(m, n) FROM   </a:t>
            </a:r>
            <a:r>
              <a:rPr lang="en-US" sz="1400" dirty="0" err="1" smtClean="0"/>
              <a:t>table_name</a:t>
            </a:r>
            <a:r>
              <a:rPr lang="en-US" sz="1400" dirty="0" smtClean="0"/>
              <a:t>;</a:t>
            </a:r>
          </a:p>
          <a:p>
            <a:pPr lvl="2"/>
            <a:endParaRPr lang="en-US" sz="1400" dirty="0" smtClean="0"/>
          </a:p>
          <a:p>
            <a:pPr lvl="2"/>
            <a:r>
              <a:rPr lang="en-US" sz="1400" dirty="0" smtClean="0"/>
              <a:t>SELECT  TRUNC(25.85, 2)</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Numeric Functions</a:t>
            </a:r>
          </a:p>
        </p:txBody>
      </p:sp>
      <p:sp>
        <p:nvSpPr>
          <p:cNvPr id="12" name="Rectangle 11"/>
          <p:cNvSpPr/>
          <p:nvPr/>
        </p:nvSpPr>
        <p:spPr>
          <a:xfrm>
            <a:off x="381000" y="4597794"/>
            <a:ext cx="8229600" cy="1600438"/>
          </a:xfrm>
          <a:prstGeom prst="rect">
            <a:avLst/>
          </a:prstGeom>
        </p:spPr>
        <p:txBody>
          <a:bodyPr wrap="square">
            <a:spAutoFit/>
          </a:bodyPr>
          <a:lstStyle/>
          <a:p>
            <a:pPr>
              <a:buFont typeface="Wingdings" pitchFamily="2" charset="2"/>
              <a:buChar char="ü"/>
            </a:pPr>
            <a:r>
              <a:rPr lang="en-US" sz="1400" dirty="0" smtClean="0"/>
              <a:t>  The </a:t>
            </a:r>
            <a:r>
              <a:rPr lang="en-US" sz="1400" b="1" dirty="0" smtClean="0"/>
              <a:t>CEILING( m ) </a:t>
            </a:r>
            <a:r>
              <a:rPr lang="en-US" sz="1400" dirty="0" smtClean="0"/>
              <a:t>smallest integer greater than or equal to m</a:t>
            </a:r>
          </a:p>
          <a:p>
            <a:pPr>
              <a:buFont typeface="Wingdings" pitchFamily="2" charset="2"/>
              <a:buChar char="ü"/>
            </a:pPr>
            <a:endParaRPr lang="en-US" sz="1400" dirty="0" smtClean="0"/>
          </a:p>
          <a:p>
            <a:pPr lvl="2"/>
            <a:r>
              <a:rPr lang="en-US" sz="1400" dirty="0" smtClean="0"/>
              <a:t>SELECT CEILING( m )</a:t>
            </a:r>
          </a:p>
          <a:p>
            <a:pPr lvl="2"/>
            <a:endParaRPr lang="en-US" sz="1400" dirty="0" smtClean="0"/>
          </a:p>
          <a:p>
            <a:pPr lvl="2"/>
            <a:r>
              <a:rPr lang="en-US" sz="1400" dirty="0" smtClean="0"/>
              <a:t>SELECT  CEILING(52.58)</a:t>
            </a:r>
          </a:p>
          <a:p>
            <a:pPr lvl="2"/>
            <a:endParaRPr lang="en-US" sz="1400" dirty="0" smtClean="0"/>
          </a:p>
          <a:p>
            <a:r>
              <a:rPr lang="en-US" sz="1400" dirty="0" smtClean="0"/>
              <a:t>     Similarly, there is </a:t>
            </a:r>
            <a:r>
              <a:rPr lang="en-US" sz="1400" b="1" dirty="0" smtClean="0"/>
              <a:t>FLOOR ( m ) </a:t>
            </a:r>
            <a:r>
              <a:rPr lang="en-US" sz="1400" dirty="0" smtClean="0"/>
              <a:t> function which returns greatest integer smaller than or equal to 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4616648"/>
          </a:xfrm>
          <a:prstGeom prst="rect">
            <a:avLst/>
          </a:prstGeom>
        </p:spPr>
        <p:txBody>
          <a:bodyPr wrap="square">
            <a:spAutoFit/>
          </a:bodyPr>
          <a:lstStyle/>
          <a:p>
            <a:pPr marL="342900" indent="-342900">
              <a:buFont typeface="Wingdings" pitchFamily="2" charset="2"/>
              <a:buChar char="ü"/>
            </a:pPr>
            <a:r>
              <a:rPr lang="en-US" sz="1400" dirty="0" smtClean="0"/>
              <a:t>The </a:t>
            </a:r>
            <a:r>
              <a:rPr lang="en-US" sz="1400" b="1" dirty="0" smtClean="0"/>
              <a:t>CHARINDEX()</a:t>
            </a:r>
            <a:r>
              <a:rPr lang="en-US" sz="1400" dirty="0" smtClean="0"/>
              <a:t> </a:t>
            </a:r>
            <a:r>
              <a:rPr lang="en-US" sz="1400" dirty="0"/>
              <a:t>function </a:t>
            </a:r>
            <a:r>
              <a:rPr lang="en-US" sz="1400" dirty="0" smtClean="0"/>
              <a:t>searches an expression for another expression and returns its starting position if found. </a:t>
            </a:r>
          </a:p>
          <a:p>
            <a:pPr>
              <a:buFont typeface="Wingdings" pitchFamily="2" charset="2"/>
              <a:buChar char="ü"/>
            </a:pPr>
            <a:endParaRPr lang="en-US" sz="1400" dirty="0" smtClean="0"/>
          </a:p>
          <a:p>
            <a:pPr lvl="2"/>
            <a:r>
              <a:rPr lang="en-US" sz="1400" dirty="0" smtClean="0"/>
              <a:t>SELECT CHARINDEX ( expressionToFind ,expressionToSearch [ , start_location ] )</a:t>
            </a:r>
          </a:p>
          <a:p>
            <a:pPr lvl="2"/>
            <a:endParaRPr lang="en-US" sz="1400" dirty="0" smtClean="0"/>
          </a:p>
          <a:p>
            <a:pPr lvl="2"/>
            <a:r>
              <a:rPr lang="en-US" sz="1400" dirty="0" smtClean="0"/>
              <a:t>SELECT CHARINDEX( '</a:t>
            </a:r>
            <a:r>
              <a:rPr lang="en-US" sz="1400" dirty="0" err="1" smtClean="0"/>
              <a:t>e','abcdef</a:t>
            </a:r>
            <a:r>
              <a:rPr lang="en-US" sz="1400" dirty="0" smtClean="0"/>
              <a:t>', 1)</a:t>
            </a:r>
          </a:p>
          <a:p>
            <a:endParaRPr lang="en-US" sz="1400" dirty="0" smtClean="0"/>
          </a:p>
          <a:p>
            <a:endParaRPr lang="en-US" sz="1400" dirty="0" smtClean="0"/>
          </a:p>
          <a:p>
            <a:pPr>
              <a:buFont typeface="Wingdings" pitchFamily="2" charset="2"/>
              <a:buChar char="ü"/>
            </a:pPr>
            <a:r>
              <a:rPr lang="en-US" sz="1400" dirty="0" smtClean="0"/>
              <a:t>   The </a:t>
            </a:r>
            <a:r>
              <a:rPr lang="en-US" sz="1400" b="1" dirty="0" smtClean="0"/>
              <a:t>REVERSE(s)</a:t>
            </a:r>
            <a:r>
              <a:rPr lang="en-US" sz="1400" dirty="0" smtClean="0"/>
              <a:t> function Returns the reverse order of a string value</a:t>
            </a:r>
          </a:p>
          <a:p>
            <a:pPr>
              <a:buFont typeface="Wingdings" pitchFamily="2" charset="2"/>
              <a:buChar char="ü"/>
            </a:pPr>
            <a:endParaRPr lang="en-US" sz="1400" dirty="0" smtClean="0"/>
          </a:p>
          <a:p>
            <a:pPr lvl="2"/>
            <a:r>
              <a:rPr lang="en-US" sz="1400" dirty="0" smtClean="0"/>
              <a:t>SELECT REVERSE ( s )</a:t>
            </a:r>
          </a:p>
          <a:p>
            <a:pPr lvl="2"/>
            <a:endParaRPr lang="en-US" sz="1400" dirty="0" smtClean="0"/>
          </a:p>
          <a:p>
            <a:pPr lvl="2"/>
            <a:r>
              <a:rPr lang="en-US" sz="1400" dirty="0" smtClean="0"/>
              <a:t>SELECT REVERSE( ‘ </a:t>
            </a:r>
            <a:r>
              <a:rPr lang="en-US" sz="1400" dirty="0" err="1" smtClean="0"/>
              <a:t>abcd</a:t>
            </a:r>
            <a:r>
              <a:rPr lang="en-US" sz="1400" dirty="0" smtClean="0"/>
              <a:t> ‘ )</a:t>
            </a:r>
          </a:p>
          <a:p>
            <a:pPr lvl="2"/>
            <a:endParaRPr lang="en-US" sz="1400" dirty="0" smtClean="0"/>
          </a:p>
          <a:p>
            <a:pPr lvl="2"/>
            <a:endParaRPr lang="en-US" sz="1400" dirty="0" smtClean="0"/>
          </a:p>
          <a:p>
            <a:pPr>
              <a:buFont typeface="Wingdings" pitchFamily="2" charset="2"/>
              <a:buChar char="ü"/>
            </a:pPr>
            <a:r>
              <a:rPr lang="en-US" sz="1400" dirty="0" smtClean="0"/>
              <a:t>   The </a:t>
            </a:r>
            <a:r>
              <a:rPr lang="en-US" sz="1400" b="1" dirty="0" smtClean="0"/>
              <a:t>LENGTH(s)</a:t>
            </a:r>
            <a:r>
              <a:rPr lang="en-US" sz="1400" dirty="0" smtClean="0"/>
              <a:t> function returns  the number of characters in s</a:t>
            </a:r>
          </a:p>
          <a:p>
            <a:pPr>
              <a:buFont typeface="Wingdings" pitchFamily="2" charset="2"/>
              <a:buChar char="ü"/>
            </a:pPr>
            <a:endParaRPr lang="en-US" sz="1400" dirty="0" smtClean="0"/>
          </a:p>
          <a:p>
            <a:pPr lvl="2"/>
            <a:r>
              <a:rPr lang="en-US" sz="1400" dirty="0" smtClean="0"/>
              <a:t>SELECT LENGTH(</a:t>
            </a:r>
            <a:r>
              <a:rPr lang="en-US" sz="1400" dirty="0" err="1" smtClean="0"/>
              <a:t>column_name</a:t>
            </a:r>
            <a:r>
              <a:rPr lang="en-US" sz="1400" dirty="0" smtClean="0"/>
              <a:t>);</a:t>
            </a:r>
          </a:p>
          <a:p>
            <a:pPr lvl="2"/>
            <a:endParaRPr lang="en-US" sz="1400" dirty="0" smtClean="0"/>
          </a:p>
          <a:p>
            <a:pPr lvl="2"/>
            <a:r>
              <a:rPr lang="en-US" sz="1400" dirty="0" smtClean="0"/>
              <a:t>SELECT LENGTH(‘123456’)</a:t>
            </a:r>
          </a:p>
          <a:p>
            <a:pPr>
              <a:buFont typeface="Wingdings" pitchFamily="2" charset="2"/>
              <a:buChar char="ü"/>
            </a:pPr>
            <a:endParaRPr lang="en-US" sz="1400" dirty="0" smtClean="0"/>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String Functions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4185761"/>
          </a:xfrm>
          <a:prstGeom prst="rect">
            <a:avLst/>
          </a:prstGeom>
        </p:spPr>
        <p:txBody>
          <a:bodyPr wrap="square">
            <a:spAutoFit/>
          </a:bodyPr>
          <a:lstStyle/>
          <a:p>
            <a:pPr marL="228600" indent="-228600">
              <a:buFont typeface="Wingdings" pitchFamily="2" charset="2"/>
              <a:buChar char="ü"/>
            </a:pPr>
            <a:r>
              <a:rPr lang="en-US" sz="1400" dirty="0" smtClean="0"/>
              <a:t>The </a:t>
            </a:r>
            <a:r>
              <a:rPr lang="en-US" sz="1400" b="1" dirty="0" smtClean="0"/>
              <a:t>LTRIM (s)</a:t>
            </a:r>
            <a:r>
              <a:rPr lang="en-US" sz="1400" dirty="0" smtClean="0"/>
              <a:t> </a:t>
            </a:r>
            <a:r>
              <a:rPr lang="en-US" sz="1400" dirty="0"/>
              <a:t>function </a:t>
            </a:r>
            <a:r>
              <a:rPr lang="en-US" sz="1400" dirty="0" smtClean="0"/>
              <a:t>returns s with blanks removed up to the first character</a:t>
            </a:r>
          </a:p>
          <a:p>
            <a:pPr marL="228600" indent="-228600">
              <a:buFont typeface="Wingdings" pitchFamily="2" charset="2"/>
              <a:buChar char="ü"/>
            </a:pPr>
            <a:endParaRPr lang="en-US" sz="1400" dirty="0" smtClean="0"/>
          </a:p>
          <a:p>
            <a:pPr lvl="2"/>
            <a:r>
              <a:rPr lang="en-US" sz="1400" dirty="0" smtClean="0"/>
              <a:t>SELECT LTRIM(s)</a:t>
            </a:r>
          </a:p>
          <a:p>
            <a:pPr lvl="2"/>
            <a:endParaRPr lang="en-US" sz="1400" dirty="0" smtClean="0"/>
          </a:p>
          <a:p>
            <a:pPr lvl="2"/>
            <a:r>
              <a:rPr lang="en-US" sz="1400" dirty="0" smtClean="0"/>
              <a:t>SELECT LTRIM(‘  hello’)</a:t>
            </a:r>
          </a:p>
          <a:p>
            <a:pPr lvl="2"/>
            <a:endParaRPr lang="en-US" sz="1400" dirty="0" smtClean="0"/>
          </a:p>
          <a:p>
            <a:pPr marL="228600" indent="-228600"/>
            <a:r>
              <a:rPr lang="en-US" sz="1400" dirty="0" smtClean="0"/>
              <a:t>     Similarly, we have RTRIM() which return  s with blanks removed after the last character</a:t>
            </a:r>
          </a:p>
          <a:p>
            <a:pPr marL="228600" indent="-228600"/>
            <a:endParaRPr lang="en-US" sz="1400" dirty="0" smtClean="0"/>
          </a:p>
          <a:p>
            <a:pPr marL="228600" indent="-228600"/>
            <a:endParaRPr lang="en-US" sz="1400" dirty="0" smtClean="0"/>
          </a:p>
          <a:p>
            <a:pPr marL="228600" indent="-228600"/>
            <a:endParaRPr lang="en-US" sz="1400" dirty="0" smtClean="0"/>
          </a:p>
          <a:p>
            <a:pPr marL="228600" indent="-228600">
              <a:buFont typeface="Wingdings" pitchFamily="2" charset="2"/>
              <a:buChar char="ü"/>
            </a:pPr>
            <a:r>
              <a:rPr lang="en-US" sz="1400" dirty="0" smtClean="0"/>
              <a:t>The </a:t>
            </a:r>
            <a:r>
              <a:rPr lang="en-US" sz="1400" b="1" dirty="0" smtClean="0"/>
              <a:t>LEFT ( s, n )</a:t>
            </a:r>
            <a:r>
              <a:rPr lang="en-US" sz="1400" dirty="0" smtClean="0"/>
              <a:t> function returns the left part of a character string with the specified number of characters. </a:t>
            </a:r>
          </a:p>
          <a:p>
            <a:pPr marL="228600" indent="-228600">
              <a:buFont typeface="Wingdings" pitchFamily="2" charset="2"/>
              <a:buChar char="ü"/>
            </a:pPr>
            <a:endParaRPr lang="en-US" sz="1400" dirty="0" smtClean="0"/>
          </a:p>
          <a:p>
            <a:pPr lvl="2"/>
            <a:r>
              <a:rPr lang="en-US" sz="1400" dirty="0" smtClean="0"/>
              <a:t>SELECT LEFT ( </a:t>
            </a:r>
            <a:r>
              <a:rPr lang="en-US" sz="1400" dirty="0" err="1" smtClean="0"/>
              <a:t>character_expression</a:t>
            </a:r>
            <a:r>
              <a:rPr lang="en-US" sz="1400" dirty="0" smtClean="0"/>
              <a:t> , </a:t>
            </a:r>
            <a:r>
              <a:rPr lang="en-US" sz="1400" dirty="0" err="1" smtClean="0"/>
              <a:t>integer_expression</a:t>
            </a:r>
            <a:r>
              <a:rPr lang="en-US" sz="1400" dirty="0" smtClean="0"/>
              <a:t> )</a:t>
            </a:r>
          </a:p>
          <a:p>
            <a:pPr lvl="2"/>
            <a:endParaRPr lang="en-US" sz="1400" dirty="0" smtClean="0"/>
          </a:p>
          <a:p>
            <a:pPr lvl="2"/>
            <a:r>
              <a:rPr lang="en-US" sz="1400" dirty="0" smtClean="0"/>
              <a:t>SELECT LEFT ( ‘</a:t>
            </a:r>
            <a:r>
              <a:rPr lang="en-US" sz="1400" dirty="0" err="1" smtClean="0"/>
              <a:t>abcd</a:t>
            </a:r>
            <a:r>
              <a:rPr lang="en-US" sz="1400" dirty="0" smtClean="0"/>
              <a:t>’ , 2 )</a:t>
            </a:r>
          </a:p>
          <a:p>
            <a:pPr lvl="2"/>
            <a:endParaRPr lang="en-US" sz="1400" dirty="0" smtClean="0"/>
          </a:p>
          <a:p>
            <a:pPr marL="292100" indent="-292100"/>
            <a:r>
              <a:rPr lang="en-US" sz="1400" dirty="0" smtClean="0"/>
              <a:t>      Similarly, RIGHT ( s, n ) function returns the right part of a character string with the specified number of characters. </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String Functions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4832092"/>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ISDATE ( d )</a:t>
            </a:r>
            <a:r>
              <a:rPr lang="en-US" sz="1400" dirty="0" smtClean="0"/>
              <a:t> function returns 1 or 0 depending on  whether the argument is a valid date or not</a:t>
            </a:r>
          </a:p>
          <a:p>
            <a:pPr>
              <a:buFont typeface="Wingdings" pitchFamily="2" charset="2"/>
              <a:buChar char="ü"/>
            </a:pPr>
            <a:endParaRPr lang="en-US" sz="1400" dirty="0" smtClean="0"/>
          </a:p>
          <a:p>
            <a:pPr lvl="2"/>
            <a:r>
              <a:rPr lang="en-US" sz="1400" dirty="0" smtClean="0"/>
              <a:t>SELECT ISDATE(d)</a:t>
            </a:r>
          </a:p>
          <a:p>
            <a:pPr lvl="2"/>
            <a:endParaRPr lang="en-US" sz="1400" dirty="0" smtClean="0"/>
          </a:p>
          <a:p>
            <a:pPr lvl="2"/>
            <a:r>
              <a:rPr lang="en-US" sz="1400" dirty="0" smtClean="0"/>
              <a:t>SELECT ISDATE(‘NAME’) 	‘returns 0</a:t>
            </a:r>
          </a:p>
          <a:p>
            <a:pPr lvl="2"/>
            <a:r>
              <a:rPr lang="en-US" sz="1400" dirty="0" smtClean="0"/>
              <a:t>SELECT ISDATE(</a:t>
            </a:r>
            <a:r>
              <a:rPr lang="en-US" sz="1400" dirty="0" err="1" smtClean="0"/>
              <a:t>GetDate</a:t>
            </a:r>
            <a:r>
              <a:rPr lang="en-US" sz="1400" dirty="0" smtClean="0"/>
              <a:t>())  	‘returns 1</a:t>
            </a:r>
          </a:p>
          <a:p>
            <a:pPr>
              <a:buFont typeface="Wingdings" pitchFamily="2" charset="2"/>
              <a:buChar char="ü"/>
            </a:pPr>
            <a:endParaRPr lang="en-US" sz="1400" dirty="0" smtClean="0"/>
          </a:p>
          <a:p>
            <a:pPr>
              <a:buFont typeface="Wingdings" pitchFamily="2" charset="2"/>
              <a:buChar char="ü"/>
            </a:pPr>
            <a:endParaRPr lang="en-US" sz="1400" dirty="0" smtClean="0"/>
          </a:p>
          <a:p>
            <a:pPr>
              <a:buFont typeface="Wingdings" pitchFamily="2" charset="2"/>
              <a:buChar char="ü"/>
            </a:pPr>
            <a:r>
              <a:rPr lang="en-US" sz="1400" dirty="0" smtClean="0"/>
              <a:t>  The </a:t>
            </a:r>
            <a:r>
              <a:rPr lang="en-US" sz="1400" b="1" dirty="0" smtClean="0"/>
              <a:t>DAY ( d ) </a:t>
            </a:r>
            <a:r>
              <a:rPr lang="en-US" sz="1400" dirty="0" smtClean="0"/>
              <a:t>function returns day number of the month</a:t>
            </a:r>
          </a:p>
          <a:p>
            <a:pPr>
              <a:buFont typeface="Wingdings" pitchFamily="2" charset="2"/>
              <a:buChar char="ü"/>
            </a:pPr>
            <a:endParaRPr lang="en-US" sz="1400" dirty="0" smtClean="0"/>
          </a:p>
          <a:p>
            <a:pPr lvl="2"/>
            <a:r>
              <a:rPr lang="en-US" sz="1400" dirty="0" smtClean="0"/>
              <a:t>SELECT DAY(d)</a:t>
            </a:r>
          </a:p>
          <a:p>
            <a:pPr lvl="2"/>
            <a:endParaRPr lang="en-US" sz="1400" dirty="0" smtClean="0"/>
          </a:p>
          <a:p>
            <a:pPr lvl="2"/>
            <a:r>
              <a:rPr lang="en-US" sz="1400" dirty="0" smtClean="0"/>
              <a:t>SELECT DAY (’01/31/2012’) 	‘returns 31</a:t>
            </a:r>
          </a:p>
          <a:p>
            <a:pPr lvl="2"/>
            <a:endParaRPr lang="en-US" sz="1400" dirty="0" smtClean="0"/>
          </a:p>
          <a:p>
            <a:pPr lvl="2"/>
            <a:endParaRPr lang="en-US" sz="1400" dirty="0" smtClean="0"/>
          </a:p>
          <a:p>
            <a:pPr>
              <a:buFont typeface="Wingdings" pitchFamily="2" charset="2"/>
              <a:buChar char="ü"/>
            </a:pPr>
            <a:r>
              <a:rPr lang="en-US" sz="1400" dirty="0" smtClean="0"/>
              <a:t> The </a:t>
            </a:r>
            <a:r>
              <a:rPr lang="en-US" sz="1400" b="1" dirty="0" smtClean="0"/>
              <a:t>MONTH ( d ) </a:t>
            </a:r>
            <a:r>
              <a:rPr lang="en-US" sz="1400" dirty="0" smtClean="0"/>
              <a:t>function returns month number of the year</a:t>
            </a:r>
          </a:p>
          <a:p>
            <a:pPr lvl="2"/>
            <a:endParaRPr lang="en-US" sz="1400" dirty="0" smtClean="0"/>
          </a:p>
          <a:p>
            <a:pPr lvl="2"/>
            <a:r>
              <a:rPr lang="en-US" sz="1400" dirty="0" smtClean="0"/>
              <a:t>SELECT MONTH (d)</a:t>
            </a:r>
          </a:p>
          <a:p>
            <a:pPr lvl="2"/>
            <a:endParaRPr lang="en-US" sz="1400" dirty="0" smtClean="0"/>
          </a:p>
          <a:p>
            <a:pPr lvl="2"/>
            <a:r>
              <a:rPr lang="en-US" sz="1400" dirty="0" smtClean="0"/>
              <a:t>SELECT MONTH (‘01/31/2012’)	‘returns 1</a:t>
            </a:r>
          </a:p>
          <a:p>
            <a:pPr lvl="2"/>
            <a:endParaRPr lang="en-US" sz="1400" dirty="0" smtClean="0"/>
          </a:p>
          <a:p>
            <a:pPr marL="166688" lvl="2" indent="-55563"/>
            <a:r>
              <a:rPr lang="en-US" sz="1400" dirty="0" smtClean="0"/>
              <a:t>Similarly, we have </a:t>
            </a:r>
            <a:r>
              <a:rPr lang="en-US" sz="1400" b="1" dirty="0" smtClean="0"/>
              <a:t>YEAR( d )</a:t>
            </a:r>
            <a:r>
              <a:rPr lang="en-US" sz="1400" dirty="0" smtClean="0"/>
              <a:t> function</a:t>
            </a:r>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Date Functions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45</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dirty="0"/>
          </a:p>
        </p:txBody>
      </p:sp>
      <p:sp>
        <p:nvSpPr>
          <p:cNvPr id="6" name="Footer Placeholder 1"/>
          <p:cNvSpPr txBox="1">
            <a:spLocks/>
          </p:cNvSpPr>
          <p:nvPr/>
        </p:nvSpPr>
        <p:spPr bwMode="auto">
          <a:xfrm>
            <a:off x="3124200" y="6550025"/>
            <a:ext cx="2895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4D4D4D"/>
                </a:solidFill>
                <a:effectLst/>
                <a:uLnTx/>
                <a:uFillTx/>
                <a:latin typeface="+mn-lt"/>
                <a:ea typeface="+mn-ea"/>
                <a:cs typeface="+mn-cs"/>
              </a:rPr>
              <a:t>Fractal Academy of Analytics</a:t>
            </a:r>
            <a:endParaRPr kumimoji="0" lang="en-US" sz="1000" b="0" i="0" u="none" strike="noStrike" kern="1200" cap="none" spc="0" normalizeH="0" baseline="0" noProof="0">
              <a:ln>
                <a:noFill/>
              </a:ln>
              <a:solidFill>
                <a:srgbClr val="4D4D4D"/>
              </a:solidFill>
              <a:effectLst/>
              <a:uLnTx/>
              <a:uFillTx/>
              <a:latin typeface="+mn-lt"/>
              <a:ea typeface="+mn-ea"/>
              <a:cs typeface="+mn-cs"/>
            </a:endParaRPr>
          </a:p>
        </p:txBody>
      </p:sp>
      <p:sp>
        <p:nvSpPr>
          <p:cNvPr id="7" name="Slide Number Placeholder 2"/>
          <p:cNvSpPr txBox="1">
            <a:spLocks/>
          </p:cNvSpPr>
          <p:nvPr/>
        </p:nvSpPr>
        <p:spPr bwMode="auto">
          <a:xfrm>
            <a:off x="6553200" y="6550025"/>
            <a:ext cx="21336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7E7EC1-22E6-446B-8EA8-9485292ACA1A}" type="slidenum">
              <a:rPr kumimoji="0" lang="en-US" sz="800" b="0" i="0" u="none" strike="noStrike" kern="1200" cap="none" spc="0" normalizeH="0" baseline="0" noProof="0" smtClean="0">
                <a:ln>
                  <a:noFill/>
                </a:ln>
                <a:solidFill>
                  <a:srgbClr val="000000"/>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800" b="0" i="0" u="none" strike="noStrike" kern="1200" cap="none" spc="0" normalizeH="0" baseline="0" noProof="0">
              <a:ln>
                <a:noFill/>
              </a:ln>
              <a:solidFill>
                <a:srgbClr val="000000"/>
              </a:solidFill>
              <a:effectLst/>
              <a:uLnTx/>
              <a:uFillTx/>
              <a:latin typeface="+mn-lt"/>
              <a:ea typeface="+mn-ea"/>
              <a:cs typeface="+mn-cs"/>
            </a:endParaRPr>
          </a:p>
        </p:txBody>
      </p:sp>
      <p:sp>
        <p:nvSpPr>
          <p:cNvPr id="8" name="Rectangle 7"/>
          <p:cNvSpPr/>
          <p:nvPr/>
        </p:nvSpPr>
        <p:spPr>
          <a:xfrm>
            <a:off x="381000" y="1447801"/>
            <a:ext cx="8305800" cy="2246769"/>
          </a:xfrm>
          <a:prstGeom prst="rect">
            <a:avLst/>
          </a:prstGeom>
        </p:spPr>
        <p:txBody>
          <a:bodyPr wrap="square">
            <a:spAutoFit/>
          </a:bodyPr>
          <a:lstStyle/>
          <a:p>
            <a:pPr>
              <a:buFont typeface="Wingdings" pitchFamily="2" charset="2"/>
              <a:buChar char="ü"/>
            </a:pPr>
            <a:r>
              <a:rPr lang="en-US" sz="1400" dirty="0" smtClean="0"/>
              <a:t> </a:t>
            </a:r>
            <a:r>
              <a:rPr lang="en-US" sz="1400" dirty="0"/>
              <a:t> </a:t>
            </a:r>
            <a:r>
              <a:rPr lang="en-US" sz="1400" dirty="0" smtClean="0"/>
              <a:t>The </a:t>
            </a:r>
            <a:r>
              <a:rPr lang="en-US" sz="1400" b="1" dirty="0" smtClean="0"/>
              <a:t>DATEPART()</a:t>
            </a:r>
            <a:r>
              <a:rPr lang="en-US" sz="1400" dirty="0" smtClean="0"/>
              <a:t> function is used to return a single part of a date/time, such as year, month, day, hour, minute, etc.</a:t>
            </a:r>
          </a:p>
          <a:p>
            <a:pPr>
              <a:buFont typeface="Wingdings" pitchFamily="2" charset="2"/>
              <a:buChar char="ü"/>
            </a:pPr>
            <a:endParaRPr lang="en-US" sz="1400" dirty="0" smtClean="0"/>
          </a:p>
          <a:p>
            <a:pPr lvl="2"/>
            <a:r>
              <a:rPr lang="en-US" sz="1400" dirty="0" smtClean="0"/>
              <a:t>SELECT DATEPART(</a:t>
            </a:r>
            <a:r>
              <a:rPr lang="en-US" sz="1400" dirty="0" err="1" smtClean="0"/>
              <a:t>datepart</a:t>
            </a:r>
            <a:r>
              <a:rPr lang="en-US" sz="1400" dirty="0" smtClean="0"/>
              <a:t>, date)</a:t>
            </a:r>
          </a:p>
          <a:p>
            <a:pPr lvl="2"/>
            <a:endParaRPr lang="en-US" sz="1400" dirty="0" smtClean="0"/>
          </a:p>
          <a:p>
            <a:pPr lvl="2"/>
            <a:r>
              <a:rPr lang="en-US" sz="1400" dirty="0" smtClean="0"/>
              <a:t>SELECT DATEPART(yyyy,'01/31/2012')</a:t>
            </a:r>
          </a:p>
          <a:p>
            <a:pPr lvl="2"/>
            <a:endParaRPr lang="en-US" sz="1400" dirty="0" smtClean="0"/>
          </a:p>
          <a:p>
            <a:pPr lvl="2"/>
            <a:r>
              <a:rPr lang="en-US" sz="1400" dirty="0" smtClean="0"/>
              <a:t>Where date is a valid date expression and </a:t>
            </a:r>
            <a:r>
              <a:rPr lang="en-US" sz="1400" dirty="0" err="1" smtClean="0"/>
              <a:t>datepart</a:t>
            </a:r>
            <a:r>
              <a:rPr lang="en-US" sz="1400" dirty="0" smtClean="0"/>
              <a:t> can be one of the following:</a:t>
            </a:r>
          </a:p>
          <a:p>
            <a:pPr lvl="2"/>
            <a:endParaRPr lang="en-US" sz="1400" dirty="0" smtClean="0"/>
          </a:p>
          <a:p>
            <a:pPr lvl="2"/>
            <a:endParaRPr lang="en-US" sz="1400" dirty="0" smtClean="0"/>
          </a:p>
        </p:txBody>
      </p:sp>
      <p:sp>
        <p:nvSpPr>
          <p:cNvPr id="13" name="Rectangle 2"/>
          <p:cNvSpPr>
            <a:spLocks noGrp="1" noChangeArrowheads="1"/>
          </p:cNvSpPr>
          <p:nvPr>
            <p:ph type="title"/>
          </p:nvPr>
        </p:nvSpPr>
        <p:spPr>
          <a:xfrm>
            <a:off x="381000" y="838200"/>
            <a:ext cx="5867400" cy="519478"/>
          </a:xfrm>
        </p:spPr>
        <p:txBody>
          <a:bodyPr/>
          <a:lstStyle/>
          <a:p>
            <a:pPr eaLnBrk="1" hangingPunct="1"/>
            <a:r>
              <a:rPr lang="en-US" sz="2000" b="1" dirty="0" smtClean="0"/>
              <a:t>Built-in Functions | Date Functions</a:t>
            </a:r>
          </a:p>
        </p:txBody>
      </p:sp>
      <p:pic>
        <p:nvPicPr>
          <p:cNvPr id="124930" name="Picture 2"/>
          <p:cNvPicPr>
            <a:picLocks noChangeAspect="1" noChangeArrowheads="1"/>
          </p:cNvPicPr>
          <p:nvPr/>
        </p:nvPicPr>
        <p:blipFill>
          <a:blip r:embed="rId2" cstate="print"/>
          <a:srcRect l="21250" t="21875" r="38125" b="21875"/>
          <a:stretch>
            <a:fillRect/>
          </a:stretch>
        </p:blipFill>
        <p:spPr bwMode="auto">
          <a:xfrm>
            <a:off x="2697480" y="3269690"/>
            <a:ext cx="3931920" cy="326652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46</a:t>
            </a:fld>
            <a:endParaRPr lang="en-US"/>
          </a:p>
        </p:txBody>
      </p:sp>
      <p:pic>
        <p:nvPicPr>
          <p:cNvPr id="7" name="Picture 6" descr="table structure.jpg"/>
          <p:cNvPicPr>
            <a:picLocks noChangeAspect="1"/>
          </p:cNvPicPr>
          <p:nvPr/>
        </p:nvPicPr>
        <p:blipFill>
          <a:blip r:embed="rId2" cstate="print"/>
          <a:stretch>
            <a:fillRect/>
          </a:stretch>
        </p:blipFill>
        <p:spPr>
          <a:xfrm>
            <a:off x="2971800" y="3810000"/>
            <a:ext cx="2705100" cy="1543050"/>
          </a:xfrm>
          <a:prstGeom prst="rect">
            <a:avLst/>
          </a:prstGeom>
        </p:spPr>
      </p:pic>
      <p:sp>
        <p:nvSpPr>
          <p:cNvPr id="6" name="Content Placeholder 2"/>
          <p:cNvSpPr>
            <a:spLocks noGrp="1"/>
          </p:cNvSpPr>
          <p:nvPr>
            <p:ph idx="1"/>
          </p:nvPr>
        </p:nvSpPr>
        <p:spPr>
          <a:xfrm>
            <a:off x="2209800" y="2971800"/>
            <a:ext cx="4114800" cy="457200"/>
          </a:xfrm>
        </p:spPr>
        <p:txBody>
          <a:bodyPr/>
          <a:lstStyle/>
          <a:p>
            <a:pPr algn="ctr">
              <a:buNone/>
            </a:pPr>
            <a:r>
              <a:rPr lang="en-US" b="1" dirty="0" smtClean="0">
                <a:solidFill>
                  <a:schemeClr val="tx1"/>
                </a:solidFill>
                <a:latin typeface="+mn-lt"/>
                <a:ea typeface="+mn-ea"/>
                <a:cs typeface="+mn-cs"/>
              </a:rPr>
              <a:t>Modifying Table Structures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47</a:t>
            </a:fld>
            <a:endParaRPr lang="en-US"/>
          </a:p>
        </p:txBody>
      </p:sp>
      <p:sp>
        <p:nvSpPr>
          <p:cNvPr id="6" name="Title 61"/>
          <p:cNvSpPr txBox="1">
            <a:spLocks/>
          </p:cNvSpPr>
          <p:nvPr/>
        </p:nvSpPr>
        <p:spPr bwMode="auto">
          <a:xfrm>
            <a:off x="458788" y="776990"/>
            <a:ext cx="41132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fontAlgn="base" hangingPunct="0">
              <a:spcBef>
                <a:spcPct val="0"/>
              </a:spcBef>
              <a:spcAft>
                <a:spcPct val="0"/>
              </a:spcAft>
            </a:pPr>
            <a:r>
              <a:rPr lang="en-US" sz="2000" b="1" kern="0" dirty="0" smtClean="0">
                <a:latin typeface="+mj-lt"/>
                <a:ea typeface="+mj-ea"/>
                <a:cs typeface="+mj-cs"/>
              </a:rPr>
              <a:t>Modifying Table Structure</a:t>
            </a:r>
            <a:endParaRPr kumimoji="0" lang="en-US" sz="2000" b="1" i="0" u="none" strike="noStrike" kern="0" cap="none" spc="0" normalizeH="0" baseline="0" noProof="0" dirty="0" smtClean="0">
              <a:ln>
                <a:noFill/>
              </a:ln>
              <a:effectLst/>
              <a:uLnTx/>
              <a:uFillTx/>
              <a:latin typeface="+mj-lt"/>
              <a:ea typeface="+mj-ea"/>
              <a:cs typeface="+mj-cs"/>
            </a:endParaRPr>
          </a:p>
        </p:txBody>
      </p:sp>
      <p:sp>
        <p:nvSpPr>
          <p:cNvPr id="11" name="Content Placeholder 4"/>
          <p:cNvSpPr>
            <a:spLocks noGrp="1"/>
          </p:cNvSpPr>
          <p:nvPr>
            <p:ph idx="1"/>
          </p:nvPr>
        </p:nvSpPr>
        <p:spPr>
          <a:xfrm>
            <a:off x="457200" y="1493837"/>
            <a:ext cx="8229600" cy="4983163"/>
          </a:xfrm>
        </p:spPr>
        <p:txBody>
          <a:bodyPr/>
          <a:lstStyle/>
          <a:p>
            <a:pPr>
              <a:buFont typeface="Wingdings" pitchFamily="2" charset="2"/>
              <a:buChar char="ü"/>
            </a:pPr>
            <a:r>
              <a:rPr lang="en-US" sz="1400" dirty="0" smtClean="0">
                <a:latin typeface="Arial" pitchFamily="34" charset="0"/>
                <a:cs typeface="Arial" pitchFamily="34" charset="0"/>
              </a:rPr>
              <a:t>After a table has been in use for some time, users often discover that they want to store additional information about the entities represented in the table.</a:t>
            </a:r>
          </a:p>
          <a:p>
            <a:pPr>
              <a:buFont typeface="Wingdings" pitchFamily="2" charset="2"/>
              <a:buChar char="ü"/>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It includes</a:t>
            </a:r>
          </a:p>
          <a:p>
            <a:pPr lvl="1">
              <a:buFont typeface="Wingdings" pitchFamily="2" charset="2"/>
              <a:buChar char="ü"/>
            </a:pPr>
            <a:r>
              <a:rPr lang="en-US" sz="1400" dirty="0" smtClean="0">
                <a:latin typeface="Arial" pitchFamily="34" charset="0"/>
                <a:cs typeface="Arial" pitchFamily="34" charset="0"/>
              </a:rPr>
              <a:t>Changing Table Definition</a:t>
            </a:r>
          </a:p>
          <a:p>
            <a:pPr lvl="1">
              <a:buFont typeface="Wingdings" pitchFamily="2" charset="2"/>
              <a:buChar char="ü"/>
            </a:pPr>
            <a:r>
              <a:rPr lang="en-US" sz="1400" dirty="0" smtClean="0">
                <a:latin typeface="Arial" pitchFamily="34" charset="0"/>
                <a:cs typeface="Arial" pitchFamily="34" charset="0"/>
              </a:rPr>
              <a:t>Changing Column Definition</a:t>
            </a:r>
          </a:p>
          <a:p>
            <a:pPr lvl="1">
              <a:buFont typeface="Wingdings" pitchFamily="2" charset="2"/>
              <a:buChar char="ü"/>
            </a:pPr>
            <a:r>
              <a:rPr lang="en-US" sz="1400" dirty="0" smtClean="0">
                <a:latin typeface="Arial" pitchFamily="34" charset="0"/>
                <a:cs typeface="Arial" pitchFamily="34" charset="0"/>
              </a:rPr>
              <a:t>Changing Constraint Definition</a:t>
            </a:r>
          </a:p>
          <a:p>
            <a:pPr>
              <a:buNone/>
            </a:pPr>
            <a:endParaRPr lang="en-US" sz="1400" dirty="0" smtClean="0">
              <a:latin typeface="Arial" pitchFamily="34" charset="0"/>
              <a:cs typeface="Arial" pitchFamily="34" charset="0"/>
            </a:endParaRPr>
          </a:p>
          <a:p>
            <a:pPr>
              <a:buFont typeface="Wingdings" pitchFamily="2" charset="2"/>
              <a:buChar char="ü"/>
            </a:pPr>
            <a:r>
              <a:rPr lang="en-US" sz="1400" dirty="0" smtClean="0">
                <a:latin typeface="Arial" pitchFamily="34" charset="0"/>
                <a:cs typeface="Arial" pitchFamily="34" charset="0"/>
              </a:rPr>
              <a:t>The ALTER TABLE statement can:</a:t>
            </a:r>
          </a:p>
          <a:p>
            <a:pPr lvl="1">
              <a:buFont typeface="Wingdings" pitchFamily="2" charset="2"/>
              <a:buChar char="ü"/>
            </a:pPr>
            <a:r>
              <a:rPr lang="en-US" sz="1400" dirty="0" smtClean="0">
                <a:latin typeface="Arial" pitchFamily="34" charset="0"/>
                <a:cs typeface="Arial" pitchFamily="34" charset="0"/>
              </a:rPr>
              <a:t> Add a column definition to a table</a:t>
            </a:r>
          </a:p>
          <a:p>
            <a:pPr lvl="1">
              <a:buFont typeface="Wingdings" pitchFamily="2" charset="2"/>
              <a:buChar char="ü"/>
            </a:pPr>
            <a:r>
              <a:rPr lang="en-US" sz="1400" dirty="0" smtClean="0">
                <a:latin typeface="Arial" pitchFamily="34" charset="0"/>
                <a:cs typeface="Arial" pitchFamily="34" charset="0"/>
              </a:rPr>
              <a:t> Drop a column from a table</a:t>
            </a:r>
          </a:p>
          <a:p>
            <a:pPr lvl="1">
              <a:buFont typeface="Wingdings" pitchFamily="2" charset="2"/>
              <a:buChar char="ü"/>
            </a:pPr>
            <a:r>
              <a:rPr lang="en-US" sz="1400" dirty="0" smtClean="0">
                <a:latin typeface="Arial" pitchFamily="34" charset="0"/>
                <a:cs typeface="Arial" pitchFamily="34" charset="0"/>
              </a:rPr>
              <a:t> Change the default value for a column</a:t>
            </a:r>
          </a:p>
          <a:p>
            <a:pPr lvl="1">
              <a:buFont typeface="Wingdings" pitchFamily="2" charset="2"/>
              <a:buChar char="ü"/>
            </a:pPr>
            <a:r>
              <a:rPr lang="en-US" sz="1400" dirty="0" smtClean="0">
                <a:latin typeface="Arial" pitchFamily="34" charset="0"/>
                <a:cs typeface="Arial" pitchFamily="34" charset="0"/>
              </a:rPr>
              <a:t> Add or drop a primary key for a table</a:t>
            </a:r>
          </a:p>
          <a:p>
            <a:pPr lvl="1">
              <a:buFont typeface="Wingdings" pitchFamily="2" charset="2"/>
              <a:buChar char="ü"/>
            </a:pPr>
            <a:r>
              <a:rPr lang="en-US" sz="1400" dirty="0" smtClean="0">
                <a:latin typeface="Arial" pitchFamily="34" charset="0"/>
                <a:cs typeface="Arial" pitchFamily="34" charset="0"/>
              </a:rPr>
              <a:t> Add or drop a new foreign key for a table</a:t>
            </a:r>
          </a:p>
          <a:p>
            <a:pPr lvl="1">
              <a:buFont typeface="Wingdings" pitchFamily="2" charset="2"/>
              <a:buChar char="ü"/>
            </a:pPr>
            <a:r>
              <a:rPr lang="en-US" sz="1400" dirty="0" smtClean="0">
                <a:latin typeface="Arial" pitchFamily="34" charset="0"/>
                <a:cs typeface="Arial" pitchFamily="34" charset="0"/>
              </a:rPr>
              <a:t> Add or drop a uniqueness constraint for a table</a:t>
            </a:r>
          </a:p>
          <a:p>
            <a:pPr lvl="1">
              <a:buFont typeface="Wingdings" pitchFamily="2" charset="2"/>
              <a:buChar char="ü"/>
            </a:pPr>
            <a:r>
              <a:rPr lang="en-US" sz="1400" dirty="0" smtClean="0">
                <a:latin typeface="Arial" pitchFamily="34" charset="0"/>
                <a:cs typeface="Arial" pitchFamily="34" charset="0"/>
              </a:rPr>
              <a:t> Add or drop a check constraint for a table</a:t>
            </a:r>
          </a:p>
          <a:p>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48</a:t>
            </a:fld>
            <a:endParaRPr lang="en-US"/>
          </a:p>
        </p:txBody>
      </p:sp>
      <p:sp>
        <p:nvSpPr>
          <p:cNvPr id="6" name="Title 61"/>
          <p:cNvSpPr txBox="1">
            <a:spLocks/>
          </p:cNvSpPr>
          <p:nvPr/>
        </p:nvSpPr>
        <p:spPr bwMode="auto">
          <a:xfrm>
            <a:off x="609600" y="0"/>
            <a:ext cx="5332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endParaRPr kumimoji="0" lang="en-US" sz="2000" b="1" i="0" u="none" strike="noStrike" kern="0" cap="none" spc="0" normalizeH="0" baseline="0" noProof="0" dirty="0" smtClean="0">
              <a:ln>
                <a:noFill/>
              </a:ln>
              <a:effectLst/>
              <a:uLnTx/>
              <a:uFillTx/>
              <a:latin typeface="+mj-lt"/>
              <a:ea typeface="+mj-ea"/>
              <a:cs typeface="+mj-cs"/>
            </a:endParaRPr>
          </a:p>
        </p:txBody>
      </p:sp>
      <p:sp>
        <p:nvSpPr>
          <p:cNvPr id="8" name="Text Placeholder 3"/>
          <p:cNvSpPr txBox="1">
            <a:spLocks/>
          </p:cNvSpPr>
          <p:nvPr/>
        </p:nvSpPr>
        <p:spPr>
          <a:xfrm>
            <a:off x="458786" y="1471613"/>
            <a:ext cx="8532813" cy="41671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most common use of the ALTER TABLE statement is to add a column to an existing table.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 definition clause in the ALTER TABLE statement is just like the one in the CREATE TABLE statement, and it works the same way.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new column is added to the end of the column definitions for the table, and it appears as the rightmost column in subsequent queries.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ADD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datatype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CUSTOMERS ADD CONTACT_PHONE CHAR(10);</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0" i="1"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1" i="1" u="none" strike="noStrike" kern="0" cap="none" spc="0" normalizeH="0" baseline="0" noProof="0" dirty="0" smtClean="0">
                <a:ln>
                  <a:noFill/>
                </a:ln>
                <a:solidFill>
                  <a:schemeClr val="tx1"/>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1" u="none" strike="noStrike" kern="0" cap="none" spc="0" normalizeH="0" baseline="0" noProof="0" dirty="0" smtClean="0">
                <a:ln>
                  <a:noFill/>
                </a:ln>
                <a:solidFill>
                  <a:schemeClr val="tx1"/>
                </a:solidFill>
                <a:effectLst/>
                <a:uLnTx/>
                <a:uFillTx/>
                <a:latin typeface="+mn-lt"/>
                <a:ea typeface="+mn-ea"/>
                <a:cs typeface="+mn-cs"/>
              </a:rPr>
              <a:t>Add a minimum inventory-level column to the PRODUCTS table)</a:t>
            </a:r>
          </a:p>
          <a:p>
            <a:pPr marL="342900" marR="0" lvl="0" indent="-342900" algn="just" defTabSz="914400" rtl="0" eaLnBrk="0" fontAlgn="base" latinLnBrk="0" hangingPunct="0">
              <a:lnSpc>
                <a:spcPct val="100000"/>
              </a:lnSpc>
              <a:spcBef>
                <a:spcPct val="20000"/>
              </a:spcBef>
              <a:spcAft>
                <a:spcPct val="0"/>
              </a:spcAft>
              <a:buClrTx/>
              <a:buSzTx/>
              <a:buFontTx/>
              <a:buNone/>
              <a:tabLst/>
              <a:defRPr/>
            </a:pPr>
            <a:r>
              <a:rPr kumimoji="0" lang="en-US" sz="1400" b="0" i="1"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PRODUCTS ADD MIN_QTY INTEGER NOT NULL WITH DEFAULT 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OR</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rgbClr val="FF0000"/>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PRODUCTS ADD COLUMN MIN_QTY INTEGER NOT NULL WITH DEFAULT 0</a:t>
            </a:r>
            <a:endParaRPr kumimoji="0" lang="en-US" sz="1400" b="0" i="0" u="none" strike="noStrike" kern="0" cap="none" spc="0" normalizeH="0" baseline="0" noProof="0" dirty="0" smtClean="0">
              <a:ln>
                <a:noFill/>
              </a:ln>
              <a:solidFill>
                <a:srgbClr val="FF0000"/>
              </a:solidFill>
              <a:effectLst/>
              <a:uLnTx/>
              <a:uFillTx/>
              <a:latin typeface="+mn-lt"/>
              <a:ea typeface="+mn-ea"/>
              <a:cs typeface="+mn-cs"/>
            </a:endParaRPr>
          </a:p>
        </p:txBody>
      </p:sp>
      <p:pic>
        <p:nvPicPr>
          <p:cNvPr id="9" name="Picture 2" descr="C:\Program Files (x86)\Microsoft Office\MEDIA\CAGCAT10\j0195812.wmf"/>
          <p:cNvPicPr>
            <a:picLocks noChangeAspect="1" noChangeArrowheads="1"/>
          </p:cNvPicPr>
          <p:nvPr/>
        </p:nvPicPr>
        <p:blipFill>
          <a:blip r:embed="rId2" cstate="print"/>
          <a:srcRect/>
          <a:stretch>
            <a:fillRect/>
          </a:stretch>
        </p:blipFill>
        <p:spPr bwMode="auto">
          <a:xfrm>
            <a:off x="762000" y="5715000"/>
            <a:ext cx="685800" cy="677017"/>
          </a:xfrm>
          <a:prstGeom prst="rect">
            <a:avLst/>
          </a:prstGeom>
          <a:noFill/>
        </p:spPr>
      </p:pic>
      <p:sp>
        <p:nvSpPr>
          <p:cNvPr id="10" name="TextBox 9"/>
          <p:cNvSpPr txBox="1"/>
          <p:nvPr/>
        </p:nvSpPr>
        <p:spPr>
          <a:xfrm>
            <a:off x="1447800" y="5715000"/>
            <a:ext cx="6705600" cy="738664"/>
          </a:xfrm>
          <a:prstGeom prst="rect">
            <a:avLst/>
          </a:prstGeom>
          <a:noFill/>
        </p:spPr>
        <p:txBody>
          <a:bodyPr wrap="square" rtlCol="0">
            <a:spAutoFit/>
          </a:bodyPr>
          <a:lstStyle/>
          <a:p>
            <a:r>
              <a:rPr lang="en-US" sz="1400" dirty="0" smtClean="0"/>
              <a:t>you cannot simply declare the new column NOT NULL, because the DBMS would assume NULL values for the column in the existing rows, immediately violating the constraint!</a:t>
            </a:r>
            <a:endParaRPr lang="en-US" sz="1400" dirty="0"/>
          </a:p>
        </p:txBody>
      </p:sp>
      <p:sp>
        <p:nvSpPr>
          <p:cNvPr id="11"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Changing Table Definition | Add Column</a:t>
            </a:r>
            <a:endParaRPr lang="en-US" sz="2000" b="1" kern="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49</a:t>
            </a:fld>
            <a:endParaRPr lang="en-US"/>
          </a:p>
        </p:txBody>
      </p:sp>
      <p:sp>
        <p:nvSpPr>
          <p:cNvPr id="12" name="Text Placeholder 3"/>
          <p:cNvSpPr txBox="1">
            <a:spLocks/>
          </p:cNvSpPr>
          <p:nvPr/>
        </p:nvSpPr>
        <p:spPr>
          <a:xfrm>
            <a:off x="457200" y="1447801"/>
            <a:ext cx="8532813" cy="3810000"/>
          </a:xfrm>
          <a:prstGeom prst="roundRect">
            <a:avLst>
              <a:gd name="adj" fmla="val 0"/>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ALTER TABLE statement can be used to drop one or more columns from an existing table when they are no longer needed.</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DROP COLUMN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To handled the potential data-integrity problems posed by DELETE and UPDATE statements </a:t>
            </a:r>
            <a:r>
              <a:rPr kumimoji="0" lang="en-US" sz="1400" b="0" i="1" u="none" strike="noStrike" kern="0" cap="none" spc="0" normalizeH="0" baseline="0" noProof="0" dirty="0" smtClean="0">
                <a:ln>
                  <a:noFill/>
                </a:ln>
                <a:solidFill>
                  <a:schemeClr val="tx1"/>
                </a:solidFill>
                <a:effectLst/>
                <a:uLnTx/>
                <a:uFillTx/>
                <a:latin typeface="+mn-lt"/>
                <a:ea typeface="+mn-ea"/>
                <a:cs typeface="+mn-cs"/>
              </a:rPr>
              <a:t>y</a:t>
            </a:r>
            <a:r>
              <a:rPr kumimoji="0" lang="en-US" sz="1400" b="0" i="0" u="none" strike="noStrike" kern="0" cap="none" spc="0" normalizeH="0" baseline="0" noProof="0" dirty="0" smtClean="0">
                <a:ln>
                  <a:noFill/>
                </a:ln>
                <a:solidFill>
                  <a:schemeClr val="tx1"/>
                </a:solidFill>
                <a:effectLst/>
                <a:uLnTx/>
                <a:uFillTx/>
                <a:latin typeface="+mn-lt"/>
                <a:ea typeface="+mn-ea"/>
                <a:cs typeface="+mn-cs"/>
              </a:rPr>
              <a:t>ou can specify one of two drop rules: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RESTRICT: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If any other objects in the database (foreign keys, constraints, and so on) 		     depend on the column to be dropped, the ALTER TABLE statement fails with</a:t>
            </a:r>
            <a:r>
              <a:rPr kumimoji="0" lang="en-US" sz="1400" b="0" i="0"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an error and the column is not dropped.</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1" i="0" u="none" strike="noStrike" kern="0" cap="none" spc="0" normalizeH="0" baseline="0" noProof="0" dirty="0" smtClean="0">
                <a:ln>
                  <a:noFill/>
                </a:ln>
                <a:solidFill>
                  <a:schemeClr val="tx1"/>
                </a:solidFill>
                <a:effectLst/>
                <a:uLnTx/>
                <a:uFillTx/>
                <a:latin typeface="+mn-lt"/>
                <a:ea typeface="+mn-ea"/>
                <a:cs typeface="+mn-cs"/>
              </a:rPr>
              <a:t>CASCADE: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Any other objects in the database (foreign keys, constraints, and so on) that 	   	     depend on the column are </a:t>
            </a:r>
            <a:r>
              <a:rPr kumimoji="0" lang="en-US" sz="1400" b="0" i="1" u="none" strike="noStrike" kern="0" cap="none" spc="0" normalizeH="0" baseline="0" noProof="0" dirty="0" smtClean="0">
                <a:ln>
                  <a:noFill/>
                </a:ln>
                <a:solidFill>
                  <a:schemeClr val="tx1"/>
                </a:solidFill>
                <a:effectLst/>
                <a:uLnTx/>
                <a:uFillTx/>
                <a:latin typeface="+mn-lt"/>
                <a:ea typeface="+mn-ea"/>
                <a:cs typeface="+mn-cs"/>
              </a:rPr>
              <a:t>also dropped as a cascaded effect of the ALTER</a:t>
            </a:r>
            <a:r>
              <a:rPr kumimoji="0" lang="en-US" sz="1400" b="0" i="1"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TABLE statement.</a:t>
            </a:r>
            <a:endParaRPr kumimoji="0" lang="en-US" sz="1400" b="0" i="0" u="none" strike="noStrike" kern="0" cap="none" spc="0" normalizeH="0" baseline="0" noProof="0" dirty="0" smtClean="0">
              <a:ln>
                <a:noFill/>
              </a:ln>
              <a:solidFill>
                <a:srgbClr val="FF0000"/>
              </a:solidFill>
              <a:effectLst/>
              <a:uLnTx/>
              <a:uFillTx/>
              <a:latin typeface="+mn-lt"/>
              <a:ea typeface="+mn-ea"/>
              <a:cs typeface="+mn-cs"/>
            </a:endParaRPr>
          </a:p>
        </p:txBody>
      </p:sp>
      <p:sp>
        <p:nvSpPr>
          <p:cNvPr id="13" name="Rectangle 12"/>
          <p:cNvSpPr/>
          <p:nvPr/>
        </p:nvSpPr>
        <p:spPr>
          <a:xfrm>
            <a:off x="1600200" y="5943600"/>
            <a:ext cx="6324600" cy="307777"/>
          </a:xfrm>
          <a:prstGeom prst="rect">
            <a:avLst/>
          </a:prstGeom>
        </p:spPr>
        <p:txBody>
          <a:bodyPr wrap="square">
            <a:spAutoFit/>
          </a:bodyPr>
          <a:lstStyle/>
          <a:p>
            <a:r>
              <a:rPr lang="en-US" sz="1400" dirty="0" smtClean="0"/>
              <a:t>Dropping a column can pose the data-integrity issues. </a:t>
            </a:r>
            <a:endParaRPr lang="en-US" sz="1400" dirty="0"/>
          </a:p>
        </p:txBody>
      </p:sp>
      <p:pic>
        <p:nvPicPr>
          <p:cNvPr id="14" name="Picture 2" descr="C:\Program Files (x86)\Microsoft Office\MEDIA\CAGCAT10\j0195812.wmf"/>
          <p:cNvPicPr>
            <a:picLocks noChangeAspect="1" noChangeArrowheads="1"/>
          </p:cNvPicPr>
          <p:nvPr/>
        </p:nvPicPr>
        <p:blipFill>
          <a:blip r:embed="rId2" cstate="print"/>
          <a:srcRect/>
          <a:stretch>
            <a:fillRect/>
          </a:stretch>
        </p:blipFill>
        <p:spPr bwMode="auto">
          <a:xfrm>
            <a:off x="838200" y="5867400"/>
            <a:ext cx="685800" cy="677017"/>
          </a:xfrm>
          <a:prstGeom prst="rect">
            <a:avLst/>
          </a:prstGeom>
          <a:noFill/>
        </p:spPr>
      </p:pic>
      <p:sp>
        <p:nvSpPr>
          <p:cNvPr id="8"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Changing Table Definition | Drop Column</a:t>
            </a:r>
            <a:endParaRPr lang="en-US" sz="2000" b="1" kern="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81000" y="1524000"/>
            <a:ext cx="8305800" cy="1298817"/>
          </a:xfrm>
          <a:prstGeom prst="rect">
            <a:avLst/>
          </a:prstGeom>
          <a:noFill/>
          <a:ln w="9525">
            <a:noFill/>
            <a:miter lim="800000"/>
            <a:headEnd/>
            <a:tailEnd/>
          </a:ln>
          <a:effectLst/>
        </p:spPr>
        <p:txBody>
          <a:bodyPr>
            <a:spAutoFit/>
          </a:bodyPr>
          <a:lstStyle/>
          <a:p>
            <a:pPr marL="0" lvl="1" indent="344488">
              <a:buClr>
                <a:srgbClr val="0B1F65"/>
              </a:buClr>
              <a:buFont typeface="Wingdings" pitchFamily="2" charset="2"/>
              <a:buChar char="ü"/>
            </a:pPr>
            <a:r>
              <a:rPr lang="en-US" sz="1400" b="0" dirty="0" smtClean="0">
                <a:latin typeface="+mn-lt"/>
                <a:cs typeface="Arial" charset="0"/>
              </a:rPr>
              <a:t>Most common data management scheme</a:t>
            </a:r>
          </a:p>
          <a:p>
            <a:pPr indent="344488">
              <a:buClr>
                <a:srgbClr val="0B1F65"/>
              </a:buClr>
              <a:buFont typeface="Wingdings" pitchFamily="2" charset="2"/>
              <a:buChar char="ü"/>
            </a:pPr>
            <a:r>
              <a:rPr lang="en-US" sz="1400" b="0" dirty="0" smtClean="0">
                <a:latin typeface="+mn-lt"/>
                <a:cs typeface="Arial" charset="0"/>
              </a:rPr>
              <a:t>Data is organized into two-dimensional tables of rows and columns</a:t>
            </a:r>
          </a:p>
          <a:p>
            <a:pPr marL="742950" lvl="1" indent="-285750">
              <a:spcBef>
                <a:spcPct val="20000"/>
              </a:spcBef>
              <a:buClr>
                <a:srgbClr val="0B1F65"/>
              </a:buClr>
              <a:buFont typeface="Wingdings" pitchFamily="2" charset="2"/>
              <a:buChar char="ü"/>
            </a:pPr>
            <a:r>
              <a:rPr lang="en-US" sz="1400" dirty="0" smtClean="0">
                <a:latin typeface="+mn-lt"/>
              </a:rPr>
              <a:t>Data </a:t>
            </a:r>
            <a:r>
              <a:rPr lang="en-US" sz="1400" dirty="0">
                <a:latin typeface="+mn-lt"/>
              </a:rPr>
              <a:t>is decomposed into its simplest form</a:t>
            </a:r>
          </a:p>
          <a:p>
            <a:pPr marL="742950" lvl="1" indent="-285750">
              <a:spcBef>
                <a:spcPct val="20000"/>
              </a:spcBef>
              <a:buClr>
                <a:srgbClr val="0B1F65"/>
              </a:buClr>
              <a:buFont typeface="Wingdings" pitchFamily="2" charset="2"/>
              <a:buChar char="ü"/>
            </a:pPr>
            <a:r>
              <a:rPr lang="en-US" sz="1400" dirty="0">
                <a:latin typeface="+mn-lt"/>
              </a:rPr>
              <a:t>Normalization reduces data inconsistency</a:t>
            </a:r>
          </a:p>
          <a:p>
            <a:pPr marL="742950" lvl="1" indent="-285750">
              <a:spcBef>
                <a:spcPct val="20000"/>
              </a:spcBef>
              <a:buClr>
                <a:srgbClr val="0B1F65"/>
              </a:buClr>
              <a:buFont typeface="Wingdings" pitchFamily="2" charset="2"/>
              <a:buChar char="ü"/>
            </a:pPr>
            <a:r>
              <a:rPr lang="en-US" sz="1400" dirty="0">
                <a:latin typeface="+mn-lt"/>
              </a:rPr>
              <a:t>Referential Integrity </a:t>
            </a:r>
          </a:p>
        </p:txBody>
      </p:sp>
      <p:sp>
        <p:nvSpPr>
          <p:cNvPr id="6" name="Rectangle 223"/>
          <p:cNvSpPr>
            <a:spLocks noChangeArrowheads="1"/>
          </p:cNvSpPr>
          <p:nvPr/>
        </p:nvSpPr>
        <p:spPr bwMode="auto">
          <a:xfrm>
            <a:off x="608013" y="3352800"/>
            <a:ext cx="7848600" cy="457200"/>
          </a:xfrm>
          <a:prstGeom prst="rect">
            <a:avLst/>
          </a:prstGeom>
          <a:noFill/>
          <a:ln w="9525">
            <a:noFill/>
            <a:miter lim="800000"/>
            <a:headEnd/>
            <a:tailEnd/>
          </a:ln>
        </p:spPr>
        <p:txBody>
          <a:bodyPr/>
          <a:lstStyle/>
          <a:p>
            <a:pPr marL="338138" indent="-233363">
              <a:lnSpc>
                <a:spcPct val="93000"/>
              </a:lnSpc>
              <a:spcBef>
                <a:spcPts val="2000"/>
              </a:spcBef>
              <a:buClr>
                <a:srgbClr val="0B1F65"/>
              </a:buClr>
              <a:buFont typeface="Webdings" pitchFamily="18" charset="2"/>
              <a:buChar char=""/>
            </a:pPr>
            <a:r>
              <a:rPr lang="en-US" sz="1400" b="0" dirty="0">
                <a:latin typeface="+mn-lt"/>
                <a:cs typeface="Arial" charset="0"/>
              </a:rPr>
              <a:t>Example of tabular data in the relational model</a:t>
            </a:r>
          </a:p>
        </p:txBody>
      </p:sp>
      <p:sp>
        <p:nvSpPr>
          <p:cNvPr id="7" name="Rectangle 224"/>
          <p:cNvSpPr>
            <a:spLocks noChangeArrowheads="1"/>
          </p:cNvSpPr>
          <p:nvPr/>
        </p:nvSpPr>
        <p:spPr bwMode="auto">
          <a:xfrm>
            <a:off x="922338" y="3875088"/>
            <a:ext cx="7515225" cy="555625"/>
          </a:xfrm>
          <a:prstGeom prst="rect">
            <a:avLst/>
          </a:prstGeom>
          <a:solidFill>
            <a:schemeClr val="accent1"/>
          </a:solidFill>
          <a:ln w="9525">
            <a:solidFill>
              <a:schemeClr val="tx2"/>
            </a:solidFill>
            <a:miter lim="800000"/>
            <a:headEnd/>
            <a:tailEnd/>
          </a:ln>
          <a:effectLst/>
        </p:spPr>
        <p:txBody>
          <a:bodyPr wrap="none" anchor="ctr"/>
          <a:lstStyle/>
          <a:p>
            <a:pPr algn="ctr">
              <a:lnSpc>
                <a:spcPct val="100000"/>
              </a:lnSpc>
              <a:spcBef>
                <a:spcPct val="0"/>
              </a:spcBef>
              <a:buClrTx/>
              <a:buSzTx/>
              <a:buFontTx/>
              <a:buNone/>
            </a:pPr>
            <a:endParaRPr lang="en-US" sz="1200" b="0">
              <a:solidFill>
                <a:schemeClr val="tx2"/>
              </a:solidFill>
              <a:latin typeface="+mn-lt"/>
            </a:endParaRPr>
          </a:p>
        </p:txBody>
      </p:sp>
      <p:sp>
        <p:nvSpPr>
          <p:cNvPr id="8" name="Rectangle 225"/>
          <p:cNvSpPr>
            <a:spLocks noChangeArrowheads="1"/>
          </p:cNvSpPr>
          <p:nvPr/>
        </p:nvSpPr>
        <p:spPr bwMode="auto">
          <a:xfrm>
            <a:off x="914400" y="4494213"/>
            <a:ext cx="7515225" cy="1982787"/>
          </a:xfrm>
          <a:prstGeom prst="rect">
            <a:avLst/>
          </a:prstGeom>
          <a:solidFill>
            <a:schemeClr val="bg1"/>
          </a:solidFill>
          <a:ln w="9525">
            <a:solidFill>
              <a:schemeClr val="tx2"/>
            </a:solidFill>
            <a:miter lim="800000"/>
            <a:headEnd/>
            <a:tailEnd/>
          </a:ln>
          <a:effectLst/>
        </p:spPr>
        <p:txBody>
          <a:bodyPr wrap="none" anchor="ctr"/>
          <a:lstStyle/>
          <a:p>
            <a:endParaRPr lang="en-US">
              <a:latin typeface="+mn-lt"/>
            </a:endParaRPr>
          </a:p>
        </p:txBody>
      </p:sp>
      <p:sp>
        <p:nvSpPr>
          <p:cNvPr id="9" name="Text Box 226"/>
          <p:cNvSpPr txBox="1">
            <a:spLocks noChangeArrowheads="1"/>
          </p:cNvSpPr>
          <p:nvPr/>
        </p:nvSpPr>
        <p:spPr bwMode="auto">
          <a:xfrm>
            <a:off x="2498308" y="3886200"/>
            <a:ext cx="14478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customer-name</a:t>
            </a:r>
          </a:p>
        </p:txBody>
      </p:sp>
      <p:sp>
        <p:nvSpPr>
          <p:cNvPr id="10" name="Text Box 227"/>
          <p:cNvSpPr txBox="1">
            <a:spLocks noChangeArrowheads="1"/>
          </p:cNvSpPr>
          <p:nvPr/>
        </p:nvSpPr>
        <p:spPr bwMode="auto">
          <a:xfrm>
            <a:off x="974308" y="3886200"/>
            <a:ext cx="1285875"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Customer-id</a:t>
            </a:r>
            <a:endParaRPr lang="en-US" sz="1200">
              <a:latin typeface="+mn-lt"/>
            </a:endParaRPr>
          </a:p>
        </p:txBody>
      </p:sp>
      <p:sp>
        <p:nvSpPr>
          <p:cNvPr id="11" name="Text Box 228"/>
          <p:cNvSpPr txBox="1">
            <a:spLocks noChangeArrowheads="1"/>
          </p:cNvSpPr>
          <p:nvPr/>
        </p:nvSpPr>
        <p:spPr bwMode="auto">
          <a:xfrm>
            <a:off x="4174708" y="3886200"/>
            <a:ext cx="13716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customer-street</a:t>
            </a:r>
          </a:p>
        </p:txBody>
      </p:sp>
      <p:sp>
        <p:nvSpPr>
          <p:cNvPr id="12" name="Text Box 229"/>
          <p:cNvSpPr txBox="1">
            <a:spLocks noChangeArrowheads="1"/>
          </p:cNvSpPr>
          <p:nvPr/>
        </p:nvSpPr>
        <p:spPr bwMode="auto">
          <a:xfrm>
            <a:off x="5546308" y="3886200"/>
            <a:ext cx="14478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customer-city</a:t>
            </a:r>
          </a:p>
        </p:txBody>
      </p:sp>
      <p:sp>
        <p:nvSpPr>
          <p:cNvPr id="13" name="Text Box 230"/>
          <p:cNvSpPr txBox="1">
            <a:spLocks noChangeArrowheads="1"/>
          </p:cNvSpPr>
          <p:nvPr/>
        </p:nvSpPr>
        <p:spPr bwMode="auto">
          <a:xfrm>
            <a:off x="6994108" y="3886200"/>
            <a:ext cx="1447800" cy="276999"/>
          </a:xfrm>
          <a:prstGeom prst="rect">
            <a:avLst/>
          </a:prstGeom>
          <a:noFill/>
          <a:ln w="9525">
            <a:noFill/>
            <a:miter lim="800000"/>
            <a:headEnd/>
            <a:tailEnd/>
          </a:ln>
          <a:effectLst/>
        </p:spPr>
        <p:txBody>
          <a:bodyPr>
            <a:spAutoFit/>
          </a:bodyPr>
          <a:lstStyle/>
          <a:p>
            <a:pPr>
              <a:lnSpc>
                <a:spcPct val="100000"/>
              </a:lnSpc>
              <a:spcBef>
                <a:spcPct val="0"/>
              </a:spcBef>
              <a:buClrTx/>
              <a:buSzTx/>
              <a:buFontTx/>
              <a:buNone/>
            </a:pPr>
            <a:r>
              <a:rPr lang="en-US" sz="1200" i="1">
                <a:latin typeface="+mn-lt"/>
              </a:rPr>
              <a:t>account-number</a:t>
            </a:r>
          </a:p>
        </p:txBody>
      </p:sp>
      <p:sp>
        <p:nvSpPr>
          <p:cNvPr id="14" name="Line 231"/>
          <p:cNvSpPr>
            <a:spLocks noChangeShapeType="1"/>
          </p:cNvSpPr>
          <p:nvPr/>
        </p:nvSpPr>
        <p:spPr bwMode="auto">
          <a:xfrm>
            <a:off x="2374483" y="3886200"/>
            <a:ext cx="0" cy="525463"/>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5" name="Line 232"/>
          <p:cNvSpPr>
            <a:spLocks noChangeShapeType="1"/>
          </p:cNvSpPr>
          <p:nvPr/>
        </p:nvSpPr>
        <p:spPr bwMode="auto">
          <a:xfrm>
            <a:off x="4073108" y="3884613"/>
            <a:ext cx="0" cy="544512"/>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6" name="Line 233"/>
          <p:cNvSpPr>
            <a:spLocks noChangeShapeType="1"/>
          </p:cNvSpPr>
          <p:nvPr/>
        </p:nvSpPr>
        <p:spPr bwMode="auto">
          <a:xfrm>
            <a:off x="6989345" y="3883025"/>
            <a:ext cx="0" cy="53657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7" name="Text Box 234"/>
          <p:cNvSpPr txBox="1">
            <a:spLocks noChangeArrowheads="1"/>
          </p:cNvSpPr>
          <p:nvPr/>
        </p:nvSpPr>
        <p:spPr bwMode="auto">
          <a:xfrm>
            <a:off x="2709445" y="4610100"/>
            <a:ext cx="763351"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Johnson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Smith</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Johnson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Jones</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Smith</a:t>
            </a:r>
          </a:p>
        </p:txBody>
      </p:sp>
      <p:sp>
        <p:nvSpPr>
          <p:cNvPr id="18" name="Line 235"/>
          <p:cNvSpPr>
            <a:spLocks noChangeShapeType="1"/>
          </p:cNvSpPr>
          <p:nvPr/>
        </p:nvSpPr>
        <p:spPr bwMode="auto">
          <a:xfrm flipH="1">
            <a:off x="2345908" y="4498975"/>
            <a:ext cx="33337"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19" name="Text Box 239"/>
          <p:cNvSpPr txBox="1">
            <a:spLocks noChangeArrowheads="1"/>
          </p:cNvSpPr>
          <p:nvPr/>
        </p:nvSpPr>
        <p:spPr bwMode="auto">
          <a:xfrm>
            <a:off x="975895" y="4610100"/>
            <a:ext cx="1051891"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192-83-7465</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019-28-3746</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192-83-7465</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321-12-3123</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019-28-3746</a:t>
            </a:r>
          </a:p>
        </p:txBody>
      </p:sp>
      <p:sp>
        <p:nvSpPr>
          <p:cNvPr id="20" name="Text Box 240"/>
          <p:cNvSpPr txBox="1">
            <a:spLocks noChangeArrowheads="1"/>
          </p:cNvSpPr>
          <p:nvPr/>
        </p:nvSpPr>
        <p:spPr bwMode="auto">
          <a:xfrm>
            <a:off x="4403308" y="4610100"/>
            <a:ext cx="559769"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Alma</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North</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Alma</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Main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North</a:t>
            </a:r>
          </a:p>
        </p:txBody>
      </p:sp>
      <p:sp>
        <p:nvSpPr>
          <p:cNvPr id="21" name="Text Box 241"/>
          <p:cNvSpPr txBox="1">
            <a:spLocks noChangeArrowheads="1"/>
          </p:cNvSpPr>
          <p:nvPr/>
        </p:nvSpPr>
        <p:spPr bwMode="auto">
          <a:xfrm>
            <a:off x="5774908" y="4610100"/>
            <a:ext cx="790153"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Palo Alto</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Rye</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Palo Alto</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Harrison</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Rye</a:t>
            </a:r>
          </a:p>
        </p:txBody>
      </p:sp>
      <p:sp>
        <p:nvSpPr>
          <p:cNvPr id="22" name="Text Box 242"/>
          <p:cNvSpPr txBox="1">
            <a:spLocks noChangeArrowheads="1"/>
          </p:cNvSpPr>
          <p:nvPr/>
        </p:nvSpPr>
        <p:spPr bwMode="auto">
          <a:xfrm>
            <a:off x="7298908" y="4610100"/>
            <a:ext cx="593432" cy="1754326"/>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200" b="0">
                <a:latin typeface="+mn-lt"/>
              </a:rPr>
              <a:t>A-101</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A-215</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A-201</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A-217</a:t>
            </a:r>
          </a:p>
          <a:p>
            <a:pPr>
              <a:lnSpc>
                <a:spcPct val="100000"/>
              </a:lnSpc>
              <a:spcBef>
                <a:spcPct val="0"/>
              </a:spcBef>
              <a:buClrTx/>
              <a:buSzTx/>
              <a:buFontTx/>
              <a:buNone/>
            </a:pPr>
            <a:endParaRPr lang="en-US" sz="1200" b="0">
              <a:latin typeface="+mn-lt"/>
            </a:endParaRPr>
          </a:p>
          <a:p>
            <a:pPr>
              <a:lnSpc>
                <a:spcPct val="100000"/>
              </a:lnSpc>
              <a:spcBef>
                <a:spcPct val="0"/>
              </a:spcBef>
              <a:buClrTx/>
              <a:buSzTx/>
              <a:buFontTx/>
              <a:buNone/>
            </a:pPr>
            <a:r>
              <a:rPr lang="en-US" sz="1200" b="0">
                <a:latin typeface="+mn-lt"/>
              </a:rPr>
              <a:t>A-201</a:t>
            </a:r>
          </a:p>
        </p:txBody>
      </p:sp>
      <p:sp>
        <p:nvSpPr>
          <p:cNvPr id="23" name="Line 243"/>
          <p:cNvSpPr>
            <a:spLocks noChangeShapeType="1"/>
          </p:cNvSpPr>
          <p:nvPr/>
        </p:nvSpPr>
        <p:spPr bwMode="auto">
          <a:xfrm>
            <a:off x="5566945" y="3875088"/>
            <a:ext cx="0" cy="544512"/>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24" name="Line 244"/>
          <p:cNvSpPr>
            <a:spLocks noChangeShapeType="1"/>
          </p:cNvSpPr>
          <p:nvPr/>
        </p:nvSpPr>
        <p:spPr bwMode="auto">
          <a:xfrm flipH="1">
            <a:off x="7315200" y="3352800"/>
            <a:ext cx="685800" cy="485775"/>
          </a:xfrm>
          <a:prstGeom prst="line">
            <a:avLst/>
          </a:prstGeom>
          <a:noFill/>
          <a:ln w="9525">
            <a:solidFill>
              <a:schemeClr val="tx1"/>
            </a:solidFill>
            <a:round/>
            <a:headEnd/>
            <a:tailEnd type="triangle" w="med" len="med"/>
          </a:ln>
          <a:effectLst/>
        </p:spPr>
        <p:txBody>
          <a:bodyPr wrap="none"/>
          <a:lstStyle/>
          <a:p>
            <a:endParaRPr lang="en-US">
              <a:latin typeface="+mn-lt"/>
            </a:endParaRPr>
          </a:p>
        </p:txBody>
      </p:sp>
      <p:sp>
        <p:nvSpPr>
          <p:cNvPr id="25" name="Line 245"/>
          <p:cNvSpPr>
            <a:spLocks noChangeShapeType="1"/>
          </p:cNvSpPr>
          <p:nvPr/>
        </p:nvSpPr>
        <p:spPr bwMode="auto">
          <a:xfrm flipH="1">
            <a:off x="5943600" y="3244516"/>
            <a:ext cx="1509713" cy="623887"/>
          </a:xfrm>
          <a:prstGeom prst="line">
            <a:avLst/>
          </a:prstGeom>
          <a:noFill/>
          <a:ln w="9525">
            <a:solidFill>
              <a:schemeClr val="tx1"/>
            </a:solidFill>
            <a:round/>
            <a:headEnd/>
            <a:tailEnd type="triangle" w="med" len="med"/>
          </a:ln>
          <a:effectLst/>
        </p:spPr>
        <p:txBody>
          <a:bodyPr wrap="none"/>
          <a:lstStyle/>
          <a:p>
            <a:endParaRPr lang="en-US">
              <a:latin typeface="+mn-lt"/>
            </a:endParaRPr>
          </a:p>
        </p:txBody>
      </p:sp>
      <p:sp>
        <p:nvSpPr>
          <p:cNvPr id="26" name="Text Box 246"/>
          <p:cNvSpPr txBox="1">
            <a:spLocks noChangeArrowheads="1"/>
          </p:cNvSpPr>
          <p:nvPr/>
        </p:nvSpPr>
        <p:spPr bwMode="auto">
          <a:xfrm>
            <a:off x="7467600" y="2971800"/>
            <a:ext cx="1051891" cy="338554"/>
          </a:xfrm>
          <a:prstGeom prst="rect">
            <a:avLst/>
          </a:prstGeom>
          <a:noFill/>
          <a:ln w="9525">
            <a:noFill/>
            <a:miter lim="800000"/>
            <a:headEnd/>
            <a:tailEnd/>
          </a:ln>
          <a:effectLst/>
        </p:spPr>
        <p:txBody>
          <a:bodyPr wrap="none">
            <a:spAutoFit/>
          </a:bodyPr>
          <a:lstStyle/>
          <a:p>
            <a:pPr>
              <a:lnSpc>
                <a:spcPct val="100000"/>
              </a:lnSpc>
              <a:spcBef>
                <a:spcPct val="0"/>
              </a:spcBef>
              <a:buClrTx/>
              <a:buSzTx/>
              <a:buFontTx/>
              <a:buNone/>
            </a:pPr>
            <a:r>
              <a:rPr lang="en-US" sz="1600" b="0" dirty="0">
                <a:latin typeface="+mn-lt"/>
              </a:rPr>
              <a:t>Attributes</a:t>
            </a:r>
          </a:p>
        </p:txBody>
      </p:sp>
      <p:sp>
        <p:nvSpPr>
          <p:cNvPr id="27" name="Line 247"/>
          <p:cNvSpPr>
            <a:spLocks noChangeShapeType="1"/>
          </p:cNvSpPr>
          <p:nvPr/>
        </p:nvSpPr>
        <p:spPr bwMode="auto">
          <a:xfrm flipH="1">
            <a:off x="4022308" y="4495800"/>
            <a:ext cx="33337"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28" name="Line 248"/>
          <p:cNvSpPr>
            <a:spLocks noChangeShapeType="1"/>
          </p:cNvSpPr>
          <p:nvPr/>
        </p:nvSpPr>
        <p:spPr bwMode="auto">
          <a:xfrm flipH="1">
            <a:off x="5525670" y="4495800"/>
            <a:ext cx="33338"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29" name="Line 249"/>
          <p:cNvSpPr>
            <a:spLocks noChangeShapeType="1"/>
          </p:cNvSpPr>
          <p:nvPr/>
        </p:nvSpPr>
        <p:spPr bwMode="auto">
          <a:xfrm flipH="1">
            <a:off x="6960770" y="4498975"/>
            <a:ext cx="33338" cy="1978025"/>
          </a:xfrm>
          <a:prstGeom prst="line">
            <a:avLst/>
          </a:prstGeom>
          <a:noFill/>
          <a:ln w="9525">
            <a:solidFill>
              <a:schemeClr val="tx2"/>
            </a:solidFill>
            <a:round/>
            <a:headEnd/>
            <a:tailEnd/>
          </a:ln>
          <a:effectLst/>
        </p:spPr>
        <p:txBody>
          <a:bodyPr wrap="none" anchor="ctr"/>
          <a:lstStyle/>
          <a:p>
            <a:endParaRPr lang="en-US">
              <a:latin typeface="+mn-lt"/>
            </a:endParaRPr>
          </a:p>
        </p:txBody>
      </p:sp>
      <p:sp>
        <p:nvSpPr>
          <p:cNvPr id="30" name="Slide Number Placeholder 29"/>
          <p:cNvSpPr>
            <a:spLocks noGrp="1"/>
          </p:cNvSpPr>
          <p:nvPr>
            <p:ph type="sldNum" sz="quarter" idx="12"/>
          </p:nvPr>
        </p:nvSpPr>
        <p:spPr/>
        <p:txBody>
          <a:bodyPr/>
          <a:lstStyle/>
          <a:p>
            <a:pPr>
              <a:defRPr/>
            </a:pPr>
            <a:fld id="{8348CB98-1ADF-4688-ABB6-B8959D314D34}" type="slidenum">
              <a:rPr lang="en-US" smtClean="0"/>
              <a:pPr>
                <a:defRPr/>
              </a:pPr>
              <a:t>5</a:t>
            </a:fld>
            <a:endParaRPr lang="en-US"/>
          </a:p>
        </p:txBody>
      </p:sp>
      <p:sp>
        <p:nvSpPr>
          <p:cNvPr id="31" name="Footer Placeholder 30"/>
          <p:cNvSpPr>
            <a:spLocks noGrp="1"/>
          </p:cNvSpPr>
          <p:nvPr>
            <p:ph type="ftr" sz="quarter" idx="11"/>
          </p:nvPr>
        </p:nvSpPr>
        <p:spPr/>
        <p:txBody>
          <a:bodyPr/>
          <a:lstStyle/>
          <a:p>
            <a:pPr>
              <a:defRPr/>
            </a:pPr>
            <a:r>
              <a:rPr lang="en-US" smtClean="0"/>
              <a:t>Fractal Academy of Analytics</a:t>
            </a:r>
            <a:endParaRPr lang="en-US"/>
          </a:p>
        </p:txBody>
      </p:sp>
      <p:sp>
        <p:nvSpPr>
          <p:cNvPr id="32"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What is a relational database?</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50</a:t>
            </a:fld>
            <a:endParaRPr lang="en-US"/>
          </a:p>
        </p:txBody>
      </p:sp>
      <p:sp>
        <p:nvSpPr>
          <p:cNvPr id="10" name="Text Placeholder 3"/>
          <p:cNvSpPr txBox="1">
            <a:spLocks/>
          </p:cNvSpPr>
          <p:nvPr/>
        </p:nvSpPr>
        <p:spPr>
          <a:xfrm>
            <a:off x="458787" y="1524000"/>
            <a:ext cx="8532813" cy="4267200"/>
          </a:xfrm>
          <a:prstGeom prst="roundRect">
            <a:avLst>
              <a:gd name="adj" fmla="val 0"/>
            </a:avLst>
          </a:prstGeom>
        </p:spPr>
        <p:txBody>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ALTER TABLE statement can be used to alter columns of an existing table when needed.</a:t>
            </a: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column means changing  data type of a column.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r>
            <a:br>
              <a:rPr kumimoji="0" lang="en-US" sz="1400" b="0" i="0" u="none" strike="noStrike" kern="0" cap="none" spc="0" normalizeH="0" baseline="0" noProof="0" dirty="0" smtClean="0">
                <a:ln>
                  <a:noFill/>
                </a:ln>
                <a:solidFill>
                  <a:schemeClr val="tx1"/>
                </a:solidFill>
                <a:effectLst/>
                <a:uLnTx/>
                <a:uFillTx/>
                <a:latin typeface="+mn-lt"/>
                <a:ea typeface="+mn-ea"/>
                <a:cs typeface="+mn-cs"/>
              </a:rPr>
            </a:b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COLUMN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datatype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1400" b="0" i="0" u="sng" strike="noStrike" kern="0" cap="none" spc="0" normalizeH="0" baseline="0" noProof="0" dirty="0" smtClean="0">
                <a:ln>
                  <a:noFill/>
                </a:ln>
                <a:solidFill>
                  <a:schemeClr val="tx1"/>
                </a:solidFill>
                <a:effectLst/>
                <a:uLnTx/>
                <a:uFillTx/>
                <a:latin typeface="+mn-lt"/>
                <a:ea typeface="+mn-ea"/>
                <a:cs typeface="+mn-cs"/>
              </a:rPr>
              <a:t>Changing Default Value of a Column</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You can create a DEFAULT definition as part of the table definition when you create a table. </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If a table already exists, you can add DEFAULT definition to it. Each column in a table can contain one DEFAULT definition.</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If a DEFAULT definition already exists, you can modify or delete it.</a:t>
            </a:r>
          </a:p>
          <a:p>
            <a:pPr marL="342900" marR="0" lvl="0" indent="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ALTER TABLE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table_name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ADD CONSTRAINT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constraint_name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DEFAULT value For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15" name="Rectangle 14"/>
          <p:cNvSpPr/>
          <p:nvPr/>
        </p:nvSpPr>
        <p:spPr>
          <a:xfrm>
            <a:off x="1447800" y="6096000"/>
            <a:ext cx="6324600" cy="307777"/>
          </a:xfrm>
          <a:prstGeom prst="rect">
            <a:avLst/>
          </a:prstGeom>
        </p:spPr>
        <p:txBody>
          <a:bodyPr wrap="square">
            <a:spAutoFit/>
          </a:bodyPr>
          <a:lstStyle/>
          <a:p>
            <a:r>
              <a:rPr lang="en-US" sz="1400" dirty="0" smtClean="0"/>
              <a:t>Default value should match with the data type of the column</a:t>
            </a:r>
          </a:p>
        </p:txBody>
      </p:sp>
      <p:pic>
        <p:nvPicPr>
          <p:cNvPr id="16" name="Picture 2" descr="C:\Program Files (x86)\Microsoft Office\MEDIA\CAGCAT10\j0195812.wmf"/>
          <p:cNvPicPr>
            <a:picLocks noChangeAspect="1" noChangeArrowheads="1"/>
          </p:cNvPicPr>
          <p:nvPr/>
        </p:nvPicPr>
        <p:blipFill>
          <a:blip r:embed="rId2" cstate="print"/>
          <a:srcRect/>
          <a:stretch>
            <a:fillRect/>
          </a:stretch>
        </p:blipFill>
        <p:spPr bwMode="auto">
          <a:xfrm>
            <a:off x="733270" y="5937393"/>
            <a:ext cx="685800" cy="677017"/>
          </a:xfrm>
          <a:prstGeom prst="rect">
            <a:avLst/>
          </a:prstGeom>
          <a:noFill/>
        </p:spPr>
      </p:pic>
      <p:sp>
        <p:nvSpPr>
          <p:cNvPr id="8"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Changing Table Definition | Alter Column</a:t>
            </a:r>
            <a:endParaRPr lang="en-US" sz="2000" b="1" kern="0"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51</a:t>
            </a:fld>
            <a:endParaRPr lang="en-US"/>
          </a:p>
        </p:txBody>
      </p:sp>
      <p:sp>
        <p:nvSpPr>
          <p:cNvPr id="10" name="Text Placeholder 3"/>
          <p:cNvSpPr txBox="1">
            <a:spLocks/>
          </p:cNvSpPr>
          <p:nvPr/>
        </p:nvSpPr>
        <p:spPr>
          <a:xfrm>
            <a:off x="395990" y="1477780"/>
            <a:ext cx="8532813" cy="5029200"/>
          </a:xfrm>
          <a:prstGeom prst="roundRect">
            <a:avLst>
              <a:gd name="adj" fmla="val 0"/>
            </a:avLst>
          </a:prstGeom>
        </p:spPr>
        <p:txBody>
          <a:bodyPr/>
          <a:lstStyle/>
          <a:p>
            <a:pPr indent="0">
              <a:buFont typeface="Wingdings" pitchFamily="2" charset="2"/>
              <a:buChar char="ü"/>
            </a:pPr>
            <a:r>
              <a:rPr lang="en-US" sz="1400" dirty="0" smtClean="0"/>
              <a:t> The other common use for the ALTER TABLE statement is to change or add primary key</a:t>
            </a:r>
          </a:p>
          <a:p>
            <a:pPr indent="0">
              <a:buNone/>
            </a:pPr>
            <a:r>
              <a:rPr lang="en-US" sz="1400" dirty="0" smtClean="0"/>
              <a:t>definitions for a table.</a:t>
            </a:r>
          </a:p>
          <a:p>
            <a:pPr indent="0">
              <a:buNone/>
            </a:pPr>
            <a:endParaRPr lang="en-US" sz="1400" dirty="0" smtClean="0"/>
          </a:p>
          <a:p>
            <a:pPr lvl="1"/>
            <a:r>
              <a:rPr lang="en-US" sz="1400" dirty="0" smtClean="0"/>
              <a:t>ALTER TABLE </a:t>
            </a:r>
            <a:r>
              <a:rPr lang="en-US" sz="1400" dirty="0" err="1" smtClean="0"/>
              <a:t>table_name</a:t>
            </a:r>
            <a:r>
              <a:rPr lang="en-US" sz="1400" dirty="0" smtClean="0"/>
              <a:t> </a:t>
            </a:r>
          </a:p>
          <a:p>
            <a:pPr lvl="1"/>
            <a:r>
              <a:rPr lang="en-US" sz="1400" dirty="0" smtClean="0"/>
              <a:t> ADD CONSTRAINT </a:t>
            </a:r>
            <a:r>
              <a:rPr lang="en-US" sz="1400" dirty="0" err="1" smtClean="0"/>
              <a:t>constraint_name</a:t>
            </a:r>
            <a:r>
              <a:rPr lang="en-US" sz="1400" dirty="0" smtClean="0"/>
              <a:t> PRIMARY KEY (column1,column2,column_n)</a:t>
            </a:r>
          </a:p>
          <a:p>
            <a:pPr lvl="1"/>
            <a:endParaRPr lang="en-US" sz="1400" b="1" dirty="0" smtClean="0"/>
          </a:p>
          <a:p>
            <a:pPr lvl="1"/>
            <a:r>
              <a:rPr lang="fr-FR" sz="1400" dirty="0" smtClean="0"/>
              <a:t>ALTER TABLE </a:t>
            </a:r>
            <a:r>
              <a:rPr lang="fr-FR" sz="1400" dirty="0" err="1" smtClean="0"/>
              <a:t>table_name</a:t>
            </a:r>
            <a:r>
              <a:rPr lang="fr-FR" sz="1400" dirty="0" smtClean="0"/>
              <a:t/>
            </a:r>
            <a:br>
              <a:rPr lang="fr-FR" sz="1400" dirty="0" smtClean="0"/>
            </a:br>
            <a:r>
              <a:rPr lang="fr-FR" sz="1400" dirty="0" smtClean="0"/>
              <a:t>DROP CONSTRAINT </a:t>
            </a:r>
            <a:r>
              <a:rPr lang="en-US" sz="1400" dirty="0" err="1" smtClean="0"/>
              <a:t>constraint_name</a:t>
            </a:r>
            <a:r>
              <a:rPr lang="en-US" sz="1400" dirty="0" smtClean="0"/>
              <a:t> ;</a:t>
            </a:r>
            <a:endParaRPr lang="en-US" sz="1400" b="1" dirty="0" smtClean="0"/>
          </a:p>
          <a:p>
            <a:pPr indent="0">
              <a:buNone/>
            </a:pPr>
            <a:endParaRPr lang="en-US" sz="1400" kern="0" dirty="0" smtClean="0">
              <a:latin typeface="+mn-lt"/>
            </a:endParaRPr>
          </a:p>
          <a:p>
            <a:pPr indent="0">
              <a:buNone/>
            </a:pPr>
            <a:endParaRPr lang="en-US" sz="1400" kern="0" dirty="0" smtClean="0">
              <a:latin typeface="+mn-lt"/>
            </a:endParaRPr>
          </a:p>
          <a:p>
            <a:pPr indent="0">
              <a:buFont typeface="Wingdings" pitchFamily="2" charset="2"/>
              <a:buChar char="ü"/>
            </a:pPr>
            <a:r>
              <a:rPr lang="en-US" sz="1400" kern="0" dirty="0" smtClean="0">
                <a:latin typeface="+mn-lt"/>
              </a:rPr>
              <a:t> </a:t>
            </a:r>
            <a:r>
              <a:rPr lang="en-US" sz="1400" dirty="0" smtClean="0"/>
              <a:t>The other common use for the ALTER TABLE statement is to change or add foreign key</a:t>
            </a:r>
          </a:p>
          <a:p>
            <a:pPr indent="0">
              <a:buNone/>
            </a:pPr>
            <a:r>
              <a:rPr lang="en-US" sz="1400" dirty="0" smtClean="0"/>
              <a:t>definitions for a table.</a:t>
            </a:r>
          </a:p>
          <a:p>
            <a:pPr indent="0">
              <a:buNone/>
            </a:pPr>
            <a:endParaRPr lang="en-US" sz="1400" dirty="0" smtClean="0"/>
          </a:p>
          <a:p>
            <a:pPr lvl="1"/>
            <a:r>
              <a:rPr lang="en-US" sz="1400" dirty="0" smtClean="0"/>
              <a:t>ALTER TABLE </a:t>
            </a:r>
            <a:r>
              <a:rPr lang="en-US" sz="1400" dirty="0" err="1" smtClean="0"/>
              <a:t>table_name</a:t>
            </a:r>
            <a:r>
              <a:rPr lang="en-US" sz="1400" dirty="0" smtClean="0"/>
              <a:t/>
            </a:r>
            <a:br>
              <a:rPr lang="en-US" sz="1400" dirty="0" smtClean="0"/>
            </a:br>
            <a:r>
              <a:rPr lang="en-US" sz="1400" dirty="0" smtClean="0"/>
              <a:t>ADD CONSTRAINT </a:t>
            </a:r>
            <a:r>
              <a:rPr lang="en-US" sz="1400" dirty="0" err="1" smtClean="0"/>
              <a:t>constraint_name</a:t>
            </a:r>
            <a:r>
              <a:rPr lang="en-US" sz="1400" dirty="0" smtClean="0"/>
              <a:t>  FOREIGN KEY (</a:t>
            </a:r>
            <a:r>
              <a:rPr lang="en-US" sz="1400" dirty="0" err="1" smtClean="0"/>
              <a:t>column_name</a:t>
            </a:r>
            <a:r>
              <a:rPr lang="en-US" sz="1400" dirty="0" smtClean="0"/>
              <a:t>)</a:t>
            </a:r>
            <a:br>
              <a:rPr lang="en-US" sz="1400" dirty="0" smtClean="0"/>
            </a:br>
            <a:r>
              <a:rPr lang="en-US" sz="1400" dirty="0" smtClean="0"/>
              <a:t>	REFERENCES </a:t>
            </a:r>
            <a:r>
              <a:rPr lang="en-US" sz="1400" dirty="0" err="1" smtClean="0"/>
              <a:t>primary_key_table_name</a:t>
            </a:r>
            <a:r>
              <a:rPr lang="en-US" sz="1400" dirty="0" smtClean="0"/>
              <a:t>(</a:t>
            </a:r>
            <a:r>
              <a:rPr lang="en-US" sz="1400" dirty="0" err="1" smtClean="0"/>
              <a:t>primary_key_column_name</a:t>
            </a:r>
            <a:r>
              <a:rPr lang="en-US" sz="1400" dirty="0" smtClean="0"/>
              <a:t>);</a:t>
            </a:r>
            <a:endParaRPr lang="en-US" sz="1400" b="1" dirty="0" smtClean="0"/>
          </a:p>
          <a:p>
            <a:pPr lvl="1"/>
            <a:endParaRPr lang="en-US" sz="1400" b="1" dirty="0" smtClean="0"/>
          </a:p>
          <a:p>
            <a:pPr lvl="1"/>
            <a:r>
              <a:rPr lang="en-US" sz="1400" dirty="0" smtClean="0"/>
              <a:t>ALTER TABLE </a:t>
            </a:r>
            <a:r>
              <a:rPr lang="en-US" sz="1400" dirty="0" err="1" smtClean="0"/>
              <a:t>table_name</a:t>
            </a:r>
            <a:r>
              <a:rPr lang="en-US" sz="1400" dirty="0" smtClean="0"/>
              <a:t/>
            </a:r>
            <a:br>
              <a:rPr lang="en-US" sz="1400" dirty="0" smtClean="0"/>
            </a:br>
            <a:r>
              <a:rPr lang="en-US" sz="1400" dirty="0" smtClean="0"/>
              <a:t>DROP CONSTRAINT </a:t>
            </a:r>
            <a:r>
              <a:rPr lang="en-US" sz="1400" dirty="0" err="1" smtClean="0"/>
              <a:t>constraint_name</a:t>
            </a:r>
            <a:r>
              <a:rPr lang="en-US" sz="1400" dirty="0" smtClean="0"/>
              <a:t> ;</a:t>
            </a:r>
            <a:endParaRPr lang="en-US" sz="1400" b="1" dirty="0" smtClean="0"/>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Add &amp; Drop Primary | Foreign Key</a:t>
            </a:r>
            <a:endParaRPr lang="en-US" sz="2000" b="1" kern="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52</a:t>
            </a:fld>
            <a:endParaRPr lang="en-US"/>
          </a:p>
        </p:txBody>
      </p:sp>
      <p:sp>
        <p:nvSpPr>
          <p:cNvPr id="6" name="Content Placeholder 2"/>
          <p:cNvSpPr>
            <a:spLocks noGrp="1"/>
          </p:cNvSpPr>
          <p:nvPr>
            <p:ph idx="1"/>
          </p:nvPr>
        </p:nvSpPr>
        <p:spPr>
          <a:xfrm>
            <a:off x="2514600" y="2971800"/>
            <a:ext cx="3657600" cy="457200"/>
          </a:xfrm>
        </p:spPr>
        <p:txBody>
          <a:bodyPr/>
          <a:lstStyle/>
          <a:p>
            <a:pPr>
              <a:buNone/>
            </a:pPr>
            <a:r>
              <a:rPr lang="en-US" b="1" dirty="0" smtClean="0">
                <a:solidFill>
                  <a:schemeClr val="tx1"/>
                </a:solidFill>
                <a:latin typeface="+mn-lt"/>
                <a:ea typeface="+mn-ea"/>
                <a:cs typeface="+mn-cs"/>
              </a:rPr>
              <a:t>Working with Sub-Queries</a:t>
            </a:r>
          </a:p>
        </p:txBody>
      </p:sp>
      <p:pic>
        <p:nvPicPr>
          <p:cNvPr id="8" name="Picture 7" descr="one_row_subquery.PNG"/>
          <p:cNvPicPr>
            <a:picLocks noChangeAspect="1"/>
          </p:cNvPicPr>
          <p:nvPr/>
        </p:nvPicPr>
        <p:blipFill>
          <a:blip r:embed="rId2" cstate="print"/>
          <a:stretch>
            <a:fillRect/>
          </a:stretch>
        </p:blipFill>
        <p:spPr>
          <a:xfrm>
            <a:off x="2895600" y="3962400"/>
            <a:ext cx="3048000" cy="6858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53</a:t>
            </a:fld>
            <a:endParaRPr lang="en-US"/>
          </a:p>
        </p:txBody>
      </p:sp>
      <p:sp>
        <p:nvSpPr>
          <p:cNvPr id="8" name="Text Placeholder 6"/>
          <p:cNvSpPr txBox="1">
            <a:spLocks/>
          </p:cNvSpPr>
          <p:nvPr/>
        </p:nvSpPr>
        <p:spPr>
          <a:xfrm>
            <a:off x="458787" y="1547813"/>
            <a:ext cx="8229600" cy="3252787"/>
          </a:xfrm>
          <a:prstGeom prst="roundRect">
            <a:avLst>
              <a:gd name="adj" fmla="val 0"/>
            </a:avLst>
          </a:prstGeom>
        </p:spPr>
        <p:txBody>
          <a:bodyPr/>
          <a:lstStyle/>
          <a:p>
            <a:pPr marL="342900" indent="-342900" eaLnBrk="0" hangingPunct="0">
              <a:spcBef>
                <a:spcPct val="20000"/>
              </a:spcBef>
              <a:buFont typeface="Wingdings" pitchFamily="2" charset="2"/>
              <a:buChar char="ü"/>
              <a:defRPr/>
            </a:pPr>
            <a:r>
              <a:rPr lang="en-US" sz="1400" dirty="0" smtClean="0"/>
              <a:t>A Sub-Query is a SQL query nested inside a larger query.</a:t>
            </a:r>
          </a:p>
          <a:p>
            <a:pPr marL="342900" indent="-342900" eaLnBrk="0" hangingPunct="0">
              <a:spcBef>
                <a:spcPct val="20000"/>
              </a:spcBef>
              <a:buFont typeface="Wingdings" pitchFamily="2" charset="2"/>
              <a:buChar char="ü"/>
              <a:defRPr/>
            </a:pPr>
            <a:endParaRPr lang="en-US" sz="1400" kern="0" dirty="0" smtClean="0">
              <a:latin typeface="+mn-lt"/>
            </a:endParaRPr>
          </a:p>
          <a:p>
            <a:pPr marL="342900" indent="-342900" eaLnBrk="0" hangingPunct="0">
              <a:spcBef>
                <a:spcPct val="20000"/>
              </a:spcBef>
              <a:buFont typeface="Wingdings" pitchFamily="2" charset="2"/>
              <a:buChar char="ü"/>
              <a:defRPr/>
            </a:pPr>
            <a:r>
              <a:rPr lang="en-US" sz="1400" dirty="0" smtClean="0"/>
              <a:t>A Sub-Query may occur in : </a:t>
            </a:r>
          </a:p>
          <a:p>
            <a:pPr lvl="1">
              <a:buFont typeface="Wingdings" pitchFamily="2" charset="2"/>
              <a:buChar char="ü"/>
            </a:pPr>
            <a:r>
              <a:rPr lang="en-US" sz="1400" dirty="0" smtClean="0"/>
              <a:t> A SELECT clause</a:t>
            </a:r>
          </a:p>
          <a:p>
            <a:pPr lvl="1">
              <a:buFont typeface="Wingdings" pitchFamily="2" charset="2"/>
              <a:buChar char="ü"/>
            </a:pPr>
            <a:r>
              <a:rPr lang="en-US" sz="1400" dirty="0" smtClean="0"/>
              <a:t> A FROM clause</a:t>
            </a:r>
          </a:p>
          <a:p>
            <a:pPr lvl="1">
              <a:buFont typeface="Wingdings" pitchFamily="2" charset="2"/>
              <a:buChar char="ü"/>
            </a:pPr>
            <a:r>
              <a:rPr lang="en-US" sz="1400" dirty="0" smtClean="0"/>
              <a:t> A WHERE clause</a:t>
            </a:r>
          </a:p>
          <a:p>
            <a:pPr lvl="1">
              <a:buFont typeface="Wingdings" pitchFamily="2" charset="2"/>
              <a:buChar char="ü"/>
            </a:pPr>
            <a:endParaRPr lang="en-US" sz="1400" dirty="0" smtClean="0"/>
          </a:p>
          <a:p>
            <a:pPr marL="341313" indent="-341313">
              <a:buFont typeface="Wingdings" pitchFamily="2" charset="2"/>
              <a:buChar char="ü"/>
            </a:pPr>
            <a:r>
              <a:rPr lang="en-US" sz="1400" dirty="0" smtClean="0"/>
              <a:t>A Sub-Query can be treated as an inner query, which is a SQL query placed as a part of another query called as outer query. </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 Sub-Query is used to return data that will be used in the main query as a condition to further restrict the data to be retrieved.</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1447800" y="6096000"/>
            <a:ext cx="6324600" cy="307777"/>
          </a:xfrm>
          <a:prstGeom prst="rect">
            <a:avLst/>
          </a:prstGeom>
        </p:spPr>
        <p:txBody>
          <a:bodyPr wrap="square">
            <a:spAutoFit/>
          </a:bodyPr>
          <a:lstStyle/>
          <a:p>
            <a:r>
              <a:rPr lang="en-US" sz="1400" dirty="0" smtClean="0"/>
              <a:t>The inner query executes first before its parent query</a:t>
            </a:r>
          </a:p>
        </p:txBody>
      </p:sp>
      <p:pic>
        <p:nvPicPr>
          <p:cNvPr id="14" name="Picture 2" descr="C:\Program Files (x86)\Microsoft Office\MEDIA\CAGCAT10\j0195812.wmf"/>
          <p:cNvPicPr>
            <a:picLocks noChangeAspect="1" noChangeArrowheads="1"/>
          </p:cNvPicPr>
          <p:nvPr/>
        </p:nvPicPr>
        <p:blipFill>
          <a:blip r:embed="rId2" cstate="print"/>
          <a:srcRect/>
          <a:stretch>
            <a:fillRect/>
          </a:stretch>
        </p:blipFill>
        <p:spPr bwMode="auto">
          <a:xfrm>
            <a:off x="733270" y="5937393"/>
            <a:ext cx="685800" cy="677017"/>
          </a:xfrm>
          <a:prstGeom prst="rect">
            <a:avLst/>
          </a:prstGeom>
          <a:noFill/>
        </p:spPr>
      </p:pic>
      <p:sp>
        <p:nvSpPr>
          <p:cNvPr id="10"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a:t>
            </a:r>
            <a:endParaRPr lang="en-US" sz="2000" b="1" kern="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54</a:t>
            </a:fld>
            <a:endParaRPr lang="en-US"/>
          </a:p>
        </p:txBody>
      </p:sp>
      <p:sp>
        <p:nvSpPr>
          <p:cNvPr id="8" name="Text Placeholder 6"/>
          <p:cNvSpPr txBox="1">
            <a:spLocks/>
          </p:cNvSpPr>
          <p:nvPr/>
        </p:nvSpPr>
        <p:spPr>
          <a:xfrm>
            <a:off x="458787" y="1547813"/>
            <a:ext cx="8229600" cy="4776787"/>
          </a:xfrm>
          <a:prstGeom prst="roundRect">
            <a:avLst>
              <a:gd name="adj" fmla="val 0"/>
            </a:avLst>
          </a:prstGeom>
        </p:spPr>
        <p:txBody>
          <a:bodyPr/>
          <a:lstStyle/>
          <a:p>
            <a:pPr marL="342900" indent="-342900" eaLnBrk="0" hangingPunct="0">
              <a:spcBef>
                <a:spcPct val="20000"/>
              </a:spcBef>
              <a:defRPr/>
            </a:pPr>
            <a:r>
              <a:rPr lang="en-US" sz="1600" dirty="0" smtClean="0"/>
              <a:t>There are a few rules that Sub-Queries must follow:</a:t>
            </a:r>
          </a:p>
          <a:p>
            <a:pPr marL="342900" indent="-342900" eaLnBrk="0" hangingPunct="0">
              <a:spcBef>
                <a:spcPct val="20000"/>
              </a:spcBef>
              <a:defRPr/>
            </a:pPr>
            <a:endParaRPr lang="en-US" sz="1600" dirty="0" smtClean="0"/>
          </a:p>
          <a:p>
            <a:pPr marL="341313" indent="-341313">
              <a:buFont typeface="Wingdings" pitchFamily="2" charset="2"/>
              <a:buChar char="ü"/>
            </a:pPr>
            <a:r>
              <a:rPr lang="en-US" sz="1400" dirty="0" smtClean="0"/>
              <a:t>Sub-Queries must be enclosed within parentheses.</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 Sub-Query can have only one column in the SELECT clause, unless multiple columns are in the main query for the Sub-Query to compare its selected columns.</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An ORDER BY cannot be used in a Sub-Query, although the main query can use an ORDER BY. The GROUP BY can be used to perform the same function as the ORDER BY in a Sub-Query.</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Sub-Queries that return more than one row can only be used with multiple value operators, such as the IN operator.</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The SELECT list cannot include any references to values that evaluate to a BLOB, ARRAY, CLOB, or NCLOB.</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A Sub-Query cannot be immediately enclosed in a set function.</a:t>
            </a:r>
          </a:p>
          <a:p>
            <a:pPr marL="341313" indent="-341313">
              <a:buFont typeface="Wingdings" pitchFamily="2" charset="2"/>
              <a:buChar char="ü"/>
            </a:pPr>
            <a:endParaRPr lang="en-US" sz="1400" dirty="0" smtClean="0"/>
          </a:p>
          <a:p>
            <a:pPr marL="341313" indent="-341313">
              <a:buFont typeface="Wingdings" pitchFamily="2" charset="2"/>
              <a:buChar char="ü"/>
            </a:pPr>
            <a:r>
              <a:rPr lang="en-US" sz="1400" dirty="0" smtClean="0"/>
              <a:t>The BETWEEN operator cannot be used with a Sub-Query; however, the BETWEEN can be used within the Sub-Query.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 - Rules</a:t>
            </a:r>
            <a:endParaRPr lang="en-US" sz="2000" b="1" kern="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55</a:t>
            </a:fld>
            <a:endParaRPr lang="en-US"/>
          </a:p>
        </p:txBody>
      </p:sp>
      <p:sp>
        <p:nvSpPr>
          <p:cNvPr id="8" name="Text Placeholder 6"/>
          <p:cNvSpPr txBox="1">
            <a:spLocks/>
          </p:cNvSpPr>
          <p:nvPr/>
        </p:nvSpPr>
        <p:spPr>
          <a:xfrm>
            <a:off x="458787" y="1547813"/>
            <a:ext cx="8229600" cy="37099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general syntax</a:t>
            </a:r>
            <a:r>
              <a:rPr kumimoji="0" lang="en-US" sz="1400" b="0" i="0" u="none" strike="noStrike" kern="0" cap="none" spc="0" normalizeH="0" noProof="0" dirty="0" smtClean="0">
                <a:ln>
                  <a:noFill/>
                </a:ln>
                <a:solidFill>
                  <a:schemeClr val="tx1"/>
                </a:solidFill>
                <a:effectLst/>
                <a:uLnTx/>
                <a:uFillTx/>
                <a:latin typeface="+mn-lt"/>
                <a:ea typeface="+mn-ea"/>
                <a:cs typeface="+mn-cs"/>
              </a:rPr>
              <a:t> for Sub-Query:</a:t>
            </a:r>
          </a:p>
          <a:p>
            <a:pPr marL="342900" lvl="0" indent="-342900" eaLnBrk="0" hangingPunct="0">
              <a:spcBef>
                <a:spcPct val="20000"/>
              </a:spcBef>
              <a:defRPr/>
            </a:pPr>
            <a:endParaRPr lang="en-US" sz="1400" dirty="0" smtClean="0"/>
          </a:p>
          <a:p>
            <a:pPr marL="342900" lvl="0" indent="-342900" eaLnBrk="0" hangingPunct="0">
              <a:spcBef>
                <a:spcPct val="20000"/>
              </a:spcBef>
              <a:defRPr/>
            </a:pPr>
            <a:r>
              <a:rPr lang="en-US" sz="1400" dirty="0" smtClean="0"/>
              <a:t>	SELECT </a:t>
            </a:r>
            <a:r>
              <a:rPr lang="en-US" sz="1400" dirty="0" err="1" smtClean="0"/>
              <a:t>column_name</a:t>
            </a:r>
            <a:r>
              <a:rPr lang="en-US" sz="1400" dirty="0" smtClean="0"/>
              <a:t> [, </a:t>
            </a:r>
            <a:r>
              <a:rPr lang="en-US" sz="1400" dirty="0" err="1" smtClean="0"/>
              <a:t>column_name</a:t>
            </a:r>
            <a:r>
              <a:rPr lang="en-US" sz="1400" dirty="0" smtClean="0"/>
              <a:t> ] </a:t>
            </a:r>
          </a:p>
          <a:p>
            <a:pPr marL="342900" lvl="0" indent="-342900" eaLnBrk="0" hangingPunct="0">
              <a:spcBef>
                <a:spcPct val="20000"/>
              </a:spcBef>
              <a:defRPr/>
            </a:pPr>
            <a:r>
              <a:rPr lang="en-US" sz="1400" dirty="0" smtClean="0"/>
              <a:t>	FROM table1 [, table2 ] </a:t>
            </a:r>
          </a:p>
          <a:p>
            <a:pPr marL="342900" lvl="0" indent="-342900" eaLnBrk="0" hangingPunct="0">
              <a:spcBef>
                <a:spcPct val="20000"/>
              </a:spcBef>
              <a:defRPr/>
            </a:pPr>
            <a:r>
              <a:rPr lang="en-US" sz="1400" dirty="0" smtClean="0"/>
              <a:t>	WHERE </a:t>
            </a:r>
            <a:r>
              <a:rPr lang="en-US" sz="1400" dirty="0" err="1" smtClean="0"/>
              <a:t>column_name</a:t>
            </a:r>
            <a:r>
              <a:rPr lang="en-US" sz="1400" dirty="0" smtClean="0"/>
              <a:t> OPERATOR </a:t>
            </a:r>
          </a:p>
          <a:p>
            <a:pPr marL="342900" lvl="0" indent="-342900" eaLnBrk="0" hangingPunct="0">
              <a:spcBef>
                <a:spcPct val="20000"/>
              </a:spcBef>
              <a:defRPr/>
            </a:pPr>
            <a:r>
              <a:rPr lang="en-US" sz="1400" dirty="0" smtClean="0"/>
              <a:t>			(SELECT </a:t>
            </a:r>
            <a:r>
              <a:rPr lang="en-US" sz="1400" dirty="0" err="1" smtClean="0"/>
              <a:t>column_name</a:t>
            </a:r>
            <a:r>
              <a:rPr lang="en-US" sz="1400" dirty="0" smtClean="0"/>
              <a:t> [, </a:t>
            </a:r>
            <a:r>
              <a:rPr lang="en-US" sz="1400" dirty="0" err="1" smtClean="0"/>
              <a:t>column_name</a:t>
            </a:r>
            <a:r>
              <a:rPr lang="en-US" sz="1400" dirty="0" smtClean="0"/>
              <a:t> ] </a:t>
            </a:r>
          </a:p>
          <a:p>
            <a:pPr marL="342900" lvl="0" indent="-342900" eaLnBrk="0" hangingPunct="0">
              <a:spcBef>
                <a:spcPct val="20000"/>
              </a:spcBef>
              <a:defRPr/>
            </a:pPr>
            <a:r>
              <a:rPr lang="en-US" sz="1400" dirty="0" smtClean="0"/>
              <a:t>			FROM table1 [, table2 ] </a:t>
            </a:r>
          </a:p>
          <a:p>
            <a:pPr marL="342900" lvl="0" indent="-342900" eaLnBrk="0" hangingPunct="0">
              <a:spcBef>
                <a:spcPct val="20000"/>
              </a:spcBef>
              <a:defRPr/>
            </a:pPr>
            <a:r>
              <a:rPr lang="en-US" sz="1400" dirty="0" smtClean="0"/>
              <a:t>			[WHERE])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lang="en-US" sz="1400" kern="0"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lvl="0" indent="-342900" eaLnBrk="0" hangingPunct="0">
              <a:spcBef>
                <a:spcPct val="20000"/>
              </a:spcBef>
              <a:defRPr/>
            </a:pPr>
            <a:r>
              <a:rPr lang="en-US" sz="1400" dirty="0" smtClean="0"/>
              <a:t>	</a:t>
            </a:r>
          </a:p>
          <a:p>
            <a:pPr marL="342900" lvl="0" indent="-342900" eaLnBrk="0" hangingPunct="0">
              <a:spcBef>
                <a:spcPct val="20000"/>
              </a:spcBef>
              <a:defRPr/>
            </a:pPr>
            <a:r>
              <a:rPr lang="en-US" sz="1400" dirty="0" smtClean="0"/>
              <a:t>	SELECT * FROM CUSTOMERS </a:t>
            </a:r>
          </a:p>
          <a:p>
            <a:pPr marL="342900" lvl="0" indent="-342900" eaLnBrk="0" hangingPunct="0">
              <a:spcBef>
                <a:spcPct val="20000"/>
              </a:spcBef>
              <a:defRPr/>
            </a:pPr>
            <a:r>
              <a:rPr lang="en-US" sz="1400" dirty="0" smtClean="0"/>
              <a:t>	WHERE ID IN (SELECT ID FROM CUSTOMERS WHERE SALARY &gt; 4500) </a:t>
            </a: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 Example</a:t>
            </a:r>
            <a:endParaRPr lang="en-US" sz="2000" b="1" kern="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56</a:t>
            </a:fld>
            <a:endParaRPr lang="en-US"/>
          </a:p>
        </p:txBody>
      </p:sp>
      <p:sp>
        <p:nvSpPr>
          <p:cNvPr id="8" name="Text Placeholder 6"/>
          <p:cNvSpPr txBox="1">
            <a:spLocks/>
          </p:cNvSpPr>
          <p:nvPr/>
        </p:nvSpPr>
        <p:spPr>
          <a:xfrm>
            <a:off x="458787" y="1547813"/>
            <a:ext cx="8229600" cy="2338387"/>
          </a:xfrm>
          <a:prstGeom prst="roundRect">
            <a:avLst>
              <a:gd name="adj" fmla="val 0"/>
            </a:avLst>
          </a:prstGeom>
        </p:spPr>
        <p:txBody>
          <a:bodyPr/>
          <a:lstStyle/>
          <a:p>
            <a:pPr marL="346075" indent="-346075" eaLnBrk="1" hangingPunct="1">
              <a:buFont typeface="Wingdings" pitchFamily="2" charset="2"/>
              <a:buChar char="ü"/>
              <a:defRPr/>
            </a:pPr>
            <a:r>
              <a:rPr lang="en-US" sz="1400" dirty="0" smtClean="0">
                <a:latin typeface="+mn-lt"/>
              </a:rPr>
              <a:t>Sub-Queries that are introduced with the keyword </a:t>
            </a:r>
            <a:r>
              <a:rPr lang="en-US" sz="1400" b="1" dirty="0" smtClean="0">
                <a:latin typeface="+mn-lt"/>
              </a:rPr>
              <a:t>IN</a:t>
            </a:r>
            <a:r>
              <a:rPr lang="en-US" sz="1400" dirty="0" smtClean="0">
                <a:latin typeface="+mn-lt"/>
              </a:rPr>
              <a:t> take the general form:</a:t>
            </a:r>
          </a:p>
          <a:p>
            <a:pPr marL="346075" lvl="1" indent="-346075" eaLnBrk="1" hangingPunct="1">
              <a:defRPr/>
            </a:pPr>
            <a:r>
              <a:rPr lang="en-US" sz="1400" dirty="0" smtClean="0">
                <a:latin typeface="+mn-lt"/>
              </a:rPr>
              <a:t>	WHERE expression [NOT] IN (Sub-Query)</a:t>
            </a:r>
          </a:p>
          <a:p>
            <a:pPr marL="346075" lvl="1" indent="-346075" eaLnBrk="1" hangingPunct="1">
              <a:buFont typeface="Wingdings" pitchFamily="2" charset="2"/>
              <a:buChar char="ü"/>
              <a:defRPr/>
            </a:pPr>
            <a:r>
              <a:rPr lang="en-US" sz="1400" dirty="0" smtClean="0">
                <a:latin typeface="+mn-lt"/>
              </a:rPr>
              <a:t>The only difference in the use of the IN operator with Sub-Queries is that the list does not consist of hard-coded values.</a:t>
            </a:r>
          </a:p>
          <a:p>
            <a:pPr marL="346075" indent="-346075" eaLnBrk="1" hangingPunct="1">
              <a:buFont typeface="Wingdings" pitchFamily="2" charset="2"/>
              <a:buChar char="ü"/>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6075" indent="-346075" eaLnBrk="1" hangingPunct="1">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a:t>
            </a:r>
          </a:p>
          <a:p>
            <a:pPr marL="346075" indent="-346075" eaLnBrk="1" hangingPunct="1">
              <a:defRPr/>
            </a:pPr>
            <a:r>
              <a:rPr lang="en-US" sz="1400" dirty="0" smtClean="0">
                <a:latin typeface="+mn-lt"/>
              </a:rPr>
              <a:t>	SELECT </a:t>
            </a:r>
            <a:r>
              <a:rPr lang="en-US" sz="1400" dirty="0" err="1" smtClean="0">
                <a:latin typeface="+mn-lt"/>
              </a:rPr>
              <a:t>emp_last_name</a:t>
            </a:r>
            <a:r>
              <a:rPr lang="en-US" sz="1400" dirty="0" smtClean="0">
                <a:latin typeface="+mn-lt"/>
              </a:rPr>
              <a:t> "Last Name“, </a:t>
            </a:r>
            <a:r>
              <a:rPr lang="en-US" sz="1400" dirty="0" err="1" smtClean="0">
                <a:latin typeface="+mn-lt"/>
              </a:rPr>
              <a:t>emp_first_name</a:t>
            </a:r>
            <a:r>
              <a:rPr lang="en-US" sz="1400" dirty="0" smtClean="0">
                <a:latin typeface="+mn-lt"/>
              </a:rPr>
              <a:t> "First Name"</a:t>
            </a:r>
          </a:p>
          <a:p>
            <a:pPr marL="346075" indent="-346075" eaLnBrk="1" hangingPunct="1">
              <a:defRPr/>
            </a:pPr>
            <a:r>
              <a:rPr lang="en-US" sz="1400" dirty="0" smtClean="0">
                <a:latin typeface="+mn-lt"/>
              </a:rPr>
              <a:t>	FROM employee</a:t>
            </a:r>
          </a:p>
          <a:p>
            <a:pPr marL="346075" indent="-346075" eaLnBrk="1" hangingPunct="1">
              <a:defRPr/>
            </a:pPr>
            <a:r>
              <a:rPr lang="en-US" sz="1400" dirty="0" smtClean="0">
                <a:latin typeface="+mn-lt"/>
              </a:rPr>
              <a:t>	WHERE </a:t>
            </a:r>
            <a:r>
              <a:rPr lang="en-US" sz="1400" dirty="0" err="1" smtClean="0">
                <a:latin typeface="+mn-lt"/>
              </a:rPr>
              <a:t>emp_ssn</a:t>
            </a:r>
            <a:r>
              <a:rPr lang="en-US" sz="1400" dirty="0" smtClean="0">
                <a:latin typeface="+mn-lt"/>
              </a:rPr>
              <a:t>  </a:t>
            </a:r>
            <a:r>
              <a:rPr lang="en-US" sz="1400" b="1" dirty="0" smtClean="0">
                <a:latin typeface="+mn-lt"/>
              </a:rPr>
              <a:t>IN</a:t>
            </a:r>
            <a:r>
              <a:rPr lang="en-US" sz="1400" dirty="0" smtClean="0">
                <a:latin typeface="+mn-lt"/>
              </a:rPr>
              <a:t>    </a:t>
            </a:r>
          </a:p>
          <a:p>
            <a:pPr marL="346075" indent="-346075" eaLnBrk="1" hangingPunct="1">
              <a:defRPr/>
            </a:pPr>
            <a:r>
              <a:rPr lang="en-US" sz="1400" dirty="0" smtClean="0">
                <a:latin typeface="+mn-lt"/>
              </a:rPr>
              <a:t>	(SELECT </a:t>
            </a:r>
            <a:r>
              <a:rPr lang="en-US" sz="1400" dirty="0" err="1" smtClean="0">
                <a:latin typeface="+mn-lt"/>
              </a:rPr>
              <a:t>dep_emp_ssn</a:t>
            </a:r>
            <a:r>
              <a:rPr lang="en-US" sz="1400" dirty="0" smtClean="0">
                <a:latin typeface="+mn-lt"/>
              </a:rPr>
              <a:t>      FROM dependent WHERE </a:t>
            </a:r>
            <a:r>
              <a:rPr lang="en-US" sz="1400" dirty="0" err="1" smtClean="0">
                <a:latin typeface="+mn-lt"/>
              </a:rPr>
              <a:t>dep_gender</a:t>
            </a:r>
            <a:r>
              <a:rPr lang="en-US" sz="1400" dirty="0" smtClean="0">
                <a:latin typeface="+mn-lt"/>
              </a:rPr>
              <a:t> = 'M')</a:t>
            </a:r>
          </a:p>
        </p:txBody>
      </p:sp>
      <p:sp>
        <p:nvSpPr>
          <p:cNvPr id="6" name="Text Placeholder 6"/>
          <p:cNvSpPr txBox="1">
            <a:spLocks/>
          </p:cNvSpPr>
          <p:nvPr/>
        </p:nvSpPr>
        <p:spPr>
          <a:xfrm>
            <a:off x="381000" y="3910013"/>
            <a:ext cx="8229600" cy="2643187"/>
          </a:xfrm>
          <a:prstGeom prst="roundRect">
            <a:avLst>
              <a:gd name="adj" fmla="val 0"/>
            </a:avLst>
          </a:prstGeom>
        </p:spPr>
        <p:txBody>
          <a:bodyPr/>
          <a:lstStyle/>
          <a:p>
            <a:pPr marL="346075" lvl="2" indent="-346075" eaLnBrk="1" hangingPunct="1">
              <a:lnSpc>
                <a:spcPct val="90000"/>
              </a:lnSpc>
              <a:buFont typeface="Wingdings" pitchFamily="2" charset="2"/>
              <a:buChar char="ü"/>
              <a:defRPr/>
            </a:pPr>
            <a:r>
              <a:rPr lang="en-US" sz="1400" dirty="0" smtClean="0">
                <a:latin typeface="+mn-lt"/>
                <a:cs typeface="Times New Roman" pitchFamily="18" charset="0"/>
              </a:rPr>
              <a:t>When a </a:t>
            </a:r>
            <a:r>
              <a:rPr lang="en-US" sz="1400" dirty="0" smtClean="0">
                <a:latin typeface="+mn-lt"/>
              </a:rPr>
              <a:t>Sub-Query </a:t>
            </a:r>
            <a:r>
              <a:rPr lang="en-US" sz="1400" dirty="0" smtClean="0">
                <a:latin typeface="+mn-lt"/>
                <a:cs typeface="Times New Roman" pitchFamily="18" charset="0"/>
              </a:rPr>
              <a:t>uses the </a:t>
            </a:r>
            <a:r>
              <a:rPr lang="en-US" sz="1400" b="1" dirty="0" smtClean="0">
                <a:latin typeface="+mn-lt"/>
                <a:cs typeface="Times New Roman" pitchFamily="18" charset="0"/>
              </a:rPr>
              <a:t>EXISTS</a:t>
            </a:r>
            <a:r>
              <a:rPr lang="en-US" sz="1400" dirty="0" smtClean="0">
                <a:latin typeface="+mn-lt"/>
                <a:cs typeface="Times New Roman" pitchFamily="18" charset="0"/>
              </a:rPr>
              <a:t> operator, the </a:t>
            </a:r>
            <a:r>
              <a:rPr lang="en-US" sz="1400" dirty="0" smtClean="0">
                <a:latin typeface="+mn-lt"/>
              </a:rPr>
              <a:t>Sub-Query </a:t>
            </a:r>
            <a:r>
              <a:rPr lang="en-US" sz="1400" dirty="0" smtClean="0">
                <a:latin typeface="+mn-lt"/>
                <a:cs typeface="Times New Roman" pitchFamily="18" charset="0"/>
              </a:rPr>
              <a:t>functions as an existence test.  </a:t>
            </a:r>
          </a:p>
          <a:p>
            <a:pPr marL="346075" lvl="2" indent="-346075" eaLnBrk="1" hangingPunct="1">
              <a:lnSpc>
                <a:spcPct val="90000"/>
              </a:lnSpc>
              <a:buFont typeface="Wingdings" pitchFamily="2" charset="2"/>
              <a:buChar char="ü"/>
              <a:defRPr/>
            </a:pPr>
            <a:r>
              <a:rPr lang="en-US" sz="1400" dirty="0" smtClean="0">
                <a:latin typeface="+mn-lt"/>
                <a:cs typeface="Times New Roman" pitchFamily="18" charset="0"/>
              </a:rPr>
              <a:t>The WHERE clause of the outer query tests for the existence of rows returned by the inner query.</a:t>
            </a:r>
          </a:p>
          <a:p>
            <a:pPr marL="346075" lvl="2" indent="-346075" eaLnBrk="1" hangingPunct="1">
              <a:lnSpc>
                <a:spcPct val="90000"/>
              </a:lnSpc>
              <a:buFont typeface="Wingdings" pitchFamily="2" charset="2"/>
              <a:buChar char="ü"/>
              <a:defRPr/>
            </a:pPr>
            <a:r>
              <a:rPr lang="en-US" sz="1400" dirty="0" smtClean="0">
                <a:latin typeface="+mn-lt"/>
                <a:cs typeface="Times New Roman" pitchFamily="18" charset="0"/>
              </a:rPr>
              <a:t>The </a:t>
            </a:r>
            <a:r>
              <a:rPr lang="en-US" sz="1400" dirty="0" smtClean="0">
                <a:latin typeface="+mn-lt"/>
              </a:rPr>
              <a:t>Sub-Query </a:t>
            </a:r>
            <a:r>
              <a:rPr lang="en-US" sz="1400" dirty="0" smtClean="0">
                <a:latin typeface="+mn-lt"/>
                <a:cs typeface="Times New Roman" pitchFamily="18" charset="0"/>
              </a:rPr>
              <a:t>does not actually produce any data; rather, it returns a value of TRUE or FALSE.  </a:t>
            </a:r>
          </a:p>
          <a:p>
            <a:pPr marR="0" lvl="0" defTabSz="914400" rtl="0" eaLnBrk="0" fontAlgn="base" latinLnBrk="0" hangingPunct="0">
              <a:lnSpc>
                <a:spcPct val="100000"/>
              </a:lnSpc>
              <a:spcBef>
                <a:spcPct val="20000"/>
              </a:spcBef>
              <a:spcAft>
                <a:spcPct val="0"/>
              </a:spcAft>
              <a:buClrTx/>
              <a:buSzTx/>
              <a:tabLst/>
              <a:defRPr/>
            </a:pPr>
            <a:endParaRPr kumimoji="0" lang="en-US" sz="1400" b="0" u="none" strike="noStrike" kern="0" cap="none" spc="0" normalizeH="0" baseline="0" noProof="0" dirty="0" smtClean="0">
              <a:ln>
                <a:noFill/>
              </a:ln>
              <a:solidFill>
                <a:schemeClr val="tx1"/>
              </a:solidFill>
              <a:effectLst/>
              <a:uLnTx/>
              <a:uFillTx/>
              <a:latin typeface="+mn-lt"/>
              <a:ea typeface="+mn-ea"/>
              <a:cs typeface="+mn-cs"/>
            </a:endParaRPr>
          </a:p>
          <a:p>
            <a:pPr marL="346075" marR="0" lvl="0" indent="-346075" defTabSz="914400" rtl="0" eaLnBrk="0" fontAlgn="base" latinLnBrk="0" hangingPunct="0">
              <a:lnSpc>
                <a:spcPct val="100000"/>
              </a:lnSpc>
              <a:spcBef>
                <a:spcPct val="20000"/>
              </a:spcBef>
              <a:spcAft>
                <a:spcPct val="0"/>
              </a:spcAft>
              <a:buClrTx/>
              <a:buSzTx/>
              <a:tabLst/>
              <a:defRPr/>
            </a:pPr>
            <a:r>
              <a:rPr kumimoji="0" lang="en-US" sz="1400" b="1" u="none" strike="noStrike" kern="0" cap="none" spc="0" normalizeH="0" baseline="0" noProof="0" dirty="0" smtClean="0">
                <a:ln>
                  <a:noFill/>
                </a:ln>
                <a:solidFill>
                  <a:schemeClr val="tx1"/>
                </a:solidFill>
                <a:effectLst/>
                <a:uLnTx/>
                <a:uFillTx/>
                <a:latin typeface="+mn-lt"/>
                <a:ea typeface="+mn-ea"/>
                <a:cs typeface="+mn-cs"/>
              </a:rPr>
              <a:t>Example:</a:t>
            </a:r>
          </a:p>
          <a:p>
            <a:pPr marL="346075" marR="0" lvl="0" indent="-346075" defTabSz="234950" rtl="0" eaLnBrk="0" fontAlgn="base" latinLnBrk="0" hangingPunct="0">
              <a:lnSpc>
                <a:spcPct val="100000"/>
              </a:lnSpc>
              <a:spcBef>
                <a:spcPct val="20000"/>
              </a:spcBef>
              <a:spcAft>
                <a:spcPct val="0"/>
              </a:spcAft>
              <a:buClrTx/>
              <a:buSzTx/>
              <a:tabLst/>
              <a:defRPr/>
            </a:pPr>
            <a:r>
              <a:rPr lang="en-US" sz="1400" kern="0" dirty="0" smtClean="0">
                <a:latin typeface="+mn-lt"/>
              </a:rPr>
              <a:t>	</a:t>
            </a:r>
            <a:r>
              <a:rPr lang="en-US" sz="1400" dirty="0" smtClean="0">
                <a:latin typeface="+mn-lt"/>
                <a:cs typeface="Courier New" pitchFamily="49" charset="0"/>
              </a:rPr>
              <a:t>SELECT </a:t>
            </a:r>
            <a:r>
              <a:rPr lang="en-US" sz="1400" dirty="0" err="1" smtClean="0">
                <a:latin typeface="+mn-lt"/>
                <a:cs typeface="Courier New" pitchFamily="49" charset="0"/>
              </a:rPr>
              <a:t>emp_last_name</a:t>
            </a:r>
            <a:r>
              <a:rPr lang="en-US" sz="1400" dirty="0" smtClean="0">
                <a:latin typeface="+mn-lt"/>
                <a:cs typeface="Courier New" pitchFamily="49" charset="0"/>
              </a:rPr>
              <a:t> "Last Name", </a:t>
            </a:r>
            <a:r>
              <a:rPr lang="en-US" sz="1400" dirty="0" err="1" smtClean="0">
                <a:latin typeface="+mn-lt"/>
                <a:cs typeface="Courier New" pitchFamily="49" charset="0"/>
              </a:rPr>
              <a:t>emp_first_name</a:t>
            </a:r>
            <a:r>
              <a:rPr lang="en-US" sz="1400" dirty="0" smtClean="0">
                <a:latin typeface="+mn-lt"/>
                <a:cs typeface="Courier New" pitchFamily="49" charset="0"/>
              </a:rPr>
              <a:t> "First Name”</a:t>
            </a:r>
          </a:p>
          <a:p>
            <a:pPr marL="346075" marR="0" lvl="0" indent="-346075" defTabSz="234950" rtl="0" eaLnBrk="0" fontAlgn="base" latinLnBrk="0" hangingPunct="0">
              <a:lnSpc>
                <a:spcPct val="100000"/>
              </a:lnSpc>
              <a:spcBef>
                <a:spcPct val="20000"/>
              </a:spcBef>
              <a:spcAft>
                <a:spcPct val="0"/>
              </a:spcAft>
              <a:buClrTx/>
              <a:buSzTx/>
              <a:tabLst/>
              <a:defRPr/>
            </a:pPr>
            <a:r>
              <a:rPr lang="en-US" sz="1400" dirty="0" smtClean="0">
                <a:latin typeface="+mn-lt"/>
                <a:cs typeface="Courier New" pitchFamily="49" charset="0"/>
              </a:rPr>
              <a:t>	FROM employee</a:t>
            </a:r>
          </a:p>
          <a:p>
            <a:pPr marL="346075" lvl="2" indent="-346075" defTabSz="234950" eaLnBrk="1" hangingPunct="1">
              <a:lnSpc>
                <a:spcPct val="90000"/>
              </a:lnSpc>
              <a:defRPr/>
            </a:pPr>
            <a:r>
              <a:rPr lang="en-US" sz="1400" dirty="0" smtClean="0">
                <a:latin typeface="+mn-lt"/>
                <a:cs typeface="Courier New" pitchFamily="49" charset="0"/>
              </a:rPr>
              <a:t>	WHERE </a:t>
            </a:r>
            <a:r>
              <a:rPr lang="en-US" sz="1400" b="1" dirty="0" smtClean="0">
                <a:latin typeface="+mn-lt"/>
                <a:cs typeface="Courier New" pitchFamily="49" charset="0"/>
              </a:rPr>
              <a:t>EXISTS</a:t>
            </a:r>
          </a:p>
          <a:p>
            <a:pPr marL="346075" lvl="2" indent="-346075" defTabSz="234950" eaLnBrk="1" hangingPunct="1">
              <a:lnSpc>
                <a:spcPct val="90000"/>
              </a:lnSpc>
              <a:defRPr/>
            </a:pPr>
            <a:r>
              <a:rPr lang="en-US" sz="1400" dirty="0" smtClean="0">
                <a:latin typeface="+mn-lt"/>
                <a:cs typeface="Courier New" pitchFamily="49" charset="0"/>
              </a:rPr>
              <a:t>	(SELECT *     FROM dependent WHERE </a:t>
            </a:r>
            <a:r>
              <a:rPr lang="en-US" sz="1400" dirty="0" err="1" smtClean="0">
                <a:latin typeface="+mn-lt"/>
                <a:cs typeface="Courier New" pitchFamily="49" charset="0"/>
              </a:rPr>
              <a:t>emp_ssn</a:t>
            </a:r>
            <a:r>
              <a:rPr lang="en-US" sz="1400" dirty="0" smtClean="0">
                <a:latin typeface="+mn-lt"/>
                <a:cs typeface="Courier New" pitchFamily="49" charset="0"/>
              </a:rPr>
              <a:t> = </a:t>
            </a:r>
            <a:r>
              <a:rPr lang="en-US" sz="1400" dirty="0" err="1" smtClean="0">
                <a:latin typeface="+mn-lt"/>
                <a:cs typeface="Courier New" pitchFamily="49" charset="0"/>
              </a:rPr>
              <a:t>dep_emp_ssn</a:t>
            </a:r>
            <a:r>
              <a:rPr lang="en-US" sz="1400" dirty="0" smtClean="0">
                <a:latin typeface="+mn-lt"/>
                <a:cs typeface="Courier New" pitchFamily="49" charset="0"/>
              </a:rPr>
              <a:t>)</a:t>
            </a:r>
          </a:p>
        </p:txBody>
      </p:sp>
      <p:sp>
        <p:nvSpPr>
          <p:cNvPr id="9"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Sub Queries | IN &amp; </a:t>
            </a:r>
            <a:r>
              <a:rPr lang="en-US" sz="2000" b="1" dirty="0" smtClean="0">
                <a:ea typeface="PMingLiU" charset="-120"/>
              </a:rPr>
              <a:t>Exists </a:t>
            </a:r>
            <a:r>
              <a:rPr lang="en-US" sz="2000" b="1" dirty="0" smtClean="0"/>
              <a:t>Operator</a:t>
            </a:r>
            <a:endParaRPr lang="en-US" sz="2000" b="1" kern="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57</a:t>
            </a:fld>
            <a:endParaRPr lang="en-US"/>
          </a:p>
        </p:txBody>
      </p:sp>
      <p:sp>
        <p:nvSpPr>
          <p:cNvPr id="6" name="Content Placeholder 2"/>
          <p:cNvSpPr>
            <a:spLocks noGrp="1"/>
          </p:cNvSpPr>
          <p:nvPr>
            <p:ph idx="1"/>
          </p:nvPr>
        </p:nvSpPr>
        <p:spPr>
          <a:xfrm>
            <a:off x="2590800" y="2971800"/>
            <a:ext cx="3429000" cy="457200"/>
          </a:xfrm>
        </p:spPr>
        <p:txBody>
          <a:bodyPr/>
          <a:lstStyle/>
          <a:p>
            <a:pPr algn="ctr">
              <a:buNone/>
            </a:pPr>
            <a:r>
              <a:rPr lang="en-US" b="1" dirty="0" smtClean="0">
                <a:solidFill>
                  <a:schemeClr val="tx1"/>
                </a:solidFill>
                <a:latin typeface="+mn-lt"/>
                <a:ea typeface="+mn-ea"/>
                <a:cs typeface="+mn-cs"/>
              </a:rPr>
              <a:t>Joining Multiple Tables</a:t>
            </a:r>
          </a:p>
          <a:p>
            <a:pPr algn="ctr">
              <a:buNone/>
            </a:pPr>
            <a:endParaRPr lang="en-US" b="1" dirty="0"/>
          </a:p>
        </p:txBody>
      </p:sp>
      <p:pic>
        <p:nvPicPr>
          <p:cNvPr id="7" name="Picture 6" descr="join.jpg"/>
          <p:cNvPicPr>
            <a:picLocks noChangeAspect="1"/>
          </p:cNvPicPr>
          <p:nvPr/>
        </p:nvPicPr>
        <p:blipFill>
          <a:blip r:embed="rId2" cstate="print"/>
          <a:srcRect l="9269" t="3848" r="12043" b="5758"/>
          <a:stretch>
            <a:fillRect/>
          </a:stretch>
        </p:blipFill>
        <p:spPr>
          <a:xfrm>
            <a:off x="3429000" y="3822492"/>
            <a:ext cx="1558977" cy="2083633"/>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58</a:t>
            </a:fld>
            <a:endParaRPr lang="en-US"/>
          </a:p>
        </p:txBody>
      </p:sp>
      <p:sp>
        <p:nvSpPr>
          <p:cNvPr id="8" name="Text Placeholder 6"/>
          <p:cNvSpPr txBox="1">
            <a:spLocks/>
          </p:cNvSpPr>
          <p:nvPr/>
        </p:nvSpPr>
        <p:spPr>
          <a:xfrm>
            <a:off x="458787" y="1547813"/>
            <a:ext cx="8229600" cy="21859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SQL aliases are used to temporarily rename a table or a column heading.</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Basically aliases are created to make column names more readable.</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Aliases can be useful when:</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There are more than one table involved in a query</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Functions are used in the query</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Column names are big or not very readable</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rPr>
              <a:t>Two or more columns are combined together</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grpSp>
        <p:nvGrpSpPr>
          <p:cNvPr id="17" name="Group 16"/>
          <p:cNvGrpSpPr/>
          <p:nvPr/>
        </p:nvGrpSpPr>
        <p:grpSpPr>
          <a:xfrm>
            <a:off x="3124200" y="3657600"/>
            <a:ext cx="3848100" cy="2362200"/>
            <a:chOff x="2387600" y="3644900"/>
            <a:chExt cx="3848100" cy="2362200"/>
          </a:xfrm>
        </p:grpSpPr>
        <p:grpSp>
          <p:nvGrpSpPr>
            <p:cNvPr id="18" name="Group 9"/>
            <p:cNvGrpSpPr/>
            <p:nvPr/>
          </p:nvGrpSpPr>
          <p:grpSpPr>
            <a:xfrm>
              <a:off x="2387600" y="3644900"/>
              <a:ext cx="3848100" cy="2362200"/>
              <a:chOff x="2387600" y="3644900"/>
              <a:chExt cx="3848100" cy="2362200"/>
            </a:xfrm>
          </p:grpSpPr>
          <p:sp>
            <p:nvSpPr>
              <p:cNvPr id="20" name="Rounded Rectangle 19"/>
              <p:cNvSpPr/>
              <p:nvPr/>
            </p:nvSpPr>
            <p:spPr>
              <a:xfrm>
                <a:off x="3505200" y="3644900"/>
                <a:ext cx="16764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SQL Aliases</a:t>
                </a:r>
                <a:endParaRPr lang="en-US" sz="1600" dirty="0">
                  <a:solidFill>
                    <a:schemeClr val="tx1"/>
                  </a:solidFill>
                </a:endParaRPr>
              </a:p>
            </p:txBody>
          </p:sp>
          <p:sp>
            <p:nvSpPr>
              <p:cNvPr id="21" name="Rounded Rectangle 20"/>
              <p:cNvSpPr/>
              <p:nvPr/>
            </p:nvSpPr>
            <p:spPr>
              <a:xfrm>
                <a:off x="2387600" y="5245100"/>
                <a:ext cx="16764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SQL Aliases for table columns</a:t>
                </a:r>
                <a:endParaRPr lang="en-US" sz="1600" dirty="0">
                  <a:solidFill>
                    <a:schemeClr val="tx1"/>
                  </a:solidFill>
                </a:endParaRPr>
              </a:p>
            </p:txBody>
          </p:sp>
          <p:sp>
            <p:nvSpPr>
              <p:cNvPr id="22" name="Rounded Rectangle 21"/>
              <p:cNvSpPr/>
              <p:nvPr/>
            </p:nvSpPr>
            <p:spPr>
              <a:xfrm>
                <a:off x="4559300" y="5245100"/>
                <a:ext cx="1676400" cy="762000"/>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SQL Aliases for tables</a:t>
                </a:r>
                <a:endParaRPr lang="en-US" sz="1600" dirty="0">
                  <a:solidFill>
                    <a:schemeClr val="tx1"/>
                  </a:solidFill>
                </a:endParaRPr>
              </a:p>
            </p:txBody>
          </p:sp>
          <p:cxnSp>
            <p:nvCxnSpPr>
              <p:cNvPr id="23" name="Straight Arrow Connector 22"/>
              <p:cNvCxnSpPr>
                <a:stCxn id="20" idx="2"/>
                <a:endCxn id="21" idx="0"/>
              </p:cNvCxnSpPr>
              <p:nvPr/>
            </p:nvCxnSpPr>
            <p:spPr>
              <a:xfrm flipH="1">
                <a:off x="3225800" y="4406900"/>
                <a:ext cx="11176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a:stCxn id="20" idx="2"/>
              <a:endCxn id="22" idx="0"/>
            </p:cNvCxnSpPr>
            <p:nvPr/>
          </p:nvCxnSpPr>
          <p:spPr>
            <a:xfrm>
              <a:off x="4343400" y="4406900"/>
              <a:ext cx="10541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Aliases</a:t>
            </a:r>
            <a:endParaRPr lang="en-US" sz="2000" b="1" kern="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59</a:t>
            </a:fld>
            <a:endParaRPr lang="en-US"/>
          </a:p>
        </p:txBody>
      </p:sp>
      <p:sp>
        <p:nvSpPr>
          <p:cNvPr id="15" name="Text Placeholder 6"/>
          <p:cNvSpPr txBox="1">
            <a:spLocks/>
          </p:cNvSpPr>
          <p:nvPr/>
        </p:nvSpPr>
        <p:spPr>
          <a:xfrm>
            <a:off x="381000" y="1624013"/>
            <a:ext cx="8229600" cy="46243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Alias Syntax for Columns</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AS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alias_name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FROM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 1.</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AS Customer,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ContactName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AS [Contact  Person]</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FROM Customers;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	Tip:</a:t>
            </a:r>
            <a:r>
              <a:rPr kumimoji="0" lang="en-US" sz="1400" b="0" i="0" u="none" strike="noStrike" kern="0" cap="none" spc="0" normalizeH="0" baseline="0" noProof="0" dirty="0" smtClean="0">
                <a:ln>
                  <a:noFill/>
                </a:ln>
                <a:solidFill>
                  <a:schemeClr val="tx1"/>
                </a:solidFill>
                <a:effectLst/>
                <a:uLnTx/>
                <a:uFillTx/>
                <a:latin typeface="+mn-lt"/>
                <a:ea typeface="+mn-ea"/>
                <a:cs typeface="+mn-cs"/>
              </a:rPr>
              <a:t> It require double quotation marks or square brackets if the column name contains spaces:</a:t>
            </a: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  2.</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In the following SQL statement we combine four columns (Address, City,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PostalCode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and Country) and create an alias named "Address":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	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Address+', '+City+',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PostalCode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'+Country AS Address</a:t>
            </a:r>
            <a:br>
              <a:rPr kumimoji="0" lang="en-US" sz="1400" b="0" i="0" u="none" strike="noStrike" kern="0" cap="none" spc="0" normalizeH="0" baseline="0" noProof="0" dirty="0" smtClean="0">
                <a:ln>
                  <a:noFill/>
                </a:ln>
                <a:solidFill>
                  <a:schemeClr val="tx1"/>
                </a:solidFill>
                <a:effectLst/>
                <a:uLnTx/>
                <a:uFillTx/>
                <a:latin typeface="+mn-lt"/>
                <a:ea typeface="+mn-ea"/>
                <a:cs typeface="+mn-cs"/>
              </a:rPr>
            </a:br>
            <a:r>
              <a:rPr kumimoji="0" lang="en-US" sz="1400" b="0" i="0" u="none" strike="noStrike" kern="0" cap="none" spc="0" normalizeH="0" baseline="0" noProof="0" dirty="0" smtClean="0">
                <a:ln>
                  <a:noFill/>
                </a:ln>
                <a:solidFill>
                  <a:schemeClr val="tx1"/>
                </a:solidFill>
                <a:effectLst/>
                <a:uLnTx/>
                <a:uFillTx/>
                <a:latin typeface="+mn-lt"/>
                <a:ea typeface="+mn-ea"/>
                <a:cs typeface="+mn-cs"/>
              </a:rPr>
              <a:t>FROM Customers;</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Aliases for table columns</a:t>
            </a:r>
            <a:endParaRPr lang="en-US" sz="2000" b="1" kern="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 name="Picture 4"/>
          <p:cNvPicPr>
            <a:picLocks noChangeAspect="1" noChangeArrowheads="1"/>
          </p:cNvPicPr>
          <p:nvPr/>
        </p:nvPicPr>
        <p:blipFill>
          <a:blip r:embed="rId2" cstate="print"/>
          <a:srcRect l="22629" t="1437" r="22635" b="69559"/>
          <a:stretch>
            <a:fillRect/>
          </a:stretch>
        </p:blipFill>
        <p:spPr bwMode="auto">
          <a:xfrm>
            <a:off x="434714" y="4267200"/>
            <a:ext cx="4518285" cy="21336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5"/>
          <p:cNvPicPr>
            <a:picLocks noChangeAspect="1" noChangeArrowheads="1"/>
          </p:cNvPicPr>
          <p:nvPr/>
        </p:nvPicPr>
        <p:blipFill>
          <a:blip r:embed="rId2" cstate="print"/>
          <a:srcRect l="36885" t="63026" r="37539" b="4849"/>
          <a:stretch>
            <a:fillRect/>
          </a:stretch>
        </p:blipFill>
        <p:spPr bwMode="auto">
          <a:xfrm>
            <a:off x="5257800" y="4267200"/>
            <a:ext cx="2743200" cy="21336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6"/>
          <p:cNvPicPr>
            <a:picLocks noChangeAspect="1" noChangeArrowheads="1"/>
          </p:cNvPicPr>
          <p:nvPr/>
        </p:nvPicPr>
        <p:blipFill>
          <a:blip r:embed="rId2" cstate="print"/>
          <a:srcRect l="38478" t="32042" r="38626" b="39034"/>
          <a:stretch>
            <a:fillRect/>
          </a:stretch>
        </p:blipFill>
        <p:spPr bwMode="auto">
          <a:xfrm>
            <a:off x="5257800" y="1600200"/>
            <a:ext cx="2743200" cy="21664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Slide Number Placeholder 5"/>
          <p:cNvSpPr>
            <a:spLocks noGrp="1"/>
          </p:cNvSpPr>
          <p:nvPr>
            <p:ph type="sldNum" sz="quarter" idx="12"/>
          </p:nvPr>
        </p:nvSpPr>
        <p:spPr/>
        <p:txBody>
          <a:bodyPr/>
          <a:lstStyle/>
          <a:p>
            <a:pPr>
              <a:defRPr/>
            </a:pPr>
            <a:fld id="{8348CB98-1ADF-4688-ABB6-B8959D314D34}" type="slidenum">
              <a:rPr lang="en-US" smtClean="0"/>
              <a:pPr>
                <a:defRPr/>
              </a:pPr>
              <a:t>6</a:t>
            </a:fld>
            <a:endParaRPr lang="en-US"/>
          </a:p>
        </p:txBody>
      </p:sp>
      <p:sp>
        <p:nvSpPr>
          <p:cNvPr id="7" name="Footer Placeholder 6"/>
          <p:cNvSpPr>
            <a:spLocks noGrp="1"/>
          </p:cNvSpPr>
          <p:nvPr>
            <p:ph type="ftr" sz="quarter" idx="11"/>
          </p:nvPr>
        </p:nvSpPr>
        <p:spPr/>
        <p:txBody>
          <a:bodyPr/>
          <a:lstStyle/>
          <a:p>
            <a:pPr>
              <a:defRPr/>
            </a:pPr>
            <a:r>
              <a:rPr lang="en-US" smtClean="0"/>
              <a:t>Fractal Academy of Analytics</a:t>
            </a:r>
            <a:endParaRPr lang="en-US"/>
          </a:p>
        </p:txBody>
      </p:sp>
      <p:sp>
        <p:nvSpPr>
          <p:cNvPr id="8" name="TextBox 7"/>
          <p:cNvSpPr txBox="1"/>
          <p:nvPr/>
        </p:nvSpPr>
        <p:spPr>
          <a:xfrm>
            <a:off x="381000" y="1521023"/>
            <a:ext cx="4038600" cy="2462213"/>
          </a:xfrm>
          <a:prstGeom prst="rect">
            <a:avLst/>
          </a:prstGeom>
          <a:noFill/>
        </p:spPr>
        <p:txBody>
          <a:bodyPr wrap="square" rtlCol="0">
            <a:spAutoFit/>
          </a:bodyPr>
          <a:lstStyle/>
          <a:p>
            <a:r>
              <a:rPr lang="en-US" sz="1400" dirty="0" smtClean="0"/>
              <a:t>Following  databases falls under RDMBS</a:t>
            </a:r>
          </a:p>
          <a:p>
            <a:endParaRPr lang="en-US" sz="1400" dirty="0" smtClean="0"/>
          </a:p>
          <a:p>
            <a:pPr>
              <a:buFont typeface="Wingdings" pitchFamily="2" charset="2"/>
              <a:buChar char="ü"/>
            </a:pPr>
            <a:r>
              <a:rPr lang="en-US" sz="1400" dirty="0" smtClean="0"/>
              <a:t>  IBM DB2</a:t>
            </a:r>
          </a:p>
          <a:p>
            <a:pPr>
              <a:buFont typeface="Wingdings" pitchFamily="2" charset="2"/>
              <a:buChar char="ü"/>
            </a:pPr>
            <a:r>
              <a:rPr lang="en-US" sz="1400" dirty="0" smtClean="0"/>
              <a:t>  Microsoft Access</a:t>
            </a:r>
          </a:p>
          <a:p>
            <a:pPr>
              <a:buFont typeface="Wingdings" pitchFamily="2" charset="2"/>
              <a:buChar char="ü"/>
            </a:pPr>
            <a:r>
              <a:rPr lang="en-US" sz="1400" dirty="0" smtClean="0"/>
              <a:t>  Microsoft SQL Server</a:t>
            </a:r>
          </a:p>
          <a:p>
            <a:pPr>
              <a:buFont typeface="Wingdings" pitchFamily="2" charset="2"/>
              <a:buChar char="ü"/>
            </a:pPr>
            <a:r>
              <a:rPr lang="en-US" sz="1400" dirty="0" smtClean="0"/>
              <a:t>  </a:t>
            </a:r>
            <a:r>
              <a:rPr lang="en-US" sz="1400" dirty="0" err="1" smtClean="0"/>
              <a:t>MySQL</a:t>
            </a:r>
            <a:endParaRPr lang="en-US" sz="1400" dirty="0" smtClean="0"/>
          </a:p>
          <a:p>
            <a:pPr>
              <a:buFont typeface="Wingdings" pitchFamily="2" charset="2"/>
              <a:buChar char="ü"/>
            </a:pPr>
            <a:r>
              <a:rPr lang="en-US" sz="1400" dirty="0" smtClean="0"/>
              <a:t>  </a:t>
            </a:r>
            <a:r>
              <a:rPr lang="en-US" sz="1400" dirty="0" err="1" smtClean="0"/>
              <a:t>NonStop</a:t>
            </a:r>
            <a:r>
              <a:rPr lang="en-US" sz="1400" dirty="0" smtClean="0"/>
              <a:t> SQL</a:t>
            </a:r>
          </a:p>
          <a:p>
            <a:pPr>
              <a:buFont typeface="Wingdings" pitchFamily="2" charset="2"/>
              <a:buChar char="ü"/>
            </a:pPr>
            <a:r>
              <a:rPr lang="en-US" sz="1400" dirty="0" smtClean="0"/>
              <a:t>  Oracle</a:t>
            </a:r>
          </a:p>
          <a:p>
            <a:pPr>
              <a:buFont typeface="Wingdings" pitchFamily="2" charset="2"/>
              <a:buChar char="ü"/>
            </a:pPr>
            <a:r>
              <a:rPr lang="en-US" sz="1400" dirty="0" smtClean="0"/>
              <a:t>  The SAS system</a:t>
            </a:r>
          </a:p>
          <a:p>
            <a:pPr>
              <a:buFont typeface="Wingdings" pitchFamily="2" charset="2"/>
              <a:buChar char="ü"/>
            </a:pPr>
            <a:r>
              <a:rPr lang="en-US" sz="1400" dirty="0" smtClean="0"/>
              <a:t>  </a:t>
            </a:r>
            <a:r>
              <a:rPr lang="en-US" sz="1400" dirty="0" err="1" smtClean="0"/>
              <a:t>SQLBase</a:t>
            </a:r>
            <a:endParaRPr lang="en-US" sz="1400" dirty="0" smtClean="0"/>
          </a:p>
          <a:p>
            <a:pPr>
              <a:buFont typeface="Wingdings" pitchFamily="2" charset="2"/>
              <a:buChar char="ü"/>
            </a:pPr>
            <a:r>
              <a:rPr lang="en-US" sz="1400" dirty="0" smtClean="0"/>
              <a:t>  </a:t>
            </a:r>
            <a:r>
              <a:rPr lang="en-US" sz="1400" dirty="0" err="1" smtClean="0"/>
              <a:t>SQLite</a:t>
            </a:r>
            <a:endParaRPr lang="en-US" sz="1400" dirty="0" smtClean="0"/>
          </a:p>
        </p:txBody>
      </p:sp>
      <p:sp>
        <p:nvSpPr>
          <p:cNvPr id="9"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Relational database[RDBMS]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60</a:t>
            </a:fld>
            <a:endParaRPr lang="en-US"/>
          </a:p>
        </p:txBody>
      </p:sp>
      <p:sp>
        <p:nvSpPr>
          <p:cNvPr id="8" name="Text Placeholder 6"/>
          <p:cNvSpPr txBox="1">
            <a:spLocks/>
          </p:cNvSpPr>
          <p:nvPr/>
        </p:nvSpPr>
        <p:spPr>
          <a:xfrm>
            <a:off x="457200" y="1624013"/>
            <a:ext cx="8229600" cy="41671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Alias Syntax for Columns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table_name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AS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alias_name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Example </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o.OrderID</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o.OrderDate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c.CustomerName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Customers AS c, Orders AS o</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WHERE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Alfreds</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Futterkiste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sz="1400" i="1" kern="0"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Same SQL statement without aliases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Orders.OrderID</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Orders.OrderDate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Customers.CustomerName</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Customers, Orders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WHERE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Customers.CustomerName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Alfreds</a:t>
            </a:r>
            <a:r>
              <a:rPr kumimoji="0" lang="en-US" sz="1400" b="0"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Futterkiste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kern="0" dirty="0" smtClean="0">
                <a:solidFill>
                  <a:schemeClr val="tx2"/>
                </a:solidFill>
              </a:rPr>
              <a:t>SQL Aliases for table</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61</a:t>
            </a:fld>
            <a:endParaRPr lang="en-US"/>
          </a:p>
        </p:txBody>
      </p:sp>
      <p:sp>
        <p:nvSpPr>
          <p:cNvPr id="9" name="Text Placeholder 6"/>
          <p:cNvSpPr txBox="1">
            <a:spLocks/>
          </p:cNvSpPr>
          <p:nvPr/>
        </p:nvSpPr>
        <p:spPr>
          <a:xfrm>
            <a:off x="381000" y="1624013"/>
            <a:ext cx="7620000" cy="36337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An SQL JOIN clause is used to combine rows from two or more tables, based on a common field between them.</a:t>
            </a:r>
          </a:p>
          <a:p>
            <a:pPr marL="342900" marR="0" lvl="0" indent="-342900" algn="l" defTabSz="914400" rtl="0" eaLnBrk="0" fontAlgn="base" latinLnBrk="0" hangingPunct="0">
              <a:lnSpc>
                <a:spcPct val="100000"/>
              </a:lnSpc>
              <a:spcBef>
                <a:spcPct val="20000"/>
              </a:spcBef>
              <a:spcAft>
                <a:spcPct val="0"/>
              </a:spcAft>
              <a:buClrTx/>
              <a:buSzTx/>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Types the different SQL JOINS are as follows</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INNER JOIN</a:t>
            </a:r>
            <a:r>
              <a:rPr kumimoji="0" lang="en-US" sz="1400" b="0" i="0" u="none" strike="noStrike" kern="0" cap="none" spc="0" normalizeH="0" baseline="0" noProof="0" dirty="0" smtClean="0">
                <a:ln>
                  <a:noFill/>
                </a:ln>
                <a:solidFill>
                  <a:schemeClr val="tx1"/>
                </a:solidFill>
                <a:effectLst/>
                <a:uLnTx/>
                <a:uFillTx/>
                <a:latin typeface="+mn-lt"/>
              </a:rPr>
              <a:t>: Returns all rows when there is at least one match in BOTH tables.</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LEFT JOIN</a:t>
            </a:r>
            <a:r>
              <a:rPr kumimoji="0" lang="en-US" sz="1400" b="0" i="0" u="none" strike="noStrike" kern="0" cap="none" spc="0" normalizeH="0" baseline="0" noProof="0" dirty="0" smtClean="0">
                <a:ln>
                  <a:noFill/>
                </a:ln>
                <a:solidFill>
                  <a:schemeClr val="tx1"/>
                </a:solidFill>
                <a:effectLst/>
                <a:uLnTx/>
                <a:uFillTx/>
                <a:latin typeface="+mn-lt"/>
              </a:rPr>
              <a:t>: Return all rows from the left table, and the matched rows from the right table.</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RIGHT JOIN</a:t>
            </a:r>
            <a:r>
              <a:rPr kumimoji="0" lang="en-US" sz="1400" b="0" i="0" u="none" strike="noStrike" kern="0" cap="none" spc="0" normalizeH="0" baseline="0" noProof="0" dirty="0" smtClean="0">
                <a:ln>
                  <a:noFill/>
                </a:ln>
                <a:solidFill>
                  <a:schemeClr val="tx1"/>
                </a:solidFill>
                <a:effectLst/>
                <a:uLnTx/>
                <a:uFillTx/>
                <a:latin typeface="+mn-lt"/>
              </a:rPr>
              <a:t>: Return all rows from the right table, and the matched rows from the left table.</a:t>
            </a:r>
          </a:p>
          <a:p>
            <a:pPr marL="742950" marR="0" lvl="1" indent="-28575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1" i="0" u="none" strike="noStrike" kern="0" cap="none" spc="0" normalizeH="0" baseline="0" noProof="0" dirty="0" smtClean="0">
                <a:ln>
                  <a:noFill/>
                </a:ln>
                <a:solidFill>
                  <a:schemeClr val="tx1"/>
                </a:solidFill>
                <a:effectLst/>
                <a:uLnTx/>
                <a:uFillTx/>
                <a:latin typeface="+mn-lt"/>
              </a:rPr>
              <a:t>FULL JOIN</a:t>
            </a:r>
            <a:r>
              <a:rPr kumimoji="0" lang="en-US" sz="1400" b="0" i="0" u="none" strike="noStrike" kern="0" cap="none" spc="0" normalizeH="0" baseline="0" noProof="0" dirty="0" smtClean="0">
                <a:ln>
                  <a:noFill/>
                </a:ln>
                <a:solidFill>
                  <a:schemeClr val="tx1"/>
                </a:solidFill>
                <a:effectLst/>
                <a:uLnTx/>
                <a:uFillTx/>
                <a:latin typeface="+mn-lt"/>
              </a:rPr>
              <a:t>: Return all rows when there is a match in ONE of the tables.</a:t>
            </a:r>
          </a:p>
          <a:p>
            <a:pPr marL="742950" lvl="1" indent="-285750" eaLnBrk="0" hangingPunct="0">
              <a:spcBef>
                <a:spcPct val="20000"/>
              </a:spcBef>
              <a:buFont typeface="Wingdings" pitchFamily="2" charset="2"/>
              <a:buChar char="ü"/>
              <a:defRPr/>
            </a:pPr>
            <a:r>
              <a:rPr lang="en-US" sz="1400" b="1" dirty="0" smtClean="0"/>
              <a:t>SELF JOIN</a:t>
            </a:r>
            <a:r>
              <a:rPr lang="en-US" sz="1400" dirty="0" smtClean="0"/>
              <a:t> is used to join a table to itself, as if the table were two tables, temporarily renaming at least one table in the SQL statement.</a:t>
            </a:r>
          </a:p>
          <a:p>
            <a:pPr marL="742950" lvl="1" indent="-285750" eaLnBrk="0" hangingPunct="0">
              <a:spcBef>
                <a:spcPct val="20000"/>
              </a:spcBef>
              <a:buFont typeface="Wingdings" pitchFamily="2" charset="2"/>
              <a:buChar char="ü"/>
              <a:defRPr/>
            </a:pPr>
            <a:r>
              <a:rPr lang="en-US" sz="1400" b="1" dirty="0" smtClean="0"/>
              <a:t>CARTESIAN JOIN</a:t>
            </a:r>
            <a:r>
              <a:rPr lang="en-US" sz="1400" dirty="0" smtClean="0"/>
              <a:t> or </a:t>
            </a:r>
            <a:r>
              <a:rPr lang="en-US" sz="1400" b="1" dirty="0" smtClean="0"/>
              <a:t>CROSS JOIN</a:t>
            </a:r>
            <a:r>
              <a:rPr lang="en-US" sz="1400" dirty="0" smtClean="0"/>
              <a:t> returns the Cartesian product of the sets of records from the two or more joined tables. </a:t>
            </a:r>
            <a:endParaRPr kumimoji="0" lang="en-US" sz="1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62</a:t>
            </a:fld>
            <a:endParaRPr lang="en-US"/>
          </a:p>
        </p:txBody>
      </p:sp>
      <p:pic>
        <p:nvPicPr>
          <p:cNvPr id="11" name="Picture 2" descr="SQL INNER JOIN"/>
          <p:cNvPicPr>
            <a:picLocks noChangeAspect="1" noChangeArrowheads="1"/>
          </p:cNvPicPr>
          <p:nvPr/>
        </p:nvPicPr>
        <p:blipFill>
          <a:blip r:embed="rId2" cstate="print"/>
          <a:srcRect/>
          <a:stretch>
            <a:fillRect/>
          </a:stretch>
        </p:blipFill>
        <p:spPr bwMode="auto">
          <a:xfrm>
            <a:off x="5638800" y="3276600"/>
            <a:ext cx="2543175" cy="1843803"/>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Inner Join</a:t>
            </a:r>
            <a:endParaRPr lang="en-US" sz="2000" b="1" kern="0" dirty="0">
              <a:solidFill>
                <a:schemeClr val="tx2"/>
              </a:solidFill>
            </a:endParaRPr>
          </a:p>
        </p:txBody>
      </p:sp>
      <p:sp>
        <p:nvSpPr>
          <p:cNvPr id="14" name="Text Placeholder 6"/>
          <p:cNvSpPr txBox="1">
            <a:spLocks/>
          </p:cNvSpPr>
          <p:nvPr/>
        </p:nvSpPr>
        <p:spPr>
          <a:xfrm>
            <a:off x="381000" y="1633729"/>
            <a:ext cx="7391400" cy="3776471"/>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INNER JOIN keyword selects all rows from both tables as long as there is a match between the columns in both tables.</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INNER JOIN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INNER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OR</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63</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Inner Join | Example</a:t>
            </a:r>
            <a:endParaRPr lang="en-US" sz="2000" b="1" kern="0" dirty="0">
              <a:solidFill>
                <a:schemeClr val="tx2"/>
              </a:solidFill>
            </a:endParaRPr>
          </a:p>
        </p:txBody>
      </p:sp>
      <p:graphicFrame>
        <p:nvGraphicFramePr>
          <p:cNvPr id="18" name="Group 267"/>
          <p:cNvGraphicFramePr>
            <a:graphicFrameLocks noGrp="1"/>
          </p:cNvGraphicFramePr>
          <p:nvPr>
            <p:ph sz="quarter" idx="4294967295"/>
          </p:nvPr>
        </p:nvGraphicFramePr>
        <p:xfrm>
          <a:off x="457200" y="1828800"/>
          <a:ext cx="4038600" cy="1523999"/>
        </p:xfrm>
        <a:graphic>
          <a:graphicData uri="http://schemas.openxmlformats.org/drawingml/2006/table">
            <a:tbl>
              <a:tblPr firstRow="1" firstCol="1" bandRow="1">
                <a:tableStyleId>{0E3FDE45-AF77-4B5C-9715-49D594BDF05E}</a:tableStyleId>
              </a:tblPr>
              <a:tblGrid>
                <a:gridCol w="902240"/>
                <a:gridCol w="1354624"/>
                <a:gridCol w="1781736"/>
              </a:tblGrid>
              <a:tr h="315719">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DEPT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266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147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EEE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266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47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Durga</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9" name="Text Box 230"/>
          <p:cNvSpPr txBox="1">
            <a:spLocks noChangeArrowheads="1"/>
          </p:cNvSpPr>
          <p:nvPr/>
        </p:nvSpPr>
        <p:spPr bwMode="auto">
          <a:xfrm>
            <a:off x="457200" y="1524000"/>
            <a:ext cx="2122192"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Employee</a:t>
            </a:r>
          </a:p>
        </p:txBody>
      </p:sp>
      <p:graphicFrame>
        <p:nvGraphicFramePr>
          <p:cNvPr id="20" name="Group 202"/>
          <p:cNvGraphicFramePr>
            <a:graphicFrameLocks noGrp="1"/>
          </p:cNvGraphicFramePr>
          <p:nvPr>
            <p:ph sz="quarter" idx="4294967295"/>
          </p:nvPr>
        </p:nvGraphicFramePr>
        <p:xfrm>
          <a:off x="4800600" y="1828800"/>
          <a:ext cx="3429000" cy="1523999"/>
        </p:xfrm>
        <a:graphic>
          <a:graphicData uri="http://schemas.openxmlformats.org/drawingml/2006/table">
            <a:tbl>
              <a:tblPr firstRow="1" firstCol="1" bandRow="1">
                <a:tableStyleId>{0E3FDE45-AF77-4B5C-9715-49D594BDF05E}</a:tableStyleId>
              </a:tblPr>
              <a:tblGrid>
                <a:gridCol w="685800"/>
                <a:gridCol w="1350168"/>
                <a:gridCol w="1393032"/>
              </a:tblGrid>
              <a:tr h="2510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DESIG</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SALARY</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1887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762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887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500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762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Ass. PROF</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1" name="Text Box 231"/>
          <p:cNvSpPr txBox="1">
            <a:spLocks noChangeArrowheads="1"/>
          </p:cNvSpPr>
          <p:nvPr/>
        </p:nvSpPr>
        <p:spPr bwMode="auto">
          <a:xfrm>
            <a:off x="4800600" y="1524000"/>
            <a:ext cx="9144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Salary</a:t>
            </a:r>
          </a:p>
        </p:txBody>
      </p:sp>
      <p:graphicFrame>
        <p:nvGraphicFramePr>
          <p:cNvPr id="22" name="Group 264"/>
          <p:cNvGraphicFramePr>
            <a:graphicFrameLocks noGrp="1"/>
          </p:cNvGraphicFramePr>
          <p:nvPr/>
        </p:nvGraphicFramePr>
        <p:xfrm>
          <a:off x="4572000" y="4114800"/>
          <a:ext cx="3657600" cy="1524000"/>
        </p:xfrm>
        <a:graphic>
          <a:graphicData uri="http://schemas.openxmlformats.org/drawingml/2006/table">
            <a:tbl>
              <a:tblPr firstRow="1" firstCol="1" bandRow="1">
                <a:tableStyleId>{0E3FDE45-AF77-4B5C-9715-49D594BDF05E}</a:tableStyleId>
              </a:tblPr>
              <a:tblGrid>
                <a:gridCol w="600221"/>
                <a:gridCol w="744804"/>
                <a:gridCol w="665017"/>
                <a:gridCol w="831273"/>
                <a:gridCol w="816285"/>
              </a:tblGrid>
              <a:tr h="5598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DEPT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DESIG</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SALARY</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41931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Raji</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5447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3" name="Text Box 231"/>
          <p:cNvSpPr txBox="1">
            <a:spLocks noChangeArrowheads="1"/>
          </p:cNvSpPr>
          <p:nvPr/>
        </p:nvSpPr>
        <p:spPr bwMode="auto">
          <a:xfrm>
            <a:off x="4572000" y="3733800"/>
            <a:ext cx="9144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smtClean="0"/>
              <a:t>Output</a:t>
            </a:r>
            <a:endParaRPr lang="en-US" sz="1400" b="1" dirty="0"/>
          </a:p>
        </p:txBody>
      </p:sp>
      <p:sp>
        <p:nvSpPr>
          <p:cNvPr id="24" name="Rectangle 23"/>
          <p:cNvSpPr/>
          <p:nvPr/>
        </p:nvSpPr>
        <p:spPr>
          <a:xfrm>
            <a:off x="381000" y="3810000"/>
            <a:ext cx="3886200" cy="954107"/>
          </a:xfrm>
          <a:prstGeom prst="rect">
            <a:avLst/>
          </a:prstGeom>
          <a:ln>
            <a:solidFill>
              <a:schemeClr val="tx1"/>
            </a:solidFill>
          </a:ln>
        </p:spPr>
        <p:txBody>
          <a:bodyPr wrap="square">
            <a:spAutoFit/>
          </a:bodyPr>
          <a:lstStyle/>
          <a:p>
            <a:pPr marL="234950" indent="-234950">
              <a:spcBef>
                <a:spcPct val="50000"/>
              </a:spcBef>
              <a:buFont typeface="Wingdings" pitchFamily="2" charset="2"/>
              <a:buNone/>
            </a:pPr>
            <a:r>
              <a:rPr lang="en-US" sz="1400" b="1" dirty="0" smtClean="0">
                <a:cs typeface="Arial" pitchFamily="34" charset="0"/>
              </a:rPr>
              <a:t>Select 	</a:t>
            </a:r>
            <a:r>
              <a:rPr lang="en-US" sz="1400" dirty="0" smtClean="0">
                <a:cs typeface="Arial" pitchFamily="34" charset="0"/>
              </a:rPr>
              <a:t>e.eno, ename, dept, desig, salary</a:t>
            </a:r>
          </a:p>
          <a:p>
            <a:pPr marL="234950" indent="-234950">
              <a:spcBef>
                <a:spcPct val="50000"/>
              </a:spcBef>
              <a:buFont typeface="Wingdings" pitchFamily="2" charset="2"/>
              <a:buNone/>
            </a:pPr>
            <a:r>
              <a:rPr lang="en-US" sz="1400" b="1" dirty="0" smtClean="0">
                <a:cs typeface="Arial" pitchFamily="34" charset="0"/>
              </a:rPr>
              <a:t>FROM 	</a:t>
            </a:r>
            <a:r>
              <a:rPr lang="en-US" sz="1400" dirty="0" smtClean="0">
                <a:cs typeface="Arial" pitchFamily="34" charset="0"/>
              </a:rPr>
              <a:t>Employee e</a:t>
            </a:r>
            <a:r>
              <a:rPr lang="en-US" sz="1400" b="1" dirty="0" smtClean="0">
                <a:cs typeface="Arial" pitchFamily="34" charset="0"/>
              </a:rPr>
              <a:t> Inner Join Salary s </a:t>
            </a:r>
          </a:p>
          <a:p>
            <a:pPr marL="234950" indent="-234950">
              <a:spcBef>
                <a:spcPct val="50000"/>
              </a:spcBef>
              <a:buFont typeface="Wingdings" pitchFamily="2" charset="2"/>
              <a:buNone/>
            </a:pPr>
            <a:r>
              <a:rPr lang="en-US" sz="1400" b="1" dirty="0" smtClean="0">
                <a:cs typeface="Arial" pitchFamily="34" charset="0"/>
              </a:rPr>
              <a:t>		On </a:t>
            </a:r>
            <a:r>
              <a:rPr lang="en-US" sz="1400" dirty="0" smtClean="0">
                <a:cs typeface="Arial" pitchFamily="34" charset="0"/>
              </a:rPr>
              <a:t>e.eno = s.eno</a:t>
            </a:r>
            <a:r>
              <a:rPr lang="en-US" sz="1400" b="1" dirty="0" smtClean="0">
                <a:cs typeface="Arial" pitchFamily="34" charset="0"/>
              </a:rPr>
              <a:t>;</a:t>
            </a:r>
            <a:endParaRPr lang="en-US" sz="1400" b="1" dirty="0">
              <a:cs typeface="Arial" pitchFamily="34" charset="0"/>
            </a:endParaRPr>
          </a:p>
        </p:txBody>
      </p:sp>
      <p:sp>
        <p:nvSpPr>
          <p:cNvPr id="15" name="Rectangle 14"/>
          <p:cNvSpPr/>
          <p:nvPr/>
        </p:nvSpPr>
        <p:spPr>
          <a:xfrm>
            <a:off x="381000" y="4953000"/>
            <a:ext cx="3886200" cy="1169551"/>
          </a:xfrm>
          <a:prstGeom prst="rect">
            <a:avLst/>
          </a:prstGeom>
          <a:ln>
            <a:solidFill>
              <a:schemeClr val="tx1"/>
            </a:solidFill>
          </a:ln>
        </p:spPr>
        <p:txBody>
          <a:bodyPr wrap="square">
            <a:spAutoFit/>
          </a:bodyPr>
          <a:lstStyle/>
          <a:p>
            <a:r>
              <a:rPr lang="en-US" sz="1400" b="1" dirty="0" smtClean="0">
                <a:cs typeface="Arial" pitchFamily="34" charset="0"/>
              </a:rPr>
              <a:t>Select 	</a:t>
            </a:r>
            <a:r>
              <a:rPr lang="en-US" sz="1400" dirty="0" smtClean="0">
                <a:cs typeface="Arial" pitchFamily="34" charset="0"/>
              </a:rPr>
              <a:t>e.eno, </a:t>
            </a:r>
            <a:r>
              <a:rPr lang="en-US" sz="1400" dirty="0" err="1" smtClean="0">
                <a:cs typeface="Arial" pitchFamily="34" charset="0"/>
              </a:rPr>
              <a:t>ename</a:t>
            </a:r>
            <a:r>
              <a:rPr lang="en-US" sz="1400" dirty="0" smtClean="0">
                <a:cs typeface="Arial" pitchFamily="34" charset="0"/>
              </a:rPr>
              <a:t>, dept, </a:t>
            </a:r>
            <a:r>
              <a:rPr lang="en-US" sz="1400" dirty="0" err="1" smtClean="0">
                <a:cs typeface="Arial" pitchFamily="34" charset="0"/>
              </a:rPr>
              <a:t>desig</a:t>
            </a:r>
            <a:r>
              <a:rPr lang="en-US" sz="1400" dirty="0" smtClean="0">
                <a:cs typeface="Arial" pitchFamily="34" charset="0"/>
              </a:rPr>
              <a:t>, salary </a:t>
            </a:r>
          </a:p>
          <a:p>
            <a:endParaRPr lang="en-US" sz="1400" dirty="0" smtClean="0">
              <a:cs typeface="Arial" pitchFamily="34" charset="0"/>
            </a:endParaRPr>
          </a:p>
          <a:p>
            <a:r>
              <a:rPr lang="en-US" sz="1400" b="1" dirty="0" smtClean="0">
                <a:cs typeface="Arial" pitchFamily="34" charset="0"/>
              </a:rPr>
              <a:t>From 	</a:t>
            </a:r>
            <a:r>
              <a:rPr lang="en-US" sz="1400" dirty="0" smtClean="0">
                <a:cs typeface="Arial" pitchFamily="34" charset="0"/>
              </a:rPr>
              <a:t>employee e , salary s </a:t>
            </a:r>
          </a:p>
          <a:p>
            <a:endParaRPr lang="en-US" sz="1400" dirty="0" smtClean="0">
              <a:cs typeface="Arial" pitchFamily="34" charset="0"/>
            </a:endParaRPr>
          </a:p>
          <a:p>
            <a:r>
              <a:rPr lang="en-US" sz="1400" b="1" dirty="0" smtClean="0">
                <a:cs typeface="Arial" pitchFamily="34" charset="0"/>
              </a:rPr>
              <a:t>Where</a:t>
            </a:r>
            <a:r>
              <a:rPr lang="en-US" sz="1400" dirty="0" smtClean="0">
                <a:cs typeface="Arial" pitchFamily="34" charset="0"/>
              </a:rPr>
              <a:t> 	e.eno = s.eno;</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64</a:t>
            </a:fld>
            <a:endParaRPr lang="en-US"/>
          </a:p>
        </p:txBody>
      </p:sp>
      <p:sp>
        <p:nvSpPr>
          <p:cNvPr id="12" name="Text Placeholder 6"/>
          <p:cNvSpPr txBox="1">
            <a:spLocks/>
          </p:cNvSpPr>
          <p:nvPr/>
        </p:nvSpPr>
        <p:spPr>
          <a:xfrm>
            <a:off x="458787" y="1471613"/>
            <a:ext cx="7313613" cy="23383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LEFT JOIN keyword returns all rows from the left table (table1), with the matching rows in the right table (table2). The result is NULL in the right side when there is no match.</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LEFT JOIN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LEFT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2" descr="SQL LEFT JOIN"/>
          <p:cNvPicPr>
            <a:picLocks noChangeAspect="1" noChangeArrowheads="1"/>
          </p:cNvPicPr>
          <p:nvPr/>
        </p:nvPicPr>
        <p:blipFill>
          <a:blip r:embed="rId2" cstate="print"/>
          <a:srcRect/>
          <a:stretch>
            <a:fillRect/>
          </a:stretch>
        </p:blipFill>
        <p:spPr bwMode="auto">
          <a:xfrm>
            <a:off x="5562600" y="2057400"/>
            <a:ext cx="2568465" cy="1862138"/>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Left Join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65</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Left Join | Example</a:t>
            </a:r>
            <a:endParaRPr lang="en-US" sz="2000" b="1" kern="0" dirty="0">
              <a:solidFill>
                <a:schemeClr val="tx2"/>
              </a:solidFill>
            </a:endParaRPr>
          </a:p>
        </p:txBody>
      </p:sp>
      <p:graphicFrame>
        <p:nvGraphicFramePr>
          <p:cNvPr id="8" name="Group 33"/>
          <p:cNvGraphicFramePr>
            <a:graphicFrameLocks noGrp="1"/>
          </p:cNvGraphicFramePr>
          <p:nvPr>
            <p:ph sz="quarter" idx="1"/>
          </p:nvPr>
        </p:nvGraphicFramePr>
        <p:xfrm>
          <a:off x="533400" y="1905000"/>
          <a:ext cx="3733800" cy="1435102"/>
        </p:xfrm>
        <a:graphic>
          <a:graphicData uri="http://schemas.openxmlformats.org/drawingml/2006/table">
            <a:tbl>
              <a:tblPr firstRow="1" firstCol="1" bandRow="1">
                <a:tableStyleId>{0E3FDE45-AF77-4B5C-9715-49D594BDF05E}</a:tableStyleId>
              </a:tblPr>
              <a:tblGrid>
                <a:gridCol w="1245155"/>
                <a:gridCol w="1243489"/>
                <a:gridCol w="1245156"/>
              </a:tblGrid>
              <a:tr h="2968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575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EEE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9" name="Group 61"/>
          <p:cNvGraphicFramePr>
            <a:graphicFrameLocks/>
          </p:cNvGraphicFramePr>
          <p:nvPr/>
        </p:nvGraphicFramePr>
        <p:xfrm>
          <a:off x="4572000" y="1905000"/>
          <a:ext cx="3962400" cy="1397000"/>
        </p:xfrm>
        <a:graphic>
          <a:graphicData uri="http://schemas.openxmlformats.org/drawingml/2006/table">
            <a:tbl>
              <a:tblPr firstRow="1" firstCol="1" bandRow="1">
                <a:tableStyleId>{0E3FDE45-AF77-4B5C-9715-49D594BDF05E}</a:tableStyleId>
              </a:tblPr>
              <a:tblGrid>
                <a:gridCol w="1320800"/>
                <a:gridCol w="1320800"/>
                <a:gridCol w="1320800"/>
              </a:tblGrid>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500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94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10" name="Group 253"/>
          <p:cNvGraphicFramePr>
            <a:graphicFrameLocks/>
          </p:cNvGraphicFramePr>
          <p:nvPr/>
        </p:nvGraphicFramePr>
        <p:xfrm>
          <a:off x="457201" y="4800600"/>
          <a:ext cx="3810000" cy="1546227"/>
        </p:xfrm>
        <a:graphic>
          <a:graphicData uri="http://schemas.openxmlformats.org/drawingml/2006/table">
            <a:tbl>
              <a:tblPr firstRow="1" firstCol="1" bandRow="1">
                <a:tableStyleId>{0E3FDE45-AF77-4B5C-9715-49D594BDF05E}</a:tableStyleId>
              </a:tblPr>
              <a:tblGrid>
                <a:gridCol w="762535"/>
                <a:gridCol w="761197"/>
                <a:gridCol w="762535"/>
                <a:gridCol w="761198"/>
                <a:gridCol w="762535"/>
              </a:tblGrid>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797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95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IT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1" name="Text Box 89"/>
          <p:cNvSpPr txBox="1">
            <a:spLocks noChangeArrowheads="1"/>
          </p:cNvSpPr>
          <p:nvPr/>
        </p:nvSpPr>
        <p:spPr bwMode="auto">
          <a:xfrm>
            <a:off x="533400" y="1600200"/>
            <a:ext cx="9779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Employee</a:t>
            </a:r>
          </a:p>
        </p:txBody>
      </p:sp>
      <p:sp>
        <p:nvSpPr>
          <p:cNvPr id="14" name="Text Box 90"/>
          <p:cNvSpPr txBox="1">
            <a:spLocks noChangeArrowheads="1"/>
          </p:cNvSpPr>
          <p:nvPr/>
        </p:nvSpPr>
        <p:spPr bwMode="auto">
          <a:xfrm>
            <a:off x="4567010" y="1600200"/>
            <a:ext cx="6858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Salary</a:t>
            </a:r>
          </a:p>
        </p:txBody>
      </p:sp>
      <p:graphicFrame>
        <p:nvGraphicFramePr>
          <p:cNvPr id="17" name="Group 275"/>
          <p:cNvGraphicFramePr>
            <a:graphicFrameLocks/>
          </p:cNvGraphicFramePr>
          <p:nvPr/>
        </p:nvGraphicFramePr>
        <p:xfrm>
          <a:off x="4572000" y="4800600"/>
          <a:ext cx="4038601" cy="1565277"/>
        </p:xfrm>
        <a:graphic>
          <a:graphicData uri="http://schemas.openxmlformats.org/drawingml/2006/table">
            <a:tbl>
              <a:tblPr firstRow="1" firstCol="1" bandRow="1">
                <a:tableStyleId>{0E3FDE45-AF77-4B5C-9715-49D594BDF05E}</a:tableStyleId>
              </a:tblPr>
              <a:tblGrid>
                <a:gridCol w="646176"/>
                <a:gridCol w="807720"/>
                <a:gridCol w="807720"/>
                <a:gridCol w="968083"/>
                <a:gridCol w="808902"/>
              </a:tblGrid>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432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LECT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8" name="Rectangle 17"/>
          <p:cNvSpPr/>
          <p:nvPr/>
        </p:nvSpPr>
        <p:spPr>
          <a:xfrm>
            <a:off x="457200" y="3581400"/>
            <a:ext cx="3810000" cy="954107"/>
          </a:xfrm>
          <a:prstGeom prst="rect">
            <a:avLst/>
          </a:prstGeom>
          <a:ln>
            <a:solidFill>
              <a:schemeClr val="tx1"/>
            </a:solidFill>
          </a:ln>
        </p:spPr>
        <p:txBody>
          <a:bodyPr wrap="square">
            <a:spAutoFit/>
          </a:bodyPr>
          <a:lstStyle/>
          <a:p>
            <a:pPr marL="234950" indent="-234950">
              <a:spcBef>
                <a:spcPct val="50000"/>
              </a:spcBef>
              <a:buFont typeface="Wingdings" pitchFamily="2" charset="2"/>
              <a:buNone/>
            </a:pPr>
            <a:r>
              <a:rPr lang="en-US" sz="1400" b="1" dirty="0" smtClean="0">
                <a:cs typeface="Arial" pitchFamily="34" charset="0"/>
              </a:rPr>
              <a:t>Select</a:t>
            </a:r>
            <a:r>
              <a:rPr lang="en-US" sz="1400" dirty="0" smtClean="0">
                <a:cs typeface="Arial" pitchFamily="34" charset="0"/>
              </a:rPr>
              <a:t> 	e.eno, </a:t>
            </a:r>
            <a:r>
              <a:rPr lang="en-US" sz="1400" dirty="0" err="1" smtClean="0">
                <a:cs typeface="Arial" pitchFamily="34" charset="0"/>
              </a:rPr>
              <a:t>ename</a:t>
            </a:r>
            <a:r>
              <a:rPr lang="en-US" sz="1400" dirty="0" smtClean="0">
                <a:cs typeface="Arial" pitchFamily="34" charset="0"/>
              </a:rPr>
              <a:t>, dept, </a:t>
            </a:r>
            <a:r>
              <a:rPr lang="en-US" sz="1400" dirty="0" err="1" smtClean="0">
                <a:cs typeface="Arial" pitchFamily="34" charset="0"/>
              </a:rPr>
              <a:t>desig</a:t>
            </a:r>
            <a:r>
              <a:rPr lang="en-US" sz="1400" dirty="0" smtClean="0">
                <a:cs typeface="Arial" pitchFamily="34" charset="0"/>
              </a:rPr>
              <a:t>, salary  </a:t>
            </a:r>
          </a:p>
          <a:p>
            <a:pPr marL="234950" indent="-234950">
              <a:spcBef>
                <a:spcPct val="50000"/>
              </a:spcBef>
              <a:buFont typeface="Wingdings" pitchFamily="2" charset="2"/>
              <a:buNone/>
            </a:pPr>
            <a:r>
              <a:rPr lang="en-US" sz="1400" b="1" dirty="0" smtClean="0">
                <a:cs typeface="Arial" pitchFamily="34" charset="0"/>
              </a:rPr>
              <a:t>From</a:t>
            </a:r>
            <a:r>
              <a:rPr lang="en-US" sz="1400" dirty="0" smtClean="0">
                <a:cs typeface="Arial" pitchFamily="34" charset="0"/>
              </a:rPr>
              <a:t>      employee e </a:t>
            </a:r>
            <a:r>
              <a:rPr lang="en-US" sz="1400" b="1" dirty="0" smtClean="0">
                <a:cs typeface="Arial" pitchFamily="34" charset="0"/>
              </a:rPr>
              <a:t>Left Outer Join</a:t>
            </a:r>
            <a:r>
              <a:rPr lang="en-US" sz="1400" dirty="0" smtClean="0">
                <a:cs typeface="Arial" pitchFamily="34" charset="0"/>
              </a:rPr>
              <a:t> salary s </a:t>
            </a:r>
          </a:p>
          <a:p>
            <a:pPr marL="234950" indent="-234950">
              <a:spcBef>
                <a:spcPct val="50000"/>
              </a:spcBef>
              <a:buFont typeface="Wingdings" pitchFamily="2" charset="2"/>
              <a:buNone/>
            </a:pPr>
            <a:r>
              <a:rPr lang="en-US" sz="1400" b="1" dirty="0" smtClean="0">
                <a:cs typeface="Arial" pitchFamily="34" charset="0"/>
              </a:rPr>
              <a:t>		On</a:t>
            </a:r>
            <a:r>
              <a:rPr lang="en-US" sz="1400" dirty="0" smtClean="0">
                <a:cs typeface="Arial" pitchFamily="34" charset="0"/>
              </a:rPr>
              <a:t> e.eno = s.eno;</a:t>
            </a:r>
            <a:endParaRPr lang="en-US" sz="1400" dirty="0">
              <a:cs typeface="Arial" pitchFamily="34" charset="0"/>
            </a:endParaRPr>
          </a:p>
        </p:txBody>
      </p:sp>
      <p:sp>
        <p:nvSpPr>
          <p:cNvPr id="19" name="Rectangle 18"/>
          <p:cNvSpPr/>
          <p:nvPr/>
        </p:nvSpPr>
        <p:spPr>
          <a:xfrm>
            <a:off x="4572000" y="3604736"/>
            <a:ext cx="4038600" cy="846386"/>
          </a:xfrm>
          <a:prstGeom prst="rect">
            <a:avLst/>
          </a:prstGeom>
          <a:noFill/>
          <a:ln>
            <a:solidFill>
              <a:schemeClr val="tx1"/>
            </a:solidFill>
          </a:ln>
        </p:spPr>
        <p:txBody>
          <a:bodyPr wrap="square">
            <a:spAutoFit/>
          </a:bodyPr>
          <a:lstStyle/>
          <a:p>
            <a:pPr marL="234950" indent="-234950">
              <a:spcBef>
                <a:spcPct val="50000"/>
              </a:spcBef>
              <a:buFont typeface="Wingdings" pitchFamily="2" charset="2"/>
              <a:buNone/>
            </a:pPr>
            <a:r>
              <a:rPr lang="en-US" sz="1400" b="1" dirty="0" smtClean="0">
                <a:cs typeface="Arial" pitchFamily="34" charset="0"/>
              </a:rPr>
              <a:t>Select</a:t>
            </a:r>
            <a:r>
              <a:rPr lang="en-US" sz="1400" dirty="0" smtClean="0">
                <a:cs typeface="Arial" pitchFamily="34" charset="0"/>
              </a:rPr>
              <a:t> 	s.eno, </a:t>
            </a:r>
            <a:r>
              <a:rPr lang="en-US" sz="1400" dirty="0" err="1" smtClean="0">
                <a:cs typeface="Arial" pitchFamily="34" charset="0"/>
              </a:rPr>
              <a:t>ename</a:t>
            </a:r>
            <a:r>
              <a:rPr lang="en-US" sz="1400" dirty="0" smtClean="0">
                <a:cs typeface="Arial" pitchFamily="34" charset="0"/>
              </a:rPr>
              <a:t>, dept, </a:t>
            </a:r>
            <a:r>
              <a:rPr lang="en-US" sz="1400" dirty="0" err="1" smtClean="0">
                <a:cs typeface="Arial" pitchFamily="34" charset="0"/>
              </a:rPr>
              <a:t>desig</a:t>
            </a:r>
            <a:r>
              <a:rPr lang="en-US" sz="1400" dirty="0" smtClean="0">
                <a:cs typeface="Arial" pitchFamily="34" charset="0"/>
              </a:rPr>
              <a:t>, salary </a:t>
            </a:r>
          </a:p>
          <a:p>
            <a:pPr marL="234950" indent="-234950">
              <a:spcBef>
                <a:spcPct val="50000"/>
              </a:spcBef>
              <a:buFont typeface="Wingdings" pitchFamily="2" charset="2"/>
              <a:buNone/>
            </a:pPr>
            <a:r>
              <a:rPr lang="en-US" sz="1400" b="1" dirty="0" smtClean="0">
                <a:cs typeface="Arial" pitchFamily="34" charset="0"/>
              </a:rPr>
              <a:t>From</a:t>
            </a:r>
            <a:r>
              <a:rPr lang="en-US" sz="1400" dirty="0" smtClean="0">
                <a:cs typeface="Arial" pitchFamily="34" charset="0"/>
              </a:rPr>
              <a:t>          employee e </a:t>
            </a:r>
            <a:r>
              <a:rPr lang="en-US" sz="1400" b="1" dirty="0" smtClean="0">
                <a:cs typeface="Arial" pitchFamily="34" charset="0"/>
              </a:rPr>
              <a:t>Left Outer Join</a:t>
            </a:r>
            <a:r>
              <a:rPr lang="en-US" sz="1400" dirty="0" smtClean="0">
                <a:cs typeface="Arial" pitchFamily="34" charset="0"/>
              </a:rPr>
              <a:t> salary s 	</a:t>
            </a:r>
            <a:r>
              <a:rPr lang="en-US" sz="1400" b="1" dirty="0" smtClean="0">
                <a:cs typeface="Arial" pitchFamily="34" charset="0"/>
              </a:rPr>
              <a:t>On</a:t>
            </a:r>
            <a:r>
              <a:rPr lang="en-US" sz="1400" dirty="0" smtClean="0">
                <a:cs typeface="Arial" pitchFamily="34" charset="0"/>
              </a:rPr>
              <a:t>   e.eno = s.eno;</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66</a:t>
            </a:fld>
            <a:endParaRPr lang="en-US"/>
          </a:p>
        </p:txBody>
      </p:sp>
      <p:sp>
        <p:nvSpPr>
          <p:cNvPr id="10" name="Text Placeholder 6"/>
          <p:cNvSpPr txBox="1">
            <a:spLocks/>
          </p:cNvSpPr>
          <p:nvPr/>
        </p:nvSpPr>
        <p:spPr>
          <a:xfrm>
            <a:off x="458787" y="1547813"/>
            <a:ext cx="7237413" cy="44719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RIGHT JOIN keyword returns all rows from the right table (table2), with the matching rows in the left table (table1). The result is NULL in the left side when there is no match.</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Right JOIN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r>
              <a:rPr kumimoji="0" lang="en-US" sz="1400" b="0" i="1"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RIGHT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OR</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r>
              <a:rPr kumimoji="0" lang="en-US" sz="1400" b="0" i="1" u="none" strike="noStrike" kern="0" cap="none" spc="0" normalizeH="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RIGHT OUTER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1" name="Picture 2" descr="SQL RIGHT JOIN"/>
          <p:cNvPicPr>
            <a:picLocks noChangeAspect="1" noChangeArrowheads="1"/>
          </p:cNvPicPr>
          <p:nvPr/>
        </p:nvPicPr>
        <p:blipFill>
          <a:blip r:embed="rId2" cstate="print"/>
          <a:srcRect/>
          <a:stretch>
            <a:fillRect/>
          </a:stretch>
        </p:blipFill>
        <p:spPr bwMode="auto">
          <a:xfrm>
            <a:off x="5029200" y="3048000"/>
            <a:ext cx="2606675" cy="1889841"/>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Right Join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smtClean="0"/>
              <a:t>Fractal Academy of Analytics</a:t>
            </a:r>
            <a:endParaRPr lang="en-US" dirty="0"/>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67</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Right Join | Example</a:t>
            </a:r>
            <a:endParaRPr lang="en-US" sz="2000" b="1" kern="0" dirty="0">
              <a:solidFill>
                <a:schemeClr val="tx2"/>
              </a:solidFill>
            </a:endParaRPr>
          </a:p>
        </p:txBody>
      </p:sp>
      <p:graphicFrame>
        <p:nvGraphicFramePr>
          <p:cNvPr id="24" name="Group 3"/>
          <p:cNvGraphicFramePr>
            <a:graphicFrameLocks noGrp="1"/>
          </p:cNvGraphicFramePr>
          <p:nvPr>
            <p:ph sz="quarter" idx="1"/>
          </p:nvPr>
        </p:nvGraphicFramePr>
        <p:xfrm>
          <a:off x="533400" y="1905000"/>
          <a:ext cx="3886200" cy="1524001"/>
        </p:xfrm>
        <a:graphic>
          <a:graphicData uri="http://schemas.openxmlformats.org/drawingml/2006/table">
            <a:tbl>
              <a:tblPr firstRow="1" firstCol="1" bandRow="1">
                <a:tableStyleId>{0E3FDE45-AF77-4B5C-9715-49D594BDF05E}</a:tableStyleId>
              </a:tblPr>
              <a:tblGrid>
                <a:gridCol w="1295978"/>
                <a:gridCol w="1294243"/>
                <a:gridCol w="1295979"/>
              </a:tblGrid>
              <a:tr h="31525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345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100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5" name="Group 135"/>
          <p:cNvGraphicFramePr>
            <a:graphicFrameLocks/>
          </p:cNvGraphicFramePr>
          <p:nvPr/>
        </p:nvGraphicFramePr>
        <p:xfrm>
          <a:off x="4648200" y="1905000"/>
          <a:ext cx="3848100" cy="1524000"/>
        </p:xfrm>
        <a:graphic>
          <a:graphicData uri="http://schemas.openxmlformats.org/drawingml/2006/table">
            <a:tbl>
              <a:tblPr firstRow="1" firstCol="1" bandRow="1">
                <a:tableStyleId>{0E3FDE45-AF77-4B5C-9715-49D594BDF05E}</a:tableStyleId>
              </a:tblPr>
              <a:tblGrid>
                <a:gridCol w="1282700"/>
                <a:gridCol w="1282700"/>
                <a:gridCol w="1282700"/>
              </a:tblGrid>
              <a:tr h="32257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ENO</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DESIG</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SALARY</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100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LECT</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15000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200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Sr. LECT</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20000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500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PROF</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35000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smtClean="0">
                          <a:ln>
                            <a:noFill/>
                          </a:ln>
                          <a:effectLst/>
                        </a:rPr>
                        <a:t>600</a:t>
                      </a:r>
                      <a:endParaRPr kumimoji="0" lang="en-US" sz="12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dirty="0" smtClean="0">
                          <a:ln>
                            <a:noFill/>
                          </a:ln>
                          <a:effectLst/>
                        </a:rPr>
                        <a:t>Ass. PROF</a:t>
                      </a:r>
                      <a:endParaRPr kumimoji="0" lang="en-US" sz="12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l"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200" u="none" strike="noStrike" cap="none" normalizeH="0" baseline="0" dirty="0" smtClean="0">
                          <a:ln>
                            <a:noFill/>
                          </a:ln>
                          <a:effectLst/>
                        </a:rPr>
                        <a:t>30000</a:t>
                      </a:r>
                      <a:endParaRPr kumimoji="0" lang="en-US" sz="12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6" name="Group 55"/>
          <p:cNvGraphicFramePr>
            <a:graphicFrameLocks/>
          </p:cNvGraphicFramePr>
          <p:nvPr/>
        </p:nvGraphicFramePr>
        <p:xfrm>
          <a:off x="4622800" y="4724400"/>
          <a:ext cx="3911598" cy="1597027"/>
        </p:xfrm>
        <a:graphic>
          <a:graphicData uri="http://schemas.openxmlformats.org/drawingml/2006/table">
            <a:tbl>
              <a:tblPr firstRow="1" firstCol="1" bandRow="1">
                <a:tableStyleId>{0E3FDE45-AF77-4B5C-9715-49D594BDF05E}</a:tableStyleId>
              </a:tblPr>
              <a:tblGrid>
                <a:gridCol w="782869"/>
                <a:gridCol w="781496"/>
                <a:gridCol w="782869"/>
                <a:gridCol w="781495"/>
                <a:gridCol w="782869"/>
              </a:tblGrid>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2067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90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Durga</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IT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7" name="Text Box 93"/>
          <p:cNvSpPr txBox="1">
            <a:spLocks noChangeArrowheads="1"/>
          </p:cNvSpPr>
          <p:nvPr/>
        </p:nvSpPr>
        <p:spPr bwMode="auto">
          <a:xfrm>
            <a:off x="517160" y="1581148"/>
            <a:ext cx="12827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Employee</a:t>
            </a:r>
          </a:p>
        </p:txBody>
      </p:sp>
      <p:sp>
        <p:nvSpPr>
          <p:cNvPr id="28" name="Text Box 94"/>
          <p:cNvSpPr txBox="1">
            <a:spLocks noChangeArrowheads="1"/>
          </p:cNvSpPr>
          <p:nvPr/>
        </p:nvSpPr>
        <p:spPr bwMode="auto">
          <a:xfrm>
            <a:off x="4648200" y="1600200"/>
            <a:ext cx="12827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t>Salary</a:t>
            </a:r>
          </a:p>
        </p:txBody>
      </p:sp>
      <p:sp>
        <p:nvSpPr>
          <p:cNvPr id="29" name="Text Box 95"/>
          <p:cNvSpPr txBox="1">
            <a:spLocks noChangeArrowheads="1"/>
          </p:cNvSpPr>
          <p:nvPr/>
        </p:nvSpPr>
        <p:spPr bwMode="auto">
          <a:xfrm>
            <a:off x="533400" y="3733800"/>
            <a:ext cx="3910013"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 	</a:t>
            </a:r>
            <a:r>
              <a:rPr lang="en-US" sz="1400" b="0" dirty="0" smtClean="0">
                <a:cs typeface="Arial" pitchFamily="34" charset="0"/>
              </a:rPr>
              <a:t>s.eno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From</a:t>
            </a:r>
            <a:r>
              <a:rPr lang="en-US" sz="1400" b="0" dirty="0" smtClean="0">
                <a:cs typeface="Arial" pitchFamily="34" charset="0"/>
              </a:rPr>
              <a:t>   employee </a:t>
            </a:r>
            <a:r>
              <a:rPr lang="en-US" sz="1400" b="0" dirty="0">
                <a:cs typeface="Arial" pitchFamily="34" charset="0"/>
              </a:rPr>
              <a:t>e </a:t>
            </a:r>
            <a:r>
              <a:rPr lang="en-US" sz="1400" b="1" dirty="0" smtClean="0">
                <a:cs typeface="Arial" pitchFamily="34" charset="0"/>
              </a:rPr>
              <a:t>Right </a:t>
            </a:r>
            <a:r>
              <a:rPr lang="en-US" sz="1400" b="1" dirty="0">
                <a:cs typeface="Arial" pitchFamily="34" charset="0"/>
              </a:rPr>
              <a:t>O</a:t>
            </a:r>
            <a:r>
              <a:rPr lang="en-US" sz="1400" b="1" dirty="0" smtClean="0">
                <a:cs typeface="Arial" pitchFamily="34" charset="0"/>
              </a:rPr>
              <a:t>uter </a:t>
            </a:r>
            <a:r>
              <a:rPr lang="en-US" sz="1400" b="1" dirty="0">
                <a:cs typeface="Arial" pitchFamily="34" charset="0"/>
              </a:rPr>
              <a:t>J</a:t>
            </a:r>
            <a:r>
              <a:rPr lang="en-US" sz="1400" b="1" dirty="0" smtClean="0">
                <a:cs typeface="Arial" pitchFamily="34" charset="0"/>
              </a:rPr>
              <a:t>oin</a:t>
            </a:r>
            <a:r>
              <a:rPr lang="en-US" sz="1400" b="0" dirty="0" smtClean="0">
                <a:cs typeface="Arial" pitchFamily="34" charset="0"/>
              </a:rPr>
              <a:t> </a:t>
            </a:r>
            <a:r>
              <a:rPr lang="en-US" sz="1400" b="0" dirty="0">
                <a:cs typeface="Arial" pitchFamily="34" charset="0"/>
              </a:rPr>
              <a:t>salary s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On</a:t>
            </a:r>
            <a:r>
              <a:rPr lang="en-US" sz="1400" b="0" dirty="0" smtClean="0">
                <a:cs typeface="Arial" pitchFamily="34" charset="0"/>
              </a:rPr>
              <a:t> </a:t>
            </a:r>
            <a:r>
              <a:rPr lang="en-US" sz="1400" b="0" dirty="0">
                <a:cs typeface="Arial" pitchFamily="34" charset="0"/>
              </a:rPr>
              <a:t>e.eno = s.eno;</a:t>
            </a:r>
          </a:p>
        </p:txBody>
      </p:sp>
      <p:sp>
        <p:nvSpPr>
          <p:cNvPr id="30" name="Text Box 96"/>
          <p:cNvSpPr txBox="1">
            <a:spLocks noChangeArrowheads="1"/>
          </p:cNvSpPr>
          <p:nvPr/>
        </p:nvSpPr>
        <p:spPr bwMode="auto">
          <a:xfrm>
            <a:off x="4634460" y="3733800"/>
            <a:ext cx="3899940"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a:t>
            </a:r>
            <a:r>
              <a:rPr lang="en-US" sz="1400" b="0" dirty="0" smtClean="0">
                <a:cs typeface="Arial" pitchFamily="34" charset="0"/>
              </a:rPr>
              <a:t> 	e.eno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From</a:t>
            </a:r>
            <a:r>
              <a:rPr lang="en-US" sz="1400" b="0" dirty="0" smtClean="0">
                <a:cs typeface="Arial" pitchFamily="34" charset="0"/>
              </a:rPr>
              <a:t>      employee </a:t>
            </a:r>
            <a:r>
              <a:rPr lang="en-US" sz="1400" b="0" dirty="0">
                <a:cs typeface="Arial" pitchFamily="34" charset="0"/>
              </a:rPr>
              <a:t>e </a:t>
            </a:r>
            <a:r>
              <a:rPr lang="en-US" sz="1400" b="1" dirty="0" smtClean="0">
                <a:cs typeface="Arial" pitchFamily="34" charset="0"/>
              </a:rPr>
              <a:t>Right </a:t>
            </a:r>
            <a:r>
              <a:rPr lang="en-US" sz="1400" b="1" dirty="0">
                <a:cs typeface="Arial" pitchFamily="34" charset="0"/>
              </a:rPr>
              <a:t>O</a:t>
            </a:r>
            <a:r>
              <a:rPr lang="en-US" sz="1400" b="1" dirty="0" smtClean="0">
                <a:cs typeface="Arial" pitchFamily="34" charset="0"/>
              </a:rPr>
              <a:t>uter </a:t>
            </a:r>
            <a:r>
              <a:rPr lang="en-US" sz="1400" b="1" dirty="0">
                <a:cs typeface="Arial" pitchFamily="34" charset="0"/>
              </a:rPr>
              <a:t>J</a:t>
            </a:r>
            <a:r>
              <a:rPr lang="en-US" sz="1400" b="1" dirty="0" smtClean="0">
                <a:cs typeface="Arial" pitchFamily="34" charset="0"/>
              </a:rPr>
              <a:t>oin</a:t>
            </a:r>
            <a:r>
              <a:rPr lang="en-US" sz="1400" b="0" dirty="0" smtClean="0">
                <a:cs typeface="Arial" pitchFamily="34" charset="0"/>
              </a:rPr>
              <a:t> </a:t>
            </a:r>
            <a:r>
              <a:rPr lang="en-US" sz="1400" b="0" dirty="0">
                <a:cs typeface="Arial" pitchFamily="34" charset="0"/>
              </a:rPr>
              <a:t>salary s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On</a:t>
            </a:r>
            <a:r>
              <a:rPr lang="en-US" sz="1400" b="0" dirty="0" smtClean="0">
                <a:cs typeface="Arial" pitchFamily="34" charset="0"/>
              </a:rPr>
              <a:t> </a:t>
            </a:r>
            <a:r>
              <a:rPr lang="en-US" sz="1400" b="0" dirty="0">
                <a:cs typeface="Arial" pitchFamily="34" charset="0"/>
              </a:rPr>
              <a:t>e.eno = s.eno;</a:t>
            </a:r>
          </a:p>
        </p:txBody>
      </p:sp>
      <p:graphicFrame>
        <p:nvGraphicFramePr>
          <p:cNvPr id="31" name="Group 97"/>
          <p:cNvGraphicFramePr>
            <a:graphicFrameLocks/>
          </p:cNvGraphicFramePr>
          <p:nvPr/>
        </p:nvGraphicFramePr>
        <p:xfrm>
          <a:off x="472190" y="4724400"/>
          <a:ext cx="3962401" cy="1624014"/>
        </p:xfrm>
        <a:graphic>
          <a:graphicData uri="http://schemas.openxmlformats.org/drawingml/2006/table">
            <a:tbl>
              <a:tblPr firstRow="1" firstCol="1" bandRow="1">
                <a:tableStyleId>{0E3FDE45-AF77-4B5C-9715-49D594BDF05E}</a:tableStyleId>
              </a:tblPr>
              <a:tblGrid>
                <a:gridCol w="594610"/>
                <a:gridCol w="838200"/>
                <a:gridCol w="685800"/>
                <a:gridCol w="990600"/>
                <a:gridCol w="853191"/>
              </a:tblGrid>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7306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127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68</a:t>
            </a:fld>
            <a:endParaRPr lang="en-US"/>
          </a:p>
        </p:txBody>
      </p:sp>
      <p:sp>
        <p:nvSpPr>
          <p:cNvPr id="12" name="Text Placeholder 6"/>
          <p:cNvSpPr txBox="1">
            <a:spLocks/>
          </p:cNvSpPr>
          <p:nvPr/>
        </p:nvSpPr>
        <p:spPr>
          <a:xfrm>
            <a:off x="458787" y="1633729"/>
            <a:ext cx="7389813" cy="3471672"/>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FULL OUTER JOIN keyword returns all rows from the left table (table1) and from the right table (table2).</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Full Outer JOIN Syntax</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1"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1"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1" u="none" strike="noStrike" kern="0" cap="none" spc="0" normalizeH="0" baseline="0" noProof="0" dirty="0" smtClean="0">
                <a:ln>
                  <a:noFill/>
                </a:ln>
                <a:solidFill>
                  <a:schemeClr val="tx1"/>
                </a:solidFill>
                <a:effectLst/>
                <a:uLnTx/>
                <a:uFillTx/>
                <a:latin typeface="+mn-lt"/>
                <a:ea typeface="+mn-ea"/>
                <a:cs typeface="+mn-cs"/>
              </a:rPr>
              <a:t>(s)</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FROM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FULL OUTER JOIN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ON </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table1.column_name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r>
              <a:rPr kumimoji="0" lang="en-US" sz="1400" b="0" i="1" u="none" strike="noStrike" kern="0" cap="none" spc="0" normalizeH="0" baseline="0" noProof="0" dirty="0" smtClean="0">
                <a:ln>
                  <a:noFill/>
                </a:ln>
                <a:solidFill>
                  <a:schemeClr val="tx1"/>
                </a:solidFill>
                <a:effectLst/>
                <a:uLnTx/>
                <a:uFillTx/>
                <a:latin typeface="+mn-lt"/>
                <a:ea typeface="+mn-ea"/>
                <a:cs typeface="+mn-cs"/>
              </a:rPr>
              <a:t>table2.column_name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13" name="Picture 2" descr="SQL FULL OUTER JOIN"/>
          <p:cNvPicPr>
            <a:picLocks noChangeAspect="1" noChangeArrowheads="1"/>
          </p:cNvPicPr>
          <p:nvPr/>
        </p:nvPicPr>
        <p:blipFill>
          <a:blip r:embed="rId2" cstate="print"/>
          <a:srcRect/>
          <a:stretch>
            <a:fillRect/>
          </a:stretch>
        </p:blipFill>
        <p:spPr bwMode="auto">
          <a:xfrm>
            <a:off x="5638800" y="2836862"/>
            <a:ext cx="2498395" cy="1811338"/>
          </a:xfrm>
          <a:prstGeom prst="rect">
            <a:avLst/>
          </a:prstGeom>
          <a:noFill/>
        </p:spPr>
      </p:pic>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Full Outer Join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69</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Full Outer Join | Example</a:t>
            </a:r>
            <a:endParaRPr lang="en-US" sz="2000" b="1" kern="0" dirty="0">
              <a:solidFill>
                <a:schemeClr val="tx2"/>
              </a:solidFill>
            </a:endParaRPr>
          </a:p>
        </p:txBody>
      </p:sp>
      <p:graphicFrame>
        <p:nvGraphicFramePr>
          <p:cNvPr id="8" name="Group 3"/>
          <p:cNvGraphicFramePr>
            <a:graphicFrameLocks noGrp="1"/>
          </p:cNvGraphicFramePr>
          <p:nvPr>
            <p:ph sz="quarter" idx="1"/>
          </p:nvPr>
        </p:nvGraphicFramePr>
        <p:xfrm>
          <a:off x="457200" y="1905000"/>
          <a:ext cx="3556000" cy="1524001"/>
        </p:xfrm>
        <a:graphic>
          <a:graphicData uri="http://schemas.openxmlformats.org/drawingml/2006/table">
            <a:tbl>
              <a:tblPr firstRow="1" firstCol="1" bandRow="1">
                <a:tableStyleId>{0E3FDE45-AF77-4B5C-9715-49D594BDF05E}</a:tableStyleId>
              </a:tblPr>
              <a:tblGrid>
                <a:gridCol w="1185862"/>
                <a:gridCol w="1184275"/>
                <a:gridCol w="1185863"/>
              </a:tblGrid>
              <a:tr h="31525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345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76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IT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9" name="Group 29"/>
          <p:cNvGraphicFramePr>
            <a:graphicFrameLocks/>
          </p:cNvGraphicFramePr>
          <p:nvPr/>
        </p:nvGraphicFramePr>
        <p:xfrm>
          <a:off x="4572000" y="1905000"/>
          <a:ext cx="3848100" cy="1524000"/>
        </p:xfrm>
        <a:graphic>
          <a:graphicData uri="http://schemas.openxmlformats.org/drawingml/2006/table">
            <a:tbl>
              <a:tblPr firstRow="1" firstCol="1" bandRow="1">
                <a:tableStyleId>{0E3FDE45-AF77-4B5C-9715-49D594BDF05E}</a:tableStyleId>
              </a:tblPr>
              <a:tblGrid>
                <a:gridCol w="1282700"/>
                <a:gridCol w="1282700"/>
                <a:gridCol w="1282700"/>
              </a:tblGrid>
              <a:tr h="32257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118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9953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600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0" name="Text Box 93"/>
          <p:cNvSpPr txBox="1">
            <a:spLocks noChangeArrowheads="1"/>
          </p:cNvSpPr>
          <p:nvPr/>
        </p:nvSpPr>
        <p:spPr bwMode="auto">
          <a:xfrm>
            <a:off x="457200" y="1600200"/>
            <a:ext cx="1358900" cy="219078"/>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Employee</a:t>
            </a:r>
          </a:p>
        </p:txBody>
      </p:sp>
      <p:sp>
        <p:nvSpPr>
          <p:cNvPr id="11" name="Text Box 94"/>
          <p:cNvSpPr txBox="1">
            <a:spLocks noChangeArrowheads="1"/>
          </p:cNvSpPr>
          <p:nvPr/>
        </p:nvSpPr>
        <p:spPr bwMode="auto">
          <a:xfrm>
            <a:off x="4572000" y="1600200"/>
            <a:ext cx="16764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Salary</a:t>
            </a:r>
          </a:p>
        </p:txBody>
      </p:sp>
      <p:sp>
        <p:nvSpPr>
          <p:cNvPr id="14" name="Text Box 95"/>
          <p:cNvSpPr txBox="1">
            <a:spLocks noChangeArrowheads="1"/>
          </p:cNvSpPr>
          <p:nvPr/>
        </p:nvSpPr>
        <p:spPr bwMode="auto">
          <a:xfrm>
            <a:off x="508000" y="3657600"/>
            <a:ext cx="6654800"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a:t>
            </a:r>
            <a:r>
              <a:rPr lang="en-US" sz="1400" b="0" dirty="0" smtClean="0">
                <a:cs typeface="Arial" pitchFamily="34" charset="0"/>
              </a:rPr>
              <a:t>  s.eno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b="1" dirty="0" smtClean="0">
                <a:cs typeface="Arial" pitchFamily="34" charset="0"/>
              </a:rPr>
              <a:t>  From</a:t>
            </a:r>
            <a:r>
              <a:rPr lang="en-US" sz="1400" b="0" dirty="0" smtClean="0">
                <a:cs typeface="Arial" pitchFamily="34" charset="0"/>
              </a:rPr>
              <a:t> </a:t>
            </a:r>
            <a:r>
              <a:rPr lang="en-US" sz="1400" b="0" dirty="0">
                <a:cs typeface="Arial" pitchFamily="34" charset="0"/>
              </a:rPr>
              <a:t>employee e </a:t>
            </a:r>
            <a:r>
              <a:rPr lang="en-US" sz="1400" b="1" dirty="0" smtClean="0">
                <a:cs typeface="Arial" pitchFamily="34" charset="0"/>
              </a:rPr>
              <a:t>Full </a:t>
            </a:r>
            <a:r>
              <a:rPr lang="en-US" sz="1400" b="1" dirty="0">
                <a:cs typeface="Arial" pitchFamily="34" charset="0"/>
              </a:rPr>
              <a:t>O</a:t>
            </a:r>
            <a:r>
              <a:rPr lang="en-US" sz="1400" b="1" dirty="0" smtClean="0">
                <a:cs typeface="Arial" pitchFamily="34" charset="0"/>
              </a:rPr>
              <a:t>uter </a:t>
            </a:r>
            <a:r>
              <a:rPr lang="en-US" sz="1400" b="1" dirty="0">
                <a:cs typeface="Arial" pitchFamily="34" charset="0"/>
              </a:rPr>
              <a:t>J</a:t>
            </a:r>
            <a:r>
              <a:rPr lang="en-US" sz="1400" b="1" dirty="0" smtClean="0">
                <a:cs typeface="Arial" pitchFamily="34" charset="0"/>
              </a:rPr>
              <a:t>oin</a:t>
            </a:r>
            <a:r>
              <a:rPr lang="en-US" sz="1400" b="0" dirty="0" smtClean="0">
                <a:cs typeface="Arial" pitchFamily="34" charset="0"/>
              </a:rPr>
              <a:t> </a:t>
            </a:r>
            <a:r>
              <a:rPr lang="en-US" sz="1400" b="0" dirty="0">
                <a:cs typeface="Arial" pitchFamily="34" charset="0"/>
              </a:rPr>
              <a:t>salary s </a:t>
            </a:r>
            <a:r>
              <a:rPr lang="en-US" sz="1400" b="1" dirty="0">
                <a:cs typeface="Arial" pitchFamily="34" charset="0"/>
              </a:rPr>
              <a:t>O</a:t>
            </a:r>
            <a:r>
              <a:rPr lang="en-US" sz="1400" b="1" dirty="0" smtClean="0">
                <a:cs typeface="Arial" pitchFamily="34" charset="0"/>
              </a:rPr>
              <a:t>n</a:t>
            </a:r>
            <a:r>
              <a:rPr lang="en-US" sz="1400" b="0" dirty="0" smtClean="0">
                <a:cs typeface="Arial" pitchFamily="34" charset="0"/>
              </a:rPr>
              <a:t> </a:t>
            </a:r>
            <a:r>
              <a:rPr lang="en-US" sz="1400" b="0" dirty="0">
                <a:cs typeface="Arial" pitchFamily="34" charset="0"/>
              </a:rPr>
              <a:t>e.eno = s.eno</a:t>
            </a:r>
            <a:r>
              <a:rPr lang="en-US" sz="1400" b="0" dirty="0" smtClean="0">
                <a:cs typeface="Arial" pitchFamily="34" charset="0"/>
              </a:rPr>
              <a:t>;</a:t>
            </a:r>
          </a:p>
          <a:p>
            <a:pPr marL="234950" indent="-234950">
              <a:spcBef>
                <a:spcPct val="50000"/>
              </a:spcBef>
              <a:buFont typeface="Wingdings" pitchFamily="2" charset="2"/>
              <a:buNone/>
            </a:pPr>
            <a:endParaRPr lang="en-US" sz="1400" b="0" dirty="0">
              <a:cs typeface="Arial" pitchFamily="34" charset="0"/>
            </a:endParaRPr>
          </a:p>
        </p:txBody>
      </p:sp>
      <p:graphicFrame>
        <p:nvGraphicFramePr>
          <p:cNvPr id="15" name="Group 161"/>
          <p:cNvGraphicFramePr>
            <a:graphicFrameLocks/>
          </p:cNvGraphicFramePr>
          <p:nvPr/>
        </p:nvGraphicFramePr>
        <p:xfrm>
          <a:off x="527233" y="4697227"/>
          <a:ext cx="7930966" cy="1657352"/>
        </p:xfrm>
        <a:graphic>
          <a:graphicData uri="http://schemas.openxmlformats.org/drawingml/2006/table">
            <a:tbl>
              <a:tblPr firstRow="1" firstCol="1" bandRow="1">
                <a:tableStyleId>{0E3FDE45-AF77-4B5C-9715-49D594BDF05E}</a:tableStyleId>
              </a:tblPr>
              <a:tblGrid>
                <a:gridCol w="1588809"/>
                <a:gridCol w="1582995"/>
                <a:gridCol w="1587357"/>
                <a:gridCol w="1582995"/>
                <a:gridCol w="1588810"/>
              </a:tblGrid>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794">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IT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659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Null</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Null</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Ass. PROF</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30000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81000" y="1447800"/>
            <a:ext cx="8229600" cy="4876800"/>
          </a:xfrm>
        </p:spPr>
        <p:txBody>
          <a:bodyPr/>
          <a:lstStyle/>
          <a:p>
            <a:pPr eaLnBrk="1" hangingPunct="1">
              <a:buFont typeface="Wingdings" pitchFamily="2" charset="2"/>
              <a:buChar char="ü"/>
            </a:pPr>
            <a:r>
              <a:rPr lang="en-US" sz="1400" b="1" dirty="0" smtClean="0"/>
              <a:t>Description:</a:t>
            </a:r>
          </a:p>
          <a:p>
            <a:pPr lvl="1" eaLnBrk="1" hangingPunct="1">
              <a:buFont typeface="Wingdings" pitchFamily="2" charset="2"/>
              <a:buChar char="ü"/>
            </a:pPr>
            <a:r>
              <a:rPr lang="en-US" sz="1400" dirty="0" smtClean="0"/>
              <a:t>Microsoft SQL Server is a relational database management system developed by Microsoft. As a database, it is a software product whose primary function is to store and retrieve data as requested by other software applications, be it those on the same computer or those running on another computer across a network (including the Internet)</a:t>
            </a:r>
          </a:p>
          <a:p>
            <a:pPr lvl="1" eaLnBrk="1" hangingPunct="1">
              <a:buFont typeface="Wingdings" pitchFamily="2" charset="2"/>
              <a:buChar char="ü"/>
            </a:pPr>
            <a:endParaRPr lang="en-US" sz="1400" dirty="0" smtClean="0"/>
          </a:p>
          <a:p>
            <a:pPr marL="344488" lvl="4" indent="-344488" eaLnBrk="1" hangingPunct="1">
              <a:buFont typeface="Wingdings" pitchFamily="2" charset="2"/>
              <a:buChar char="ü"/>
            </a:pPr>
            <a:r>
              <a:rPr lang="en-US" b="1" dirty="0" smtClean="0">
                <a:ea typeface="+mn-ea"/>
                <a:cs typeface="+mn-cs"/>
              </a:rPr>
              <a:t>Components of SQL Server:</a:t>
            </a:r>
          </a:p>
          <a:p>
            <a:pPr marL="1258888" lvl="6" indent="-344488">
              <a:buFont typeface="Wingdings" pitchFamily="2" charset="2"/>
              <a:buChar char="ü"/>
            </a:pPr>
            <a:r>
              <a:rPr lang="en-US" dirty="0" smtClean="0">
                <a:ea typeface="+mn-ea"/>
                <a:cs typeface="+mn-cs"/>
              </a:rPr>
              <a:t>SQL server database engine</a:t>
            </a:r>
          </a:p>
          <a:p>
            <a:pPr marL="1258888" lvl="6" indent="-344488">
              <a:buFont typeface="Wingdings" pitchFamily="2" charset="2"/>
              <a:buChar char="ü"/>
            </a:pPr>
            <a:r>
              <a:rPr lang="en-US" dirty="0" smtClean="0">
                <a:ea typeface="+mn-ea"/>
                <a:cs typeface="+mn-cs"/>
              </a:rPr>
              <a:t>SSAS- </a:t>
            </a:r>
            <a:r>
              <a:rPr lang="en-US" dirty="0" err="1" smtClean="0">
                <a:ea typeface="+mn-ea"/>
                <a:cs typeface="+mn-cs"/>
              </a:rPr>
              <a:t>Sql</a:t>
            </a:r>
            <a:r>
              <a:rPr lang="en-US" dirty="0" smtClean="0">
                <a:ea typeface="+mn-ea"/>
                <a:cs typeface="+mn-cs"/>
              </a:rPr>
              <a:t> server analysis services</a:t>
            </a:r>
          </a:p>
          <a:p>
            <a:pPr marL="1258888" lvl="6" indent="-344488">
              <a:buFont typeface="Wingdings" pitchFamily="2" charset="2"/>
              <a:buChar char="ü"/>
            </a:pPr>
            <a:r>
              <a:rPr lang="en-US" dirty="0" smtClean="0">
                <a:ea typeface="+mn-ea"/>
                <a:cs typeface="+mn-cs"/>
              </a:rPr>
              <a:t>SSIS-	</a:t>
            </a:r>
            <a:r>
              <a:rPr lang="en-US" dirty="0" err="1" smtClean="0">
                <a:ea typeface="+mn-ea"/>
                <a:cs typeface="+mn-cs"/>
              </a:rPr>
              <a:t>Sql</a:t>
            </a:r>
            <a:r>
              <a:rPr lang="en-US" dirty="0" smtClean="0">
                <a:ea typeface="+mn-ea"/>
                <a:cs typeface="+mn-cs"/>
              </a:rPr>
              <a:t> server integration services</a:t>
            </a:r>
          </a:p>
          <a:p>
            <a:pPr marL="1258888" lvl="6" indent="-344488">
              <a:buFont typeface="Wingdings" pitchFamily="2" charset="2"/>
              <a:buChar char="ü"/>
            </a:pPr>
            <a:r>
              <a:rPr lang="en-US" dirty="0" smtClean="0">
                <a:ea typeface="+mn-ea"/>
                <a:cs typeface="+mn-cs"/>
              </a:rPr>
              <a:t>SSRS-</a:t>
            </a:r>
            <a:r>
              <a:rPr lang="en-US" dirty="0" err="1" smtClean="0">
                <a:ea typeface="+mn-ea"/>
                <a:cs typeface="+mn-cs"/>
              </a:rPr>
              <a:t>Sql</a:t>
            </a:r>
            <a:r>
              <a:rPr lang="en-US" dirty="0" smtClean="0">
                <a:ea typeface="+mn-ea"/>
                <a:cs typeface="+mn-cs"/>
              </a:rPr>
              <a:t> server reporting services</a:t>
            </a:r>
          </a:p>
          <a:p>
            <a:pPr marL="801688" lvl="5" indent="-344488">
              <a:buFont typeface="Wingdings" pitchFamily="2" charset="2"/>
              <a:buChar char="ü"/>
            </a:pPr>
            <a:endParaRPr lang="en-US" dirty="0" smtClean="0">
              <a:ea typeface="+mn-ea"/>
              <a:cs typeface="+mn-cs"/>
            </a:endParaRPr>
          </a:p>
          <a:p>
            <a:pPr marL="344488" lvl="4" indent="-344488" eaLnBrk="1" hangingPunct="1">
              <a:buFont typeface="Wingdings" pitchFamily="2" charset="2"/>
              <a:buChar char="ü"/>
            </a:pPr>
            <a:r>
              <a:rPr lang="en-US" b="1" dirty="0" smtClean="0">
                <a:ea typeface="+mn-ea"/>
                <a:cs typeface="+mn-cs"/>
              </a:rPr>
              <a:t>Why we are using this:</a:t>
            </a:r>
          </a:p>
          <a:p>
            <a:pPr marL="1258888" lvl="6" indent="-344488">
              <a:buFont typeface="Wingdings" pitchFamily="2" charset="2"/>
              <a:buChar char="ü"/>
            </a:pPr>
            <a:r>
              <a:rPr lang="en-US" dirty="0" smtClean="0">
                <a:ea typeface="+mn-ea"/>
                <a:cs typeface="+mn-cs"/>
              </a:rPr>
              <a:t>This is widely used in Fractal and much demanded by client wherever data is big in volume.</a:t>
            </a:r>
          </a:p>
          <a:p>
            <a:pPr marL="801688" lvl="5" indent="-344488">
              <a:buFont typeface="Arial" pitchFamily="34" charset="0"/>
              <a:buChar char="•"/>
            </a:pPr>
            <a:endParaRPr lang="en-US" dirty="0" smtClean="0">
              <a:ea typeface="+mn-ea"/>
              <a:cs typeface="+mn-cs"/>
            </a:endParaRPr>
          </a:p>
          <a:p>
            <a:pPr marL="1828800" lvl="4" indent="0" eaLnBrk="1" hangingPunct="1">
              <a:buNone/>
            </a:pPr>
            <a:endParaRPr lang="en-US" dirty="0" smtClean="0"/>
          </a:p>
          <a:p>
            <a:pPr marL="1828800" lvl="4" indent="0" eaLnBrk="1" hangingPunct="1">
              <a:buNone/>
            </a:pPr>
            <a:endParaRPr lang="en-US" dirty="0" smtClean="0"/>
          </a:p>
          <a:p>
            <a:pPr marL="1828800" lvl="4" indent="0" eaLnBrk="1" hangingPunct="1">
              <a:buNone/>
            </a:pPr>
            <a:endParaRPr lang="en-US"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Microsoft SQL Server 2008</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70</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Self Join | Example</a:t>
            </a:r>
            <a:endParaRPr lang="en-US" sz="2000" b="1" kern="0" dirty="0">
              <a:solidFill>
                <a:schemeClr val="tx2"/>
              </a:solidFill>
            </a:endParaRPr>
          </a:p>
        </p:txBody>
      </p:sp>
      <p:graphicFrame>
        <p:nvGraphicFramePr>
          <p:cNvPr id="16" name="Group 141"/>
          <p:cNvGraphicFramePr>
            <a:graphicFrameLocks noGrp="1"/>
          </p:cNvGraphicFramePr>
          <p:nvPr>
            <p:ph sz="half" idx="1"/>
          </p:nvPr>
        </p:nvGraphicFramePr>
        <p:xfrm>
          <a:off x="685800" y="1600200"/>
          <a:ext cx="7086601" cy="1828798"/>
        </p:xfrm>
        <a:graphic>
          <a:graphicData uri="http://schemas.openxmlformats.org/drawingml/2006/table">
            <a:tbl>
              <a:tblPr firstRow="1" firstCol="1" bandRow="1">
                <a:tableStyleId>{0E3FDE45-AF77-4B5C-9715-49D594BDF05E}</a:tableStyleId>
              </a:tblPr>
              <a:tblGrid>
                <a:gridCol w="652329"/>
                <a:gridCol w="1252122"/>
                <a:gridCol w="1008411"/>
                <a:gridCol w="1183532"/>
                <a:gridCol w="1577557"/>
                <a:gridCol w="1412650"/>
              </a:tblGrid>
              <a:tr h="26450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MGR 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CEO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Mgr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75000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Mgr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B.A.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Shanmuga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B.A.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6071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600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Ganesh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CDW</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B.A.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18" name="Group 169"/>
          <p:cNvGraphicFramePr>
            <a:graphicFrameLocks/>
          </p:cNvGraphicFramePr>
          <p:nvPr/>
        </p:nvGraphicFramePr>
        <p:xfrm>
          <a:off x="685800" y="4844893"/>
          <a:ext cx="7086600" cy="1679577"/>
        </p:xfrm>
        <a:graphic>
          <a:graphicData uri="http://schemas.openxmlformats.org/drawingml/2006/table">
            <a:tbl>
              <a:tblPr firstRow="1" firstCol="1" bandRow="1">
                <a:tableStyleId>{0E3FDE45-AF77-4B5C-9715-49D594BDF05E}</a:tableStyleId>
              </a:tblPr>
              <a:tblGrid>
                <a:gridCol w="3543300"/>
                <a:gridCol w="3543300"/>
              </a:tblGrid>
              <a:tr h="252752">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Employee 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Manager 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877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Shanmuga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76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Ganesh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9" name="Rectangle 18"/>
          <p:cNvSpPr/>
          <p:nvPr/>
        </p:nvSpPr>
        <p:spPr>
          <a:xfrm>
            <a:off x="685800" y="3657600"/>
            <a:ext cx="7086600" cy="954107"/>
          </a:xfrm>
          <a:prstGeom prst="rect">
            <a:avLst/>
          </a:prstGeom>
          <a:ln>
            <a:solidFill>
              <a:schemeClr val="tx1"/>
            </a:solidFill>
          </a:ln>
        </p:spPr>
        <p:txBody>
          <a:bodyPr wrap="square">
            <a:spAutoFit/>
          </a:bodyPr>
          <a:lstStyle/>
          <a:p>
            <a:pPr>
              <a:spcBef>
                <a:spcPct val="50000"/>
              </a:spcBef>
              <a:buFont typeface="Wingdings" pitchFamily="2" charset="2"/>
              <a:buNone/>
            </a:pPr>
            <a:r>
              <a:rPr lang="en-US" sz="1400" b="1" dirty="0" smtClean="0">
                <a:cs typeface="Arial" pitchFamily="34" charset="0"/>
              </a:rPr>
              <a:t>Select</a:t>
            </a:r>
            <a:r>
              <a:rPr lang="en-US" sz="1400" dirty="0" smtClean="0">
                <a:cs typeface="Arial" pitchFamily="34" charset="0"/>
              </a:rPr>
              <a:t> 	e2.ename as ‘Employee Name’ ,  e2.ename as ‘Manager Name’ </a:t>
            </a:r>
          </a:p>
          <a:p>
            <a:pPr>
              <a:spcBef>
                <a:spcPct val="50000"/>
              </a:spcBef>
              <a:buFont typeface="Wingdings" pitchFamily="2" charset="2"/>
              <a:buNone/>
            </a:pPr>
            <a:r>
              <a:rPr lang="en-US" sz="1400" b="1" dirty="0" smtClean="0">
                <a:cs typeface="Arial" pitchFamily="34" charset="0"/>
              </a:rPr>
              <a:t>From</a:t>
            </a:r>
            <a:r>
              <a:rPr lang="en-US" sz="1400" dirty="0" smtClean="0">
                <a:cs typeface="Arial" pitchFamily="34" charset="0"/>
              </a:rPr>
              <a:t> 	employee  e1, employee e2 </a:t>
            </a:r>
          </a:p>
          <a:p>
            <a:pPr>
              <a:spcBef>
                <a:spcPct val="50000"/>
              </a:spcBef>
              <a:buFont typeface="Wingdings" pitchFamily="2" charset="2"/>
              <a:buNone/>
            </a:pPr>
            <a:r>
              <a:rPr lang="en-US" sz="1400" b="1" dirty="0" smtClean="0">
                <a:cs typeface="Arial" pitchFamily="34" charset="0"/>
              </a:rPr>
              <a:t>Where</a:t>
            </a:r>
            <a:r>
              <a:rPr lang="en-US" sz="1400" dirty="0" smtClean="0">
                <a:cs typeface="Arial" pitchFamily="34" charset="0"/>
              </a:rPr>
              <a:t> 	e2.mgrno = e1.eno;</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71</a:t>
            </a:fld>
            <a:endParaRPr lang="en-US"/>
          </a:p>
        </p:txBody>
      </p:sp>
      <p:sp>
        <p:nvSpPr>
          <p:cNvPr id="7"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Cross Join | Example</a:t>
            </a:r>
            <a:endParaRPr lang="en-US" sz="2000" b="1" kern="0" dirty="0">
              <a:solidFill>
                <a:schemeClr val="tx2"/>
              </a:solidFill>
            </a:endParaRPr>
          </a:p>
        </p:txBody>
      </p:sp>
      <p:sp>
        <p:nvSpPr>
          <p:cNvPr id="13" name="Rectangle 12"/>
          <p:cNvSpPr/>
          <p:nvPr/>
        </p:nvSpPr>
        <p:spPr>
          <a:xfrm>
            <a:off x="457200" y="1447800"/>
            <a:ext cx="7315200" cy="523220"/>
          </a:xfrm>
          <a:prstGeom prst="rect">
            <a:avLst/>
          </a:prstGeom>
        </p:spPr>
        <p:txBody>
          <a:bodyPr wrap="square">
            <a:spAutoFit/>
          </a:bodyPr>
          <a:lstStyle/>
          <a:p>
            <a:pPr>
              <a:buFont typeface="Wingdings" pitchFamily="2" charset="2"/>
              <a:buChar char="ü"/>
            </a:pPr>
            <a:r>
              <a:rPr lang="en-GB" sz="1400" dirty="0" smtClean="0"/>
              <a:t> A cross join is the foundation upon which inner joins are built.</a:t>
            </a:r>
          </a:p>
          <a:p>
            <a:pPr>
              <a:buFont typeface="Wingdings" pitchFamily="2" charset="2"/>
              <a:buChar char="ü"/>
            </a:pPr>
            <a:r>
              <a:rPr lang="en-GB" sz="1400" dirty="0" smtClean="0"/>
              <a:t> A cross join returns the Cartesian product of the sets of rows from the joined tables</a:t>
            </a:r>
            <a:endParaRPr lang="en-GB" sz="1400" dirty="0"/>
          </a:p>
        </p:txBody>
      </p:sp>
      <p:graphicFrame>
        <p:nvGraphicFramePr>
          <p:cNvPr id="6" name="Group 110"/>
          <p:cNvGraphicFramePr>
            <a:graphicFrameLocks noGrp="1"/>
          </p:cNvGraphicFramePr>
          <p:nvPr>
            <p:ph sz="quarter" idx="1"/>
          </p:nvPr>
        </p:nvGraphicFramePr>
        <p:xfrm>
          <a:off x="533400" y="2441578"/>
          <a:ext cx="3556000" cy="1150939"/>
        </p:xfrm>
        <a:graphic>
          <a:graphicData uri="http://schemas.openxmlformats.org/drawingml/2006/table">
            <a:tbl>
              <a:tblPr firstRow="1" firstCol="1" bandRow="1">
                <a:tableStyleId>{0E3FDE45-AF77-4B5C-9715-49D594BDF05E}</a:tableStyleId>
              </a:tblPr>
              <a:tblGrid>
                <a:gridCol w="1185862"/>
                <a:gridCol w="1184275"/>
                <a:gridCol w="1185863"/>
              </a:tblGrid>
              <a:tr h="2968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575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16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8" name="Group 109"/>
          <p:cNvGraphicFramePr>
            <a:graphicFrameLocks/>
          </p:cNvGraphicFramePr>
          <p:nvPr/>
        </p:nvGraphicFramePr>
        <p:xfrm>
          <a:off x="4588240" y="2441578"/>
          <a:ext cx="2565400" cy="1143001"/>
        </p:xfrm>
        <a:graphic>
          <a:graphicData uri="http://schemas.openxmlformats.org/drawingml/2006/table">
            <a:tbl>
              <a:tblPr firstRow="1" firstCol="1" bandRow="1">
                <a:tableStyleId>{0E3FDE45-AF77-4B5C-9715-49D594BDF05E}</a:tableStyleId>
              </a:tblPr>
              <a:tblGrid>
                <a:gridCol w="1282700"/>
                <a:gridCol w="1282700"/>
              </a:tblGrid>
              <a:tr h="399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DESIG</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7285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7081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Sr. LECT</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9" name="Text Box 55"/>
          <p:cNvSpPr txBox="1">
            <a:spLocks noChangeArrowheads="1"/>
          </p:cNvSpPr>
          <p:nvPr/>
        </p:nvSpPr>
        <p:spPr bwMode="auto">
          <a:xfrm>
            <a:off x="571500" y="2133600"/>
            <a:ext cx="11049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Employee</a:t>
            </a:r>
          </a:p>
        </p:txBody>
      </p:sp>
      <p:sp>
        <p:nvSpPr>
          <p:cNvPr id="10" name="Text Box 56"/>
          <p:cNvSpPr txBox="1">
            <a:spLocks noChangeArrowheads="1"/>
          </p:cNvSpPr>
          <p:nvPr/>
        </p:nvSpPr>
        <p:spPr bwMode="auto">
          <a:xfrm>
            <a:off x="4558260" y="2146300"/>
            <a:ext cx="1104900" cy="215444"/>
          </a:xfrm>
          <a:prstGeom prst="rect">
            <a:avLst/>
          </a:prstGeom>
          <a:noFill/>
          <a:ln w="9525" algn="ctr">
            <a:noFill/>
            <a:miter lim="800000"/>
            <a:headEnd/>
            <a:tailEnd/>
          </a:ln>
          <a:effectLst/>
        </p:spPr>
        <p:txBody>
          <a:bodyPr wrap="square" lIns="0" tIns="0" rIns="0" bIns="0">
            <a:spAutoFit/>
          </a:bodyPr>
          <a:lstStyle/>
          <a:p>
            <a:pPr marL="234950" indent="-234950">
              <a:buFont typeface="Wingdings" pitchFamily="2" charset="2"/>
              <a:buNone/>
            </a:pPr>
            <a:r>
              <a:rPr lang="en-US" sz="1400" b="1" dirty="0">
                <a:cs typeface="Arial" pitchFamily="34" charset="0"/>
              </a:rPr>
              <a:t>Salary</a:t>
            </a:r>
          </a:p>
        </p:txBody>
      </p:sp>
      <p:sp>
        <p:nvSpPr>
          <p:cNvPr id="11" name="Text Box 57"/>
          <p:cNvSpPr txBox="1">
            <a:spLocks noChangeArrowheads="1"/>
          </p:cNvSpPr>
          <p:nvPr/>
        </p:nvSpPr>
        <p:spPr bwMode="auto">
          <a:xfrm>
            <a:off x="533400" y="3886200"/>
            <a:ext cx="3581400" cy="861774"/>
          </a:xfrm>
          <a:prstGeom prst="rect">
            <a:avLst/>
          </a:prstGeom>
          <a:noFill/>
          <a:ln w="9525" algn="ctr">
            <a:solidFill>
              <a:schemeClr val="tx1"/>
            </a:solidFill>
            <a:miter lim="800000"/>
            <a:headEnd/>
            <a:tailEnd/>
          </a:ln>
          <a:effectLst/>
        </p:spPr>
        <p:txBody>
          <a:bodyPr wrap="square" lIns="0" tIns="0" rIns="0" bIns="0">
            <a:spAutoFit/>
          </a:bodyPr>
          <a:lstStyle/>
          <a:p>
            <a:pPr marL="234950" indent="-234950">
              <a:spcBef>
                <a:spcPct val="50000"/>
              </a:spcBef>
              <a:buFont typeface="Wingdings" pitchFamily="2" charset="2"/>
              <a:buNone/>
            </a:pPr>
            <a:r>
              <a:rPr lang="en-US" sz="1400" b="0" dirty="0" smtClean="0">
                <a:cs typeface="Arial" pitchFamily="34" charset="0"/>
              </a:rPr>
              <a:t> </a:t>
            </a:r>
            <a:r>
              <a:rPr lang="en-US" sz="1400" b="1" dirty="0" smtClean="0">
                <a:cs typeface="Arial" pitchFamily="34" charset="0"/>
              </a:rPr>
              <a:t>Select</a:t>
            </a:r>
            <a:r>
              <a:rPr lang="en-US" sz="1400" b="0" dirty="0" smtClean="0">
                <a:cs typeface="Arial" pitchFamily="34" charset="0"/>
              </a:rPr>
              <a:t> 	</a:t>
            </a:r>
            <a:r>
              <a:rPr lang="en-US" sz="1400" b="0" dirty="0" err="1" smtClean="0">
                <a:cs typeface="Arial" pitchFamily="34" charset="0"/>
              </a:rPr>
              <a:t>eno</a:t>
            </a:r>
            <a:r>
              <a:rPr lang="en-US" sz="1400" b="0" dirty="0">
                <a:cs typeface="Arial" pitchFamily="34" charset="0"/>
              </a:rPr>
              <a:t>, </a:t>
            </a:r>
            <a:r>
              <a:rPr lang="en-US" sz="1400" b="0" dirty="0" err="1">
                <a:cs typeface="Arial" pitchFamily="34" charset="0"/>
              </a:rPr>
              <a:t>ename</a:t>
            </a:r>
            <a:r>
              <a:rPr lang="en-US" sz="1400" b="0" dirty="0">
                <a:cs typeface="Arial" pitchFamily="34" charset="0"/>
              </a:rPr>
              <a:t>, dept, </a:t>
            </a:r>
            <a:r>
              <a:rPr lang="en-US" sz="1400" b="0" dirty="0" err="1">
                <a:cs typeface="Arial" pitchFamily="34" charset="0"/>
              </a:rPr>
              <a:t>desig</a:t>
            </a:r>
            <a:r>
              <a:rPr lang="en-US" sz="1400" b="0" dirty="0">
                <a:cs typeface="Arial" pitchFamily="34" charset="0"/>
              </a:rPr>
              <a:t>, salary </a:t>
            </a:r>
            <a:endParaRPr lang="en-US" sz="1400" b="0" dirty="0" smtClean="0">
              <a:cs typeface="Arial" pitchFamily="34" charset="0"/>
            </a:endParaRPr>
          </a:p>
          <a:p>
            <a:pPr marL="234950" indent="-234950">
              <a:spcBef>
                <a:spcPct val="50000"/>
              </a:spcBef>
              <a:buFont typeface="Wingdings" pitchFamily="2" charset="2"/>
              <a:buNone/>
            </a:pPr>
            <a:r>
              <a:rPr lang="en-US" sz="1400" dirty="0" smtClean="0">
                <a:cs typeface="Arial" pitchFamily="34" charset="0"/>
              </a:rPr>
              <a:t>  </a:t>
            </a:r>
            <a:r>
              <a:rPr lang="en-US" sz="1400" b="1" dirty="0" smtClean="0">
                <a:cs typeface="Arial" pitchFamily="34" charset="0"/>
              </a:rPr>
              <a:t>From</a:t>
            </a:r>
            <a:r>
              <a:rPr lang="en-US" sz="1400" b="0" dirty="0" smtClean="0">
                <a:cs typeface="Arial" pitchFamily="34" charset="0"/>
              </a:rPr>
              <a:t> 	employee </a:t>
            </a:r>
            <a:r>
              <a:rPr lang="en-US" sz="1400" b="0" dirty="0">
                <a:cs typeface="Arial" pitchFamily="34" charset="0"/>
              </a:rPr>
              <a:t>e , salary s</a:t>
            </a:r>
            <a:r>
              <a:rPr lang="en-US" sz="1400" b="0" dirty="0" smtClean="0">
                <a:cs typeface="Arial" pitchFamily="34" charset="0"/>
              </a:rPr>
              <a:t>;</a:t>
            </a:r>
          </a:p>
          <a:p>
            <a:pPr marL="234950" indent="-234950">
              <a:spcBef>
                <a:spcPct val="50000"/>
              </a:spcBef>
              <a:buFont typeface="Wingdings" pitchFamily="2" charset="2"/>
              <a:buNone/>
            </a:pPr>
            <a:endParaRPr lang="en-US" sz="1400" b="0" dirty="0">
              <a:cs typeface="Arial" pitchFamily="34" charset="0"/>
            </a:endParaRPr>
          </a:p>
        </p:txBody>
      </p:sp>
      <p:graphicFrame>
        <p:nvGraphicFramePr>
          <p:cNvPr id="12" name="Group 58"/>
          <p:cNvGraphicFramePr>
            <a:graphicFrameLocks/>
          </p:cNvGraphicFramePr>
          <p:nvPr/>
        </p:nvGraphicFramePr>
        <p:xfrm>
          <a:off x="542560" y="4846817"/>
          <a:ext cx="6772642" cy="1676402"/>
        </p:xfrm>
        <a:graphic>
          <a:graphicData uri="http://schemas.openxmlformats.org/drawingml/2006/table">
            <a:tbl>
              <a:tblPr firstRow="1" firstCol="1" bandRow="1">
                <a:tableStyleId>{0E3FDE45-AF77-4B5C-9715-49D594BDF05E}</a:tableStyleId>
              </a:tblPr>
              <a:tblGrid>
                <a:gridCol w="1356762"/>
                <a:gridCol w="1351798"/>
                <a:gridCol w="1355522"/>
                <a:gridCol w="1351797"/>
                <a:gridCol w="1356763"/>
              </a:tblGrid>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DESIG</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SALARY</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15000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3948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Sr. LECT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72</a:t>
            </a:fld>
            <a:endParaRPr lang="en-US"/>
          </a:p>
        </p:txBody>
      </p:sp>
      <p:sp>
        <p:nvSpPr>
          <p:cNvPr id="10" name="Text Placeholder 6"/>
          <p:cNvSpPr txBox="1">
            <a:spLocks/>
          </p:cNvSpPr>
          <p:nvPr/>
        </p:nvSpPr>
        <p:spPr>
          <a:xfrm>
            <a:off x="458787" y="1547813"/>
            <a:ext cx="7389813" cy="5005387"/>
          </a:xfrm>
          <a:prstGeom prst="roundRect">
            <a:avLst>
              <a:gd name="adj" fmla="val 0"/>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UNION operator is used to combine the result-set of two or more SELECT statements.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Each SELECT statement within the UNION must have the same number of columns.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columns must also have similar data types.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columns in each SELECT statement must be in the same order.</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rPr>
              <a:t>The column names in the result-set of a UNION are always equal to the column names in the first SELECT statement in the UNION.</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Union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UNION</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table_name2;</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1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Note:</a:t>
            </a:r>
            <a:r>
              <a:rPr kumimoji="0" lang="en-US" sz="1400" b="0" i="0" u="none" strike="noStrike" kern="0" cap="none" spc="0" normalizeH="0" baseline="0" noProof="0" dirty="0" smtClean="0">
                <a:ln>
                  <a:noFill/>
                </a:ln>
                <a:solidFill>
                  <a:schemeClr val="tx1"/>
                </a:solidFill>
                <a:effectLst/>
                <a:uLnTx/>
                <a:uFillTx/>
                <a:latin typeface="+mn-lt"/>
                <a:ea typeface="+mn-ea"/>
                <a:cs typeface="+mn-cs"/>
              </a:rPr>
              <a:t> The UNION operator selects only distinct values by default.</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lang="en-US" sz="2000" i="1" kern="0" dirty="0" smtClean="0">
              <a:latin typeface="+mn-lt"/>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1400" b="1" i="0" u="none" strike="noStrike" kern="0" cap="none" spc="0" normalizeH="0" baseline="0" noProof="0" dirty="0" smtClean="0">
                <a:ln>
                  <a:noFill/>
                </a:ln>
                <a:solidFill>
                  <a:schemeClr val="tx1"/>
                </a:solidFill>
                <a:effectLst/>
                <a:uLnTx/>
                <a:uFillTx/>
                <a:latin typeface="+mn-lt"/>
                <a:ea typeface="+mn-ea"/>
                <a:cs typeface="+mn-cs"/>
              </a:rPr>
              <a:t>SQL UNION ALL Syntax</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table_name1</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UNION ALL</a:t>
            </a:r>
          </a:p>
          <a:p>
            <a:pPr marL="800100" lvl="1" indent="-342900" eaLnBrk="0" hangingPunct="0">
              <a:spcBef>
                <a:spcPct val="20000"/>
              </a:spcBef>
            </a:pPr>
            <a:r>
              <a:rPr kumimoji="0" lang="en-US" sz="1400" b="0" i="0" u="none" strike="noStrike" kern="0" cap="none" spc="0" normalizeH="0" baseline="0" noProof="0" dirty="0" smtClean="0">
                <a:ln>
                  <a:noFill/>
                </a:ln>
                <a:solidFill>
                  <a:schemeClr val="tx1"/>
                </a:solidFill>
                <a:effectLst/>
                <a:uLnTx/>
                <a:uFillTx/>
                <a:latin typeface="+mn-lt"/>
                <a:ea typeface="+mn-ea"/>
                <a:cs typeface="+mn-cs"/>
              </a:rPr>
              <a:t>SELECT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column_name</a:t>
            </a:r>
            <a:r>
              <a:rPr kumimoji="0" lang="en-US" sz="1400" b="0" i="0" u="none" strike="noStrike" kern="0" cap="none" spc="0" normalizeH="0" baseline="0" noProof="0" dirty="0" smtClean="0">
                <a:ln>
                  <a:noFill/>
                </a:ln>
                <a:solidFill>
                  <a:schemeClr val="tx1"/>
                </a:solidFill>
                <a:effectLst/>
                <a:uLnTx/>
                <a:uFillTx/>
                <a:latin typeface="+mn-lt"/>
                <a:ea typeface="+mn-ea"/>
                <a:cs typeface="+mn-cs"/>
              </a:rPr>
              <a:t>(s) FROM table_name2;</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1"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Union</a:t>
            </a:r>
            <a:endParaRPr lang="en-US" sz="2000" b="1" kern="0" dirty="0">
              <a:solidFill>
                <a:schemeClr val="tx2"/>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73</a:t>
            </a:fld>
            <a:endParaRPr lang="en-US"/>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Union | Example</a:t>
            </a:r>
            <a:endParaRPr lang="en-US" sz="2000" b="1" kern="0" dirty="0">
              <a:solidFill>
                <a:schemeClr val="tx2"/>
              </a:solidFill>
            </a:endParaRPr>
          </a:p>
        </p:txBody>
      </p:sp>
      <p:graphicFrame>
        <p:nvGraphicFramePr>
          <p:cNvPr id="7" name="Group 210"/>
          <p:cNvGraphicFramePr>
            <a:graphicFrameLocks noGrp="1"/>
          </p:cNvGraphicFramePr>
          <p:nvPr>
            <p:ph sz="quarter" idx="4294967295"/>
          </p:nvPr>
        </p:nvGraphicFramePr>
        <p:xfrm>
          <a:off x="533400" y="4343398"/>
          <a:ext cx="3581400" cy="1600202"/>
        </p:xfrm>
        <a:graphic>
          <a:graphicData uri="http://schemas.openxmlformats.org/drawingml/2006/table">
            <a:tbl>
              <a:tblPr firstRow="1" firstCol="1" bandRow="1">
                <a:tableStyleId>{0E3FDE45-AF77-4B5C-9715-49D594BDF05E}</a:tableStyleId>
              </a:tblPr>
              <a:tblGrid>
                <a:gridCol w="896803"/>
                <a:gridCol w="1466572"/>
                <a:gridCol w="1218025"/>
              </a:tblGrid>
              <a:tr h="287643">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95211">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ECE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54337">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8" name="Group 60"/>
          <p:cNvGraphicFramePr>
            <a:graphicFrameLocks noGrp="1"/>
          </p:cNvGraphicFramePr>
          <p:nvPr/>
        </p:nvGraphicFramePr>
        <p:xfrm>
          <a:off x="533400" y="1828800"/>
          <a:ext cx="3581400" cy="974726"/>
        </p:xfrm>
        <a:graphic>
          <a:graphicData uri="http://schemas.openxmlformats.org/drawingml/2006/table">
            <a:tbl>
              <a:tblPr firstRow="1" firstCol="1" bandRow="1">
                <a:tableStyleId>{0E3FDE45-AF77-4B5C-9715-49D594BDF05E}</a:tableStyleId>
              </a:tblPr>
              <a:tblGrid>
                <a:gridCol w="838025"/>
                <a:gridCol w="1370322"/>
                <a:gridCol w="1373053"/>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Raji</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9" name="Group 82"/>
          <p:cNvGraphicFramePr>
            <a:graphicFrameLocks noGrp="1"/>
          </p:cNvGraphicFramePr>
          <p:nvPr/>
        </p:nvGraphicFramePr>
        <p:xfrm>
          <a:off x="4572000" y="1828800"/>
          <a:ext cx="3657601" cy="974726"/>
        </p:xfrm>
        <a:graphic>
          <a:graphicData uri="http://schemas.openxmlformats.org/drawingml/2006/table">
            <a:tbl>
              <a:tblPr firstRow="1" firstCol="1" bandRow="1">
                <a:tableStyleId>{0E3FDE45-AF77-4B5C-9715-49D594BDF05E}</a:tableStyleId>
              </a:tblPr>
              <a:tblGrid>
                <a:gridCol w="855855"/>
                <a:gridCol w="1399479"/>
                <a:gridCol w="1402267"/>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13" name="Group 224"/>
          <p:cNvGraphicFramePr>
            <a:graphicFrameLocks noGrp="1"/>
          </p:cNvGraphicFramePr>
          <p:nvPr>
            <p:ph sz="quarter" idx="4294967295"/>
          </p:nvPr>
        </p:nvGraphicFramePr>
        <p:xfrm>
          <a:off x="4495800" y="4343399"/>
          <a:ext cx="3733801" cy="1637675"/>
        </p:xfrm>
        <a:graphic>
          <a:graphicData uri="http://schemas.openxmlformats.org/drawingml/2006/table">
            <a:tbl>
              <a:tblPr firstRow="1" firstCol="1" bandRow="1">
                <a:tableStyleId>{0E3FDE45-AF77-4B5C-9715-49D594BDF05E}</a:tableStyleId>
              </a:tblPr>
              <a:tblGrid>
                <a:gridCol w="934839"/>
                <a:gridCol w="1527969"/>
                <a:gridCol w="1270993"/>
              </a:tblGrid>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4399">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200</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Eswar</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25546">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14" name="TextBox 13"/>
          <p:cNvSpPr txBox="1"/>
          <p:nvPr/>
        </p:nvSpPr>
        <p:spPr>
          <a:xfrm>
            <a:off x="457200" y="1521023"/>
            <a:ext cx="1143000" cy="307777"/>
          </a:xfrm>
          <a:prstGeom prst="rect">
            <a:avLst/>
          </a:prstGeom>
          <a:noFill/>
        </p:spPr>
        <p:txBody>
          <a:bodyPr wrap="square" rtlCol="0">
            <a:spAutoFit/>
          </a:bodyPr>
          <a:lstStyle/>
          <a:p>
            <a:r>
              <a:rPr lang="en-US" sz="1400" b="1" dirty="0" smtClean="0"/>
              <a:t>CDW</a:t>
            </a:r>
            <a:endParaRPr lang="en-US" sz="1400" b="1" dirty="0"/>
          </a:p>
        </p:txBody>
      </p:sp>
      <p:sp>
        <p:nvSpPr>
          <p:cNvPr id="15" name="TextBox 14"/>
          <p:cNvSpPr txBox="1"/>
          <p:nvPr/>
        </p:nvSpPr>
        <p:spPr>
          <a:xfrm>
            <a:off x="4495800" y="1524000"/>
            <a:ext cx="1143000" cy="307777"/>
          </a:xfrm>
          <a:prstGeom prst="rect">
            <a:avLst/>
          </a:prstGeom>
          <a:noFill/>
        </p:spPr>
        <p:txBody>
          <a:bodyPr wrap="square" rtlCol="0">
            <a:spAutoFit/>
          </a:bodyPr>
          <a:lstStyle/>
          <a:p>
            <a:pPr marL="234950" indent="-234950">
              <a:buFont typeface="Wingdings" pitchFamily="2" charset="2"/>
              <a:buNone/>
            </a:pPr>
            <a:r>
              <a:rPr lang="en-US" sz="1400" b="1" dirty="0" smtClean="0"/>
              <a:t>ICICI</a:t>
            </a:r>
            <a:endParaRPr lang="en-US" sz="1400" b="1" dirty="0"/>
          </a:p>
        </p:txBody>
      </p:sp>
      <p:sp>
        <p:nvSpPr>
          <p:cNvPr id="16" name="Rectangle 15"/>
          <p:cNvSpPr/>
          <p:nvPr/>
        </p:nvSpPr>
        <p:spPr>
          <a:xfrm>
            <a:off x="518410" y="3223736"/>
            <a:ext cx="3367790" cy="738664"/>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p>
          <a:p>
            <a:pPr marL="234950" indent="-234950">
              <a:buFont typeface="Wingdings" pitchFamily="2" charset="2"/>
              <a:buNone/>
            </a:pPr>
            <a:r>
              <a:rPr lang="en-US" sz="1400" b="1" dirty="0" smtClean="0">
                <a:cs typeface="Arial" pitchFamily="34" charset="0"/>
              </a:rPr>
              <a:t>Union</a:t>
            </a:r>
          </a:p>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 </a:t>
            </a:r>
            <a:endParaRPr lang="en-US" sz="1400" dirty="0">
              <a:cs typeface="Arial" pitchFamily="34" charset="0"/>
            </a:endParaRPr>
          </a:p>
        </p:txBody>
      </p:sp>
      <p:sp>
        <p:nvSpPr>
          <p:cNvPr id="17" name="Rectangle 16"/>
          <p:cNvSpPr/>
          <p:nvPr/>
        </p:nvSpPr>
        <p:spPr>
          <a:xfrm>
            <a:off x="4572000" y="3200400"/>
            <a:ext cx="3429000" cy="738664"/>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p>
          <a:p>
            <a:pPr marL="234950" indent="-234950">
              <a:buFont typeface="Wingdings" pitchFamily="2" charset="2"/>
              <a:buNone/>
            </a:pPr>
            <a:r>
              <a:rPr lang="en-US" sz="1400" b="1" dirty="0" smtClean="0">
                <a:cs typeface="Arial" pitchFamily="34" charset="0"/>
              </a:rPr>
              <a:t>Union all</a:t>
            </a:r>
          </a:p>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 </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74</a:t>
            </a:fld>
            <a:endParaRPr lang="en-US"/>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Minus | Example</a:t>
            </a:r>
            <a:endParaRPr lang="en-US" sz="2000" b="1" kern="0" dirty="0">
              <a:solidFill>
                <a:schemeClr val="tx2"/>
              </a:solidFill>
            </a:endParaRPr>
          </a:p>
        </p:txBody>
      </p:sp>
      <p:sp>
        <p:nvSpPr>
          <p:cNvPr id="18" name="Rectangle 3"/>
          <p:cNvSpPr txBox="1">
            <a:spLocks noChangeArrowheads="1"/>
          </p:cNvSpPr>
          <p:nvPr/>
        </p:nvSpPr>
        <p:spPr bwMode="auto">
          <a:xfrm>
            <a:off x="457200" y="1524000"/>
            <a:ext cx="7391400" cy="144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cs typeface="Arial" pitchFamily="34" charset="0"/>
              </a:rPr>
              <a:t>The MINUS operates on two SQL statements. </a:t>
            </a: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cs typeface="Arial" pitchFamily="34" charset="0"/>
              </a:rPr>
              <a:t>It takes all the results from the first SQL statement, and then subtract out the ones that are present in the second SQL statement to get the final answer. </a:t>
            </a:r>
          </a:p>
          <a:p>
            <a:pPr marL="342900" marR="0" lvl="0" indent="-342900" algn="just" defTabSz="914400" rtl="0" eaLnBrk="0" fontAlgn="base" latinLnBrk="0" hangingPunct="0">
              <a:lnSpc>
                <a:spcPct val="100000"/>
              </a:lnSpc>
              <a:spcBef>
                <a:spcPct val="20000"/>
              </a:spcBef>
              <a:spcAft>
                <a:spcPct val="0"/>
              </a:spcAft>
              <a:buClrTx/>
              <a:buSzTx/>
              <a:buFont typeface="Wingdings" pitchFamily="2" charset="2"/>
              <a:buChar char="ü"/>
              <a:tabLst/>
              <a:defRPr/>
            </a:pPr>
            <a:r>
              <a:rPr kumimoji="0" lang="en-US" sz="1400" b="0" i="0" u="none" strike="noStrike" kern="0" cap="none" spc="0" normalizeH="0" baseline="0" noProof="0" dirty="0" smtClean="0">
                <a:ln>
                  <a:noFill/>
                </a:ln>
                <a:solidFill>
                  <a:schemeClr val="tx1"/>
                </a:solidFill>
                <a:effectLst/>
                <a:uLnTx/>
                <a:uFillTx/>
                <a:cs typeface="Arial" pitchFamily="34" charset="0"/>
              </a:rPr>
              <a:t>If the second SQL statement includes results not present in the first SQL statement, such results are ignored. </a:t>
            </a:r>
            <a:endParaRPr kumimoji="0" lang="en-US" sz="1400" b="0" i="0" u="none" strike="noStrike" kern="0" cap="none" spc="0" normalizeH="0" baseline="0" noProof="0" dirty="0">
              <a:ln>
                <a:noFill/>
              </a:ln>
              <a:solidFill>
                <a:schemeClr val="tx1"/>
              </a:solidFill>
              <a:effectLst/>
              <a:uLnTx/>
              <a:uFillTx/>
              <a:cs typeface="Arial" pitchFamily="34" charset="0"/>
            </a:endParaRPr>
          </a:p>
        </p:txBody>
      </p:sp>
      <p:graphicFrame>
        <p:nvGraphicFramePr>
          <p:cNvPr id="19" name="Group 122"/>
          <p:cNvGraphicFramePr>
            <a:graphicFrameLocks noGrp="1"/>
          </p:cNvGraphicFramePr>
          <p:nvPr>
            <p:ph sz="quarter" idx="4294967295"/>
          </p:nvPr>
        </p:nvGraphicFramePr>
        <p:xfrm>
          <a:off x="685800" y="5257800"/>
          <a:ext cx="3581400" cy="914399"/>
        </p:xfrm>
        <a:graphic>
          <a:graphicData uri="http://schemas.openxmlformats.org/drawingml/2006/table">
            <a:tbl>
              <a:tblPr firstRow="1" firstCol="1" bandRow="1">
                <a:tableStyleId>{0E3FDE45-AF77-4B5C-9715-49D594BDF05E}</a:tableStyleId>
              </a:tblPr>
              <a:tblGrid>
                <a:gridCol w="896822"/>
                <a:gridCol w="1466725"/>
                <a:gridCol w="1217853"/>
              </a:tblGrid>
              <a:tr h="350619">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8687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7691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Kailash</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5" name="Group 124"/>
          <p:cNvGraphicFramePr>
            <a:graphicFrameLocks noGrp="1"/>
          </p:cNvGraphicFramePr>
          <p:nvPr>
            <p:ph sz="quarter" idx="4294967295"/>
          </p:nvPr>
        </p:nvGraphicFramePr>
        <p:xfrm>
          <a:off x="4724400" y="5257800"/>
          <a:ext cx="3657600" cy="914400"/>
        </p:xfrm>
        <a:graphic>
          <a:graphicData uri="http://schemas.openxmlformats.org/drawingml/2006/table">
            <a:tbl>
              <a:tblPr firstRow="1" firstCol="1" bandRow="1">
                <a:tableStyleId>{0E3FDE45-AF77-4B5C-9715-49D594BDF05E}</a:tableStyleId>
              </a:tblPr>
              <a:tblGrid>
                <a:gridCol w="915781"/>
                <a:gridCol w="1497295"/>
                <a:gridCol w="1244524"/>
              </a:tblGrid>
              <a:tr h="3048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48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Siva</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3048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Durga</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6" name="Group 60"/>
          <p:cNvGraphicFramePr>
            <a:graphicFrameLocks noGrp="1"/>
          </p:cNvGraphicFramePr>
          <p:nvPr/>
        </p:nvGraphicFramePr>
        <p:xfrm>
          <a:off x="685799" y="3048000"/>
          <a:ext cx="3581400" cy="974726"/>
        </p:xfrm>
        <a:graphic>
          <a:graphicData uri="http://schemas.openxmlformats.org/drawingml/2006/table">
            <a:tbl>
              <a:tblPr firstRow="1" firstCol="1" bandRow="1">
                <a:tableStyleId>{0E3FDE45-AF77-4B5C-9715-49D594BDF05E}</a:tableStyleId>
              </a:tblPr>
              <a:tblGrid>
                <a:gridCol w="838025"/>
                <a:gridCol w="1370322"/>
                <a:gridCol w="1373053"/>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Raji</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7" name="Group 82"/>
          <p:cNvGraphicFramePr>
            <a:graphicFrameLocks noGrp="1"/>
          </p:cNvGraphicFramePr>
          <p:nvPr/>
        </p:nvGraphicFramePr>
        <p:xfrm>
          <a:off x="4724399" y="3048000"/>
          <a:ext cx="3657601" cy="974726"/>
        </p:xfrm>
        <a:graphic>
          <a:graphicData uri="http://schemas.openxmlformats.org/drawingml/2006/table">
            <a:tbl>
              <a:tblPr firstRow="1" firstCol="1" bandRow="1">
                <a:tableStyleId>{0E3FDE45-AF77-4B5C-9715-49D594BDF05E}</a:tableStyleId>
              </a:tblPr>
              <a:tblGrid>
                <a:gridCol w="855855"/>
                <a:gridCol w="1399479"/>
                <a:gridCol w="1402267"/>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8" name="TextBox 27"/>
          <p:cNvSpPr txBox="1"/>
          <p:nvPr/>
        </p:nvSpPr>
        <p:spPr>
          <a:xfrm>
            <a:off x="609599" y="2740223"/>
            <a:ext cx="1143000" cy="307777"/>
          </a:xfrm>
          <a:prstGeom prst="rect">
            <a:avLst/>
          </a:prstGeom>
          <a:noFill/>
        </p:spPr>
        <p:txBody>
          <a:bodyPr wrap="square" rtlCol="0">
            <a:spAutoFit/>
          </a:bodyPr>
          <a:lstStyle/>
          <a:p>
            <a:r>
              <a:rPr lang="en-US" sz="1400" b="1" dirty="0" smtClean="0"/>
              <a:t>CDW</a:t>
            </a:r>
            <a:endParaRPr lang="en-US" sz="1400" b="1" dirty="0"/>
          </a:p>
        </p:txBody>
      </p:sp>
      <p:sp>
        <p:nvSpPr>
          <p:cNvPr id="29" name="TextBox 28"/>
          <p:cNvSpPr txBox="1"/>
          <p:nvPr/>
        </p:nvSpPr>
        <p:spPr>
          <a:xfrm>
            <a:off x="4648199" y="2743200"/>
            <a:ext cx="1143000" cy="307777"/>
          </a:xfrm>
          <a:prstGeom prst="rect">
            <a:avLst/>
          </a:prstGeom>
          <a:noFill/>
        </p:spPr>
        <p:txBody>
          <a:bodyPr wrap="square" rtlCol="0">
            <a:spAutoFit/>
          </a:bodyPr>
          <a:lstStyle/>
          <a:p>
            <a:pPr marL="234950" indent="-234950">
              <a:buFont typeface="Wingdings" pitchFamily="2" charset="2"/>
              <a:buNone/>
            </a:pPr>
            <a:r>
              <a:rPr lang="en-US" sz="1400" b="1" dirty="0" smtClean="0"/>
              <a:t>ICICI</a:t>
            </a:r>
            <a:endParaRPr lang="en-US" sz="1400" b="1" dirty="0"/>
          </a:p>
        </p:txBody>
      </p:sp>
      <p:sp>
        <p:nvSpPr>
          <p:cNvPr id="30" name="Rectangle 29"/>
          <p:cNvSpPr/>
          <p:nvPr/>
        </p:nvSpPr>
        <p:spPr>
          <a:xfrm>
            <a:off x="685800" y="4267200"/>
            <a:ext cx="3581400" cy="738664"/>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p>
          <a:p>
            <a:pPr marL="234950" indent="-234950">
              <a:buFont typeface="Wingdings" pitchFamily="2" charset="2"/>
              <a:buNone/>
            </a:pPr>
            <a:r>
              <a:rPr lang="en-US" sz="1400" b="1" dirty="0" smtClean="0">
                <a:cs typeface="Arial" pitchFamily="34" charset="0"/>
              </a:rPr>
              <a:t> Minus</a:t>
            </a:r>
          </a:p>
          <a:p>
            <a:pPr marL="234950" indent="-234950">
              <a:buFont typeface="Wingdings" pitchFamily="2" charset="2"/>
              <a:buNone/>
            </a:pPr>
            <a:r>
              <a:rPr lang="en-US" sz="1400" b="1" dirty="0" smtClean="0">
                <a:cs typeface="Arial" pitchFamily="34" charset="0"/>
              </a:rPr>
              <a:t>Select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 </a:t>
            </a:r>
            <a:endParaRPr lang="en-US" sz="1400" dirty="0">
              <a:cs typeface="Arial" pitchFamily="34" charset="0"/>
            </a:endParaRPr>
          </a:p>
        </p:txBody>
      </p:sp>
      <p:sp>
        <p:nvSpPr>
          <p:cNvPr id="31" name="Rectangle 30"/>
          <p:cNvSpPr/>
          <p:nvPr/>
        </p:nvSpPr>
        <p:spPr>
          <a:xfrm>
            <a:off x="4724400" y="4267200"/>
            <a:ext cx="3657600" cy="738664"/>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a:t>
            </a:r>
          </a:p>
          <a:p>
            <a:pPr marL="234950" indent="-234950">
              <a:buFont typeface="Wingdings" pitchFamily="2" charset="2"/>
              <a:buNone/>
            </a:pPr>
            <a:r>
              <a:rPr lang="en-US" sz="1400" b="1" dirty="0" smtClean="0">
                <a:cs typeface="Arial" pitchFamily="34" charset="0"/>
              </a:rPr>
              <a:t> Minus</a:t>
            </a:r>
          </a:p>
          <a:p>
            <a:pPr marL="234950" indent="-234950">
              <a:buFont typeface="Wingdings" pitchFamily="2" charset="2"/>
              <a:buNone/>
            </a:pPr>
            <a:r>
              <a:rPr lang="en-US" sz="1400" b="1" dirty="0" smtClean="0">
                <a:cs typeface="Arial" pitchFamily="34" charset="0"/>
              </a:rPr>
              <a:t>Select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endParaRPr lang="en-US" sz="1400" dirty="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75</a:t>
            </a:fld>
            <a:endParaRPr lang="en-US"/>
          </a:p>
        </p:txBody>
      </p:sp>
      <p:sp>
        <p:nvSpPr>
          <p:cNvPr id="6" name="Title 61"/>
          <p:cNvSpPr txBox="1">
            <a:spLocks/>
          </p:cNvSpPr>
          <p:nvPr/>
        </p:nvSpPr>
        <p:spPr bwMode="auto">
          <a:xfrm>
            <a:off x="458788" y="776990"/>
            <a:ext cx="6856412"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defRPr/>
            </a:pPr>
            <a:r>
              <a:rPr lang="en-US" sz="2000" b="1" dirty="0" smtClean="0"/>
              <a:t>SQL Joins – Intersect | Example</a:t>
            </a:r>
            <a:endParaRPr lang="en-US" sz="2000" b="1" kern="0" dirty="0">
              <a:solidFill>
                <a:schemeClr val="tx2"/>
              </a:solidFill>
            </a:endParaRPr>
          </a:p>
        </p:txBody>
      </p:sp>
      <p:sp>
        <p:nvSpPr>
          <p:cNvPr id="18" name="Rectangle 3"/>
          <p:cNvSpPr txBox="1">
            <a:spLocks noChangeArrowheads="1"/>
          </p:cNvSpPr>
          <p:nvPr/>
        </p:nvSpPr>
        <p:spPr bwMode="auto">
          <a:xfrm>
            <a:off x="457200" y="1524000"/>
            <a:ext cx="73152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ü"/>
            </a:pPr>
            <a:r>
              <a:rPr lang="en-US" sz="1400" dirty="0" smtClean="0"/>
              <a:t>  INTERSECT operates on two SQL statements. </a:t>
            </a:r>
          </a:p>
          <a:p>
            <a:pPr>
              <a:buFont typeface="Wingdings" pitchFamily="2" charset="2"/>
              <a:buChar char="ü"/>
            </a:pPr>
            <a:r>
              <a:rPr lang="en-US" sz="1400" dirty="0" smtClean="0"/>
              <a:t>  INTERSECT command acts as an AND operator (value is selected only if it appears in both statements).</a:t>
            </a:r>
            <a:endParaRPr lang="en-US" sz="1400" dirty="0"/>
          </a:p>
        </p:txBody>
      </p:sp>
      <p:graphicFrame>
        <p:nvGraphicFramePr>
          <p:cNvPr id="26" name="Group 60"/>
          <p:cNvGraphicFramePr>
            <a:graphicFrameLocks noGrp="1"/>
          </p:cNvGraphicFramePr>
          <p:nvPr/>
        </p:nvGraphicFramePr>
        <p:xfrm>
          <a:off x="685799" y="2746177"/>
          <a:ext cx="3581400" cy="974726"/>
        </p:xfrm>
        <a:graphic>
          <a:graphicData uri="http://schemas.openxmlformats.org/drawingml/2006/table">
            <a:tbl>
              <a:tblPr firstRow="1" firstCol="1" bandRow="1">
                <a:tableStyleId>{0E3FDE45-AF77-4B5C-9715-49D594BDF05E}</a:tableStyleId>
              </a:tblPr>
              <a:tblGrid>
                <a:gridCol w="838025"/>
                <a:gridCol w="1370322"/>
                <a:gridCol w="1373053"/>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Raji</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200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Eswar</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300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err="1" smtClean="0">
                          <a:ln>
                            <a:noFill/>
                          </a:ln>
                          <a:effectLst/>
                        </a:rPr>
                        <a:t>Kailash</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graphicFrame>
        <p:nvGraphicFramePr>
          <p:cNvPr id="27" name="Group 82"/>
          <p:cNvGraphicFramePr>
            <a:graphicFrameLocks noGrp="1"/>
          </p:cNvGraphicFramePr>
          <p:nvPr/>
        </p:nvGraphicFramePr>
        <p:xfrm>
          <a:off x="4724399" y="2746177"/>
          <a:ext cx="3657601" cy="974726"/>
        </p:xfrm>
        <a:graphic>
          <a:graphicData uri="http://schemas.openxmlformats.org/drawingml/2006/table">
            <a:tbl>
              <a:tblPr firstRow="1" firstCol="1" bandRow="1">
                <a:tableStyleId>{0E3FDE45-AF77-4B5C-9715-49D594BDF05E}</a:tableStyleId>
              </a:tblPr>
              <a:tblGrid>
                <a:gridCol w="855855"/>
                <a:gridCol w="1399479"/>
                <a:gridCol w="1402267"/>
              </a:tblGrid>
              <a:tr h="24923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ENO</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ENAME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2888">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CSE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400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Siva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EEE</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241300">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500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Durga</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ECE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
        <p:nvSpPr>
          <p:cNvPr id="28" name="TextBox 27"/>
          <p:cNvSpPr txBox="1"/>
          <p:nvPr/>
        </p:nvSpPr>
        <p:spPr>
          <a:xfrm>
            <a:off x="609599" y="2438400"/>
            <a:ext cx="1143000" cy="307777"/>
          </a:xfrm>
          <a:prstGeom prst="rect">
            <a:avLst/>
          </a:prstGeom>
          <a:noFill/>
        </p:spPr>
        <p:txBody>
          <a:bodyPr wrap="square" rtlCol="0">
            <a:spAutoFit/>
          </a:bodyPr>
          <a:lstStyle/>
          <a:p>
            <a:r>
              <a:rPr lang="en-US" sz="1400" b="1" dirty="0" smtClean="0"/>
              <a:t>CDW</a:t>
            </a:r>
            <a:endParaRPr lang="en-US" sz="1400" b="1" dirty="0"/>
          </a:p>
        </p:txBody>
      </p:sp>
      <p:sp>
        <p:nvSpPr>
          <p:cNvPr id="29" name="TextBox 28"/>
          <p:cNvSpPr txBox="1"/>
          <p:nvPr/>
        </p:nvSpPr>
        <p:spPr>
          <a:xfrm>
            <a:off x="4648199" y="2441377"/>
            <a:ext cx="1143000" cy="307777"/>
          </a:xfrm>
          <a:prstGeom prst="rect">
            <a:avLst/>
          </a:prstGeom>
          <a:noFill/>
        </p:spPr>
        <p:txBody>
          <a:bodyPr wrap="square" rtlCol="0">
            <a:spAutoFit/>
          </a:bodyPr>
          <a:lstStyle/>
          <a:p>
            <a:pPr marL="234950" indent="-234950">
              <a:buFont typeface="Wingdings" pitchFamily="2" charset="2"/>
              <a:buNone/>
            </a:pPr>
            <a:r>
              <a:rPr lang="en-US" sz="1400" b="1" dirty="0" smtClean="0"/>
              <a:t>ICICI</a:t>
            </a:r>
            <a:endParaRPr lang="en-US" sz="1400" b="1" dirty="0"/>
          </a:p>
        </p:txBody>
      </p:sp>
      <p:sp>
        <p:nvSpPr>
          <p:cNvPr id="30" name="Rectangle 29"/>
          <p:cNvSpPr/>
          <p:nvPr/>
        </p:nvSpPr>
        <p:spPr>
          <a:xfrm>
            <a:off x="685800" y="4330005"/>
            <a:ext cx="3886200" cy="1384995"/>
          </a:xfrm>
          <a:prstGeom prst="rect">
            <a:avLst/>
          </a:prstGeom>
          <a:ln>
            <a:solidFill>
              <a:schemeClr val="tx1"/>
            </a:solidFill>
          </a:ln>
        </p:spPr>
        <p:txBody>
          <a:bodyPr wrap="square">
            <a:spAutoFit/>
          </a:bodyPr>
          <a:lstStyle/>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CDW  </a:t>
            </a:r>
          </a:p>
          <a:p>
            <a:pPr marL="234950" indent="-234950">
              <a:buFont typeface="Wingdings" pitchFamily="2" charset="2"/>
              <a:buNone/>
            </a:pPr>
            <a:endParaRPr lang="en-US" sz="1400" dirty="0" smtClean="0">
              <a:cs typeface="Arial" pitchFamily="34" charset="0"/>
            </a:endParaRPr>
          </a:p>
          <a:p>
            <a:pPr marL="234950" indent="-234950">
              <a:buFont typeface="Wingdings" pitchFamily="2" charset="2"/>
              <a:buNone/>
            </a:pPr>
            <a:r>
              <a:rPr lang="en-US" sz="1400" b="1" dirty="0" smtClean="0">
                <a:cs typeface="Arial" pitchFamily="34" charset="0"/>
              </a:rPr>
              <a:t>Intersect</a:t>
            </a:r>
            <a:r>
              <a:rPr lang="en-US" sz="1400" dirty="0" smtClean="0">
                <a:cs typeface="Arial" pitchFamily="34" charset="0"/>
              </a:rPr>
              <a:t> </a:t>
            </a:r>
          </a:p>
          <a:p>
            <a:pPr marL="234950" indent="-234950">
              <a:buFont typeface="Wingdings" pitchFamily="2" charset="2"/>
              <a:buNone/>
            </a:pPr>
            <a:endParaRPr lang="en-US" sz="1400" dirty="0" smtClean="0">
              <a:cs typeface="Arial" pitchFamily="34" charset="0"/>
            </a:endParaRPr>
          </a:p>
          <a:p>
            <a:pPr marL="234950" indent="-234950">
              <a:buFont typeface="Wingdings" pitchFamily="2" charset="2"/>
              <a:buNone/>
            </a:pPr>
            <a:r>
              <a:rPr lang="en-US" sz="1400" b="1" dirty="0" smtClean="0">
                <a:cs typeface="Arial" pitchFamily="34" charset="0"/>
              </a:rPr>
              <a:t>Select</a:t>
            </a:r>
            <a:r>
              <a:rPr lang="en-US" sz="1400" dirty="0" smtClean="0">
                <a:cs typeface="Arial" pitchFamily="34" charset="0"/>
              </a:rPr>
              <a:t> 	</a:t>
            </a:r>
            <a:r>
              <a:rPr lang="en-US" sz="1400" dirty="0" err="1" smtClean="0">
                <a:cs typeface="Arial" pitchFamily="34" charset="0"/>
              </a:rPr>
              <a:t>eno</a:t>
            </a:r>
            <a:r>
              <a:rPr lang="en-US" sz="1400" dirty="0" smtClean="0">
                <a:cs typeface="Arial" pitchFamily="34" charset="0"/>
              </a:rPr>
              <a:t>, </a:t>
            </a:r>
            <a:r>
              <a:rPr lang="en-US" sz="1400" dirty="0" err="1" smtClean="0">
                <a:cs typeface="Arial" pitchFamily="34" charset="0"/>
              </a:rPr>
              <a:t>ename</a:t>
            </a:r>
            <a:r>
              <a:rPr lang="en-US" sz="1400" dirty="0" smtClean="0">
                <a:cs typeface="Arial" pitchFamily="34" charset="0"/>
              </a:rPr>
              <a:t>, dept 	</a:t>
            </a:r>
            <a:r>
              <a:rPr lang="en-US" sz="1400" b="1" dirty="0" smtClean="0">
                <a:cs typeface="Arial" pitchFamily="34" charset="0"/>
              </a:rPr>
              <a:t>From</a:t>
            </a:r>
            <a:r>
              <a:rPr lang="en-US" sz="1400" dirty="0" smtClean="0">
                <a:cs typeface="Arial" pitchFamily="34" charset="0"/>
              </a:rPr>
              <a:t> ICICI</a:t>
            </a:r>
          </a:p>
          <a:p>
            <a:pPr marL="234950" indent="-234950">
              <a:buFont typeface="Wingdings" pitchFamily="2" charset="2"/>
              <a:buNone/>
            </a:pPr>
            <a:endParaRPr lang="en-US" sz="1400" dirty="0">
              <a:cs typeface="Arial" pitchFamily="34" charset="0"/>
            </a:endParaRPr>
          </a:p>
        </p:txBody>
      </p:sp>
      <p:graphicFrame>
        <p:nvGraphicFramePr>
          <p:cNvPr id="14" name="Group 92"/>
          <p:cNvGraphicFramePr>
            <a:graphicFrameLocks noGrp="1"/>
          </p:cNvGraphicFramePr>
          <p:nvPr>
            <p:ph sz="quarter" idx="4294967295"/>
          </p:nvPr>
        </p:nvGraphicFramePr>
        <p:xfrm>
          <a:off x="4724400" y="4343401"/>
          <a:ext cx="3657600" cy="685800"/>
        </p:xfrm>
        <a:graphic>
          <a:graphicData uri="http://schemas.openxmlformats.org/drawingml/2006/table">
            <a:tbl>
              <a:tblPr firstRow="1" firstCol="1" bandRow="1">
                <a:tableStyleId>{0E3FDE45-AF77-4B5C-9715-49D594BDF05E}</a:tableStyleId>
              </a:tblPr>
              <a:tblGrid>
                <a:gridCol w="915903"/>
                <a:gridCol w="1497932"/>
                <a:gridCol w="1243765"/>
              </a:tblGrid>
              <a:tr h="21899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ENO</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ENAME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DEPT</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r>
              <a:tr h="466805">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100</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smtClean="0">
                          <a:ln>
                            <a:noFill/>
                          </a:ln>
                          <a:effectLst/>
                        </a:rPr>
                        <a:t>Raji</a:t>
                      </a:r>
                      <a:endParaRPr kumimoji="0" lang="en-US" sz="1400" b="1" i="0" u="none" strike="noStrike" cap="none" normalizeH="0" baseline="0" smtClean="0">
                        <a:ln>
                          <a:noFill/>
                        </a:ln>
                        <a:solidFill>
                          <a:schemeClr val="tx1"/>
                        </a:solidFill>
                        <a:effectLst/>
                        <a:latin typeface="Arial" pitchFamily="34" charset="0"/>
                      </a:endParaRPr>
                    </a:p>
                  </a:txBody>
                  <a:tcPr marL="0" marR="0" marT="0" marB="0" horzOverflow="overflow"/>
                </a:tc>
                <a:tc>
                  <a:txBody>
                    <a:bodyPr/>
                    <a:lstStyle/>
                    <a:p>
                      <a:pPr marL="0" marR="0" lvl="0" indent="0" algn="ctr" defTabSz="914400" rtl="0" eaLnBrk="0" fontAlgn="base" latinLnBrk="0" hangingPunct="0">
                        <a:lnSpc>
                          <a:spcPct val="100000"/>
                        </a:lnSpc>
                        <a:spcBef>
                          <a:spcPct val="100000"/>
                        </a:spcBef>
                        <a:spcAft>
                          <a:spcPct val="0"/>
                        </a:spcAft>
                        <a:buClr>
                          <a:srgbClr val="0B1F65"/>
                        </a:buClr>
                        <a:buSzTx/>
                        <a:buFont typeface="Webdings" pitchFamily="18" charset="2"/>
                        <a:buNone/>
                        <a:tabLst/>
                      </a:pPr>
                      <a:r>
                        <a:rPr kumimoji="0" lang="en-US" sz="1400" u="none" strike="noStrike" cap="none" normalizeH="0" baseline="0" dirty="0" smtClean="0">
                          <a:ln>
                            <a:noFill/>
                          </a:ln>
                          <a:effectLst/>
                        </a:rPr>
                        <a:t>CSE</a:t>
                      </a:r>
                      <a:endParaRPr kumimoji="0" lang="en-US" sz="1400" b="1" i="0" u="none" strike="noStrike" cap="none" normalizeH="0" baseline="0" dirty="0" smtClean="0">
                        <a:ln>
                          <a:noFill/>
                        </a:ln>
                        <a:solidFill>
                          <a:schemeClr val="tx1"/>
                        </a:solidFill>
                        <a:effectLst/>
                        <a:latin typeface="Arial" pitchFamily="34" charset="0"/>
                      </a:endParaRPr>
                    </a:p>
                  </a:txBody>
                  <a:tcPr marL="0" marR="0" marT="0" marB="0" horzOverflow="overflow"/>
                </a:tc>
              </a:tr>
            </a:tbl>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Fractal Academy of Analytics</a:t>
            </a:r>
            <a:endParaRPr lang="en-US"/>
          </a:p>
        </p:txBody>
      </p:sp>
      <p:sp>
        <p:nvSpPr>
          <p:cNvPr id="5" name="Slide Number Placeholder 4"/>
          <p:cNvSpPr>
            <a:spLocks noGrp="1"/>
          </p:cNvSpPr>
          <p:nvPr>
            <p:ph type="sldNum" sz="quarter" idx="12"/>
          </p:nvPr>
        </p:nvSpPr>
        <p:spPr/>
        <p:txBody>
          <a:bodyPr/>
          <a:lstStyle/>
          <a:p>
            <a:pPr>
              <a:defRPr/>
            </a:pPr>
            <a:fld id="{8348CB98-1ADF-4688-ABB6-B8959D314D34}" type="slidenum">
              <a:rPr lang="en-US" smtClean="0"/>
              <a:pPr>
                <a:defRPr/>
              </a:pPr>
              <a:t>76</a:t>
            </a:fld>
            <a:endParaRPr lang="en-US"/>
          </a:p>
        </p:txBody>
      </p:sp>
      <p:sp>
        <p:nvSpPr>
          <p:cNvPr id="7" name="TextBox 6"/>
          <p:cNvSpPr txBox="1"/>
          <p:nvPr/>
        </p:nvSpPr>
        <p:spPr>
          <a:xfrm>
            <a:off x="2362200" y="3276600"/>
            <a:ext cx="3810000" cy="523220"/>
          </a:xfrm>
          <a:prstGeom prst="rect">
            <a:avLst/>
          </a:prstGeom>
          <a:noFill/>
        </p:spPr>
        <p:txBody>
          <a:bodyPr wrap="square" rtlCol="0">
            <a:spAutoFit/>
          </a:bodyPr>
          <a:lstStyle/>
          <a:p>
            <a:pPr algn="ctr"/>
            <a:r>
              <a:rPr lang="en-US" sz="2800" b="1" dirty="0" smtClean="0"/>
              <a:t>Thank you</a:t>
            </a:r>
            <a:endParaRPr lang="en-US" sz="28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09074" y="1548064"/>
            <a:ext cx="8229600" cy="3100136"/>
          </a:xfrm>
        </p:spPr>
        <p:txBody>
          <a:bodyPr/>
          <a:lstStyle/>
          <a:p>
            <a:pPr eaLnBrk="1" hangingPunct="1">
              <a:buFont typeface="Wingdings" pitchFamily="2" charset="2"/>
              <a:buChar char="ü"/>
            </a:pPr>
            <a:r>
              <a:rPr lang="en-US" sz="1400" dirty="0" smtClean="0"/>
              <a:t>SQL is a language used to retrieve data from databases.</a:t>
            </a:r>
          </a:p>
          <a:p>
            <a:pPr lvl="1" eaLnBrk="1" hangingPunct="1">
              <a:buFont typeface="Wingdings" pitchFamily="2" charset="2"/>
              <a:buChar char="ü"/>
            </a:pPr>
            <a:r>
              <a:rPr lang="en-US" sz="1400" dirty="0" smtClean="0"/>
              <a:t>can execute queries against a database</a:t>
            </a:r>
          </a:p>
          <a:p>
            <a:pPr lvl="1" eaLnBrk="1" hangingPunct="1">
              <a:buFont typeface="Wingdings" pitchFamily="2" charset="2"/>
              <a:buChar char="ü"/>
            </a:pPr>
            <a:r>
              <a:rPr lang="en-US" sz="1400" dirty="0" smtClean="0"/>
              <a:t>can retrieve data from a database</a:t>
            </a:r>
          </a:p>
          <a:p>
            <a:pPr lvl="1" eaLnBrk="1" hangingPunct="1">
              <a:buFont typeface="Wingdings" pitchFamily="2" charset="2"/>
              <a:buChar char="ü"/>
            </a:pPr>
            <a:r>
              <a:rPr lang="en-US" sz="1400" dirty="0" smtClean="0"/>
              <a:t>can insert records in a database</a:t>
            </a:r>
          </a:p>
          <a:p>
            <a:pPr lvl="1" eaLnBrk="1" hangingPunct="1">
              <a:buFont typeface="Wingdings" pitchFamily="2" charset="2"/>
              <a:buChar char="ü"/>
            </a:pPr>
            <a:r>
              <a:rPr lang="en-US" sz="1400" dirty="0" smtClean="0"/>
              <a:t>can update records in a database</a:t>
            </a:r>
          </a:p>
          <a:p>
            <a:pPr lvl="1" eaLnBrk="1" hangingPunct="1">
              <a:buFont typeface="Wingdings" pitchFamily="2" charset="2"/>
              <a:buChar char="ü"/>
            </a:pPr>
            <a:r>
              <a:rPr lang="en-US" sz="1400" dirty="0" smtClean="0"/>
              <a:t>can delete records from a database</a:t>
            </a:r>
          </a:p>
          <a:p>
            <a:pPr lvl="1" eaLnBrk="1" hangingPunct="1">
              <a:buFont typeface="Wingdings" pitchFamily="2" charset="2"/>
              <a:buChar char="ü"/>
            </a:pPr>
            <a:r>
              <a:rPr lang="en-US" sz="1400" dirty="0" smtClean="0"/>
              <a:t>can create new databases</a:t>
            </a:r>
          </a:p>
          <a:p>
            <a:pPr lvl="1" eaLnBrk="1" hangingPunct="1">
              <a:buFont typeface="Wingdings" pitchFamily="2" charset="2"/>
              <a:buChar char="ü"/>
            </a:pPr>
            <a:r>
              <a:rPr lang="en-US" sz="1400" dirty="0" smtClean="0"/>
              <a:t>can create new tables in a database</a:t>
            </a:r>
          </a:p>
          <a:p>
            <a:pPr lvl="1" eaLnBrk="1" hangingPunct="1">
              <a:buFont typeface="Wingdings" pitchFamily="2" charset="2"/>
              <a:buChar char="ü"/>
            </a:pPr>
            <a:r>
              <a:rPr lang="en-US" sz="1400" dirty="0" smtClean="0"/>
              <a:t>can create stored procedures in a database</a:t>
            </a:r>
          </a:p>
          <a:p>
            <a:pPr lvl="1" eaLnBrk="1" hangingPunct="1">
              <a:buFont typeface="Wingdings" pitchFamily="2" charset="2"/>
              <a:buChar char="ü"/>
            </a:pPr>
            <a:r>
              <a:rPr lang="en-US" sz="1400" dirty="0" smtClean="0"/>
              <a:t>can create views in a database</a:t>
            </a:r>
          </a:p>
          <a:p>
            <a:pPr lvl="1" eaLnBrk="1" hangingPunct="1">
              <a:buFont typeface="Wingdings" pitchFamily="2" charset="2"/>
              <a:buChar char="ü"/>
            </a:pPr>
            <a:r>
              <a:rPr lang="en-US" sz="1400" dirty="0" smtClean="0"/>
              <a:t>can set permissions on tables, procedures, and views</a:t>
            </a:r>
            <a:br>
              <a:rPr lang="en-US" sz="1400" dirty="0" smtClean="0"/>
            </a:br>
            <a:endParaRPr lang="en-US" sz="1400" dirty="0" smtClean="0"/>
          </a:p>
          <a:p>
            <a:pPr lvl="1" eaLnBrk="1" hangingPunct="1">
              <a:buFont typeface="Wingdings" pitchFamily="2" charset="2"/>
              <a:buChar char="Ø"/>
            </a:pPr>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and Capabilities</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p:txBody>
          <a:bodyPr/>
          <a:lstStyle/>
          <a:p>
            <a:pPr eaLnBrk="1" hangingPunct="1">
              <a:lnSpc>
                <a:spcPct val="90000"/>
              </a:lnSpc>
              <a:buFont typeface="Wingdings" pitchFamily="2" charset="2"/>
              <a:buChar char="ü"/>
            </a:pPr>
            <a:r>
              <a:rPr lang="en-US" sz="1400" dirty="0" smtClean="0"/>
              <a:t>SQL is more than just a “query” language</a:t>
            </a:r>
          </a:p>
          <a:p>
            <a:pPr eaLnBrk="1" hangingPunct="1">
              <a:lnSpc>
                <a:spcPct val="90000"/>
              </a:lnSpc>
              <a:buFont typeface="Wingdings" pitchFamily="2" charset="2"/>
              <a:buChar char="ü"/>
            </a:pPr>
            <a:r>
              <a:rPr lang="en-US" sz="1400" dirty="0" smtClean="0"/>
              <a:t>It has two parts:</a:t>
            </a:r>
          </a:p>
          <a:p>
            <a:pPr lvl="1" eaLnBrk="1" hangingPunct="1">
              <a:lnSpc>
                <a:spcPct val="90000"/>
              </a:lnSpc>
              <a:buFont typeface="Wingdings" pitchFamily="2" charset="2"/>
              <a:buChar char="ü"/>
            </a:pPr>
            <a:r>
              <a:rPr lang="en-US" sz="1400" dirty="0" smtClean="0"/>
              <a:t>SQL Data Definition Language</a:t>
            </a:r>
          </a:p>
          <a:p>
            <a:pPr lvl="2" eaLnBrk="1" hangingPunct="1">
              <a:lnSpc>
                <a:spcPct val="90000"/>
              </a:lnSpc>
              <a:buFont typeface="Wingdings" pitchFamily="2" charset="2"/>
              <a:buChar char="ü"/>
            </a:pPr>
            <a:endParaRPr lang="en-US" sz="1400" dirty="0" smtClean="0"/>
          </a:p>
          <a:p>
            <a:pPr lvl="2" eaLnBrk="1" hangingPunct="1">
              <a:lnSpc>
                <a:spcPct val="90000"/>
              </a:lnSpc>
              <a:buFont typeface="Wingdings" pitchFamily="2" charset="2"/>
              <a:buChar char="ü"/>
            </a:pPr>
            <a:r>
              <a:rPr lang="en-US" sz="1400" dirty="0" smtClean="0"/>
              <a:t> CREATE TABLE – creates a new database table</a:t>
            </a:r>
          </a:p>
          <a:p>
            <a:pPr lvl="2" eaLnBrk="1" hangingPunct="1">
              <a:lnSpc>
                <a:spcPct val="90000"/>
              </a:lnSpc>
              <a:buFont typeface="Wingdings" pitchFamily="2" charset="2"/>
              <a:buChar char="ü"/>
            </a:pPr>
            <a:r>
              <a:rPr lang="en-US" sz="1400" dirty="0" smtClean="0"/>
              <a:t> ALTER TABLE – alters a database table</a:t>
            </a:r>
          </a:p>
          <a:p>
            <a:pPr lvl="2" eaLnBrk="1" hangingPunct="1">
              <a:lnSpc>
                <a:spcPct val="90000"/>
              </a:lnSpc>
              <a:buFont typeface="Wingdings" pitchFamily="2" charset="2"/>
              <a:buChar char="ü"/>
            </a:pPr>
            <a:r>
              <a:rPr lang="en-US" sz="1400" dirty="0" smtClean="0"/>
              <a:t> DROP TABLE – deletes a database table</a:t>
            </a:r>
          </a:p>
          <a:p>
            <a:pPr lvl="2" eaLnBrk="1" hangingPunct="1">
              <a:lnSpc>
                <a:spcPct val="90000"/>
              </a:lnSpc>
              <a:buFont typeface="Wingdings" pitchFamily="2" charset="2"/>
              <a:buChar char="ü"/>
            </a:pPr>
            <a:endParaRPr lang="en-US" sz="1400" dirty="0" smtClean="0"/>
          </a:p>
          <a:p>
            <a:pPr lvl="1" eaLnBrk="1" hangingPunct="1">
              <a:lnSpc>
                <a:spcPct val="90000"/>
              </a:lnSpc>
              <a:buFont typeface="Wingdings" pitchFamily="2" charset="2"/>
              <a:buChar char="ü"/>
            </a:pPr>
            <a:r>
              <a:rPr lang="en-US" sz="1400" dirty="0" smtClean="0"/>
              <a:t>SQL Data Manipulation Language</a:t>
            </a:r>
          </a:p>
          <a:p>
            <a:pPr lvl="2" eaLnBrk="1" hangingPunct="1">
              <a:lnSpc>
                <a:spcPct val="90000"/>
              </a:lnSpc>
              <a:buFont typeface="Wingdings" pitchFamily="2" charset="2"/>
              <a:buChar char="ü"/>
            </a:pPr>
            <a:endParaRPr lang="en-US" sz="1400" dirty="0" smtClean="0"/>
          </a:p>
          <a:p>
            <a:pPr lvl="2" eaLnBrk="1" hangingPunct="1">
              <a:lnSpc>
                <a:spcPct val="90000"/>
              </a:lnSpc>
              <a:buFont typeface="Wingdings" pitchFamily="2" charset="2"/>
              <a:buChar char="ü"/>
            </a:pPr>
            <a:r>
              <a:rPr lang="en-US" sz="1400" dirty="0" smtClean="0"/>
              <a:t> SELECT – queries and fetches data from a database table</a:t>
            </a:r>
          </a:p>
          <a:p>
            <a:pPr lvl="2" eaLnBrk="1" hangingPunct="1">
              <a:lnSpc>
                <a:spcPct val="90000"/>
              </a:lnSpc>
              <a:buFont typeface="Wingdings" pitchFamily="2" charset="2"/>
              <a:buChar char="ü"/>
            </a:pPr>
            <a:r>
              <a:rPr lang="en-US" sz="1400" dirty="0" smtClean="0"/>
              <a:t> UPDATE – modifies one or more rows in a database table</a:t>
            </a:r>
          </a:p>
          <a:p>
            <a:pPr lvl="2" eaLnBrk="1" hangingPunct="1">
              <a:lnSpc>
                <a:spcPct val="90000"/>
              </a:lnSpc>
              <a:buFont typeface="Wingdings" pitchFamily="2" charset="2"/>
              <a:buChar char="ü"/>
            </a:pPr>
            <a:r>
              <a:rPr lang="en-US" sz="1400" dirty="0" smtClean="0"/>
              <a:t> DELETE FROM – deletes one or more rows from a database table</a:t>
            </a:r>
          </a:p>
          <a:p>
            <a:pPr lvl="2" eaLnBrk="1" hangingPunct="1">
              <a:lnSpc>
                <a:spcPct val="90000"/>
              </a:lnSpc>
              <a:buFont typeface="Wingdings" pitchFamily="2" charset="2"/>
              <a:buChar char="ü"/>
            </a:pPr>
            <a:r>
              <a:rPr lang="en-US" sz="1400" dirty="0" smtClean="0"/>
              <a:t> INSERT INTO – inserts new rows in a database table</a:t>
            </a:r>
          </a:p>
          <a:p>
            <a:pPr eaLnBrk="1" hangingPunct="1">
              <a:lnSpc>
                <a:spcPct val="90000"/>
              </a:lnSpc>
            </a:pPr>
            <a:endParaRPr lang="en-US" sz="1400" dirty="0" smtClean="0"/>
          </a:p>
        </p:txBody>
      </p:sp>
      <p:sp>
        <p:nvSpPr>
          <p:cNvPr id="4" name="Slide Number Placeholder 3"/>
          <p:cNvSpPr>
            <a:spLocks noGrp="1"/>
          </p:cNvSpPr>
          <p:nvPr>
            <p:ph type="sldNum" sz="quarter" idx="12"/>
          </p:nvPr>
        </p:nvSpPr>
        <p:spPr/>
        <p:txBody>
          <a:bodyPr/>
          <a:lstStyle/>
          <a:p>
            <a:pPr>
              <a:defRPr/>
            </a:pPr>
            <a:fld id="{8348CB98-1ADF-4688-ABB6-B8959D314D34}"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Fractal Academy of Analytics</a:t>
            </a:r>
            <a:endParaRPr lang="en-US"/>
          </a:p>
        </p:txBody>
      </p:sp>
      <p:sp>
        <p:nvSpPr>
          <p:cNvPr id="6" name="Title 1"/>
          <p:cNvSpPr txBox="1">
            <a:spLocks/>
          </p:cNvSpPr>
          <p:nvPr/>
        </p:nvSpPr>
        <p:spPr bwMode="auto">
          <a:xfrm>
            <a:off x="381000" y="823210"/>
            <a:ext cx="7086600" cy="57943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en-US" sz="2000" b="1" dirty="0" smtClean="0"/>
              <a:t>SQL DDL and DML</a:t>
            </a:r>
            <a:endParaRPr kumimoji="0" lang="en-US" sz="2000" b="1"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528045</TotalTime>
  <Words>5163</Words>
  <Application>Microsoft Office PowerPoint</Application>
  <PresentationFormat>On-screen Show (4:3)</PresentationFormat>
  <Paragraphs>1768</Paragraphs>
  <Slides>76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Default Design</vt:lpstr>
      <vt:lpstr>CorelDRAW</vt:lpstr>
      <vt:lpstr>Structure Query Language  (SQL)  What is SQL? How does it work? How is it being used…?</vt:lpstr>
      <vt:lpstr>What you will learn?</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Data Manipulation | Insert Data</vt:lpstr>
      <vt:lpstr>Data Manipulation | Insert Data</vt:lpstr>
      <vt:lpstr>Data Manipulation | Updating Data</vt:lpstr>
      <vt:lpstr>Data Manipulation | Copying a Table</vt:lpstr>
      <vt:lpstr>Data Manipulation | Delete &amp; Truncate</vt:lpstr>
      <vt:lpstr>Data Manipulation | Delete …</vt:lpstr>
      <vt:lpstr>Data Retrieval | Select &amp; Where</vt:lpstr>
      <vt:lpstr>Slide 30</vt:lpstr>
      <vt:lpstr>Slide 31</vt:lpstr>
      <vt:lpstr>Slide 32</vt:lpstr>
      <vt:lpstr>Slide 33</vt:lpstr>
      <vt:lpstr>Slide 34</vt:lpstr>
      <vt:lpstr>Slide 35</vt:lpstr>
      <vt:lpstr>Slide 36</vt:lpstr>
      <vt:lpstr>Slide 37</vt:lpstr>
      <vt:lpstr>Slide 38</vt:lpstr>
      <vt:lpstr>Slide 39</vt:lpstr>
      <vt:lpstr>Built-in Functions | Numeric Functions</vt:lpstr>
      <vt:lpstr>Built-in Functions | Numeric Functions</vt:lpstr>
      <vt:lpstr>Built-in Functions | String Functions</vt:lpstr>
      <vt:lpstr>Built-in Functions | String Functions</vt:lpstr>
      <vt:lpstr>Built-in Functions | Date Functions</vt:lpstr>
      <vt:lpstr>Built-in Functions | Date Functions</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FAA | Basic SQL Training</dc:title>
  <dc:subject>SQL - A Guide to Query Language</dc:subject>
  <dc:creator>Nitesh Tiwari</dc:creator>
  <cp:lastModifiedBy>siddhesh.puralkar</cp:lastModifiedBy>
  <cp:revision>291</cp:revision>
  <dcterms:created xsi:type="dcterms:W3CDTF">2010-11-24T12:09:31Z</dcterms:created>
  <dcterms:modified xsi:type="dcterms:W3CDTF">2013-06-27T12:59:17Z</dcterms:modified>
</cp:coreProperties>
</file>