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62" r:id="rId6"/>
    <p:sldId id="376" r:id="rId7"/>
    <p:sldId id="390" r:id="rId8"/>
    <p:sldId id="394" r:id="rId9"/>
    <p:sldId id="395" r:id="rId10"/>
    <p:sldId id="39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2063013"/>
            <a:ext cx="8404456" cy="3883620"/>
            <a:chOff x="0" y="1992982"/>
            <a:chExt cx="3096864" cy="3380234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0" name="그림 5">
            <a:extLst>
              <a:ext uri="{FF2B5EF4-FFF2-40B4-BE49-F238E27FC236}">
                <a16:creationId xmlns:a16="http://schemas.microsoft.com/office/drawing/2014/main" id="{97E02823-D6E9-4BC9-A8C1-2F06F5CFE4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85" y="1905138"/>
            <a:ext cx="2779457" cy="4555221"/>
          </a:xfrm>
          <a:prstGeom prst="rect">
            <a:avLst/>
          </a:prstGeom>
        </p:spPr>
      </p:pic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B1BE3B03-2F5F-44AD-8D79-5D7B27C1A5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4319" y="2487575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98B8AC6-35CE-4A9B-9003-FDE98A19991A}"/>
              </a:ext>
            </a:extLst>
          </p:cNvPr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CBD2879-5849-4691-9781-4268F5A5A437}"/>
              </a:ext>
            </a:extLst>
          </p:cNvPr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F362ACC-5A58-4ACA-A758-9BC9707C7E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DA1F853-5381-4005-9917-7A5C6D6858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2B819EB-93A5-4EE8-A28D-F3F5148193C8}"/>
              </a:ext>
            </a:extLst>
          </p:cNvPr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  <p:sldLayoutId id="2147483707" r:id="rId13"/>
    <p:sldLayoutId id="2147483708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3914" y="2624137"/>
            <a:ext cx="8610600" cy="1609725"/>
          </a:xfrm>
        </p:spPr>
        <p:txBody>
          <a:bodyPr/>
          <a:lstStyle/>
          <a:p>
            <a:r>
              <a:rPr lang="en-US" b="1" dirty="0"/>
              <a:t>MOBILE- BANKING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74821" y="4284546"/>
            <a:ext cx="8610600" cy="2168183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/>
              <a:t>Disusun</a:t>
            </a:r>
            <a:r>
              <a:rPr lang="en-US" altLang="ko-KR" dirty="0"/>
              <a:t> Oleh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Yoga Prasetyo</a:t>
            </a:r>
            <a:r>
              <a:rPr lang="id-ID" dirty="0"/>
              <a:t>			</a:t>
            </a:r>
            <a:r>
              <a:rPr lang="en-US" dirty="0"/>
              <a:t>(2213020106)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Alvin Arya</a:t>
            </a:r>
            <a:r>
              <a:rPr lang="id-ID" dirty="0"/>
              <a:t>			</a:t>
            </a:r>
            <a:r>
              <a:rPr lang="en-US" dirty="0"/>
              <a:t>(2213020222)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Frizky</a:t>
            </a:r>
            <a:r>
              <a:rPr lang="en-US" dirty="0"/>
              <a:t> Wahyu Andika		(2213020178)</a:t>
            </a:r>
          </a:p>
          <a:p>
            <a:pPr marL="342900" lvl="0" indent="-342900">
              <a:buFont typeface="+mj-lt"/>
              <a:buAutoNum type="arabicPeriod"/>
            </a:pPr>
            <a:endParaRPr lang="id-ID" dirty="0"/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38725" y="1969477"/>
            <a:ext cx="7153275" cy="1103539"/>
          </a:xfrm>
        </p:spPr>
        <p:txBody>
          <a:bodyPr/>
          <a:lstStyle/>
          <a:p>
            <a:r>
              <a:rPr lang="en-US" sz="4800" dirty="0"/>
              <a:t>What’s Mobile-Banking?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64357" y="3335743"/>
            <a:ext cx="6238875" cy="1010477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Suatu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aktivitas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melakukan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transaksi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pembayaran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transaksi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lain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internet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website bank yang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sudah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diberi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keamanan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60080B-8870-41E8-893C-9F170B68388F}"/>
              </a:ext>
            </a:extLst>
          </p:cNvPr>
          <p:cNvSpPr/>
          <p:nvPr/>
        </p:nvSpPr>
        <p:spPr>
          <a:xfrm>
            <a:off x="7447722" y="5327374"/>
            <a:ext cx="43467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Peraturan</a:t>
            </a:r>
            <a:r>
              <a:rPr lang="en-US" sz="1400" i="1" dirty="0"/>
              <a:t> Bank Indonesia No.9/15/PBI/2007 </a:t>
            </a:r>
            <a:r>
              <a:rPr lang="en-US" sz="1400" i="1" dirty="0" err="1"/>
              <a:t>tahun</a:t>
            </a:r>
            <a:r>
              <a:rPr lang="en-US" sz="1400" i="1" dirty="0"/>
              <a:t> 2007 </a:t>
            </a:r>
            <a:r>
              <a:rPr lang="en-US" sz="1400" i="1" dirty="0" err="1"/>
              <a:t>tentang</a:t>
            </a:r>
            <a:r>
              <a:rPr lang="en-US" sz="1400" i="1" dirty="0"/>
              <a:t> </a:t>
            </a:r>
            <a:r>
              <a:rPr lang="en-US" sz="1400" i="1" dirty="0" err="1"/>
              <a:t>Penerapan</a:t>
            </a:r>
            <a:r>
              <a:rPr lang="en-US" sz="1400" i="1" dirty="0"/>
              <a:t> </a:t>
            </a:r>
            <a:r>
              <a:rPr lang="en-US" sz="1400" i="1" dirty="0" err="1"/>
              <a:t>Manajemen</a:t>
            </a:r>
            <a:r>
              <a:rPr lang="en-US" sz="1400" i="1" dirty="0"/>
              <a:t> </a:t>
            </a:r>
            <a:r>
              <a:rPr lang="en-US" sz="1400" i="1" dirty="0" err="1"/>
              <a:t>Risiko</a:t>
            </a:r>
            <a:r>
              <a:rPr lang="en-US" sz="1400" i="1" dirty="0"/>
              <a:t> </a:t>
            </a:r>
            <a:r>
              <a:rPr lang="en-US" sz="1400" i="1" dirty="0" err="1"/>
              <a:t>Dalam</a:t>
            </a:r>
            <a:r>
              <a:rPr lang="en-US" sz="1400" i="1" dirty="0"/>
              <a:t> </a:t>
            </a:r>
            <a:r>
              <a:rPr lang="en-US" sz="1400" i="1" dirty="0" err="1"/>
              <a:t>Penggunaan</a:t>
            </a:r>
            <a:r>
              <a:rPr lang="en-US" sz="1400" i="1" dirty="0"/>
              <a:t> </a:t>
            </a:r>
            <a:r>
              <a:rPr lang="en-US" sz="1400" i="1" dirty="0" err="1"/>
              <a:t>Teknologi</a:t>
            </a:r>
            <a:r>
              <a:rPr lang="en-US" sz="1400" i="1" dirty="0"/>
              <a:t> </a:t>
            </a:r>
            <a:r>
              <a:rPr lang="en-US" sz="1400" i="1" dirty="0" err="1"/>
              <a:t>Informasi</a:t>
            </a:r>
            <a:r>
              <a:rPr lang="en-US" sz="1400" i="1" dirty="0"/>
              <a:t> oleh Bank </a:t>
            </a:r>
            <a:r>
              <a:rPr lang="en-US" sz="1400" i="1" dirty="0" err="1"/>
              <a:t>Umum</a:t>
            </a:r>
            <a:r>
              <a:rPr lang="en-US" sz="1400" i="1" dirty="0"/>
              <a:t>.</a:t>
            </a:r>
            <a:endParaRPr lang="en-ID" sz="1400" i="1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709" y="401136"/>
            <a:ext cx="7444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bg2"/>
                </a:solidFill>
                <a:cs typeface="Arial" pitchFamily="34" charset="0"/>
              </a:rPr>
              <a:t>Jenis</a:t>
            </a:r>
            <a:r>
              <a:rPr lang="en-US" altLang="ko-KR" sz="4000" dirty="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2"/>
                </a:solidFill>
                <a:cs typeface="Arial" pitchFamily="34" charset="0"/>
              </a:rPr>
              <a:t>Produk</a:t>
            </a:r>
            <a:r>
              <a:rPr lang="en-US" altLang="ko-KR" sz="4000" dirty="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en-US" altLang="ko-KR" sz="4000" dirty="0">
                <a:solidFill>
                  <a:schemeClr val="accent2"/>
                </a:solidFill>
                <a:cs typeface="Arial" pitchFamily="34" charset="0"/>
              </a:rPr>
              <a:t>Mobile -Banking</a:t>
            </a:r>
            <a:endParaRPr lang="ko-KR" altLang="en-US" sz="40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4141" y="1427929"/>
            <a:ext cx="6122213" cy="1170479"/>
            <a:chOff x="4745820" y="1481168"/>
            <a:chExt cx="6122213" cy="1170479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28" y="1481168"/>
              <a:ext cx="4835905" cy="1170479"/>
              <a:chOff x="6557474" y="1410998"/>
              <a:chExt cx="4835905" cy="117047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557474" y="1750480"/>
                <a:ext cx="48359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melakukan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berbagai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transaksi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perbankan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seperti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transfer,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cek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saldo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rekening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info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layanan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produk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bank,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pembelian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produk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(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tiket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pulsa,dll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pembayaran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(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listrik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PBB,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dll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dsbg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dimanapun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kapanpun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sambungan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internet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57475" y="1410998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Internet Banking</a:t>
                </a:r>
                <a:endParaRPr lang="en-ID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484141" y="2865700"/>
            <a:ext cx="5794001" cy="861774"/>
            <a:chOff x="4745820" y="1482096"/>
            <a:chExt cx="5794001" cy="861774"/>
          </a:xfrm>
        </p:grpSpPr>
        <p:grpSp>
          <p:nvGrpSpPr>
            <p:cNvPr id="44" name="Group 43"/>
            <p:cNvGrpSpPr/>
            <p:nvPr/>
          </p:nvGrpSpPr>
          <p:grpSpPr>
            <a:xfrm>
              <a:off x="6032129" y="1482096"/>
              <a:ext cx="4507692" cy="861774"/>
              <a:chOff x="6557475" y="1411926"/>
              <a:chExt cx="4507692" cy="861774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557475" y="1750480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</a:rPr>
                  <a:t>Layanan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yang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memungkinkan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nasabah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untuk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melakukan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transaksi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dengan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bank via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telepon</a:t>
                </a:r>
                <a:endParaRPr lang="en-US" altLang="ko-KR" sz="105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Phone Banking</a:t>
                </a:r>
                <a:endParaRPr lang="en-ID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0">
            <a:extLst>
              <a:ext uri="{FF2B5EF4-FFF2-40B4-BE49-F238E27FC236}">
                <a16:creationId xmlns:a16="http://schemas.microsoft.com/office/drawing/2014/main" id="{D573D31B-8E34-412F-9F72-ECB534A9A46F}"/>
              </a:ext>
            </a:extLst>
          </p:cNvPr>
          <p:cNvSpPr/>
          <p:nvPr/>
        </p:nvSpPr>
        <p:spPr>
          <a:xfrm>
            <a:off x="4058842" y="2455837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2EF0A4D-3DD4-428E-9D63-BD281190B70D}"/>
              </a:ext>
            </a:extLst>
          </p:cNvPr>
          <p:cNvSpPr/>
          <p:nvPr/>
        </p:nvSpPr>
        <p:spPr>
          <a:xfrm>
            <a:off x="4058842" y="3641977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0D2C68-095C-457B-923A-B5CDE50E65B9}"/>
              </a:ext>
            </a:extLst>
          </p:cNvPr>
          <p:cNvSpPr/>
          <p:nvPr/>
        </p:nvSpPr>
        <p:spPr>
          <a:xfrm>
            <a:off x="4058842" y="4828117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BD2DA2-5F29-4D62-966E-17F85597C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</a:rPr>
              <a:t>JENIS TRANSAKSI </a:t>
            </a:r>
            <a:r>
              <a:rPr lang="en-US" altLang="ko-KR" sz="4000" dirty="0"/>
              <a:t>E-BANKING</a:t>
            </a:r>
            <a:endParaRPr lang="ko-KR" altLang="en-US" sz="4000" dirty="0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7BA1DCC2-DC83-4139-B9CB-3FFC0C24DAA3}"/>
              </a:ext>
            </a:extLst>
          </p:cNvPr>
          <p:cNvSpPr txBox="1">
            <a:spLocks/>
          </p:cNvSpPr>
          <p:nvPr/>
        </p:nvSpPr>
        <p:spPr>
          <a:xfrm>
            <a:off x="4887619" y="2474615"/>
            <a:ext cx="2894719" cy="72019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CEK SALDO</a:t>
            </a:r>
          </a:p>
          <a:p>
            <a:r>
              <a:rPr lang="en-US" altLang="ko-KR" dirty="0">
                <a:cs typeface="Arial" pitchFamily="34" charset="0"/>
              </a:rPr>
              <a:t>TRANSFER</a:t>
            </a:r>
          </a:p>
          <a:p>
            <a:r>
              <a:rPr lang="en-US" altLang="ko-KR" dirty="0">
                <a:cs typeface="Arial" pitchFamily="34" charset="0"/>
              </a:rPr>
              <a:t>DEPOSIT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0676220C-7C79-49DB-9328-60FAE7E6E19D}"/>
              </a:ext>
            </a:extLst>
          </p:cNvPr>
          <p:cNvSpPr txBox="1">
            <a:spLocks/>
          </p:cNvSpPr>
          <p:nvPr/>
        </p:nvSpPr>
        <p:spPr>
          <a:xfrm>
            <a:off x="4887619" y="3660755"/>
            <a:ext cx="2894719" cy="68326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PEMBAYARAN :</a:t>
            </a:r>
          </a:p>
          <a:p>
            <a:r>
              <a:rPr lang="en-US" altLang="ko-KR" dirty="0">
                <a:cs typeface="Arial" pitchFamily="34" charset="0"/>
              </a:rPr>
              <a:t> TOP UP GO PAY/OVO, SHOPPE,DANA. </a:t>
            </a:r>
            <a:endParaRPr lang="en-US" altLang="ko-KR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EA7BEED6-3278-4873-91CF-5E53E1775A18}"/>
              </a:ext>
            </a:extLst>
          </p:cNvPr>
          <p:cNvSpPr txBox="1">
            <a:spLocks/>
          </p:cNvSpPr>
          <p:nvPr/>
        </p:nvSpPr>
        <p:spPr>
          <a:xfrm>
            <a:off x="4887619" y="4846895"/>
            <a:ext cx="2894719" cy="49859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PEMBELIAN :</a:t>
            </a:r>
          </a:p>
          <a:p>
            <a:r>
              <a:rPr lang="en-US" altLang="ko-KR" dirty="0">
                <a:cs typeface="Arial" pitchFamily="34" charset="0"/>
              </a:rPr>
              <a:t>PULSA</a:t>
            </a:r>
            <a:endParaRPr lang="en-US" altLang="ko-KR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FD61A90-52F0-47D8-AA1E-0A4A6B6F447B}"/>
              </a:ext>
            </a:extLst>
          </p:cNvPr>
          <p:cNvSpPr/>
          <p:nvPr/>
        </p:nvSpPr>
        <p:spPr>
          <a:xfrm rot="2700000">
            <a:off x="4288519" y="37455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EC26EB6-44A4-42BF-9EDF-8B0BD973CF96}"/>
              </a:ext>
            </a:extLst>
          </p:cNvPr>
          <p:cNvSpPr/>
          <p:nvPr/>
        </p:nvSpPr>
        <p:spPr>
          <a:xfrm>
            <a:off x="4214453" y="2625696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6615A711-36EE-4F83-A0BC-D27664DB3DC5}"/>
              </a:ext>
            </a:extLst>
          </p:cNvPr>
          <p:cNvSpPr/>
          <p:nvPr/>
        </p:nvSpPr>
        <p:spPr>
          <a:xfrm>
            <a:off x="4214453" y="4987815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81185-DBF5-4606-AE68-0719FF10E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5" y="1717395"/>
            <a:ext cx="2894719" cy="4533050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7CB540-ABD8-4838-AFCA-494C63D53F9C}"/>
              </a:ext>
            </a:extLst>
          </p:cNvPr>
          <p:cNvSpPr txBox="1"/>
          <p:nvPr/>
        </p:nvSpPr>
        <p:spPr>
          <a:xfrm flipH="1">
            <a:off x="1205947" y="6427885"/>
            <a:ext cx="212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Internet Banking</a:t>
            </a:r>
            <a:endParaRPr lang="en-ID" sz="14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56F89-3334-42FD-8889-386AFDF17D78}"/>
              </a:ext>
            </a:extLst>
          </p:cNvPr>
          <p:cNvSpPr txBox="1"/>
          <p:nvPr/>
        </p:nvSpPr>
        <p:spPr>
          <a:xfrm flipH="1">
            <a:off x="9586928" y="1563506"/>
            <a:ext cx="212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Mobile Banking</a:t>
            </a:r>
            <a:endParaRPr lang="en-ID" sz="1400" i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8E8A28D-1C28-E4F9-3E4C-1C62B2CA3A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t="4707" r="12561"/>
          <a:stretch/>
        </p:blipFill>
        <p:spPr>
          <a:xfrm>
            <a:off x="9294319" y="2625696"/>
            <a:ext cx="1952494" cy="27957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D7C56-CF29-A965-C3EC-B0AF510A0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5" y="1727619"/>
            <a:ext cx="2890913" cy="45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0" grpId="0"/>
      <p:bldP spid="21" grpId="0"/>
      <p:bldP spid="22" grpId="0"/>
      <p:bldP spid="18" grpId="0" animBg="1"/>
      <p:bldP spid="19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Mobile </a:t>
            </a:r>
            <a:r>
              <a:rPr lang="en-US" dirty="0">
                <a:solidFill>
                  <a:srgbClr val="FFC000"/>
                </a:solidFill>
              </a:rPr>
              <a:t>Banking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1BC4B-E7F7-A736-BA98-37484C59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7" y="1328444"/>
            <a:ext cx="3734321" cy="420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D789C-1302-B533-64B1-24F4A11F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65" y="1328444"/>
            <a:ext cx="3207190" cy="463648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1564E37-8403-FD5F-2948-5F9871D3088A}"/>
              </a:ext>
            </a:extLst>
          </p:cNvPr>
          <p:cNvSpPr txBox="1"/>
          <p:nvPr/>
        </p:nvSpPr>
        <p:spPr>
          <a:xfrm>
            <a:off x="2285314" y="6083552"/>
            <a:ext cx="21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52834B-60D1-F276-CB60-5D2623E4500C}"/>
              </a:ext>
            </a:extLst>
          </p:cNvPr>
          <p:cNvSpPr txBox="1"/>
          <p:nvPr/>
        </p:nvSpPr>
        <p:spPr>
          <a:xfrm>
            <a:off x="7234547" y="5633104"/>
            <a:ext cx="21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46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6F08B0-C217-B3E5-205E-D2D95BBE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89" y="3115110"/>
            <a:ext cx="3791479" cy="3105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E20F4-7230-AEAA-9C32-A66CC5F3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96" y="25546"/>
            <a:ext cx="3493968" cy="2863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85FB4-366A-FD44-C937-1539D3743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66" y="3304334"/>
            <a:ext cx="3772426" cy="305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320A1-D712-0403-0F05-804AC4F998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" b="2648"/>
          <a:stretch/>
        </p:blipFill>
        <p:spPr>
          <a:xfrm>
            <a:off x="2085832" y="25546"/>
            <a:ext cx="3734321" cy="261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E07BF-B704-DFF9-D891-47E86FC621CE}"/>
              </a:ext>
            </a:extLst>
          </p:cNvPr>
          <p:cNvSpPr txBox="1"/>
          <p:nvPr/>
        </p:nvSpPr>
        <p:spPr>
          <a:xfrm>
            <a:off x="2834453" y="2642637"/>
            <a:ext cx="26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saldo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CD125-FF1D-9F2C-AD04-874DCCAC6CD0}"/>
              </a:ext>
            </a:extLst>
          </p:cNvPr>
          <p:cNvSpPr txBox="1"/>
          <p:nvPr/>
        </p:nvSpPr>
        <p:spPr>
          <a:xfrm>
            <a:off x="1767653" y="6249378"/>
            <a:ext cx="341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Transfer 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22173-C1AF-4C20-7BCD-53F0ADF673FD}"/>
              </a:ext>
            </a:extLst>
          </p:cNvPr>
          <p:cNvSpPr txBox="1"/>
          <p:nvPr/>
        </p:nvSpPr>
        <p:spPr>
          <a:xfrm>
            <a:off x="7635490" y="2886861"/>
            <a:ext cx="26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deposit 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93C2F-6BDB-06AE-AAC0-E8D09375ADA9}"/>
              </a:ext>
            </a:extLst>
          </p:cNvPr>
          <p:cNvSpPr txBox="1"/>
          <p:nvPr/>
        </p:nvSpPr>
        <p:spPr>
          <a:xfrm>
            <a:off x="7302977" y="6340110"/>
            <a:ext cx="33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dompet</a:t>
            </a:r>
            <a:r>
              <a:rPr lang="en-US" dirty="0"/>
              <a:t> digital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32BB8-405C-B731-0FB1-7CCEE55F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33" y="1734862"/>
            <a:ext cx="5086276" cy="3584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D7AD20-F4EA-0387-4FE8-6408F93B7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909550"/>
            <a:ext cx="3753374" cy="303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01FA1-C328-FFC1-2E06-5D14A8B65CA8}"/>
              </a:ext>
            </a:extLst>
          </p:cNvPr>
          <p:cNvSpPr txBox="1"/>
          <p:nvPr/>
        </p:nvSpPr>
        <p:spPr>
          <a:xfrm>
            <a:off x="1871999" y="4948449"/>
            <a:ext cx="26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pulsa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64A3C-372F-2570-2506-23FC680F1AAB}"/>
              </a:ext>
            </a:extLst>
          </p:cNvPr>
          <p:cNvSpPr txBox="1"/>
          <p:nvPr/>
        </p:nvSpPr>
        <p:spPr>
          <a:xfrm>
            <a:off x="6942760" y="5317781"/>
            <a:ext cx="37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Riwayat </a:t>
            </a:r>
            <a:r>
              <a:rPr lang="en-US" dirty="0" err="1"/>
              <a:t>transaksi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678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A568AC-EBD6-46B4-B9E3-AC11484D5AC3}"/>
              </a:ext>
            </a:extLst>
          </p:cNvPr>
          <p:cNvSpPr/>
          <p:nvPr/>
        </p:nvSpPr>
        <p:spPr>
          <a:xfrm>
            <a:off x="1007165" y="1858309"/>
            <a:ext cx="7871696" cy="4744278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0E287D53-D4AE-41B0-A031-C239653BD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Manfaat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MOBILE-Banking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4BBBCB-23FD-4941-9D93-DA25AA936020}"/>
              </a:ext>
            </a:extLst>
          </p:cNvPr>
          <p:cNvSpPr txBox="1"/>
          <p:nvPr/>
        </p:nvSpPr>
        <p:spPr>
          <a:xfrm>
            <a:off x="1967245" y="2088559"/>
            <a:ext cx="283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Melakukan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transfer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uang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tunai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sangat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mudah</a:t>
            </a:r>
            <a:endParaRPr lang="en-ID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3" name="Group 28">
            <a:extLst>
              <a:ext uri="{FF2B5EF4-FFF2-40B4-BE49-F238E27FC236}">
                <a16:creationId xmlns:a16="http://schemas.microsoft.com/office/drawing/2014/main" id="{C2B817F8-C19E-423D-8ABA-52EB39D8B8C5}"/>
              </a:ext>
            </a:extLst>
          </p:cNvPr>
          <p:cNvGrpSpPr/>
          <p:nvPr/>
        </p:nvGrpSpPr>
        <p:grpSpPr>
          <a:xfrm>
            <a:off x="1966174" y="3717384"/>
            <a:ext cx="2833477" cy="646331"/>
            <a:chOff x="802862" y="3362835"/>
            <a:chExt cx="2060435" cy="64633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429674D-45E1-4257-94A1-779627C85AC4}"/>
                </a:ext>
              </a:extLst>
            </p:cNvPr>
            <p:cNvSpPr txBox="1"/>
            <p:nvPr/>
          </p:nvSpPr>
          <p:spPr>
            <a:xfrm>
              <a:off x="802862" y="363223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4CCBE3-C57D-4798-B0D0-FE7B2F86B5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err="1"/>
                <a:t>Cek</a:t>
              </a:r>
              <a:r>
                <a:rPr lang="en-US" dirty="0"/>
                <a:t> </a:t>
              </a:r>
              <a:r>
                <a:rPr lang="en-US" dirty="0" err="1"/>
                <a:t>saldo</a:t>
              </a:r>
              <a:r>
                <a:rPr lang="en-US" dirty="0"/>
                <a:t> dan </a:t>
              </a:r>
              <a:r>
                <a:rPr lang="en-US" dirty="0" err="1"/>
                <a:t>mutasi</a:t>
              </a:r>
              <a:r>
                <a:rPr lang="en-US" dirty="0"/>
                <a:t> </a:t>
              </a:r>
              <a:r>
                <a:rPr lang="en-US" dirty="0" err="1"/>
                <a:t>rekening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mudah</a:t>
              </a:r>
              <a:endParaRPr lang="en-ID" dirty="0"/>
            </a:p>
          </p:txBody>
        </p:sp>
      </p:grpSp>
      <p:sp>
        <p:nvSpPr>
          <p:cNvPr id="84" name="Oval 39">
            <a:extLst>
              <a:ext uri="{FF2B5EF4-FFF2-40B4-BE49-F238E27FC236}">
                <a16:creationId xmlns:a16="http://schemas.microsoft.com/office/drawing/2014/main" id="{16B31FB2-49C0-44F1-A6D4-6DD767C426F6}"/>
              </a:ext>
            </a:extLst>
          </p:cNvPr>
          <p:cNvSpPr/>
          <p:nvPr/>
        </p:nvSpPr>
        <p:spPr>
          <a:xfrm>
            <a:off x="1305735" y="2326735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40">
            <a:extLst>
              <a:ext uri="{FF2B5EF4-FFF2-40B4-BE49-F238E27FC236}">
                <a16:creationId xmlns:a16="http://schemas.microsoft.com/office/drawing/2014/main" id="{C2D00795-A3EF-459C-89AA-864F4F702F29}"/>
              </a:ext>
            </a:extLst>
          </p:cNvPr>
          <p:cNvSpPr/>
          <p:nvPr/>
        </p:nvSpPr>
        <p:spPr>
          <a:xfrm>
            <a:off x="1305735" y="3955560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0B5767-893A-4C47-8FEE-D28941BB5598}"/>
              </a:ext>
            </a:extLst>
          </p:cNvPr>
          <p:cNvSpPr txBox="1"/>
          <p:nvPr/>
        </p:nvSpPr>
        <p:spPr>
          <a:xfrm>
            <a:off x="1967244" y="5346209"/>
            <a:ext cx="283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Memudahkan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pebayaran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e-commerce dan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pembayaran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lainnya</a:t>
            </a:r>
            <a:endParaRPr lang="en-ID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C03417-6763-4418-AC7A-BE786E230290}"/>
              </a:ext>
            </a:extLst>
          </p:cNvPr>
          <p:cNvSpPr txBox="1"/>
          <p:nvPr/>
        </p:nvSpPr>
        <p:spPr>
          <a:xfrm>
            <a:off x="5843203" y="1937979"/>
            <a:ext cx="284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cs typeface="Arial" pitchFamily="34" charset="0"/>
              </a:rPr>
              <a:t>Memudahkan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pembelian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secara</a:t>
            </a:r>
            <a:r>
              <a:rPr lang="en-US" altLang="ko-KR" dirty="0">
                <a:cs typeface="Arial" pitchFamily="34" charset="0"/>
              </a:rPr>
              <a:t> online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470823B5-4254-4BD6-BD83-2A9C7F0A2802}"/>
              </a:ext>
            </a:extLst>
          </p:cNvPr>
          <p:cNvSpPr/>
          <p:nvPr/>
        </p:nvSpPr>
        <p:spPr>
          <a:xfrm>
            <a:off x="5192382" y="2176155"/>
            <a:ext cx="571672" cy="5716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48">
            <a:extLst>
              <a:ext uri="{FF2B5EF4-FFF2-40B4-BE49-F238E27FC236}">
                <a16:creationId xmlns:a16="http://schemas.microsoft.com/office/drawing/2014/main" id="{A3A8CE7B-7F40-4402-853E-162BF83A3E7E}"/>
              </a:ext>
            </a:extLst>
          </p:cNvPr>
          <p:cNvSpPr/>
          <p:nvPr/>
        </p:nvSpPr>
        <p:spPr>
          <a:xfrm>
            <a:off x="1305735" y="5584385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rapezoid 3">
            <a:extLst>
              <a:ext uri="{FF2B5EF4-FFF2-40B4-BE49-F238E27FC236}">
                <a16:creationId xmlns:a16="http://schemas.microsoft.com/office/drawing/2014/main" id="{E8FD43EA-EBFB-427C-B60B-62091D585777}"/>
              </a:ext>
            </a:extLst>
          </p:cNvPr>
          <p:cNvSpPr/>
          <p:nvPr/>
        </p:nvSpPr>
        <p:spPr>
          <a:xfrm>
            <a:off x="5332250" y="226500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Down Arrow 1">
            <a:extLst>
              <a:ext uri="{FF2B5EF4-FFF2-40B4-BE49-F238E27FC236}">
                <a16:creationId xmlns:a16="http://schemas.microsoft.com/office/drawing/2014/main" id="{6931E310-8F87-44B8-A842-0836963E49AD}"/>
              </a:ext>
            </a:extLst>
          </p:cNvPr>
          <p:cNvSpPr/>
          <p:nvPr/>
        </p:nvSpPr>
        <p:spPr>
          <a:xfrm rot="10800000" flipH="1">
            <a:off x="1424652" y="5720574"/>
            <a:ext cx="296600" cy="333081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Rectangle 15">
            <a:extLst>
              <a:ext uri="{FF2B5EF4-FFF2-40B4-BE49-F238E27FC236}">
                <a16:creationId xmlns:a16="http://schemas.microsoft.com/office/drawing/2014/main" id="{78A58037-9338-4C3A-84B9-6ADF5F2CEA27}"/>
              </a:ext>
            </a:extLst>
          </p:cNvPr>
          <p:cNvSpPr/>
          <p:nvPr/>
        </p:nvSpPr>
        <p:spPr>
          <a:xfrm rot="14270044">
            <a:off x="1433493" y="4068577"/>
            <a:ext cx="316158" cy="32933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Donut 15">
            <a:extLst>
              <a:ext uri="{FF2B5EF4-FFF2-40B4-BE49-F238E27FC236}">
                <a16:creationId xmlns:a16="http://schemas.microsoft.com/office/drawing/2014/main" id="{6DE7983E-3F2D-4F44-96DF-2732B21A3DDC}"/>
              </a:ext>
            </a:extLst>
          </p:cNvPr>
          <p:cNvSpPr/>
          <p:nvPr/>
        </p:nvSpPr>
        <p:spPr>
          <a:xfrm>
            <a:off x="1424652" y="243688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5F2795-6D2D-4FB4-9452-8253250F288E}"/>
              </a:ext>
            </a:extLst>
          </p:cNvPr>
          <p:cNvGrpSpPr/>
          <p:nvPr/>
        </p:nvGrpSpPr>
        <p:grpSpPr>
          <a:xfrm>
            <a:off x="8987472" y="1513973"/>
            <a:ext cx="2538540" cy="4923353"/>
            <a:chOff x="8987472" y="1513973"/>
            <a:chExt cx="2538540" cy="4923353"/>
          </a:xfrm>
        </p:grpSpPr>
        <p:grpSp>
          <p:nvGrpSpPr>
            <p:cNvPr id="52" name="Group 7">
              <a:extLst>
                <a:ext uri="{FF2B5EF4-FFF2-40B4-BE49-F238E27FC236}">
                  <a16:creationId xmlns:a16="http://schemas.microsoft.com/office/drawing/2014/main" id="{B04999A4-B9D1-4323-89FB-890B7B02382D}"/>
                </a:ext>
              </a:extLst>
            </p:cNvPr>
            <p:cNvGrpSpPr/>
            <p:nvPr/>
          </p:nvGrpSpPr>
          <p:grpSpPr>
            <a:xfrm>
              <a:off x="9709567" y="5213136"/>
              <a:ext cx="1422003" cy="1224190"/>
              <a:chOff x="5580112" y="4160675"/>
              <a:chExt cx="2016224" cy="1735751"/>
            </a:xfrm>
          </p:grpSpPr>
          <p:sp>
            <p:nvSpPr>
              <p:cNvPr id="53" name="Trapezoid 1">
                <a:extLst>
                  <a:ext uri="{FF2B5EF4-FFF2-40B4-BE49-F238E27FC236}">
                    <a16:creationId xmlns:a16="http://schemas.microsoft.com/office/drawing/2014/main" id="{A15464F3-AC30-4FCB-B934-33CBDE237AA7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rapezoid 6">
                <a:extLst>
                  <a:ext uri="{FF2B5EF4-FFF2-40B4-BE49-F238E27FC236}">
                    <a16:creationId xmlns:a16="http://schemas.microsoft.com/office/drawing/2014/main" id="{05ACC041-710D-46F1-A8DC-75FFCE86AE11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5">
                <a:extLst>
                  <a:ext uri="{FF2B5EF4-FFF2-40B4-BE49-F238E27FC236}">
                    <a16:creationId xmlns:a16="http://schemas.microsoft.com/office/drawing/2014/main" id="{DC7A0C74-C702-4280-A5DC-9A35084F09DE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1767807F-F5DB-4C9F-B777-57B083B16046}"/>
                </a:ext>
              </a:extLst>
            </p:cNvPr>
            <p:cNvSpPr/>
            <p:nvPr/>
          </p:nvSpPr>
          <p:spPr>
            <a:xfrm>
              <a:off x="10158461" y="3344960"/>
              <a:ext cx="384488" cy="2030026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867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46114" y="1701891"/>
                    <a:pt x="183472" y="1464323"/>
                  </a:cubicBezTo>
                  <a:cubicBezTo>
                    <a:pt x="123916" y="1200798"/>
                    <a:pt x="220367" y="928605"/>
                    <a:pt x="338490" y="660747"/>
                  </a:cubicBezTo>
                  <a:cubicBezTo>
                    <a:pt x="409544" y="458878"/>
                    <a:pt x="463586" y="335791"/>
                    <a:pt x="310773" y="6095"/>
                  </a:cubicBezTo>
                  <a:lnTo>
                    <a:pt x="13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94622D32-E789-4D6C-8900-6995401F2D8D}"/>
                </a:ext>
              </a:extLst>
            </p:cNvPr>
            <p:cNvGrpSpPr/>
            <p:nvPr/>
          </p:nvGrpSpPr>
          <p:grpSpPr>
            <a:xfrm rot="15300000">
              <a:off x="9172821" y="4234184"/>
              <a:ext cx="840355" cy="1211053"/>
              <a:chOff x="967240" y="3289369"/>
              <a:chExt cx="1100200" cy="1585520"/>
            </a:xfrm>
          </p:grpSpPr>
          <p:sp>
            <p:nvSpPr>
              <p:cNvPr id="59" name="Freeform 3">
                <a:extLst>
                  <a:ext uri="{FF2B5EF4-FFF2-40B4-BE49-F238E27FC236}">
                    <a16:creationId xmlns:a16="http://schemas.microsoft.com/office/drawing/2014/main" id="{7D900833-3D3D-47E4-858A-C40F9F21194B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4">
                <a:extLst>
                  <a:ext uri="{FF2B5EF4-FFF2-40B4-BE49-F238E27FC236}">
                    <a16:creationId xmlns:a16="http://schemas.microsoft.com/office/drawing/2014/main" id="{50C5AF16-B51D-4007-9687-63CFB0CC7336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06207B0B-E697-477E-AB1F-95B852275EDC}"/>
                </a:ext>
              </a:extLst>
            </p:cNvPr>
            <p:cNvSpPr/>
            <p:nvPr/>
          </p:nvSpPr>
          <p:spPr>
            <a:xfrm rot="4407011">
              <a:off x="10755981" y="3142221"/>
              <a:ext cx="312622" cy="880439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Group 15">
              <a:extLst>
                <a:ext uri="{FF2B5EF4-FFF2-40B4-BE49-F238E27FC236}">
                  <a16:creationId xmlns:a16="http://schemas.microsoft.com/office/drawing/2014/main" id="{60BCC690-0E10-4ABB-8A16-F39F8A7C62A0}"/>
                </a:ext>
              </a:extLst>
            </p:cNvPr>
            <p:cNvGrpSpPr/>
            <p:nvPr/>
          </p:nvGrpSpPr>
          <p:grpSpPr>
            <a:xfrm rot="5400000">
              <a:off x="10511764" y="3666117"/>
              <a:ext cx="830970" cy="1197527"/>
              <a:chOff x="967240" y="3289369"/>
              <a:chExt cx="1100200" cy="1585520"/>
            </a:xfrm>
          </p:grpSpPr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6BE42629-DF28-4D69-BB25-1E9EFEB5CBFA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DFFE370E-0157-4F20-BCE8-C5775158881C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89A63D4A-9178-4AC4-A2DC-92C646D885E5}"/>
                </a:ext>
              </a:extLst>
            </p:cNvPr>
            <p:cNvSpPr/>
            <p:nvPr/>
          </p:nvSpPr>
          <p:spPr>
            <a:xfrm rot="7156190" flipV="1">
              <a:off x="9744469" y="3097730"/>
              <a:ext cx="368289" cy="1037214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C04103FE-7BF5-4B32-8CE3-4225973183E9}"/>
                </a:ext>
              </a:extLst>
            </p:cNvPr>
            <p:cNvSpPr/>
            <p:nvPr/>
          </p:nvSpPr>
          <p:spPr>
            <a:xfrm rot="3762166">
              <a:off x="10668539" y="4395519"/>
              <a:ext cx="352120" cy="991676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7084F6AE-DA04-4DA4-9310-711BB411A293}"/>
                </a:ext>
              </a:extLst>
            </p:cNvPr>
            <p:cNvSpPr/>
            <p:nvPr/>
          </p:nvSpPr>
          <p:spPr>
            <a:xfrm rot="6040617" flipV="1">
              <a:off x="9452722" y="3475592"/>
              <a:ext cx="430913" cy="1213583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Chord 23">
              <a:extLst>
                <a:ext uri="{FF2B5EF4-FFF2-40B4-BE49-F238E27FC236}">
                  <a16:creationId xmlns:a16="http://schemas.microsoft.com/office/drawing/2014/main" id="{887D041F-4F4D-4A67-AF8A-FFD8984DEA33}"/>
                </a:ext>
              </a:extLst>
            </p:cNvPr>
            <p:cNvSpPr/>
            <p:nvPr/>
          </p:nvSpPr>
          <p:spPr>
            <a:xfrm>
              <a:off x="10043692" y="5240443"/>
              <a:ext cx="722992" cy="177384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>
              <a:extLst>
                <a:ext uri="{FF2B5EF4-FFF2-40B4-BE49-F238E27FC236}">
                  <a16:creationId xmlns:a16="http://schemas.microsoft.com/office/drawing/2014/main" id="{4395723A-48FB-46B5-89E6-2BF689D0D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658" y="1513973"/>
              <a:ext cx="2099967" cy="2068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2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8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64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226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yoga prasetyo</cp:lastModifiedBy>
  <cp:revision>105</cp:revision>
  <dcterms:created xsi:type="dcterms:W3CDTF">2018-04-24T17:14:44Z</dcterms:created>
  <dcterms:modified xsi:type="dcterms:W3CDTF">2024-01-03T01:15:25Z</dcterms:modified>
</cp:coreProperties>
</file>