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 SemiBold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Maven Pro SemiBold"/>
      <p:regular r:id="rId21"/>
      <p:bold r:id="rId22"/>
    </p:embeddedFont>
    <p:embeddedFont>
      <p:font typeface="Pacifico"/>
      <p:regular r:id="rId23"/>
    </p:embeddedFont>
    <p:embeddedFont>
      <p:font typeface="Spectral"/>
      <p:regular r:id="rId24"/>
      <p:bold r:id="rId25"/>
      <p:italic r:id="rId26"/>
      <p:boldItalic r:id="rId27"/>
    </p:embeddedFont>
    <p:embeddedFont>
      <p:font typeface="Spectral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avenProSemiBold-bold.fntdata"/><Relationship Id="rId21" Type="http://schemas.openxmlformats.org/officeDocument/2006/relationships/font" Target="fonts/MavenProSemiBold-regular.fntdata"/><Relationship Id="rId24" Type="http://schemas.openxmlformats.org/officeDocument/2006/relationships/font" Target="fonts/Spectral-regular.fntdata"/><Relationship Id="rId23" Type="http://schemas.openxmlformats.org/officeDocument/2006/relationships/font" Target="fonts/Pacific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italic.fntdata"/><Relationship Id="rId25" Type="http://schemas.openxmlformats.org/officeDocument/2006/relationships/font" Target="fonts/Spectral-bold.fntdata"/><Relationship Id="rId28" Type="http://schemas.openxmlformats.org/officeDocument/2006/relationships/font" Target="fonts/SpectralSemiBold-regular.fntdata"/><Relationship Id="rId27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SemiBold-boldItalic.fntdata"/><Relationship Id="rId30" Type="http://schemas.openxmlformats.org/officeDocument/2006/relationships/font" Target="fonts/Spectral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omfortaa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font" Target="fonts/ComfortaaSemiBold-bold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ca26dfcf3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ca26dfcf3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ca26dfcf3_0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ca26dfcf3_0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ca26dfcf3_0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ca26dfcf3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ca26dfcf3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ca26dfcf3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ca26dfcf3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ca26dfcf3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c665c9cd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c665c9cd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ca26dfcf3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ca26dfcf3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ca26dfcf3_0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ca26dfcf3_0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626800" cy="4872175"/>
          </a:xfrm>
          <a:prstGeom prst="flowChartOnlineStorage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81750" y="506825"/>
            <a:ext cx="18009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32776" l="19890" r="21729" t="35481"/>
          <a:stretch/>
        </p:blipFill>
        <p:spPr>
          <a:xfrm>
            <a:off x="2930175" y="211625"/>
            <a:ext cx="2626800" cy="67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7700" y="0"/>
            <a:ext cx="854950" cy="8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8750" y="4883600"/>
            <a:ext cx="2075700" cy="26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443350" y="1651075"/>
            <a:ext cx="66393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Data Science</a:t>
            </a:r>
            <a:r>
              <a:rPr lang="en" sz="2400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 and Machine learning track.</a:t>
            </a:r>
            <a:endParaRPr sz="2400"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By</a:t>
            </a:r>
            <a:endParaRPr sz="2400"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197800" y="36812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Mal. Umar Ibrahim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Federal university Dutse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511800" y="4373250"/>
            <a:ext cx="409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Mal. Abubakar Yakubu Zandam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Federal university of Technology Babura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82650" y="3630988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Miss Muhammad Fatima Adam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34F5C"/>
                </a:solidFill>
                <a:latin typeface="Maven Pro SemiBold"/>
                <a:ea typeface="Maven Pro SemiBold"/>
                <a:cs typeface="Maven Pro SemiBold"/>
                <a:sym typeface="Maven Pro SemiBold"/>
              </a:rPr>
              <a:t>Federal university Dutse</a:t>
            </a:r>
            <a:endParaRPr>
              <a:solidFill>
                <a:srgbClr val="134F5C"/>
              </a:solidFill>
              <a:latin typeface="Maven Pro SemiBold"/>
              <a:ea typeface="Maven Pro SemiBold"/>
              <a:cs typeface="Maven Pro SemiBold"/>
              <a:sym typeface="Maven Pr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83100" y="1469200"/>
            <a:ext cx="4573500" cy="23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1F1F1F"/>
                </a:solidFill>
                <a:highlight>
                  <a:srgbClr val="FFFFFF"/>
                </a:highlight>
                <a:latin typeface="Comfortaa SemiBold"/>
                <a:ea typeface="Comfortaa SemiBold"/>
                <a:cs typeface="Comfortaa SemiBold"/>
                <a:sym typeface="Comfortaa SemiBold"/>
              </a:rPr>
              <a:t>Why did I choose this track over the other four tracks in the bootcamp?</a:t>
            </a:r>
            <a:endParaRPr sz="73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875" y="76200"/>
            <a:ext cx="4628125" cy="50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32776" l="19890" r="21729" t="35481"/>
          <a:stretch/>
        </p:blipFill>
        <p:spPr>
          <a:xfrm>
            <a:off x="7722900" y="4631925"/>
            <a:ext cx="1421100" cy="463200"/>
          </a:xfrm>
          <a:prstGeom prst="plaque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83100" y="1066800"/>
            <a:ext cx="4436400" cy="27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Where do I see myself after the bootcamp?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9125" y="0"/>
            <a:ext cx="4823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49250" cy="4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0" y="1125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latin typeface="Pacifico"/>
                <a:ea typeface="Pacifico"/>
                <a:cs typeface="Pacifico"/>
                <a:sym typeface="Pacifico"/>
              </a:rPr>
              <a:t>What is data science &amp; machine learning?</a:t>
            </a:r>
            <a:endParaRPr sz="4900">
              <a:latin typeface="Pacifico"/>
              <a:ea typeface="Pacifico"/>
              <a:cs typeface="Pacifico"/>
              <a:sym typeface="Pacific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32776" l="19890" r="21729" t="35481"/>
          <a:stretch/>
        </p:blipFill>
        <p:spPr>
          <a:xfrm>
            <a:off x="7722900" y="4631925"/>
            <a:ext cx="1421100" cy="463200"/>
          </a:xfrm>
          <a:prstGeom prst="plaque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381800" y="559650"/>
            <a:ext cx="4670400" cy="4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9900FF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Data Science:</a:t>
            </a:r>
            <a:r>
              <a:rPr lang="en" sz="2900">
                <a:solidFill>
                  <a:srgbClr val="1F1F1F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b="1" lang="en" sz="2900">
                <a:solidFill>
                  <a:srgbClr val="1F1F1F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Unveiling the Secrets Hidden in Data</a:t>
            </a:r>
            <a:endParaRPr b="1" sz="2900">
              <a:solidFill>
                <a:srgbClr val="1F1F1F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2400">
                <a:solidFill>
                  <a:srgbClr val="1F1F1F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Data science is an exciting field that combines statistics, computer science, and domain expertise to uncover valuable insights from data.</a:t>
            </a:r>
            <a:endParaRPr sz="2400">
              <a:solidFill>
                <a:srgbClr val="1F1F1F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29400" cy="4731300"/>
          </a:xfrm>
          <a:prstGeom prst="flowChartDelay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750" y="4883600"/>
            <a:ext cx="2075700" cy="2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0" y="0"/>
            <a:ext cx="4396200" cy="49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accent5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Machine Learning:</a:t>
            </a:r>
            <a:r>
              <a:rPr lang="en" sz="2700">
                <a:solidFill>
                  <a:srgbClr val="1F1F1F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b="1" lang="en" sz="2700">
                <a:solidFill>
                  <a:srgbClr val="1F1F1F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A Journey from Data to Decisions</a:t>
            </a:r>
            <a:endParaRPr b="1" sz="2700">
              <a:solidFill>
                <a:srgbClr val="1F1F1F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2200">
                <a:solidFill>
                  <a:srgbClr val="1F1F1F"/>
                </a:solidFill>
                <a:highlight>
                  <a:srgbClr val="FFFFFF"/>
                </a:highlight>
                <a:latin typeface="Spectral"/>
                <a:ea typeface="Spectral"/>
                <a:cs typeface="Spectral"/>
                <a:sym typeface="Spectral"/>
              </a:rPr>
              <a:t>Machine learning (ML) is a fascinating field within computer science that focuses on building algorithms that can learn from data and improve their performance over time, without explicit programming.</a:t>
            </a:r>
            <a:endParaRPr sz="2200">
              <a:solidFill>
                <a:srgbClr val="1F1F1F"/>
              </a:solidFill>
              <a:highlight>
                <a:srgbClr val="FFFFFF"/>
              </a:highlight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250" y="304800"/>
            <a:ext cx="4396200" cy="4582200"/>
          </a:xfrm>
          <a:prstGeom prst="flowChartDelay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8300" y="4880550"/>
            <a:ext cx="2075700" cy="2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9"/>
          <p:cNvGrpSpPr/>
          <p:nvPr/>
        </p:nvGrpSpPr>
        <p:grpSpPr>
          <a:xfrm>
            <a:off x="-2" y="1574025"/>
            <a:ext cx="2657240" cy="3026625"/>
            <a:chOff x="379727" y="1574025"/>
            <a:chExt cx="2538198" cy="3026625"/>
          </a:xfrm>
        </p:grpSpPr>
        <p:sp>
          <p:nvSpPr>
            <p:cNvPr id="102" name="Google Shape;102;p19"/>
            <p:cNvSpPr txBox="1"/>
            <p:nvPr/>
          </p:nvSpPr>
          <p:spPr>
            <a:xfrm>
              <a:off x="1083031" y="1574025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5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Week one</a:t>
              </a:r>
              <a:endParaRPr b="1" sz="15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9"/>
            <p:cNvSpPr txBox="1"/>
            <p:nvPr/>
          </p:nvSpPr>
          <p:spPr>
            <a:xfrm>
              <a:off x="379727" y="2832450"/>
              <a:ext cx="2283000" cy="176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Introduction to: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3F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Github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3F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Programming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3F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ata Science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3F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Jupyter Notebook, Google colab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3F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Python basic syntax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3F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project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" name="Google Shape;104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B77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" name="Google Shape;105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19"/>
          <p:cNvGrpSpPr/>
          <p:nvPr/>
        </p:nvGrpSpPr>
        <p:grpSpPr>
          <a:xfrm>
            <a:off x="2657326" y="1574025"/>
            <a:ext cx="2518376" cy="3463350"/>
            <a:chOff x="1066977" y="1574025"/>
            <a:chExt cx="2316600" cy="3463350"/>
          </a:xfrm>
        </p:grpSpPr>
        <p:sp>
          <p:nvSpPr>
            <p:cNvPr id="108" name="Google Shape;108;p19"/>
            <p:cNvSpPr txBox="1"/>
            <p:nvPr/>
          </p:nvSpPr>
          <p:spPr>
            <a:xfrm>
              <a:off x="1319529" y="1574025"/>
              <a:ext cx="9090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Week two</a:t>
              </a:r>
              <a:endParaRPr b="1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" name="Google Shape;109;p19"/>
            <p:cNvSpPr txBox="1"/>
            <p:nvPr/>
          </p:nvSpPr>
          <p:spPr>
            <a:xfrm>
              <a:off x="1066977" y="2878575"/>
              <a:ext cx="2316600" cy="215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3F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Python built in function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3F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python libraries and their uses: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      Pandas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      Numpy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                           Matplotlib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3F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Data preprocessing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3F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EDA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B713F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rgbClr val="0B713F"/>
                  </a:solidFill>
                  <a:latin typeface="Roboto"/>
                  <a:ea typeface="Roboto"/>
                  <a:cs typeface="Roboto"/>
                  <a:sym typeface="Roboto"/>
                </a:rPr>
                <a:t>Statistical  tools  in data visualization</a:t>
              </a:r>
              <a:endParaRPr b="1" sz="12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0B713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0" name="Google Shape;110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0B77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" name="Google Shape;111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9"/>
          <p:cNvGrpSpPr/>
          <p:nvPr/>
        </p:nvGrpSpPr>
        <p:grpSpPr>
          <a:xfrm>
            <a:off x="4687171" y="1573322"/>
            <a:ext cx="2442068" cy="3525469"/>
            <a:chOff x="1083025" y="1574036"/>
            <a:chExt cx="1834900" cy="3525469"/>
          </a:xfrm>
        </p:grpSpPr>
        <p:sp>
          <p:nvSpPr>
            <p:cNvPr id="114" name="Google Shape;114;p19"/>
            <p:cNvSpPr txBox="1"/>
            <p:nvPr/>
          </p:nvSpPr>
          <p:spPr>
            <a:xfrm>
              <a:off x="1146706" y="1574036"/>
              <a:ext cx="1082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Week three</a:t>
              </a:r>
              <a:endParaRPr b="1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9"/>
            <p:cNvSpPr txBox="1"/>
            <p:nvPr/>
          </p:nvSpPr>
          <p:spPr>
            <a:xfrm>
              <a:off x="1247879" y="2437305"/>
              <a:ext cx="1505100" cy="266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Introduction to machine learning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Python libraries for machine learning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Supervised machine learning: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❖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  </a:t>
              </a: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Classification</a:t>
              </a: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task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❖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  Regression task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" name="Google Shape;116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" name="Google Shape;117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9"/>
          <p:cNvGrpSpPr/>
          <p:nvPr/>
        </p:nvGrpSpPr>
        <p:grpSpPr>
          <a:xfrm>
            <a:off x="7136027" y="1573300"/>
            <a:ext cx="2008115" cy="3341975"/>
            <a:chOff x="1083025" y="1574022"/>
            <a:chExt cx="1834900" cy="3341975"/>
          </a:xfrm>
        </p:grpSpPr>
        <p:sp>
          <p:nvSpPr>
            <p:cNvPr id="120" name="Google Shape;120;p19"/>
            <p:cNvSpPr txBox="1"/>
            <p:nvPr/>
          </p:nvSpPr>
          <p:spPr>
            <a:xfrm>
              <a:off x="1235817" y="1574022"/>
              <a:ext cx="9930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Week four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9"/>
            <p:cNvSpPr txBox="1"/>
            <p:nvPr/>
          </p:nvSpPr>
          <p:spPr>
            <a:xfrm>
              <a:off x="1083117" y="2775797"/>
              <a:ext cx="1834800" cy="21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Ways to </a:t>
              </a: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handle</a:t>
              </a: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errors in ML e.g </a:t>
              </a: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underfitting</a:t>
              </a: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, overfitting 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Unsupervised learning: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lustering 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Group project 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048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Roboto"/>
                <a:buChar char="●"/>
              </a:pPr>
              <a:r>
                <a:rPr b="1"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Summary and conclusion </a:t>
              </a:r>
              <a:endParaRPr b="1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2" name="Google Shape;122;p19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3" name="Google Shape;123;p19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9"/>
          <p:cNvSpPr txBox="1"/>
          <p:nvPr/>
        </p:nvSpPr>
        <p:spPr>
          <a:xfrm>
            <a:off x="2443575" y="33700"/>
            <a:ext cx="44568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The entire journey </a:t>
            </a:r>
            <a:endParaRPr sz="3700">
              <a:solidFill>
                <a:schemeClr val="dk1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749250" cy="4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0" y="567125"/>
            <a:ext cx="91440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920">
                <a:latin typeface="Pacifico"/>
                <a:ea typeface="Pacifico"/>
                <a:cs typeface="Pacifico"/>
                <a:sym typeface="Pacifico"/>
              </a:rPr>
              <a:t>Our expectation after the bootcamp:</a:t>
            </a:r>
            <a:endParaRPr sz="3920">
              <a:latin typeface="Pacifico"/>
              <a:ea typeface="Pacifico"/>
              <a:cs typeface="Pacifico"/>
              <a:sym typeface="Pacific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120"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2450" y="1697325"/>
            <a:ext cx="90816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ectral SemiBold"/>
              <a:buChar char="●"/>
            </a:pPr>
            <a:r>
              <a:rPr lang="en" sz="2600">
                <a:solidFill>
                  <a:schemeClr val="dk1"/>
                </a:solidFill>
                <a:latin typeface="Spectral SemiBold"/>
                <a:ea typeface="Spectral SemiBold"/>
                <a:cs typeface="Spectral SemiBold"/>
                <a:sym typeface="Spectral SemiBold"/>
              </a:rPr>
              <a:t>Have basic understanding  of Python</a:t>
            </a:r>
            <a:endParaRPr sz="2600">
              <a:solidFill>
                <a:schemeClr val="dk1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ectral SemiBold"/>
              <a:buChar char="●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Spectral SemiBold"/>
                <a:ea typeface="Spectral SemiBold"/>
                <a:cs typeface="Spectral SemiBold"/>
                <a:sym typeface="Spectral SemiBold"/>
              </a:rPr>
              <a:t>Become a data science and machine learning forerunner</a:t>
            </a:r>
            <a:endParaRPr sz="2600">
              <a:solidFill>
                <a:schemeClr val="dk1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ectral SemiBold"/>
              <a:buChar char="●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Spectral SemiBold"/>
                <a:ea typeface="Spectral SemiBold"/>
                <a:cs typeface="Spectral SemiBold"/>
                <a:sym typeface="Spectral SemiBold"/>
              </a:rPr>
              <a:t>Leverage your diverse academic background to apply your acquired knowledge.</a:t>
            </a:r>
            <a:endParaRPr sz="2600">
              <a:solidFill>
                <a:schemeClr val="dk1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ectral SemiBold"/>
              <a:buChar char="●"/>
            </a:pPr>
            <a:r>
              <a:rPr lang="en" sz="2600">
                <a:solidFill>
                  <a:schemeClr val="dk1"/>
                </a:solidFill>
                <a:highlight>
                  <a:srgbClr val="FFFFFF"/>
                </a:highlight>
                <a:latin typeface="Spectral SemiBold"/>
                <a:ea typeface="Spectral SemiBold"/>
                <a:cs typeface="Spectral SemiBold"/>
                <a:sym typeface="Spectral SemiBold"/>
              </a:rPr>
              <a:t>Delve deeper into the world of AI</a:t>
            </a:r>
            <a:endParaRPr sz="2600">
              <a:solidFill>
                <a:schemeClr val="dk1"/>
              </a:solidFill>
              <a:latin typeface="Spectral SemiBold"/>
              <a:ea typeface="Spectral SemiBold"/>
              <a:cs typeface="Spectral SemiBold"/>
              <a:sym typeface="Spectral SemiBold"/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32776" l="19890" r="21729" t="35481"/>
          <a:stretch/>
        </p:blipFill>
        <p:spPr>
          <a:xfrm>
            <a:off x="7722900" y="4631925"/>
            <a:ext cx="1421100" cy="463200"/>
          </a:xfrm>
          <a:prstGeom prst="plaque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200" y="152400"/>
            <a:ext cx="291456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