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</p:sldIdLst>
  <p:sldSz cy="5143500" cx="9144000"/>
  <p:notesSz cx="6858000" cy="9144000"/>
  <p:embeddedFontLst>
    <p:embeddedFont>
      <p:font typeface="Roboto Mono Medium"/>
      <p:regular r:id="rId49"/>
      <p:bold r:id="rId50"/>
      <p:italic r:id="rId51"/>
      <p:boldItalic r:id="rId52"/>
    </p:embeddedFont>
    <p:embeddedFont>
      <p:font typeface="Proxima Nova"/>
      <p:regular r:id="rId53"/>
      <p:bold r:id="rId54"/>
      <p:italic r:id="rId55"/>
      <p:boldItalic r:id="rId56"/>
    </p:embeddedFont>
    <p:embeddedFont>
      <p:font typeface="Concert One"/>
      <p:regular r:id="rId57"/>
    </p:embeddedFont>
    <p:embeddedFont>
      <p:font typeface="Maven Pro SemiBold"/>
      <p:regular r:id="rId58"/>
      <p:bold r:id="rId59"/>
    </p:embeddedFont>
    <p:embeddedFont>
      <p:font typeface="Coming Soon"/>
      <p:regular r:id="rId60"/>
    </p:embeddedFont>
    <p:embeddedFont>
      <p:font typeface="Proxima Nova Semibold"/>
      <p:regular r:id="rId61"/>
      <p:bold r:id="rId62"/>
      <p:boldItalic r:id="rId63"/>
    </p:embeddedFont>
    <p:embeddedFont>
      <p:font typeface="Roboto Mono"/>
      <p:regular r:id="rId64"/>
      <p:bold r:id="rId65"/>
      <p:italic r:id="rId66"/>
      <p:boldItalic r:id="rId6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68" roundtripDataSignature="AMtx7mhHh0wAU8+O4vE4lDeEx9z23YLOe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font" Target="fonts/RobotoMonoMedium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font" Target="fonts/ProximaNovaSemibold-bold.fntdata"/><Relationship Id="rId61" Type="http://schemas.openxmlformats.org/officeDocument/2006/relationships/font" Target="fonts/ProximaNovaSemibold-regular.fntdata"/><Relationship Id="rId20" Type="http://schemas.openxmlformats.org/officeDocument/2006/relationships/slide" Target="slides/slide15.xml"/><Relationship Id="rId64" Type="http://schemas.openxmlformats.org/officeDocument/2006/relationships/font" Target="fonts/RobotoMono-regular.fntdata"/><Relationship Id="rId63" Type="http://schemas.openxmlformats.org/officeDocument/2006/relationships/font" Target="fonts/ProximaNovaSemibold-boldItalic.fntdata"/><Relationship Id="rId22" Type="http://schemas.openxmlformats.org/officeDocument/2006/relationships/slide" Target="slides/slide17.xml"/><Relationship Id="rId66" Type="http://schemas.openxmlformats.org/officeDocument/2006/relationships/font" Target="fonts/RobotoMono-italic.fntdata"/><Relationship Id="rId21" Type="http://schemas.openxmlformats.org/officeDocument/2006/relationships/slide" Target="slides/slide16.xml"/><Relationship Id="rId65" Type="http://schemas.openxmlformats.org/officeDocument/2006/relationships/font" Target="fonts/RobotoMono-bold.fntdata"/><Relationship Id="rId24" Type="http://schemas.openxmlformats.org/officeDocument/2006/relationships/slide" Target="slides/slide19.xml"/><Relationship Id="rId68" Type="http://customschemas.google.com/relationships/presentationmetadata" Target="metadata"/><Relationship Id="rId23" Type="http://schemas.openxmlformats.org/officeDocument/2006/relationships/slide" Target="slides/slide18.xml"/><Relationship Id="rId67" Type="http://schemas.openxmlformats.org/officeDocument/2006/relationships/font" Target="fonts/RobotoMono-boldItalic.fntdata"/><Relationship Id="rId60" Type="http://schemas.openxmlformats.org/officeDocument/2006/relationships/font" Target="fonts/ComingSoon-regular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RobotoMonoMedium-italic.fntdata"/><Relationship Id="rId50" Type="http://schemas.openxmlformats.org/officeDocument/2006/relationships/font" Target="fonts/RobotoMonoMedium-bold.fntdata"/><Relationship Id="rId53" Type="http://schemas.openxmlformats.org/officeDocument/2006/relationships/font" Target="fonts/ProximaNova-regular.fntdata"/><Relationship Id="rId52" Type="http://schemas.openxmlformats.org/officeDocument/2006/relationships/font" Target="fonts/RobotoMonoMedium-boldItalic.fntdata"/><Relationship Id="rId11" Type="http://schemas.openxmlformats.org/officeDocument/2006/relationships/slide" Target="slides/slide6.xml"/><Relationship Id="rId55" Type="http://schemas.openxmlformats.org/officeDocument/2006/relationships/font" Target="fonts/ProximaNova-italic.fntdata"/><Relationship Id="rId10" Type="http://schemas.openxmlformats.org/officeDocument/2006/relationships/slide" Target="slides/slide5.xml"/><Relationship Id="rId54" Type="http://schemas.openxmlformats.org/officeDocument/2006/relationships/font" Target="fonts/ProximaNova-bold.fntdata"/><Relationship Id="rId13" Type="http://schemas.openxmlformats.org/officeDocument/2006/relationships/slide" Target="slides/slide8.xml"/><Relationship Id="rId57" Type="http://schemas.openxmlformats.org/officeDocument/2006/relationships/font" Target="fonts/ConcertOne-regular.fntdata"/><Relationship Id="rId12" Type="http://schemas.openxmlformats.org/officeDocument/2006/relationships/slide" Target="slides/slide7.xml"/><Relationship Id="rId56" Type="http://schemas.openxmlformats.org/officeDocument/2006/relationships/font" Target="fonts/ProximaNova-boldItalic.fntdata"/><Relationship Id="rId15" Type="http://schemas.openxmlformats.org/officeDocument/2006/relationships/slide" Target="slides/slide10.xml"/><Relationship Id="rId59" Type="http://schemas.openxmlformats.org/officeDocument/2006/relationships/font" Target="fonts/MavenProSemiBold-bold.fntdata"/><Relationship Id="rId14" Type="http://schemas.openxmlformats.org/officeDocument/2006/relationships/slide" Target="slides/slide9.xml"/><Relationship Id="rId58" Type="http://schemas.openxmlformats.org/officeDocument/2006/relationships/font" Target="fonts/MavenProSemiBold-regular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ad6e51bec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ad6e51bec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6" name="Google Shape;24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5" name="Google Shape;25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5" name="Google Shape;26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6" name="Google Shape;27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6" name="Google Shape;28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8" name="Google Shape;298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7" name="Google Shape;307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8" name="Google Shape;328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7" name="Google Shape;337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4" name="Google Shape;344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7" name="Google Shape;17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6" name="Google Shape;356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7" name="Google Shape;367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6" name="Google Shape;376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6" name="Google Shape;386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9" name="Google Shape;399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1" name="Google Shape;411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9" name="Google Shape;419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0" name="Google Shape;430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2" name="Google Shape;442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6" name="Google Shape;456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3" name="Google Shape;18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8" name="Google Shape;468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8" name="Google Shape;478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6" name="Google Shape;486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4" name="Google Shape;494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1" name="Google Shape;501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7" name="Google Shape;507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3" name="Google Shape;513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3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4" name="Google Shape;524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p38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6" name="Google Shape;546;p39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9" name="Google Shape;18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" name="Google Shape;554;p40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4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2" name="Google Shape;562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4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2" name="Google Shape;572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4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7" name="Google Shape;577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4" name="Google Shape;20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3" name="Google Shape;21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9" name="Google Shape;21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5" name="Google Shape;22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5" name="Google Shape;23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1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3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1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13.png"/><Relationship Id="rId4" Type="http://schemas.openxmlformats.org/officeDocument/2006/relationships/image" Target="../media/image17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12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3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2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1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2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2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3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12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7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1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7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1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1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45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6" cy="55201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45"/>
          <p:cNvPicPr preferRelativeResize="0"/>
          <p:nvPr/>
        </p:nvPicPr>
        <p:blipFill rotWithShape="1">
          <a:blip r:embed="rId3">
            <a:alphaModFix/>
          </a:blip>
          <a:srcRect b="61089" l="0" r="0" t="0"/>
          <a:stretch/>
        </p:blipFill>
        <p:spPr>
          <a:xfrm rot="-620881">
            <a:off x="1853551" y="40483"/>
            <a:ext cx="2068426" cy="17727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45"/>
          <p:cNvPicPr preferRelativeResize="0"/>
          <p:nvPr/>
        </p:nvPicPr>
        <p:blipFill rotWithShape="1">
          <a:blip r:embed="rId4">
            <a:alphaModFix/>
          </a:blip>
          <a:srcRect b="6838" l="0" r="1545" t="0"/>
          <a:stretch/>
        </p:blipFill>
        <p:spPr>
          <a:xfrm>
            <a:off x="1047887" y="524012"/>
            <a:ext cx="7048226" cy="4102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4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93925" y="2989525"/>
            <a:ext cx="1584774" cy="185280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3300000" dist="19050">
              <a:srgbClr val="000000">
                <a:alpha val="33730"/>
              </a:srgbClr>
            </a:outerShdw>
          </a:effectLst>
        </p:spPr>
      </p:pic>
      <p:sp>
        <p:nvSpPr>
          <p:cNvPr id="13" name="Google Shape;13;p45"/>
          <p:cNvSpPr txBox="1"/>
          <p:nvPr>
            <p:ph type="ctrTitle"/>
          </p:nvPr>
        </p:nvSpPr>
        <p:spPr>
          <a:xfrm>
            <a:off x="1532100" y="1728423"/>
            <a:ext cx="6079800" cy="165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2pPr>
            <a:lvl3pPr lvl="2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3pPr>
            <a:lvl4pPr lvl="3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4pPr>
            <a:lvl5pPr lvl="4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5pPr>
            <a:lvl6pPr lvl="5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6pPr>
            <a:lvl7pPr lvl="6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7pPr>
            <a:lvl8pPr lvl="7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8pPr>
            <a:lvl9pPr lvl="8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9pPr>
          </a:lstStyle>
          <a:p/>
        </p:txBody>
      </p:sp>
      <p:sp>
        <p:nvSpPr>
          <p:cNvPr id="14" name="Google Shape;14;p45"/>
          <p:cNvSpPr txBox="1"/>
          <p:nvPr>
            <p:ph idx="1" type="subTitle"/>
          </p:nvPr>
        </p:nvSpPr>
        <p:spPr>
          <a:xfrm>
            <a:off x="1672763" y="3769325"/>
            <a:ext cx="14271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2pPr>
            <a:lvl3pPr lvl="2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3pPr>
            <a:lvl4pPr lvl="3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4pPr>
            <a:lvl5pPr lvl="4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5pPr>
            <a:lvl6pPr lvl="5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6pPr>
            <a:lvl7pPr lvl="6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7pPr>
            <a:lvl8pPr lvl="7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8pPr>
            <a:lvl9pPr lvl="8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BIG_NUMBER_1_1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54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6" cy="5520128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54"/>
          <p:cNvPicPr preferRelativeResize="0"/>
          <p:nvPr/>
        </p:nvPicPr>
        <p:blipFill rotWithShape="1">
          <a:blip r:embed="rId3">
            <a:alphaModFix/>
          </a:blip>
          <a:srcRect b="6838" l="0" r="1545" t="0"/>
          <a:stretch/>
        </p:blipFill>
        <p:spPr>
          <a:xfrm>
            <a:off x="384887" y="134900"/>
            <a:ext cx="8374226" cy="4873724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54"/>
          <p:cNvSpPr txBox="1"/>
          <p:nvPr>
            <p:ph type="title"/>
          </p:nvPr>
        </p:nvSpPr>
        <p:spPr>
          <a:xfrm>
            <a:off x="1761575" y="711175"/>
            <a:ext cx="5620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55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6" cy="5520128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55"/>
          <p:cNvPicPr preferRelativeResize="0"/>
          <p:nvPr/>
        </p:nvPicPr>
        <p:blipFill rotWithShape="1">
          <a:blip r:embed="rId3">
            <a:alphaModFix/>
          </a:blip>
          <a:srcRect b="0" l="19" r="9" t="0"/>
          <a:stretch/>
        </p:blipFill>
        <p:spPr>
          <a:xfrm>
            <a:off x="255775" y="186275"/>
            <a:ext cx="8632448" cy="477095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55"/>
          <p:cNvSpPr txBox="1"/>
          <p:nvPr>
            <p:ph type="title"/>
          </p:nvPr>
        </p:nvSpPr>
        <p:spPr>
          <a:xfrm>
            <a:off x="534900" y="2495013"/>
            <a:ext cx="37980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77" name="Google Shape;77;p55"/>
          <p:cNvSpPr txBox="1"/>
          <p:nvPr>
            <p:ph idx="1" type="subTitle"/>
          </p:nvPr>
        </p:nvSpPr>
        <p:spPr>
          <a:xfrm>
            <a:off x="799650" y="3241096"/>
            <a:ext cx="3268500" cy="6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2pPr>
            <a:lvl3pPr lvl="2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3pPr>
            <a:lvl4pPr lvl="3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4pPr>
            <a:lvl5pPr lvl="4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5pPr>
            <a:lvl6pPr lvl="5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6pPr>
            <a:lvl7pPr lvl="6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7pPr>
            <a:lvl8pPr lvl="7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8pPr>
            <a:lvl9pPr lvl="8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9pPr>
          </a:lstStyle>
          <a:p/>
        </p:txBody>
      </p:sp>
      <p:sp>
        <p:nvSpPr>
          <p:cNvPr id="78" name="Google Shape;78;p55"/>
          <p:cNvSpPr txBox="1"/>
          <p:nvPr>
            <p:ph idx="2" type="title"/>
          </p:nvPr>
        </p:nvSpPr>
        <p:spPr>
          <a:xfrm>
            <a:off x="1640100" y="1347913"/>
            <a:ext cx="1587600" cy="10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0" sz="48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BIG_NUMBER_1_3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56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6" cy="5520128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56"/>
          <p:cNvPicPr preferRelativeResize="0"/>
          <p:nvPr/>
        </p:nvPicPr>
        <p:blipFill rotWithShape="1">
          <a:blip r:embed="rId3">
            <a:alphaModFix/>
          </a:blip>
          <a:srcRect b="29" l="0" r="0" t="29"/>
          <a:stretch/>
        </p:blipFill>
        <p:spPr>
          <a:xfrm>
            <a:off x="254425" y="201113"/>
            <a:ext cx="8635148" cy="4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56"/>
          <p:cNvSpPr txBox="1"/>
          <p:nvPr>
            <p:ph type="title"/>
          </p:nvPr>
        </p:nvSpPr>
        <p:spPr>
          <a:xfrm>
            <a:off x="5097100" y="965775"/>
            <a:ext cx="30420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b="0" sz="4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83" name="Google Shape;83;p56"/>
          <p:cNvSpPr txBox="1"/>
          <p:nvPr>
            <p:ph idx="1" type="subTitle"/>
          </p:nvPr>
        </p:nvSpPr>
        <p:spPr>
          <a:xfrm>
            <a:off x="5097050" y="1461113"/>
            <a:ext cx="30420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4" name="Google Shape;84;p56"/>
          <p:cNvSpPr txBox="1"/>
          <p:nvPr>
            <p:ph idx="2" type="title"/>
          </p:nvPr>
        </p:nvSpPr>
        <p:spPr>
          <a:xfrm>
            <a:off x="5097100" y="2148512"/>
            <a:ext cx="30420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b="0" sz="4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85" name="Google Shape;85;p56"/>
          <p:cNvSpPr txBox="1"/>
          <p:nvPr>
            <p:ph idx="3" type="subTitle"/>
          </p:nvPr>
        </p:nvSpPr>
        <p:spPr>
          <a:xfrm>
            <a:off x="5097050" y="2643851"/>
            <a:ext cx="30420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6" name="Google Shape;86;p56"/>
          <p:cNvSpPr txBox="1"/>
          <p:nvPr>
            <p:ph idx="4" type="title"/>
          </p:nvPr>
        </p:nvSpPr>
        <p:spPr>
          <a:xfrm>
            <a:off x="5097100" y="3331249"/>
            <a:ext cx="30420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b="0" sz="4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87" name="Google Shape;87;p56"/>
          <p:cNvSpPr txBox="1"/>
          <p:nvPr>
            <p:ph idx="5" type="subTitle"/>
          </p:nvPr>
        </p:nvSpPr>
        <p:spPr>
          <a:xfrm>
            <a:off x="5097050" y="3826588"/>
            <a:ext cx="30420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8" name="Google Shape;88;p56"/>
          <p:cNvSpPr txBox="1"/>
          <p:nvPr>
            <p:ph idx="6" type="title"/>
          </p:nvPr>
        </p:nvSpPr>
        <p:spPr>
          <a:xfrm>
            <a:off x="1002325" y="711175"/>
            <a:ext cx="3042000" cy="8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57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6" cy="5520128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57"/>
          <p:cNvPicPr preferRelativeResize="0"/>
          <p:nvPr/>
        </p:nvPicPr>
        <p:blipFill rotWithShape="1">
          <a:blip r:embed="rId3">
            <a:alphaModFix/>
          </a:blip>
          <a:srcRect b="18300" l="0" r="8892" t="16734"/>
          <a:stretch/>
        </p:blipFill>
        <p:spPr>
          <a:xfrm rot="-5400000">
            <a:off x="4748475" y="480657"/>
            <a:ext cx="2036850" cy="846042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57"/>
          <p:cNvPicPr preferRelativeResize="0"/>
          <p:nvPr/>
        </p:nvPicPr>
        <p:blipFill rotWithShape="1">
          <a:blip r:embed="rId3">
            <a:alphaModFix/>
          </a:blip>
          <a:srcRect b="18300" l="0" r="8892" t="16734"/>
          <a:stretch/>
        </p:blipFill>
        <p:spPr>
          <a:xfrm rot="-5400000">
            <a:off x="5339025" y="595407"/>
            <a:ext cx="2036850" cy="846042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57"/>
          <p:cNvPicPr preferRelativeResize="0"/>
          <p:nvPr/>
        </p:nvPicPr>
        <p:blipFill rotWithShape="1">
          <a:blip r:embed="rId4">
            <a:alphaModFix/>
          </a:blip>
          <a:srcRect b="7123" l="0" r="0" t="0"/>
          <a:stretch/>
        </p:blipFill>
        <p:spPr>
          <a:xfrm>
            <a:off x="1974100" y="324738"/>
            <a:ext cx="5195775" cy="4494025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57"/>
          <p:cNvSpPr txBox="1"/>
          <p:nvPr>
            <p:ph hasCustomPrompt="1" type="title"/>
          </p:nvPr>
        </p:nvSpPr>
        <p:spPr>
          <a:xfrm>
            <a:off x="2838275" y="1645347"/>
            <a:ext cx="4001700" cy="11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b="0" sz="72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95" name="Google Shape;95;p57"/>
          <p:cNvSpPr txBox="1"/>
          <p:nvPr>
            <p:ph idx="1" type="body"/>
          </p:nvPr>
        </p:nvSpPr>
        <p:spPr>
          <a:xfrm>
            <a:off x="3335675" y="3062950"/>
            <a:ext cx="30069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>
                <a:solidFill>
                  <a:schemeClr val="dk2"/>
                </a:solidFill>
              </a:defRPr>
            </a:lvl1pPr>
            <a:lvl2pPr indent="-342900" lvl="1" marL="91440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2pPr>
            <a:lvl3pPr indent="-342900" lvl="2" marL="137160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3pPr>
            <a:lvl4pPr indent="-342900" lvl="3" marL="182880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4pPr>
            <a:lvl5pPr indent="-342900" lvl="4" marL="228600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5pPr>
            <a:lvl6pPr indent="-342900" lvl="5" marL="274320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6pPr>
            <a:lvl7pPr indent="-342900" lvl="6" marL="320040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7pPr>
            <a:lvl8pPr indent="-342900" lvl="7" marL="365760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8pPr>
            <a:lvl9pPr indent="-342900" lvl="8" marL="4114800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1">
  <p:cSld name="SECTION_TITLE_AND_DESCRIPTION_1_1_1_1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58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6" cy="5520128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58"/>
          <p:cNvPicPr preferRelativeResize="0"/>
          <p:nvPr/>
        </p:nvPicPr>
        <p:blipFill rotWithShape="1">
          <a:blip r:embed="rId3">
            <a:alphaModFix/>
          </a:blip>
          <a:srcRect b="29" l="0" r="0" t="29"/>
          <a:stretch/>
        </p:blipFill>
        <p:spPr>
          <a:xfrm>
            <a:off x="254425" y="201113"/>
            <a:ext cx="8635148" cy="4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58"/>
          <p:cNvSpPr txBox="1"/>
          <p:nvPr>
            <p:ph type="title"/>
          </p:nvPr>
        </p:nvSpPr>
        <p:spPr>
          <a:xfrm>
            <a:off x="5230400" y="3321638"/>
            <a:ext cx="27975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nonymous Pro"/>
              <a:buNone/>
              <a:defRPr sz="21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9pPr>
          </a:lstStyle>
          <a:p/>
        </p:txBody>
      </p:sp>
      <p:sp>
        <p:nvSpPr>
          <p:cNvPr id="100" name="Google Shape;100;p58"/>
          <p:cNvSpPr txBox="1"/>
          <p:nvPr>
            <p:ph idx="1" type="subTitle"/>
          </p:nvPr>
        </p:nvSpPr>
        <p:spPr>
          <a:xfrm>
            <a:off x="4909400" y="1218188"/>
            <a:ext cx="3439500" cy="20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ncert One"/>
              <a:buNone/>
              <a:defRPr sz="2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SECTION_TITLE_AND_DESCRIPTION_1_1_1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59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6" cy="55201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59"/>
          <p:cNvPicPr preferRelativeResize="0"/>
          <p:nvPr/>
        </p:nvPicPr>
        <p:blipFill rotWithShape="1">
          <a:blip r:embed="rId3">
            <a:alphaModFix/>
          </a:blip>
          <a:srcRect b="18300" l="0" r="8892" t="16734"/>
          <a:stretch/>
        </p:blipFill>
        <p:spPr>
          <a:xfrm rot="-5400000">
            <a:off x="650175" y="465007"/>
            <a:ext cx="2036850" cy="8460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59"/>
          <p:cNvPicPr preferRelativeResize="0"/>
          <p:nvPr/>
        </p:nvPicPr>
        <p:blipFill rotWithShape="1">
          <a:blip r:embed="rId3">
            <a:alphaModFix/>
          </a:blip>
          <a:srcRect b="18300" l="0" r="8892" t="16734"/>
          <a:stretch/>
        </p:blipFill>
        <p:spPr>
          <a:xfrm rot="-5400000">
            <a:off x="1262550" y="465007"/>
            <a:ext cx="2036850" cy="8460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59"/>
          <p:cNvPicPr preferRelativeResize="0"/>
          <p:nvPr/>
        </p:nvPicPr>
        <p:blipFill rotWithShape="1">
          <a:blip r:embed="rId4">
            <a:alphaModFix/>
          </a:blip>
          <a:srcRect b="6838" l="0" r="1545" t="0"/>
          <a:stretch/>
        </p:blipFill>
        <p:spPr>
          <a:xfrm>
            <a:off x="384887" y="134900"/>
            <a:ext cx="8374226" cy="4873724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59"/>
          <p:cNvSpPr txBox="1"/>
          <p:nvPr>
            <p:ph type="title"/>
          </p:nvPr>
        </p:nvSpPr>
        <p:spPr>
          <a:xfrm>
            <a:off x="1922400" y="3538630"/>
            <a:ext cx="21402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nonymous Pro"/>
              <a:buNone/>
              <a:defRPr b="0" sz="1600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9pPr>
          </a:lstStyle>
          <a:p/>
        </p:txBody>
      </p:sp>
      <p:sp>
        <p:nvSpPr>
          <p:cNvPr id="107" name="Google Shape;107;p59"/>
          <p:cNvSpPr txBox="1"/>
          <p:nvPr>
            <p:ph idx="1" type="subTitle"/>
          </p:nvPr>
        </p:nvSpPr>
        <p:spPr>
          <a:xfrm>
            <a:off x="1922400" y="1269487"/>
            <a:ext cx="3439500" cy="21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ncert One"/>
              <a:buNone/>
              <a:defRPr b="1" sz="2400">
                <a:latin typeface="Concert One"/>
                <a:ea typeface="Concert One"/>
                <a:cs typeface="Concert One"/>
                <a:sym typeface="Concert One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SECTION_TITLE_AND_DESCRIPTION_1_2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60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6" cy="55201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60"/>
          <p:cNvPicPr preferRelativeResize="0"/>
          <p:nvPr/>
        </p:nvPicPr>
        <p:blipFill rotWithShape="1">
          <a:blip r:embed="rId3">
            <a:alphaModFix/>
          </a:blip>
          <a:srcRect b="0" l="19" r="9" t="0"/>
          <a:stretch/>
        </p:blipFill>
        <p:spPr>
          <a:xfrm>
            <a:off x="255775" y="186275"/>
            <a:ext cx="8632448" cy="477095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60"/>
          <p:cNvSpPr txBox="1"/>
          <p:nvPr>
            <p:ph type="title"/>
          </p:nvPr>
        </p:nvSpPr>
        <p:spPr>
          <a:xfrm>
            <a:off x="800975" y="2010025"/>
            <a:ext cx="24594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112" name="Google Shape;112;p60"/>
          <p:cNvSpPr txBox="1"/>
          <p:nvPr>
            <p:ph idx="1" type="subTitle"/>
          </p:nvPr>
        </p:nvSpPr>
        <p:spPr>
          <a:xfrm>
            <a:off x="801101" y="2389868"/>
            <a:ext cx="2459400" cy="7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3" name="Google Shape;113;p60"/>
          <p:cNvSpPr txBox="1"/>
          <p:nvPr>
            <p:ph idx="2" type="title"/>
          </p:nvPr>
        </p:nvSpPr>
        <p:spPr>
          <a:xfrm>
            <a:off x="5850883" y="2010025"/>
            <a:ext cx="24594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114" name="Google Shape;114;p60"/>
          <p:cNvSpPr txBox="1"/>
          <p:nvPr>
            <p:ph idx="3" type="subTitle"/>
          </p:nvPr>
        </p:nvSpPr>
        <p:spPr>
          <a:xfrm>
            <a:off x="5850880" y="2389875"/>
            <a:ext cx="2459400" cy="7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5" name="Google Shape;115;p60"/>
          <p:cNvSpPr txBox="1"/>
          <p:nvPr>
            <p:ph idx="4" type="title"/>
          </p:nvPr>
        </p:nvSpPr>
        <p:spPr>
          <a:xfrm>
            <a:off x="800975" y="3449700"/>
            <a:ext cx="24594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116" name="Google Shape;116;p60"/>
          <p:cNvSpPr txBox="1"/>
          <p:nvPr>
            <p:ph idx="5" type="subTitle"/>
          </p:nvPr>
        </p:nvSpPr>
        <p:spPr>
          <a:xfrm>
            <a:off x="801101" y="3838273"/>
            <a:ext cx="2459400" cy="7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7" name="Google Shape;117;p60"/>
          <p:cNvSpPr txBox="1"/>
          <p:nvPr>
            <p:ph idx="6" type="title"/>
          </p:nvPr>
        </p:nvSpPr>
        <p:spPr>
          <a:xfrm>
            <a:off x="5850883" y="3449699"/>
            <a:ext cx="24594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118" name="Google Shape;118;p60"/>
          <p:cNvSpPr txBox="1"/>
          <p:nvPr>
            <p:ph idx="7" type="subTitle"/>
          </p:nvPr>
        </p:nvSpPr>
        <p:spPr>
          <a:xfrm>
            <a:off x="5850880" y="3838276"/>
            <a:ext cx="2459400" cy="7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9" name="Google Shape;119;p60"/>
          <p:cNvSpPr txBox="1"/>
          <p:nvPr>
            <p:ph idx="8" type="title"/>
          </p:nvPr>
        </p:nvSpPr>
        <p:spPr>
          <a:xfrm>
            <a:off x="1002325" y="711181"/>
            <a:ext cx="2403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SECTION_TITLE_AND_DESCRIPTION_1_1_4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61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6" cy="55201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61"/>
          <p:cNvPicPr preferRelativeResize="0"/>
          <p:nvPr/>
        </p:nvPicPr>
        <p:blipFill rotWithShape="1">
          <a:blip r:embed="rId3">
            <a:alphaModFix/>
          </a:blip>
          <a:srcRect b="6838" l="0" r="1545" t="0"/>
          <a:stretch/>
        </p:blipFill>
        <p:spPr>
          <a:xfrm>
            <a:off x="384887" y="134900"/>
            <a:ext cx="8374226" cy="4873724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61"/>
          <p:cNvSpPr txBox="1"/>
          <p:nvPr>
            <p:ph type="title"/>
          </p:nvPr>
        </p:nvSpPr>
        <p:spPr>
          <a:xfrm>
            <a:off x="3628589" y="2942625"/>
            <a:ext cx="23331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24" name="Google Shape;124;p61"/>
          <p:cNvSpPr txBox="1"/>
          <p:nvPr>
            <p:ph idx="1" type="subTitle"/>
          </p:nvPr>
        </p:nvSpPr>
        <p:spPr>
          <a:xfrm>
            <a:off x="3628600" y="3303578"/>
            <a:ext cx="2333100" cy="8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400">
                <a:solidFill>
                  <a:schemeClr val="dk2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5" name="Google Shape;125;p61"/>
          <p:cNvSpPr txBox="1"/>
          <p:nvPr>
            <p:ph idx="2" type="title"/>
          </p:nvPr>
        </p:nvSpPr>
        <p:spPr>
          <a:xfrm>
            <a:off x="1295503" y="2130949"/>
            <a:ext cx="23331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26" name="Google Shape;126;p61"/>
          <p:cNvSpPr txBox="1"/>
          <p:nvPr>
            <p:ph idx="3" type="subTitle"/>
          </p:nvPr>
        </p:nvSpPr>
        <p:spPr>
          <a:xfrm>
            <a:off x="1295511" y="2491901"/>
            <a:ext cx="2333100" cy="8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400">
                <a:solidFill>
                  <a:schemeClr val="dk2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7" name="Google Shape;127;p61"/>
          <p:cNvSpPr txBox="1"/>
          <p:nvPr>
            <p:ph idx="4" type="title"/>
          </p:nvPr>
        </p:nvSpPr>
        <p:spPr>
          <a:xfrm>
            <a:off x="5964918" y="2130948"/>
            <a:ext cx="23331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28" name="Google Shape;128;p61"/>
          <p:cNvSpPr txBox="1"/>
          <p:nvPr>
            <p:ph idx="5" type="subTitle"/>
          </p:nvPr>
        </p:nvSpPr>
        <p:spPr>
          <a:xfrm>
            <a:off x="5964925" y="2491900"/>
            <a:ext cx="2333100" cy="8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400">
                <a:solidFill>
                  <a:schemeClr val="dk2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9" name="Google Shape;129;p61"/>
          <p:cNvSpPr txBox="1"/>
          <p:nvPr>
            <p:ph idx="6" type="title"/>
          </p:nvPr>
        </p:nvSpPr>
        <p:spPr>
          <a:xfrm>
            <a:off x="2569750" y="711175"/>
            <a:ext cx="4004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1">
  <p:cSld name="MAIN_POINT_1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62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6" cy="55201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62"/>
          <p:cNvPicPr preferRelativeResize="0"/>
          <p:nvPr/>
        </p:nvPicPr>
        <p:blipFill rotWithShape="1">
          <a:blip r:embed="rId3">
            <a:alphaModFix/>
          </a:blip>
          <a:srcRect b="61089" l="0" r="0" t="0"/>
          <a:stretch/>
        </p:blipFill>
        <p:spPr>
          <a:xfrm rot="1142343">
            <a:off x="6222977" y="2291982"/>
            <a:ext cx="2068425" cy="17727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62"/>
          <p:cNvPicPr preferRelativeResize="0"/>
          <p:nvPr/>
        </p:nvPicPr>
        <p:blipFill rotWithShape="1">
          <a:blip r:embed="rId3">
            <a:alphaModFix/>
          </a:blip>
          <a:srcRect b="61089" l="0" r="0" t="0"/>
          <a:stretch/>
        </p:blipFill>
        <p:spPr>
          <a:xfrm rot="-1920292">
            <a:off x="925351" y="1011382"/>
            <a:ext cx="2068424" cy="17727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6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74151" y="447699"/>
            <a:ext cx="5395700" cy="424810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</p:pic>
      <p:sp>
        <p:nvSpPr>
          <p:cNvPr id="135" name="Google Shape;135;p62"/>
          <p:cNvSpPr txBox="1"/>
          <p:nvPr>
            <p:ph type="title"/>
          </p:nvPr>
        </p:nvSpPr>
        <p:spPr>
          <a:xfrm>
            <a:off x="2426100" y="1386676"/>
            <a:ext cx="4291800" cy="247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8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63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6" cy="55201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63"/>
          <p:cNvPicPr preferRelativeResize="0"/>
          <p:nvPr/>
        </p:nvPicPr>
        <p:blipFill rotWithShape="1">
          <a:blip r:embed="rId3">
            <a:alphaModFix/>
          </a:blip>
          <a:srcRect b="29" l="0" r="0" t="29"/>
          <a:stretch/>
        </p:blipFill>
        <p:spPr>
          <a:xfrm>
            <a:off x="254425" y="201113"/>
            <a:ext cx="8635148" cy="4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63"/>
          <p:cNvSpPr txBox="1"/>
          <p:nvPr>
            <p:ph type="title"/>
          </p:nvPr>
        </p:nvSpPr>
        <p:spPr>
          <a:xfrm>
            <a:off x="1002325" y="711175"/>
            <a:ext cx="3273900" cy="8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46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6" cy="55201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46"/>
          <p:cNvPicPr preferRelativeResize="0"/>
          <p:nvPr/>
        </p:nvPicPr>
        <p:blipFill rotWithShape="1">
          <a:blip r:embed="rId3">
            <a:alphaModFix/>
          </a:blip>
          <a:srcRect b="6838" l="0" r="1545" t="0"/>
          <a:stretch/>
        </p:blipFill>
        <p:spPr>
          <a:xfrm>
            <a:off x="384887" y="134900"/>
            <a:ext cx="8374226" cy="4873724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46"/>
          <p:cNvSpPr txBox="1"/>
          <p:nvPr>
            <p:ph type="title"/>
          </p:nvPr>
        </p:nvSpPr>
        <p:spPr>
          <a:xfrm>
            <a:off x="1836900" y="711175"/>
            <a:ext cx="5470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46"/>
          <p:cNvSpPr txBox="1"/>
          <p:nvPr>
            <p:ph idx="1" type="body"/>
          </p:nvPr>
        </p:nvSpPr>
        <p:spPr>
          <a:xfrm>
            <a:off x="1398275" y="1401825"/>
            <a:ext cx="6963300" cy="30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797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"/>
              <a:buFont typeface="Concert One"/>
              <a:buAutoNum type="arabicPeriod"/>
              <a:defRPr sz="950">
                <a:solidFill>
                  <a:schemeClr val="dk2"/>
                </a:solidFill>
              </a:defRPr>
            </a:lvl1pPr>
            <a:lvl2pPr indent="-292100" lvl="1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Arial"/>
              <a:buAutoNum type="alphaLcPeriod"/>
              <a:defRPr sz="950">
                <a:solidFill>
                  <a:schemeClr val="dk2"/>
                </a:solidFill>
              </a:defRPr>
            </a:lvl2pPr>
            <a:lvl3pPr indent="-292100" lvl="2" marL="13716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Arial"/>
              <a:buAutoNum type="romanLcPeriod"/>
              <a:defRPr sz="950">
                <a:solidFill>
                  <a:schemeClr val="dk2"/>
                </a:solidFill>
              </a:defRPr>
            </a:lvl3pPr>
            <a:lvl4pPr indent="-292100" lvl="3" marL="18288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Arial"/>
              <a:buAutoNum type="arabicPeriod"/>
              <a:defRPr sz="950">
                <a:solidFill>
                  <a:schemeClr val="dk2"/>
                </a:solidFill>
              </a:defRPr>
            </a:lvl4pPr>
            <a:lvl5pPr indent="-292100" lvl="4" marL="22860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Arial"/>
              <a:buAutoNum type="alphaLcPeriod"/>
              <a:defRPr sz="950">
                <a:solidFill>
                  <a:schemeClr val="dk2"/>
                </a:solidFill>
              </a:defRPr>
            </a:lvl5pPr>
            <a:lvl6pPr indent="-292100" lvl="5" marL="2743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Arial"/>
              <a:buAutoNum type="romanLcPeriod"/>
              <a:defRPr sz="950">
                <a:solidFill>
                  <a:schemeClr val="dk2"/>
                </a:solidFill>
              </a:defRPr>
            </a:lvl6pPr>
            <a:lvl7pPr indent="-292100" lvl="6" marL="3200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Arial"/>
              <a:buAutoNum type="arabicPeriod"/>
              <a:defRPr sz="950">
                <a:solidFill>
                  <a:schemeClr val="dk2"/>
                </a:solidFill>
              </a:defRPr>
            </a:lvl7pPr>
            <a:lvl8pPr indent="-292100" lvl="7" marL="36576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Arial"/>
              <a:buAutoNum type="alphaLcPeriod"/>
              <a:defRPr sz="950">
                <a:solidFill>
                  <a:schemeClr val="dk2"/>
                </a:solidFill>
              </a:defRPr>
            </a:lvl8pPr>
            <a:lvl9pPr indent="-292100" lvl="8" marL="411480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4D719D"/>
              </a:buClr>
              <a:buSzPts val="1000"/>
              <a:buFont typeface="Arial"/>
              <a:buAutoNum type="romanLcPeriod"/>
              <a:defRPr sz="95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BIG_NUMBER_1_1_2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64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6" cy="55201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64"/>
          <p:cNvPicPr preferRelativeResize="0"/>
          <p:nvPr/>
        </p:nvPicPr>
        <p:blipFill rotWithShape="1">
          <a:blip r:embed="rId3">
            <a:alphaModFix/>
          </a:blip>
          <a:srcRect b="6838" l="0" r="1545" t="0"/>
          <a:stretch/>
        </p:blipFill>
        <p:spPr>
          <a:xfrm>
            <a:off x="384887" y="134900"/>
            <a:ext cx="8374226" cy="4873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APTION_ONLY_1_1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65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6" cy="55201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65"/>
          <p:cNvPicPr preferRelativeResize="0"/>
          <p:nvPr/>
        </p:nvPicPr>
        <p:blipFill rotWithShape="1">
          <a:blip r:embed="rId3">
            <a:alphaModFix/>
          </a:blip>
          <a:srcRect b="0" l="19" r="9" t="0"/>
          <a:stretch/>
        </p:blipFill>
        <p:spPr>
          <a:xfrm>
            <a:off x="255775" y="186275"/>
            <a:ext cx="8632448" cy="477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69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6" cy="55201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SECTION_TITLE_AND_DESCRIPTION_1_1_3_1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70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6" cy="55201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70"/>
          <p:cNvPicPr preferRelativeResize="0"/>
          <p:nvPr/>
        </p:nvPicPr>
        <p:blipFill rotWithShape="1">
          <a:blip r:embed="rId3">
            <a:alphaModFix/>
          </a:blip>
          <a:srcRect b="29" l="0" r="0" t="29"/>
          <a:stretch/>
        </p:blipFill>
        <p:spPr>
          <a:xfrm>
            <a:off x="254425" y="201113"/>
            <a:ext cx="8635148" cy="474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4" name="Google Shape;154;p71"/>
          <p:cNvSpPr txBox="1"/>
          <p:nvPr>
            <p:ph idx="1" type="body"/>
          </p:nvPr>
        </p:nvSpPr>
        <p:spPr>
          <a:xfrm>
            <a:off x="311700" y="11249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55" name="Google Shape;155;p71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6" name="Google Shape;156;p71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7" name="Google Shape;157;p71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SECTION_TITLE_AND_DESCRIPTION_1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47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6" cy="55201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47"/>
          <p:cNvPicPr preferRelativeResize="0"/>
          <p:nvPr/>
        </p:nvPicPr>
        <p:blipFill rotWithShape="1">
          <a:blip r:embed="rId3">
            <a:alphaModFix/>
          </a:blip>
          <a:srcRect b="0" l="19" r="9" t="0"/>
          <a:stretch/>
        </p:blipFill>
        <p:spPr>
          <a:xfrm>
            <a:off x="255775" y="186275"/>
            <a:ext cx="8632448" cy="477095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47"/>
          <p:cNvSpPr txBox="1"/>
          <p:nvPr>
            <p:ph type="title"/>
          </p:nvPr>
        </p:nvSpPr>
        <p:spPr>
          <a:xfrm>
            <a:off x="907470" y="1705233"/>
            <a:ext cx="29178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24" name="Google Shape;24;p47"/>
          <p:cNvSpPr txBox="1"/>
          <p:nvPr>
            <p:ph idx="1" type="subTitle"/>
          </p:nvPr>
        </p:nvSpPr>
        <p:spPr>
          <a:xfrm>
            <a:off x="929350" y="2161275"/>
            <a:ext cx="2874000" cy="7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5" name="Google Shape;25;p47"/>
          <p:cNvSpPr txBox="1"/>
          <p:nvPr>
            <p:ph idx="2" type="title"/>
          </p:nvPr>
        </p:nvSpPr>
        <p:spPr>
          <a:xfrm>
            <a:off x="5318730" y="1705233"/>
            <a:ext cx="29178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26" name="Google Shape;26;p47"/>
          <p:cNvSpPr txBox="1"/>
          <p:nvPr>
            <p:ph idx="3" type="subTitle"/>
          </p:nvPr>
        </p:nvSpPr>
        <p:spPr>
          <a:xfrm>
            <a:off x="5340612" y="2161275"/>
            <a:ext cx="2874000" cy="7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7" name="Google Shape;27;p47"/>
          <p:cNvSpPr txBox="1"/>
          <p:nvPr>
            <p:ph idx="4" type="title"/>
          </p:nvPr>
        </p:nvSpPr>
        <p:spPr>
          <a:xfrm>
            <a:off x="907470" y="3221098"/>
            <a:ext cx="29178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28" name="Google Shape;28;p47"/>
          <p:cNvSpPr txBox="1"/>
          <p:nvPr>
            <p:ph idx="5" type="subTitle"/>
          </p:nvPr>
        </p:nvSpPr>
        <p:spPr>
          <a:xfrm>
            <a:off x="929350" y="3685875"/>
            <a:ext cx="2874000" cy="7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7"/>
          <p:cNvSpPr txBox="1"/>
          <p:nvPr>
            <p:ph idx="6" type="title"/>
          </p:nvPr>
        </p:nvSpPr>
        <p:spPr>
          <a:xfrm>
            <a:off x="5318730" y="3221098"/>
            <a:ext cx="29178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30" name="Google Shape;30;p47"/>
          <p:cNvSpPr txBox="1"/>
          <p:nvPr>
            <p:ph idx="7" type="subTitle"/>
          </p:nvPr>
        </p:nvSpPr>
        <p:spPr>
          <a:xfrm>
            <a:off x="5340612" y="3685874"/>
            <a:ext cx="2874000" cy="7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1" name="Google Shape;31;p47"/>
          <p:cNvSpPr txBox="1"/>
          <p:nvPr>
            <p:ph idx="8" type="title"/>
          </p:nvPr>
        </p:nvSpPr>
        <p:spPr>
          <a:xfrm>
            <a:off x="1002325" y="711181"/>
            <a:ext cx="2403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48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6" cy="5520128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Google Shape;34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74151" y="447699"/>
            <a:ext cx="5395700" cy="424810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</p:pic>
      <p:sp>
        <p:nvSpPr>
          <p:cNvPr id="35" name="Google Shape;35;p48"/>
          <p:cNvSpPr txBox="1"/>
          <p:nvPr>
            <p:ph type="title"/>
          </p:nvPr>
        </p:nvSpPr>
        <p:spPr>
          <a:xfrm>
            <a:off x="2673000" y="2550900"/>
            <a:ext cx="37980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36" name="Google Shape;36;p48"/>
          <p:cNvSpPr txBox="1"/>
          <p:nvPr>
            <p:ph idx="1" type="subTitle"/>
          </p:nvPr>
        </p:nvSpPr>
        <p:spPr>
          <a:xfrm>
            <a:off x="2937741" y="3307350"/>
            <a:ext cx="3268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2pPr>
            <a:lvl3pPr lvl="2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3pPr>
            <a:lvl4pPr lvl="3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4pPr>
            <a:lvl5pPr lvl="4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5pPr>
            <a:lvl6pPr lvl="5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6pPr>
            <a:lvl7pPr lvl="6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7pPr>
            <a:lvl8pPr lvl="7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8pPr>
            <a:lvl9pPr lvl="8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9pPr>
          </a:lstStyle>
          <a:p/>
        </p:txBody>
      </p:sp>
      <p:sp>
        <p:nvSpPr>
          <p:cNvPr id="37" name="Google Shape;37;p48"/>
          <p:cNvSpPr txBox="1"/>
          <p:nvPr>
            <p:ph idx="2" type="title"/>
          </p:nvPr>
        </p:nvSpPr>
        <p:spPr>
          <a:xfrm>
            <a:off x="3778200" y="1403800"/>
            <a:ext cx="1587600" cy="10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0" sz="48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39;p49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6" cy="5520128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Google Shape;40;p49"/>
          <p:cNvPicPr preferRelativeResize="0"/>
          <p:nvPr/>
        </p:nvPicPr>
        <p:blipFill rotWithShape="1">
          <a:blip r:embed="rId3">
            <a:alphaModFix/>
          </a:blip>
          <a:srcRect b="0" l="19" r="9" t="0"/>
          <a:stretch/>
        </p:blipFill>
        <p:spPr>
          <a:xfrm>
            <a:off x="255775" y="186275"/>
            <a:ext cx="8632448" cy="477095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49"/>
          <p:cNvSpPr txBox="1"/>
          <p:nvPr>
            <p:ph idx="1" type="subTitle"/>
          </p:nvPr>
        </p:nvSpPr>
        <p:spPr>
          <a:xfrm>
            <a:off x="1629950" y="3828100"/>
            <a:ext cx="2332500" cy="6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oncert One"/>
              <a:buNone/>
              <a:defRPr sz="1600">
                <a:latin typeface="Concert One"/>
                <a:ea typeface="Concert One"/>
                <a:cs typeface="Concert One"/>
                <a:sym typeface="Concert One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49"/>
          <p:cNvSpPr txBox="1"/>
          <p:nvPr>
            <p:ph idx="2" type="body"/>
          </p:nvPr>
        </p:nvSpPr>
        <p:spPr>
          <a:xfrm>
            <a:off x="5044725" y="539500"/>
            <a:ext cx="3224400" cy="40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1pPr>
            <a:lvl2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3" name="Google Shape;43;p49"/>
          <p:cNvSpPr txBox="1"/>
          <p:nvPr>
            <p:ph type="title"/>
          </p:nvPr>
        </p:nvSpPr>
        <p:spPr>
          <a:xfrm>
            <a:off x="1002325" y="711181"/>
            <a:ext cx="2403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50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6" cy="5520128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46;p50"/>
          <p:cNvPicPr preferRelativeResize="0"/>
          <p:nvPr/>
        </p:nvPicPr>
        <p:blipFill rotWithShape="1">
          <a:blip r:embed="rId3">
            <a:alphaModFix/>
          </a:blip>
          <a:srcRect b="29" l="0" r="0" t="29"/>
          <a:stretch/>
        </p:blipFill>
        <p:spPr>
          <a:xfrm>
            <a:off x="254425" y="201113"/>
            <a:ext cx="8635148" cy="4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50"/>
          <p:cNvSpPr txBox="1"/>
          <p:nvPr>
            <p:ph idx="1" type="body"/>
          </p:nvPr>
        </p:nvSpPr>
        <p:spPr>
          <a:xfrm>
            <a:off x="996375" y="1900525"/>
            <a:ext cx="2901600" cy="22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1pPr>
            <a:lvl2pPr indent="-330200" lvl="1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2pPr>
            <a:lvl3pPr indent="-330200" lvl="2" marL="13716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3pPr>
            <a:lvl4pPr indent="-330200" lvl="3" marL="18288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4pPr>
            <a:lvl5pPr indent="-330200" lvl="4" marL="22860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5pPr>
            <a:lvl6pPr indent="-330200" lvl="5" marL="2743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6pPr>
            <a:lvl7pPr indent="-330200" lvl="6" marL="3200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7pPr>
            <a:lvl8pPr indent="-330200" lvl="7" marL="36576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8pPr>
            <a:lvl9pPr indent="-330200" lvl="8" marL="411480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50"/>
          <p:cNvSpPr txBox="1"/>
          <p:nvPr>
            <p:ph type="title"/>
          </p:nvPr>
        </p:nvSpPr>
        <p:spPr>
          <a:xfrm>
            <a:off x="1002325" y="711181"/>
            <a:ext cx="2403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1">
  <p:cSld name="ONE_COLUMN_TEXT_1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Google Shape;50;p51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6" cy="5520128"/>
          </a:xfrm>
          <a:prstGeom prst="rect">
            <a:avLst/>
          </a:prstGeom>
          <a:noFill/>
          <a:ln>
            <a:noFill/>
          </a:ln>
        </p:spPr>
      </p:pic>
      <p:pic>
        <p:nvPicPr>
          <p:cNvPr id="51" name="Google Shape;51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74151" y="447699"/>
            <a:ext cx="5395700" cy="424810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</p:pic>
      <p:sp>
        <p:nvSpPr>
          <p:cNvPr id="52" name="Google Shape;52;p51"/>
          <p:cNvSpPr txBox="1"/>
          <p:nvPr>
            <p:ph idx="1" type="body"/>
          </p:nvPr>
        </p:nvSpPr>
        <p:spPr>
          <a:xfrm>
            <a:off x="2649000" y="2142600"/>
            <a:ext cx="3846000" cy="18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1pPr>
            <a:lvl2pPr indent="-330200" lvl="1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2pPr>
            <a:lvl3pPr indent="-330200" lvl="2" marL="13716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3pPr>
            <a:lvl4pPr indent="-330200" lvl="3" marL="18288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4pPr>
            <a:lvl5pPr indent="-330200" lvl="4" marL="22860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5pPr>
            <a:lvl6pPr indent="-330200" lvl="5" marL="2743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6pPr>
            <a:lvl7pPr indent="-330200" lvl="6" marL="3200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7pPr>
            <a:lvl8pPr indent="-330200" lvl="7" marL="36576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8pPr>
            <a:lvl9pPr indent="-330200" lvl="8" marL="411480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51"/>
          <p:cNvSpPr txBox="1"/>
          <p:nvPr>
            <p:ph type="title"/>
          </p:nvPr>
        </p:nvSpPr>
        <p:spPr>
          <a:xfrm>
            <a:off x="3127075" y="1366750"/>
            <a:ext cx="2901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SECTION_TITLE_AND_DESCRIPTION_1_1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52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6" cy="5520128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52"/>
          <p:cNvPicPr preferRelativeResize="0"/>
          <p:nvPr/>
        </p:nvPicPr>
        <p:blipFill rotWithShape="1">
          <a:blip r:embed="rId3">
            <a:alphaModFix/>
          </a:blip>
          <a:srcRect b="29" l="0" r="0" t="29"/>
          <a:stretch/>
        </p:blipFill>
        <p:spPr>
          <a:xfrm>
            <a:off x="254425" y="201113"/>
            <a:ext cx="8635148" cy="4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52"/>
          <p:cNvSpPr txBox="1"/>
          <p:nvPr>
            <p:ph type="title"/>
          </p:nvPr>
        </p:nvSpPr>
        <p:spPr>
          <a:xfrm>
            <a:off x="6013614" y="838400"/>
            <a:ext cx="23331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8" name="Google Shape;58;p52"/>
          <p:cNvSpPr txBox="1"/>
          <p:nvPr>
            <p:ph idx="1" type="subTitle"/>
          </p:nvPr>
        </p:nvSpPr>
        <p:spPr>
          <a:xfrm>
            <a:off x="6013614" y="1199352"/>
            <a:ext cx="2333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9" name="Google Shape;59;p52"/>
          <p:cNvSpPr txBox="1"/>
          <p:nvPr>
            <p:ph idx="2" type="title"/>
          </p:nvPr>
        </p:nvSpPr>
        <p:spPr>
          <a:xfrm>
            <a:off x="6013603" y="2104924"/>
            <a:ext cx="23331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60" name="Google Shape;60;p52"/>
          <p:cNvSpPr txBox="1"/>
          <p:nvPr>
            <p:ph idx="3" type="subTitle"/>
          </p:nvPr>
        </p:nvSpPr>
        <p:spPr>
          <a:xfrm>
            <a:off x="6013601" y="2465876"/>
            <a:ext cx="2333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1" name="Google Shape;61;p52"/>
          <p:cNvSpPr txBox="1"/>
          <p:nvPr>
            <p:ph idx="4" type="title"/>
          </p:nvPr>
        </p:nvSpPr>
        <p:spPr>
          <a:xfrm>
            <a:off x="6013618" y="3371448"/>
            <a:ext cx="23331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62" name="Google Shape;62;p52"/>
          <p:cNvSpPr txBox="1"/>
          <p:nvPr>
            <p:ph idx="5" type="subTitle"/>
          </p:nvPr>
        </p:nvSpPr>
        <p:spPr>
          <a:xfrm>
            <a:off x="6013615" y="3732400"/>
            <a:ext cx="2333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3" name="Google Shape;63;p52"/>
          <p:cNvSpPr txBox="1"/>
          <p:nvPr>
            <p:ph idx="6" type="title"/>
          </p:nvPr>
        </p:nvSpPr>
        <p:spPr>
          <a:xfrm>
            <a:off x="1002325" y="711181"/>
            <a:ext cx="2403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1">
  <p:cSld name="SECTION_TITLE_AND_DESCRIPTION_2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53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6" cy="5520128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53"/>
          <p:cNvPicPr preferRelativeResize="0"/>
          <p:nvPr/>
        </p:nvPicPr>
        <p:blipFill rotWithShape="1">
          <a:blip r:embed="rId3">
            <a:alphaModFix/>
          </a:blip>
          <a:srcRect b="29" l="0" r="0" t="29"/>
          <a:stretch/>
        </p:blipFill>
        <p:spPr>
          <a:xfrm>
            <a:off x="254425" y="201113"/>
            <a:ext cx="8635148" cy="4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53"/>
          <p:cNvSpPr txBox="1"/>
          <p:nvPr>
            <p:ph idx="1" type="body"/>
          </p:nvPr>
        </p:nvSpPr>
        <p:spPr>
          <a:xfrm>
            <a:off x="948000" y="2519950"/>
            <a:ext cx="3224400" cy="120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1pPr>
            <a:lvl2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8" name="Google Shape;68;p53"/>
          <p:cNvSpPr txBox="1"/>
          <p:nvPr>
            <p:ph type="title"/>
          </p:nvPr>
        </p:nvSpPr>
        <p:spPr>
          <a:xfrm>
            <a:off x="948000" y="1218000"/>
            <a:ext cx="2755800" cy="12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theme" Target="../theme/theme2.xml"/><Relationship Id="rId25" Type="http://schemas.openxmlformats.org/officeDocument/2006/relationships/slideLayout" Target="../slideLayouts/slideLayout25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Concert One"/>
              <a:buNone/>
              <a:defRPr b="1" i="0" sz="2800" u="none" cap="none" strike="noStrike">
                <a:solidFill>
                  <a:schemeClr val="accent2"/>
                </a:solidFill>
                <a:latin typeface="Concert One"/>
                <a:ea typeface="Concert One"/>
                <a:cs typeface="Concert One"/>
                <a:sym typeface="Concert On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44"/>
          <p:cNvSpPr txBox="1"/>
          <p:nvPr>
            <p:ph idx="1" type="body"/>
          </p:nvPr>
        </p:nvSpPr>
        <p:spPr>
          <a:xfrm>
            <a:off x="311700" y="11249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 Medium"/>
              <a:buChar char="●"/>
              <a:defRPr b="0" i="0" sz="1800" u="none" cap="none" strike="noStrike"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/>
              <a:buChar char="○"/>
              <a:defRPr b="0" i="0" sz="1400" u="none" cap="none" strike="noStrike"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/>
              <a:buChar char="■"/>
              <a:defRPr b="0" i="0" sz="1400" u="none" cap="none" strike="noStrike"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/>
              <a:buChar char="●"/>
              <a:defRPr b="0" i="0" sz="1400" u="none" cap="none" strike="noStrike"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/>
              <a:buChar char="○"/>
              <a:defRPr b="0" i="0" sz="1400" u="none" cap="none" strike="noStrike"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/>
              <a:buChar char="■"/>
              <a:defRPr b="0" i="0" sz="1400" u="none" cap="none" strike="noStrike"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/>
              <a:buChar char="●"/>
              <a:defRPr b="0" i="0" sz="1400" u="none" cap="none" strike="noStrike"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/>
              <a:buChar char="○"/>
              <a:defRPr b="0" i="0" sz="1400" u="none" cap="none" strike="noStrike"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Font typeface="Roboto Mono Medium"/>
              <a:buChar char="■"/>
              <a:defRPr b="0" i="0" sz="1400" u="none" cap="none" strike="noStrike"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</p:sldLayoutIdLst>
  <p:transition spd="slow">
    <p:push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0E2A47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66"/>
          <p:cNvSpPr txBox="1"/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b="0" i="0" sz="2400" u="none" cap="none" strike="noStrik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b="0" i="0" sz="2400" u="none" cap="none" strike="noStrik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b="0" i="0" sz="2400" u="none" cap="none" strike="noStrik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b="0" i="0" sz="2400" u="none" cap="none" strike="noStrik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b="0" i="0" sz="2400" u="none" cap="none" strike="noStrik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b="0" i="0" sz="2400" u="none" cap="none" strike="noStrik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b="0" i="0" sz="2400" u="none" cap="none" strike="noStrik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b="0" i="0" sz="2400" u="none" cap="none" strike="noStrik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b="0" i="0" sz="2400" u="none" cap="none" strike="noStrik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/>
        </p:txBody>
      </p:sp>
      <p:sp>
        <p:nvSpPr>
          <p:cNvPr id="160" name="Google Shape;160;p66"/>
          <p:cNvSpPr txBox="1"/>
          <p:nvPr>
            <p:ph idx="1" type="body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b="0" i="0" sz="1100" u="none" cap="none" strike="noStrik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b="0" i="0" sz="1100" u="none" cap="none" strike="noStrik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b="0" i="0" sz="1100" u="none" cap="none" strike="noStrik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b="0" i="0" sz="1100" u="none" cap="none" strike="noStrik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b="0" i="0" sz="1100" u="none" cap="none" strike="noStrik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b="0" i="0" sz="1100" u="none" cap="none" strike="noStrik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b="0" i="0" sz="1100" u="none" cap="none" strike="noStrik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b="0" i="0" sz="1100" u="none" cap="none" strike="noStrik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b="0" i="0" sz="1100" u="none" cap="none" strike="noStrik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5" r:id="rId1"/>
  </p:sldLayoutIdLst>
  <p:transition spd="slow">
    <p:push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1.jpg"/><Relationship Id="rId4" Type="http://schemas.openxmlformats.org/officeDocument/2006/relationships/image" Target="../media/image15.jpg"/><Relationship Id="rId5" Type="http://schemas.openxmlformats.org/officeDocument/2006/relationships/image" Target="../media/image1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9.png"/><Relationship Id="rId4" Type="http://schemas.openxmlformats.org/officeDocument/2006/relationships/image" Target="../media/image18.png"/><Relationship Id="rId5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6.jpg"/><Relationship Id="rId4" Type="http://schemas.openxmlformats.org/officeDocument/2006/relationships/image" Target="../media/image24.png"/><Relationship Id="rId5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4.png"/><Relationship Id="rId4" Type="http://schemas.openxmlformats.org/officeDocument/2006/relationships/image" Target="../media/image13.png"/><Relationship Id="rId5" Type="http://schemas.openxmlformats.org/officeDocument/2006/relationships/image" Target="../media/image2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8.png"/><Relationship Id="rId4" Type="http://schemas.openxmlformats.org/officeDocument/2006/relationships/image" Target="../media/image30.png"/><Relationship Id="rId5" Type="http://schemas.openxmlformats.org/officeDocument/2006/relationships/image" Target="../media/image3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9.png"/><Relationship Id="rId4" Type="http://schemas.openxmlformats.org/officeDocument/2006/relationships/image" Target="../media/image18.png"/><Relationship Id="rId5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2.png"/><Relationship Id="rId4" Type="http://schemas.openxmlformats.org/officeDocument/2006/relationships/image" Target="../media/image7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9.png"/><Relationship Id="rId4" Type="http://schemas.openxmlformats.org/officeDocument/2006/relationships/image" Target="../media/image3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5.png"/><Relationship Id="rId4" Type="http://schemas.openxmlformats.org/officeDocument/2006/relationships/image" Target="../media/image3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2.png"/><Relationship Id="rId4" Type="http://schemas.openxmlformats.org/officeDocument/2006/relationships/image" Target="../media/image4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3.png"/><Relationship Id="rId4" Type="http://schemas.openxmlformats.org/officeDocument/2006/relationships/image" Target="../media/image4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9.png"/><Relationship Id="rId4" Type="http://schemas.openxmlformats.org/officeDocument/2006/relationships/image" Target="../media/image18.png"/><Relationship Id="rId5" Type="http://schemas.openxmlformats.org/officeDocument/2006/relationships/image" Target="../media/image13.png"/><Relationship Id="rId6" Type="http://schemas.openxmlformats.org/officeDocument/2006/relationships/image" Target="../media/image3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8.png"/><Relationship Id="rId4" Type="http://schemas.openxmlformats.org/officeDocument/2006/relationships/image" Target="../media/image41.png"/><Relationship Id="rId5" Type="http://schemas.openxmlformats.org/officeDocument/2006/relationships/image" Target="../media/image4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9.png"/><Relationship Id="rId4" Type="http://schemas.openxmlformats.org/officeDocument/2006/relationships/image" Target="../media/image60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0.png"/><Relationship Id="rId4" Type="http://schemas.openxmlformats.org/officeDocument/2006/relationships/image" Target="../media/image5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9.png"/><Relationship Id="rId4" Type="http://schemas.openxmlformats.org/officeDocument/2006/relationships/image" Target="../media/image50.png"/><Relationship Id="rId5" Type="http://schemas.openxmlformats.org/officeDocument/2006/relationships/image" Target="../media/image5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55.png"/><Relationship Id="rId4" Type="http://schemas.openxmlformats.org/officeDocument/2006/relationships/image" Target="../media/image18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59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://docs.scipy.org/doc/" TargetMode="External"/><Relationship Id="rId4" Type="http://schemas.openxmlformats.org/officeDocument/2006/relationships/hyperlink" Target="http://www.tramy.us/numpybook.pdf" TargetMode="External"/><Relationship Id="rId5" Type="http://schemas.openxmlformats.org/officeDocument/2006/relationships/hyperlink" Target="http://www.scipy.org/Numpy_Example_List_With_Doc" TargetMode="Externa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53.png"/><Relationship Id="rId4" Type="http://schemas.openxmlformats.org/officeDocument/2006/relationships/image" Target="../media/image61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9.png"/><Relationship Id="rId4" Type="http://schemas.openxmlformats.org/officeDocument/2006/relationships/image" Target="../media/image50.png"/><Relationship Id="rId5" Type="http://schemas.openxmlformats.org/officeDocument/2006/relationships/image" Target="../media/image63.png"/><Relationship Id="rId6" Type="http://schemas.openxmlformats.org/officeDocument/2006/relationships/image" Target="../media/image67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70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64.png"/><Relationship Id="rId4" Type="http://schemas.openxmlformats.org/officeDocument/2006/relationships/image" Target="../media/image30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1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43.xml"/><Relationship Id="rId3" Type="http://schemas.openxmlformats.org/officeDocument/2006/relationships/hyperlink" Target="http://bit.ly/2PfT4lq" TargetMode="External"/><Relationship Id="rId4" Type="http://schemas.openxmlformats.org/officeDocument/2006/relationships/image" Target="../media/image6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9.png"/><Relationship Id="rId4" Type="http://schemas.openxmlformats.org/officeDocument/2006/relationships/image" Target="../media/image18.png"/><Relationship Id="rId5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python.org/downloads/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5.png"/><Relationship Id="rId4" Type="http://schemas.openxmlformats.org/officeDocument/2006/relationships/image" Target="../media/image5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7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g2ad6e51bec7_0_0"/>
          <p:cNvPicPr preferRelativeResize="0"/>
          <p:nvPr/>
        </p:nvPicPr>
        <p:blipFill rotWithShape="1">
          <a:blip r:embed="rId3">
            <a:alphaModFix/>
          </a:blip>
          <a:srcRect b="32776" l="19890" r="21729" t="35481"/>
          <a:stretch/>
        </p:blipFill>
        <p:spPr>
          <a:xfrm>
            <a:off x="-41625" y="59225"/>
            <a:ext cx="2626800" cy="67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g2ad6e51bec7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27700" y="0"/>
            <a:ext cx="854950" cy="84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g2ad6e51bec7_0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8750" y="4883600"/>
            <a:ext cx="2075700" cy="26295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g2ad6e51bec7_0_0"/>
          <p:cNvSpPr txBox="1"/>
          <p:nvPr/>
        </p:nvSpPr>
        <p:spPr>
          <a:xfrm>
            <a:off x="1465250" y="1406875"/>
            <a:ext cx="6426300" cy="9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134F5C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Introduction to python for </a:t>
            </a:r>
            <a:r>
              <a:rPr lang="en-US" sz="2400">
                <a:solidFill>
                  <a:srgbClr val="134F5C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 Machine learning </a:t>
            </a:r>
            <a:endParaRPr sz="2400">
              <a:solidFill>
                <a:srgbClr val="134F5C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134F5C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170" name="Google Shape;170;g2ad6e51bec7_0_0"/>
          <p:cNvSpPr txBox="1"/>
          <p:nvPr/>
        </p:nvSpPr>
        <p:spPr>
          <a:xfrm>
            <a:off x="1161400" y="2681738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134F5C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Mal. Umar Ibrahim</a:t>
            </a:r>
            <a:endParaRPr>
              <a:solidFill>
                <a:srgbClr val="134F5C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134F5C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Federal university Dutse</a:t>
            </a:r>
            <a:endParaRPr>
              <a:solidFill>
                <a:srgbClr val="134F5C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171" name="Google Shape;171;g2ad6e51bec7_0_0"/>
          <p:cNvSpPr txBox="1"/>
          <p:nvPr/>
        </p:nvSpPr>
        <p:spPr>
          <a:xfrm>
            <a:off x="2901300" y="3716975"/>
            <a:ext cx="4090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134F5C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Mal. Abubakar Yakubu Zandam</a:t>
            </a:r>
            <a:endParaRPr>
              <a:solidFill>
                <a:srgbClr val="134F5C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134F5C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Federal university of Technology Babura</a:t>
            </a:r>
            <a:endParaRPr>
              <a:solidFill>
                <a:srgbClr val="134F5C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172" name="Google Shape;172;g2ad6e51bec7_0_0"/>
          <p:cNvSpPr txBox="1"/>
          <p:nvPr/>
        </p:nvSpPr>
        <p:spPr>
          <a:xfrm>
            <a:off x="5022700" y="2898363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134F5C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Miss Muhammad Fatima Adam</a:t>
            </a:r>
            <a:endParaRPr>
              <a:solidFill>
                <a:srgbClr val="134F5C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134F5C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Federal university Dutse</a:t>
            </a:r>
            <a:endParaRPr>
              <a:solidFill>
                <a:srgbClr val="134F5C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173" name="Google Shape;173;g2ad6e51bec7_0_0"/>
          <p:cNvSpPr txBox="1"/>
          <p:nvPr/>
        </p:nvSpPr>
        <p:spPr>
          <a:xfrm>
            <a:off x="3935563" y="90388"/>
            <a:ext cx="5521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595959"/>
                </a:solidFill>
              </a:rPr>
              <a:t>Week 1_Day_3</a:t>
            </a:r>
            <a:endParaRPr b="1" sz="2000">
              <a:solidFill>
                <a:srgbClr val="595959"/>
              </a:solidFill>
            </a:endParaRPr>
          </a:p>
        </p:txBody>
      </p:sp>
      <p:sp>
        <p:nvSpPr>
          <p:cNvPr id="174" name="Google Shape;174;g2ad6e51bec7_0_0"/>
          <p:cNvSpPr txBox="1"/>
          <p:nvPr/>
        </p:nvSpPr>
        <p:spPr>
          <a:xfrm>
            <a:off x="1771900" y="3910400"/>
            <a:ext cx="1266900" cy="7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Usman Yahaya</a:t>
            </a:r>
            <a:endParaRPr sz="1800">
              <a:solidFill>
                <a:schemeClr val="accent2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8" name="Google Shape;248;p10"/>
          <p:cNvPicPr preferRelativeResize="0"/>
          <p:nvPr/>
        </p:nvPicPr>
        <p:blipFill rotWithShape="1">
          <a:blip r:embed="rId3">
            <a:alphaModFix amt="86000"/>
          </a:blip>
          <a:srcRect b="0" l="0" r="0" t="0"/>
          <a:stretch/>
        </p:blipFill>
        <p:spPr>
          <a:xfrm rot="1344117">
            <a:off x="3823925" y="1324475"/>
            <a:ext cx="1496149" cy="1160650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10"/>
          <p:cNvSpPr txBox="1"/>
          <p:nvPr>
            <p:ph idx="2" type="title"/>
          </p:nvPr>
        </p:nvSpPr>
        <p:spPr>
          <a:xfrm>
            <a:off x="3778200" y="1403800"/>
            <a:ext cx="1587600" cy="10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/>
              <a:t>02</a:t>
            </a:r>
            <a:endParaRPr/>
          </a:p>
        </p:txBody>
      </p:sp>
      <p:pic>
        <p:nvPicPr>
          <p:cNvPr id="250" name="Google Shape;250;p10"/>
          <p:cNvPicPr preferRelativeResize="0"/>
          <p:nvPr/>
        </p:nvPicPr>
        <p:blipFill rotWithShape="1">
          <a:blip r:embed="rId4">
            <a:alphaModFix/>
          </a:blip>
          <a:srcRect b="21025" l="0" r="8891" t="16970"/>
          <a:stretch/>
        </p:blipFill>
        <p:spPr>
          <a:xfrm rot="10800000">
            <a:off x="833700" y="1225600"/>
            <a:ext cx="2036850" cy="810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10"/>
          <p:cNvPicPr preferRelativeResize="0"/>
          <p:nvPr/>
        </p:nvPicPr>
        <p:blipFill rotWithShape="1">
          <a:blip r:embed="rId5">
            <a:alphaModFix/>
          </a:blip>
          <a:srcRect b="18299" l="0" r="8891" t="16733"/>
          <a:stretch/>
        </p:blipFill>
        <p:spPr>
          <a:xfrm rot="10800000">
            <a:off x="833700" y="1737957"/>
            <a:ext cx="2036850" cy="846042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10"/>
          <p:cNvSpPr txBox="1"/>
          <p:nvPr>
            <p:ph type="title"/>
          </p:nvPr>
        </p:nvSpPr>
        <p:spPr>
          <a:xfrm>
            <a:off x="2673000" y="2550900"/>
            <a:ext cx="3961556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 sz="3200"/>
              <a:t>Variables, Operators, and Data Structures</a:t>
            </a:r>
            <a:endParaRPr sz="32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1"/>
          <p:cNvSpPr txBox="1"/>
          <p:nvPr>
            <p:ph idx="2" type="body"/>
          </p:nvPr>
        </p:nvSpPr>
        <p:spPr>
          <a:xfrm>
            <a:off x="4651065" y="705608"/>
            <a:ext cx="4084193" cy="40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39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-US"/>
              <a:t>Python supports various data types, including: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</a:pPr>
            <a:r>
              <a:t/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-US"/>
              <a:t>int</a:t>
            </a:r>
            <a:r>
              <a:rPr lang="en-US"/>
              <a:t>: Integers (e.g., 5, -10)</a:t>
            </a:r>
            <a:endParaRPr/>
          </a:p>
          <a:p>
            <a: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-US"/>
              <a:t>float</a:t>
            </a:r>
            <a:r>
              <a:rPr lang="en-US"/>
              <a:t>: Floating-point numbers (e.g., 3.14, -0.5)</a:t>
            </a:r>
            <a:endParaRPr/>
          </a:p>
          <a:p>
            <a: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-US"/>
              <a:t>str</a:t>
            </a:r>
            <a:r>
              <a:rPr lang="en-US"/>
              <a:t>: Strings (e.g., "Hello, World!")</a:t>
            </a:r>
            <a:endParaRPr/>
          </a:p>
          <a:p>
            <a: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-US"/>
              <a:t>bool</a:t>
            </a:r>
            <a:r>
              <a:rPr lang="en-US"/>
              <a:t>: Boolean values (True, False)</a:t>
            </a:r>
            <a:endParaRPr/>
          </a:p>
          <a:p>
            <a: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8" name="Google Shape;258;p11"/>
          <p:cNvSpPr txBox="1"/>
          <p:nvPr>
            <p:ph type="title"/>
          </p:nvPr>
        </p:nvSpPr>
        <p:spPr>
          <a:xfrm>
            <a:off x="1002325" y="711181"/>
            <a:ext cx="2403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Variables</a:t>
            </a:r>
            <a:endParaRPr/>
          </a:p>
        </p:txBody>
      </p:sp>
      <p:pic>
        <p:nvPicPr>
          <p:cNvPr id="259" name="Google Shape;259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1850" y="1802266"/>
            <a:ext cx="3004849" cy="937942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11"/>
          <p:cNvSpPr/>
          <p:nvPr/>
        </p:nvSpPr>
        <p:spPr>
          <a:xfrm>
            <a:off x="278446" y="1240906"/>
            <a:ext cx="45720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Roboto Mono Medium"/>
              <a:buChar char="●"/>
            </a:pPr>
            <a:r>
              <a:rPr b="0" i="0" lang="en-US" sz="1400" u="none" cap="none" strike="noStrike">
                <a:solidFill>
                  <a:srgbClr val="595959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In Python, variables are used to store data values.</a:t>
            </a:r>
            <a:endParaRPr/>
          </a:p>
        </p:txBody>
      </p:sp>
      <p:sp>
        <p:nvSpPr>
          <p:cNvPr id="261" name="Google Shape;261;p11"/>
          <p:cNvSpPr/>
          <p:nvPr/>
        </p:nvSpPr>
        <p:spPr>
          <a:xfrm>
            <a:off x="278446" y="2871885"/>
            <a:ext cx="45720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Roboto Mono Medium"/>
              <a:buChar char="●"/>
            </a:pPr>
            <a:r>
              <a:rPr b="0" i="0" lang="en-US" sz="1400" u="none" cap="none" strike="noStrike">
                <a:solidFill>
                  <a:srgbClr val="595959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Variables are created when you assign a value to them.</a:t>
            </a:r>
            <a:endParaRPr/>
          </a:p>
        </p:txBody>
      </p:sp>
      <p:sp>
        <p:nvSpPr>
          <p:cNvPr id="262" name="Google Shape;262;p11"/>
          <p:cNvSpPr/>
          <p:nvPr/>
        </p:nvSpPr>
        <p:spPr>
          <a:xfrm>
            <a:off x="245042" y="3478635"/>
            <a:ext cx="4605403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Roboto Mono Medium"/>
              <a:buChar char="●"/>
            </a:pPr>
            <a:r>
              <a:rPr b="0" i="0" lang="en-US" sz="1400" u="none" cap="none" strike="noStrike">
                <a:solidFill>
                  <a:srgbClr val="595959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Python has dynamic typing, meaning you don't need to declare a variable's type explicitly.</a:t>
            </a:r>
            <a:endParaRPr b="0" i="0" sz="1400" u="none" cap="none" strike="noStrike">
              <a:solidFill>
                <a:srgbClr val="595959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7" name="Google Shape;267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0001" y="3355519"/>
            <a:ext cx="2370665" cy="1357162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12"/>
          <p:cNvSpPr txBox="1"/>
          <p:nvPr>
            <p:ph idx="1" type="body"/>
          </p:nvPr>
        </p:nvSpPr>
        <p:spPr>
          <a:xfrm>
            <a:off x="2158809" y="1753173"/>
            <a:ext cx="5012011" cy="228092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/>
              <a:t>In Python, variables are used to store data values.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/>
              <a:t>Variables are created when you assign a value to them.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/>
              <a:t>Python has dynamic typing, meaning you don't need to declare a variable's type explicitly.</a:t>
            </a:r>
            <a:endParaRPr/>
          </a:p>
        </p:txBody>
      </p:sp>
      <p:sp>
        <p:nvSpPr>
          <p:cNvPr id="269" name="Google Shape;269;p12"/>
          <p:cNvSpPr txBox="1"/>
          <p:nvPr>
            <p:ph type="title"/>
          </p:nvPr>
        </p:nvSpPr>
        <p:spPr>
          <a:xfrm>
            <a:off x="3121200" y="937601"/>
            <a:ext cx="3045844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More on Variables</a:t>
            </a:r>
            <a:endParaRPr/>
          </a:p>
        </p:txBody>
      </p:sp>
      <p:pic>
        <p:nvPicPr>
          <p:cNvPr id="270" name="Google Shape;270;p12"/>
          <p:cNvPicPr preferRelativeResize="0"/>
          <p:nvPr/>
        </p:nvPicPr>
        <p:blipFill rotWithShape="1">
          <a:blip r:embed="rId4">
            <a:alphaModFix amt="56000"/>
          </a:blip>
          <a:srcRect b="0" l="0" r="0" t="0"/>
          <a:stretch/>
        </p:blipFill>
        <p:spPr>
          <a:xfrm rot="10800000">
            <a:off x="3612587" y="1394053"/>
            <a:ext cx="1918825" cy="21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12"/>
          <p:cNvPicPr preferRelativeResize="0"/>
          <p:nvPr/>
        </p:nvPicPr>
        <p:blipFill rotWithShape="1">
          <a:blip r:embed="rId5">
            <a:alphaModFix/>
          </a:blip>
          <a:srcRect b="18299" l="0" r="8891" t="16733"/>
          <a:stretch/>
        </p:blipFill>
        <p:spPr>
          <a:xfrm>
            <a:off x="6385650" y="1079132"/>
            <a:ext cx="2036850" cy="846042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12"/>
          <p:cNvPicPr preferRelativeResize="0"/>
          <p:nvPr/>
        </p:nvPicPr>
        <p:blipFill rotWithShape="1">
          <a:blip r:embed="rId5">
            <a:alphaModFix/>
          </a:blip>
          <a:srcRect b="18299" l="0" r="8891" t="16733"/>
          <a:stretch/>
        </p:blipFill>
        <p:spPr>
          <a:xfrm>
            <a:off x="6385650" y="1685357"/>
            <a:ext cx="2036850" cy="846042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12"/>
          <p:cNvPicPr preferRelativeResize="0"/>
          <p:nvPr/>
        </p:nvPicPr>
        <p:blipFill rotWithShape="1">
          <a:blip r:embed="rId5">
            <a:alphaModFix/>
          </a:blip>
          <a:srcRect b="18299" l="0" r="8891" t="16733"/>
          <a:stretch/>
        </p:blipFill>
        <p:spPr>
          <a:xfrm>
            <a:off x="-137504" y="2745282"/>
            <a:ext cx="2428483" cy="8460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3"/>
          <p:cNvSpPr txBox="1"/>
          <p:nvPr>
            <p:ph idx="1" type="body"/>
          </p:nvPr>
        </p:nvSpPr>
        <p:spPr>
          <a:xfrm>
            <a:off x="2193175" y="1305201"/>
            <a:ext cx="4743900" cy="34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sz="1150"/>
              <a:t>In Python, you can create variables by assigning a value to them using the assignment operator (=).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</a:pPr>
            <a:r>
              <a:rPr b="1" lang="en-US" sz="1200"/>
              <a:t>Variable_Name = variable_data</a:t>
            </a:r>
            <a:endParaRPr b="1" sz="12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</a:pPr>
            <a:r>
              <a:rPr lang="en-US" sz="1150"/>
              <a:t>Variable names must follow certain rules:</a:t>
            </a:r>
            <a:endParaRPr/>
          </a:p>
          <a:p>
            <a:pPr indent="-171450" lvl="0" marL="17145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oto Sans Symbols"/>
              <a:buChar char="▪"/>
            </a:pPr>
            <a:r>
              <a:rPr lang="en-US" sz="1150"/>
              <a:t>They can contain letters, numbers, and underscores.</a:t>
            </a:r>
            <a:endParaRPr/>
          </a:p>
          <a:p>
            <a:pPr indent="-171450" lvl="0" marL="17145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oto Sans Symbols"/>
              <a:buChar char="▪"/>
            </a:pPr>
            <a:r>
              <a:rPr lang="en-US" sz="1150"/>
              <a:t>They cannot start with a number.</a:t>
            </a:r>
            <a:endParaRPr/>
          </a:p>
          <a:p>
            <a:pPr indent="-171450" lvl="0" marL="17145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oto Sans Symbols"/>
              <a:buChar char="▪"/>
            </a:pPr>
            <a:r>
              <a:rPr lang="en-US" sz="1150"/>
              <a:t>Variable names are case-sensitive (e.g., myVar and myvar are different variables).</a:t>
            </a:r>
            <a:endParaRPr/>
          </a:p>
          <a:p>
            <a:pPr indent="-171450" lvl="0" marL="17145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Font typeface="Noto Sans Symbols"/>
              <a:buChar char="▪"/>
            </a:pPr>
            <a:r>
              <a:rPr lang="en-US" sz="1150"/>
              <a:t>Variables can be reassigned at any time</a:t>
            </a:r>
            <a:endParaRPr sz="1150"/>
          </a:p>
        </p:txBody>
      </p:sp>
      <p:sp>
        <p:nvSpPr>
          <p:cNvPr id="279" name="Google Shape;279;p13"/>
          <p:cNvSpPr txBox="1"/>
          <p:nvPr>
            <p:ph type="title"/>
          </p:nvPr>
        </p:nvSpPr>
        <p:spPr>
          <a:xfrm>
            <a:off x="3059869" y="812975"/>
            <a:ext cx="3162176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0" lang="en-US"/>
              <a:t>Creating Variables</a:t>
            </a:r>
            <a:endParaRPr/>
          </a:p>
        </p:txBody>
      </p:sp>
      <p:pic>
        <p:nvPicPr>
          <p:cNvPr id="280" name="Google Shape;280;p13"/>
          <p:cNvPicPr preferRelativeResize="0"/>
          <p:nvPr/>
        </p:nvPicPr>
        <p:blipFill rotWithShape="1">
          <a:blip r:embed="rId3">
            <a:alphaModFix amt="56000"/>
          </a:blip>
          <a:srcRect b="0" l="0" r="0" t="0"/>
          <a:stretch/>
        </p:blipFill>
        <p:spPr>
          <a:xfrm rot="10800000">
            <a:off x="3551256" y="1197097"/>
            <a:ext cx="1918825" cy="21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13"/>
          <p:cNvPicPr preferRelativeResize="0"/>
          <p:nvPr/>
        </p:nvPicPr>
        <p:blipFill rotWithShape="1">
          <a:blip r:embed="rId4">
            <a:alphaModFix/>
          </a:blip>
          <a:srcRect b="18299" l="0" r="8891" t="16733"/>
          <a:stretch/>
        </p:blipFill>
        <p:spPr>
          <a:xfrm>
            <a:off x="6919050" y="1079132"/>
            <a:ext cx="2036850" cy="846042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13"/>
          <p:cNvPicPr preferRelativeResize="0"/>
          <p:nvPr/>
        </p:nvPicPr>
        <p:blipFill rotWithShape="1">
          <a:blip r:embed="rId4">
            <a:alphaModFix/>
          </a:blip>
          <a:srcRect b="18299" l="0" r="8891" t="16733"/>
          <a:stretch/>
        </p:blipFill>
        <p:spPr>
          <a:xfrm>
            <a:off x="-15150" y="4123757"/>
            <a:ext cx="2036850" cy="846042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310100" y="2276953"/>
            <a:ext cx="1574126" cy="2643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4"/>
          <p:cNvSpPr txBox="1"/>
          <p:nvPr>
            <p:ph idx="1" type="subTitle"/>
          </p:nvPr>
        </p:nvSpPr>
        <p:spPr>
          <a:xfrm>
            <a:off x="575105" y="3828100"/>
            <a:ext cx="3387345" cy="6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sz="1000"/>
              <a:t>Python supports a wide variety of operators which act like functions, i.e.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sz="1000"/>
              <a:t>they do something and return a value:</a:t>
            </a:r>
            <a:endParaRPr sz="1000"/>
          </a:p>
        </p:txBody>
      </p:sp>
      <p:sp>
        <p:nvSpPr>
          <p:cNvPr id="289" name="Google Shape;289;p14"/>
          <p:cNvSpPr txBox="1"/>
          <p:nvPr>
            <p:ph type="title"/>
          </p:nvPr>
        </p:nvSpPr>
        <p:spPr>
          <a:xfrm>
            <a:off x="796070" y="707341"/>
            <a:ext cx="3459672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Arithmetic Operators</a:t>
            </a:r>
            <a:endParaRPr/>
          </a:p>
        </p:txBody>
      </p:sp>
      <p:pic>
        <p:nvPicPr>
          <p:cNvPr id="290" name="Google Shape;290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2325" y="1659599"/>
            <a:ext cx="2559306" cy="172424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14"/>
          <p:cNvPicPr preferRelativeResize="0"/>
          <p:nvPr/>
        </p:nvPicPr>
        <p:blipFill rotWithShape="1">
          <a:blip r:embed="rId4">
            <a:alphaModFix amt="80000"/>
          </a:blip>
          <a:srcRect b="0" l="0" r="0" t="0"/>
          <a:stretch/>
        </p:blipFill>
        <p:spPr>
          <a:xfrm rot="-6023610">
            <a:off x="2786831" y="3004878"/>
            <a:ext cx="1579416" cy="716443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14"/>
          <p:cNvSpPr/>
          <p:nvPr/>
        </p:nvSpPr>
        <p:spPr>
          <a:xfrm rot="-2700000">
            <a:off x="1464380" y="3303333"/>
            <a:ext cx="647436" cy="266330"/>
          </a:xfrm>
          <a:custGeom>
            <a:rect b="b" l="l" r="r" t="t"/>
            <a:pathLst>
              <a:path extrusionOk="0" h="14902" w="36226">
                <a:moveTo>
                  <a:pt x="991" y="1"/>
                </a:moveTo>
                <a:lnTo>
                  <a:pt x="36226" y="3565"/>
                </a:lnTo>
                <a:cubicBezTo>
                  <a:pt x="36226" y="3565"/>
                  <a:pt x="34800" y="4452"/>
                  <a:pt x="34729" y="5291"/>
                </a:cubicBezTo>
                <a:cubicBezTo>
                  <a:pt x="34658" y="6123"/>
                  <a:pt x="35905" y="7244"/>
                  <a:pt x="35905" y="7244"/>
                </a:cubicBezTo>
                <a:cubicBezTo>
                  <a:pt x="35905" y="7244"/>
                  <a:pt x="34397" y="8289"/>
                  <a:pt x="34495" y="9138"/>
                </a:cubicBezTo>
                <a:cubicBezTo>
                  <a:pt x="34588" y="9993"/>
                  <a:pt x="35230" y="11114"/>
                  <a:pt x="35230" y="11114"/>
                </a:cubicBezTo>
                <a:cubicBezTo>
                  <a:pt x="35230" y="11114"/>
                  <a:pt x="33053" y="12943"/>
                  <a:pt x="34903" y="14902"/>
                </a:cubicBezTo>
                <a:lnTo>
                  <a:pt x="1" y="11364"/>
                </a:lnTo>
                <a:cubicBezTo>
                  <a:pt x="1" y="11364"/>
                  <a:pt x="1345" y="10134"/>
                  <a:pt x="1400" y="9465"/>
                </a:cubicBezTo>
                <a:cubicBezTo>
                  <a:pt x="1460" y="8801"/>
                  <a:pt x="333" y="7576"/>
                  <a:pt x="333" y="7576"/>
                </a:cubicBezTo>
                <a:cubicBezTo>
                  <a:pt x="333" y="7576"/>
                  <a:pt x="1884" y="6477"/>
                  <a:pt x="1977" y="5476"/>
                </a:cubicBezTo>
                <a:cubicBezTo>
                  <a:pt x="2064" y="4469"/>
                  <a:pt x="915" y="3473"/>
                  <a:pt x="915" y="3473"/>
                </a:cubicBezTo>
                <a:cubicBezTo>
                  <a:pt x="915" y="3473"/>
                  <a:pt x="2015" y="2901"/>
                  <a:pt x="2091" y="1954"/>
                </a:cubicBezTo>
                <a:cubicBezTo>
                  <a:pt x="2172" y="1007"/>
                  <a:pt x="991" y="1"/>
                  <a:pt x="991" y="1"/>
                </a:cubicBezTo>
                <a:close/>
              </a:path>
            </a:pathLst>
          </a:custGeom>
          <a:solidFill>
            <a:schemeClr val="dk1">
              <a:alpha val="26666"/>
            </a:schemeClr>
          </a:solidFill>
          <a:ln>
            <a:noFill/>
          </a:ln>
          <a:effectLst>
            <a:outerShdw blurRad="57150" rotWithShape="0" algn="bl" dir="5400000" dist="19050">
              <a:srgbClr val="000000">
                <a:alpha val="3098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14"/>
          <p:cNvSpPr/>
          <p:nvPr/>
        </p:nvSpPr>
        <p:spPr>
          <a:xfrm rot="-2700000">
            <a:off x="574453" y="2306123"/>
            <a:ext cx="647436" cy="266330"/>
          </a:xfrm>
          <a:custGeom>
            <a:rect b="b" l="l" r="r" t="t"/>
            <a:pathLst>
              <a:path extrusionOk="0" h="14902" w="36226">
                <a:moveTo>
                  <a:pt x="991" y="1"/>
                </a:moveTo>
                <a:lnTo>
                  <a:pt x="36226" y="3565"/>
                </a:lnTo>
                <a:cubicBezTo>
                  <a:pt x="36226" y="3565"/>
                  <a:pt x="34800" y="4452"/>
                  <a:pt x="34729" y="5291"/>
                </a:cubicBezTo>
                <a:cubicBezTo>
                  <a:pt x="34658" y="6123"/>
                  <a:pt x="35905" y="7244"/>
                  <a:pt x="35905" y="7244"/>
                </a:cubicBezTo>
                <a:cubicBezTo>
                  <a:pt x="35905" y="7244"/>
                  <a:pt x="34397" y="8289"/>
                  <a:pt x="34495" y="9138"/>
                </a:cubicBezTo>
                <a:cubicBezTo>
                  <a:pt x="34588" y="9993"/>
                  <a:pt x="35230" y="11114"/>
                  <a:pt x="35230" y="11114"/>
                </a:cubicBezTo>
                <a:cubicBezTo>
                  <a:pt x="35230" y="11114"/>
                  <a:pt x="33053" y="12943"/>
                  <a:pt x="34903" y="14902"/>
                </a:cubicBezTo>
                <a:lnTo>
                  <a:pt x="1" y="11364"/>
                </a:lnTo>
                <a:cubicBezTo>
                  <a:pt x="1" y="11364"/>
                  <a:pt x="1345" y="10134"/>
                  <a:pt x="1400" y="9465"/>
                </a:cubicBezTo>
                <a:cubicBezTo>
                  <a:pt x="1460" y="8801"/>
                  <a:pt x="333" y="7576"/>
                  <a:pt x="333" y="7576"/>
                </a:cubicBezTo>
                <a:cubicBezTo>
                  <a:pt x="333" y="7576"/>
                  <a:pt x="1884" y="6477"/>
                  <a:pt x="1977" y="5476"/>
                </a:cubicBezTo>
                <a:cubicBezTo>
                  <a:pt x="2064" y="4469"/>
                  <a:pt x="915" y="3473"/>
                  <a:pt x="915" y="3473"/>
                </a:cubicBezTo>
                <a:cubicBezTo>
                  <a:pt x="915" y="3473"/>
                  <a:pt x="2015" y="2901"/>
                  <a:pt x="2091" y="1954"/>
                </a:cubicBezTo>
                <a:cubicBezTo>
                  <a:pt x="2172" y="1007"/>
                  <a:pt x="991" y="1"/>
                  <a:pt x="991" y="1"/>
                </a:cubicBezTo>
                <a:close/>
              </a:path>
            </a:pathLst>
          </a:custGeom>
          <a:solidFill>
            <a:schemeClr val="dk1">
              <a:alpha val="26666"/>
            </a:schemeClr>
          </a:solidFill>
          <a:ln>
            <a:noFill/>
          </a:ln>
          <a:effectLst>
            <a:outerShdw blurRad="57150" rotWithShape="0" algn="bl" dir="5400000" dist="19050">
              <a:srgbClr val="000000">
                <a:alpha val="3098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4" name="Google Shape;294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328050" y="1512431"/>
            <a:ext cx="2743421" cy="2619557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95" name="Google Shape;295;p14"/>
          <p:cNvSpPr txBox="1"/>
          <p:nvPr/>
        </p:nvSpPr>
        <p:spPr>
          <a:xfrm>
            <a:off x="5025763" y="711181"/>
            <a:ext cx="3650724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Concert One"/>
              <a:buNone/>
            </a:pPr>
            <a:r>
              <a:rPr b="1" i="0" lang="en-US" sz="2800" u="none" cap="none" strike="noStrike">
                <a:solidFill>
                  <a:schemeClr val="accent2"/>
                </a:solidFill>
                <a:latin typeface="Concert One"/>
                <a:ea typeface="Concert One"/>
                <a:cs typeface="Concert One"/>
                <a:sym typeface="Concert One"/>
              </a:rPr>
              <a:t>Comparison Operators</a:t>
            </a:r>
            <a:endParaRPr b="1" i="0" sz="2800" u="none" cap="none" strike="noStrike">
              <a:solidFill>
                <a:schemeClr val="accent2"/>
              </a:solidFill>
              <a:latin typeface="Concert One"/>
              <a:ea typeface="Concert One"/>
              <a:cs typeface="Concert One"/>
              <a:sym typeface="Concert One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0" name="Google Shape;300;p15"/>
          <p:cNvPicPr preferRelativeResize="0"/>
          <p:nvPr/>
        </p:nvPicPr>
        <p:blipFill rotWithShape="1">
          <a:blip r:embed="rId3">
            <a:alphaModFix amt="86000"/>
          </a:blip>
          <a:srcRect b="0" l="0" r="0" t="0"/>
          <a:stretch/>
        </p:blipFill>
        <p:spPr>
          <a:xfrm rot="1344117">
            <a:off x="3823925" y="1324475"/>
            <a:ext cx="1496149" cy="1160650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15"/>
          <p:cNvSpPr txBox="1"/>
          <p:nvPr>
            <p:ph idx="2" type="title"/>
          </p:nvPr>
        </p:nvSpPr>
        <p:spPr>
          <a:xfrm>
            <a:off x="3778200" y="1403800"/>
            <a:ext cx="1587600" cy="10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/>
              <a:t>03</a:t>
            </a:r>
            <a:endParaRPr/>
          </a:p>
        </p:txBody>
      </p:sp>
      <p:pic>
        <p:nvPicPr>
          <p:cNvPr id="302" name="Google Shape;302;p15"/>
          <p:cNvPicPr preferRelativeResize="0"/>
          <p:nvPr/>
        </p:nvPicPr>
        <p:blipFill rotWithShape="1">
          <a:blip r:embed="rId4">
            <a:alphaModFix/>
          </a:blip>
          <a:srcRect b="21025" l="0" r="8891" t="16970"/>
          <a:stretch/>
        </p:blipFill>
        <p:spPr>
          <a:xfrm rot="10800000">
            <a:off x="833700" y="1225600"/>
            <a:ext cx="2036850" cy="810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15"/>
          <p:cNvPicPr preferRelativeResize="0"/>
          <p:nvPr/>
        </p:nvPicPr>
        <p:blipFill rotWithShape="1">
          <a:blip r:embed="rId5">
            <a:alphaModFix/>
          </a:blip>
          <a:srcRect b="18299" l="0" r="8891" t="16733"/>
          <a:stretch/>
        </p:blipFill>
        <p:spPr>
          <a:xfrm rot="10800000">
            <a:off x="833700" y="1737957"/>
            <a:ext cx="2036850" cy="846042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15"/>
          <p:cNvSpPr txBox="1"/>
          <p:nvPr>
            <p:ph type="title"/>
          </p:nvPr>
        </p:nvSpPr>
        <p:spPr>
          <a:xfrm>
            <a:off x="2673000" y="2550900"/>
            <a:ext cx="3961556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 sz="3200"/>
              <a:t>Data Structures</a:t>
            </a:r>
            <a:endParaRPr sz="32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6"/>
          <p:cNvSpPr txBox="1"/>
          <p:nvPr>
            <p:ph idx="6" type="title"/>
          </p:nvPr>
        </p:nvSpPr>
        <p:spPr>
          <a:xfrm>
            <a:off x="1717995" y="452593"/>
            <a:ext cx="2682776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Data Structures</a:t>
            </a:r>
            <a:endParaRPr/>
          </a:p>
        </p:txBody>
      </p:sp>
      <p:grpSp>
        <p:nvGrpSpPr>
          <p:cNvPr id="310" name="Google Shape;310;p16"/>
          <p:cNvGrpSpPr/>
          <p:nvPr/>
        </p:nvGrpSpPr>
        <p:grpSpPr>
          <a:xfrm>
            <a:off x="406261" y="582826"/>
            <a:ext cx="2220061" cy="2291004"/>
            <a:chOff x="-331425" y="1579700"/>
            <a:chExt cx="1880250" cy="1905825"/>
          </a:xfrm>
        </p:grpSpPr>
        <p:sp>
          <p:nvSpPr>
            <p:cNvPr id="311" name="Google Shape;311;p16"/>
            <p:cNvSpPr/>
            <p:nvPr/>
          </p:nvSpPr>
          <p:spPr>
            <a:xfrm>
              <a:off x="-72650" y="1864050"/>
              <a:ext cx="1621475" cy="1621475"/>
            </a:xfrm>
            <a:custGeom>
              <a:rect b="b" l="l" r="r" t="t"/>
              <a:pathLst>
                <a:path extrusionOk="0" h="64859" w="64859">
                  <a:moveTo>
                    <a:pt x="7060" y="1"/>
                  </a:moveTo>
                  <a:lnTo>
                    <a:pt x="1" y="57794"/>
                  </a:lnTo>
                  <a:lnTo>
                    <a:pt x="57800" y="64858"/>
                  </a:lnTo>
                  <a:lnTo>
                    <a:pt x="64858" y="7060"/>
                  </a:lnTo>
                  <a:lnTo>
                    <a:pt x="58170" y="6238"/>
                  </a:lnTo>
                  <a:lnTo>
                    <a:pt x="58170" y="6238"/>
                  </a:lnTo>
                  <a:cubicBezTo>
                    <a:pt x="59249" y="7937"/>
                    <a:pt x="58324" y="10802"/>
                    <a:pt x="55874" y="10802"/>
                  </a:cubicBezTo>
                  <a:cubicBezTo>
                    <a:pt x="55742" y="10802"/>
                    <a:pt x="55605" y="10794"/>
                    <a:pt x="55465" y="10777"/>
                  </a:cubicBezTo>
                  <a:cubicBezTo>
                    <a:pt x="52716" y="10439"/>
                    <a:pt x="52395" y="7185"/>
                    <a:pt x="53935" y="5721"/>
                  </a:cubicBezTo>
                  <a:lnTo>
                    <a:pt x="48068" y="5008"/>
                  </a:lnTo>
                  <a:lnTo>
                    <a:pt x="48068" y="5008"/>
                  </a:lnTo>
                  <a:cubicBezTo>
                    <a:pt x="48897" y="6661"/>
                    <a:pt x="47978" y="9180"/>
                    <a:pt x="45724" y="9180"/>
                  </a:cubicBezTo>
                  <a:cubicBezTo>
                    <a:pt x="45596" y="9180"/>
                    <a:pt x="45463" y="9172"/>
                    <a:pt x="45325" y="9155"/>
                  </a:cubicBezTo>
                  <a:cubicBezTo>
                    <a:pt x="42784" y="8845"/>
                    <a:pt x="42397" y="5955"/>
                    <a:pt x="43671" y="4464"/>
                  </a:cubicBezTo>
                  <a:lnTo>
                    <a:pt x="37369" y="3702"/>
                  </a:lnTo>
                  <a:lnTo>
                    <a:pt x="37369" y="3702"/>
                  </a:lnTo>
                  <a:cubicBezTo>
                    <a:pt x="37603" y="3974"/>
                    <a:pt x="37782" y="4284"/>
                    <a:pt x="37907" y="4621"/>
                  </a:cubicBezTo>
                  <a:cubicBezTo>
                    <a:pt x="38098" y="5062"/>
                    <a:pt x="38169" y="5547"/>
                    <a:pt x="38109" y="6026"/>
                  </a:cubicBezTo>
                  <a:lnTo>
                    <a:pt x="37929" y="6728"/>
                  </a:lnTo>
                  <a:cubicBezTo>
                    <a:pt x="37487" y="7799"/>
                    <a:pt x="36466" y="8409"/>
                    <a:pt x="35415" y="8409"/>
                  </a:cubicBezTo>
                  <a:cubicBezTo>
                    <a:pt x="34849" y="8409"/>
                    <a:pt x="34274" y="8232"/>
                    <a:pt x="33777" y="7854"/>
                  </a:cubicBezTo>
                  <a:cubicBezTo>
                    <a:pt x="33472" y="7647"/>
                    <a:pt x="33211" y="7392"/>
                    <a:pt x="32998" y="7092"/>
                  </a:cubicBezTo>
                  <a:cubicBezTo>
                    <a:pt x="32558" y="6494"/>
                    <a:pt x="32340" y="5802"/>
                    <a:pt x="32432" y="5051"/>
                  </a:cubicBezTo>
                  <a:cubicBezTo>
                    <a:pt x="32519" y="4333"/>
                    <a:pt x="32884" y="3674"/>
                    <a:pt x="33450" y="3223"/>
                  </a:cubicBezTo>
                  <a:lnTo>
                    <a:pt x="26761" y="2406"/>
                  </a:lnTo>
                  <a:lnTo>
                    <a:pt x="26761" y="2406"/>
                  </a:lnTo>
                  <a:cubicBezTo>
                    <a:pt x="27618" y="4006"/>
                    <a:pt x="26733" y="6506"/>
                    <a:pt x="24519" y="6506"/>
                  </a:cubicBezTo>
                  <a:cubicBezTo>
                    <a:pt x="24398" y="6506"/>
                    <a:pt x="24273" y="6498"/>
                    <a:pt x="24144" y="6483"/>
                  </a:cubicBezTo>
                  <a:cubicBezTo>
                    <a:pt x="21662" y="6178"/>
                    <a:pt x="21303" y="3315"/>
                    <a:pt x="22587" y="1895"/>
                  </a:cubicBezTo>
                  <a:lnTo>
                    <a:pt x="17493" y="1274"/>
                  </a:lnTo>
                  <a:lnTo>
                    <a:pt x="17493" y="1274"/>
                  </a:lnTo>
                  <a:cubicBezTo>
                    <a:pt x="17536" y="1405"/>
                    <a:pt x="17564" y="1541"/>
                    <a:pt x="17585" y="1677"/>
                  </a:cubicBezTo>
                  <a:cubicBezTo>
                    <a:pt x="17607" y="2194"/>
                    <a:pt x="17651" y="2787"/>
                    <a:pt x="17389" y="3266"/>
                  </a:cubicBezTo>
                  <a:cubicBezTo>
                    <a:pt x="17134" y="3729"/>
                    <a:pt x="16927" y="4164"/>
                    <a:pt x="16464" y="4469"/>
                  </a:cubicBezTo>
                  <a:cubicBezTo>
                    <a:pt x="16002" y="4779"/>
                    <a:pt x="15577" y="5030"/>
                    <a:pt x="15011" y="5089"/>
                  </a:cubicBezTo>
                  <a:cubicBezTo>
                    <a:pt x="14876" y="5109"/>
                    <a:pt x="14739" y="5118"/>
                    <a:pt x="14603" y="5118"/>
                  </a:cubicBezTo>
                  <a:cubicBezTo>
                    <a:pt x="14237" y="5118"/>
                    <a:pt x="13872" y="5049"/>
                    <a:pt x="13531" y="4910"/>
                  </a:cubicBezTo>
                  <a:cubicBezTo>
                    <a:pt x="11838" y="4213"/>
                    <a:pt x="11256" y="2112"/>
                    <a:pt x="12355" y="648"/>
                  </a:cubicBezTo>
                  <a:lnTo>
                    <a:pt x="7060" y="1"/>
                  </a:lnTo>
                  <a:close/>
                </a:path>
              </a:pathLst>
            </a:custGeom>
            <a:solidFill>
              <a:schemeClr val="dk1">
                <a:alpha val="26666"/>
              </a:schemeClr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16"/>
            <p:cNvSpPr/>
            <p:nvPr/>
          </p:nvSpPr>
          <p:spPr>
            <a:xfrm>
              <a:off x="-82425" y="1854000"/>
              <a:ext cx="1621450" cy="1621725"/>
            </a:xfrm>
            <a:custGeom>
              <a:rect b="b" l="l" r="r" t="t"/>
              <a:pathLst>
                <a:path extrusionOk="0" h="64869" w="64858">
                  <a:moveTo>
                    <a:pt x="7064" y="0"/>
                  </a:moveTo>
                  <a:lnTo>
                    <a:pt x="0" y="57810"/>
                  </a:lnTo>
                  <a:lnTo>
                    <a:pt x="57799" y="64868"/>
                  </a:lnTo>
                  <a:lnTo>
                    <a:pt x="64857" y="7064"/>
                  </a:lnTo>
                  <a:lnTo>
                    <a:pt x="58169" y="6248"/>
                  </a:lnTo>
                  <a:lnTo>
                    <a:pt x="58169" y="6248"/>
                  </a:lnTo>
                  <a:cubicBezTo>
                    <a:pt x="59248" y="7947"/>
                    <a:pt x="58323" y="10812"/>
                    <a:pt x="55873" y="10812"/>
                  </a:cubicBezTo>
                  <a:cubicBezTo>
                    <a:pt x="55741" y="10812"/>
                    <a:pt x="55605" y="10804"/>
                    <a:pt x="55464" y="10787"/>
                  </a:cubicBezTo>
                  <a:cubicBezTo>
                    <a:pt x="52715" y="10449"/>
                    <a:pt x="52394" y="7195"/>
                    <a:pt x="53935" y="5731"/>
                  </a:cubicBezTo>
                  <a:lnTo>
                    <a:pt x="48068" y="5018"/>
                  </a:lnTo>
                  <a:lnTo>
                    <a:pt x="48068" y="5018"/>
                  </a:lnTo>
                  <a:cubicBezTo>
                    <a:pt x="48897" y="6671"/>
                    <a:pt x="47982" y="9190"/>
                    <a:pt x="45724" y="9190"/>
                  </a:cubicBezTo>
                  <a:cubicBezTo>
                    <a:pt x="45595" y="9190"/>
                    <a:pt x="45462" y="9182"/>
                    <a:pt x="45325" y="9165"/>
                  </a:cubicBezTo>
                  <a:cubicBezTo>
                    <a:pt x="42783" y="8849"/>
                    <a:pt x="42397" y="5965"/>
                    <a:pt x="43670" y="4474"/>
                  </a:cubicBezTo>
                  <a:lnTo>
                    <a:pt x="37368" y="3701"/>
                  </a:lnTo>
                  <a:lnTo>
                    <a:pt x="37368" y="3701"/>
                  </a:lnTo>
                  <a:cubicBezTo>
                    <a:pt x="37602" y="3973"/>
                    <a:pt x="37781" y="4289"/>
                    <a:pt x="37907" y="4621"/>
                  </a:cubicBezTo>
                  <a:cubicBezTo>
                    <a:pt x="38097" y="5061"/>
                    <a:pt x="38168" y="5551"/>
                    <a:pt x="38108" y="6025"/>
                  </a:cubicBezTo>
                  <a:cubicBezTo>
                    <a:pt x="38048" y="6264"/>
                    <a:pt x="37988" y="6498"/>
                    <a:pt x="37928" y="6732"/>
                  </a:cubicBezTo>
                  <a:cubicBezTo>
                    <a:pt x="37486" y="7801"/>
                    <a:pt x="36463" y="8410"/>
                    <a:pt x="35412" y="8410"/>
                  </a:cubicBezTo>
                  <a:cubicBezTo>
                    <a:pt x="34846" y="8410"/>
                    <a:pt x="34272" y="8234"/>
                    <a:pt x="33776" y="7859"/>
                  </a:cubicBezTo>
                  <a:cubicBezTo>
                    <a:pt x="33471" y="7652"/>
                    <a:pt x="33210" y="7396"/>
                    <a:pt x="32998" y="7097"/>
                  </a:cubicBezTo>
                  <a:cubicBezTo>
                    <a:pt x="32557" y="6498"/>
                    <a:pt x="32339" y="5802"/>
                    <a:pt x="32432" y="5056"/>
                  </a:cubicBezTo>
                  <a:cubicBezTo>
                    <a:pt x="32519" y="4332"/>
                    <a:pt x="32889" y="3679"/>
                    <a:pt x="33455" y="3222"/>
                  </a:cubicBezTo>
                  <a:lnTo>
                    <a:pt x="26766" y="2406"/>
                  </a:lnTo>
                  <a:lnTo>
                    <a:pt x="26766" y="2406"/>
                  </a:lnTo>
                  <a:cubicBezTo>
                    <a:pt x="27623" y="4005"/>
                    <a:pt x="26737" y="6505"/>
                    <a:pt x="24523" y="6505"/>
                  </a:cubicBezTo>
                  <a:cubicBezTo>
                    <a:pt x="24402" y="6505"/>
                    <a:pt x="24277" y="6497"/>
                    <a:pt x="24148" y="6482"/>
                  </a:cubicBezTo>
                  <a:cubicBezTo>
                    <a:pt x="21666" y="6177"/>
                    <a:pt x="21307" y="3320"/>
                    <a:pt x="22592" y="1899"/>
                  </a:cubicBezTo>
                  <a:lnTo>
                    <a:pt x="17497" y="1274"/>
                  </a:lnTo>
                  <a:lnTo>
                    <a:pt x="17497" y="1274"/>
                  </a:lnTo>
                  <a:cubicBezTo>
                    <a:pt x="17541" y="1410"/>
                    <a:pt x="17568" y="1540"/>
                    <a:pt x="17590" y="1676"/>
                  </a:cubicBezTo>
                  <a:cubicBezTo>
                    <a:pt x="17612" y="2193"/>
                    <a:pt x="17655" y="2787"/>
                    <a:pt x="17394" y="3265"/>
                  </a:cubicBezTo>
                  <a:cubicBezTo>
                    <a:pt x="17138" y="3728"/>
                    <a:pt x="16931" y="4163"/>
                    <a:pt x="16469" y="4474"/>
                  </a:cubicBezTo>
                  <a:cubicBezTo>
                    <a:pt x="16006" y="4778"/>
                    <a:pt x="15582" y="5029"/>
                    <a:pt x="15016" y="5089"/>
                  </a:cubicBezTo>
                  <a:cubicBezTo>
                    <a:pt x="14879" y="5110"/>
                    <a:pt x="14741" y="5120"/>
                    <a:pt x="14604" y="5120"/>
                  </a:cubicBezTo>
                  <a:cubicBezTo>
                    <a:pt x="14238" y="5120"/>
                    <a:pt x="13875" y="5047"/>
                    <a:pt x="13535" y="4909"/>
                  </a:cubicBezTo>
                  <a:cubicBezTo>
                    <a:pt x="11843" y="4218"/>
                    <a:pt x="11260" y="2112"/>
                    <a:pt x="12360" y="648"/>
                  </a:cubicBezTo>
                  <a:lnTo>
                    <a:pt x="706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2863" rotWithShape="0" algn="bl" dir="2160000" dist="3810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16"/>
            <p:cNvSpPr/>
            <p:nvPr/>
          </p:nvSpPr>
          <p:spPr>
            <a:xfrm>
              <a:off x="-331425" y="1579700"/>
              <a:ext cx="1101300" cy="649025"/>
            </a:xfrm>
            <a:custGeom>
              <a:rect b="b" l="l" r="r" t="t"/>
              <a:pathLst>
                <a:path extrusionOk="0" h="25961" w="44052">
                  <a:moveTo>
                    <a:pt x="40035" y="0"/>
                  </a:moveTo>
                  <a:lnTo>
                    <a:pt x="0" y="15402"/>
                  </a:lnTo>
                  <a:cubicBezTo>
                    <a:pt x="0" y="15402"/>
                    <a:pt x="1513" y="15761"/>
                    <a:pt x="1873" y="16638"/>
                  </a:cubicBezTo>
                  <a:cubicBezTo>
                    <a:pt x="2237" y="17514"/>
                    <a:pt x="1524" y="18526"/>
                    <a:pt x="1524" y="18526"/>
                  </a:cubicBezTo>
                  <a:cubicBezTo>
                    <a:pt x="1524" y="18526"/>
                    <a:pt x="2999" y="18885"/>
                    <a:pt x="3380" y="19816"/>
                  </a:cubicBezTo>
                  <a:cubicBezTo>
                    <a:pt x="3767" y="20752"/>
                    <a:pt x="2885" y="22439"/>
                    <a:pt x="2885" y="22439"/>
                  </a:cubicBezTo>
                  <a:cubicBezTo>
                    <a:pt x="2885" y="22439"/>
                    <a:pt x="4447" y="23011"/>
                    <a:pt x="4703" y="23631"/>
                  </a:cubicBezTo>
                  <a:cubicBezTo>
                    <a:pt x="4958" y="24252"/>
                    <a:pt x="4327" y="25960"/>
                    <a:pt x="4327" y="25960"/>
                  </a:cubicBezTo>
                  <a:lnTo>
                    <a:pt x="44051" y="10684"/>
                  </a:lnTo>
                  <a:cubicBezTo>
                    <a:pt x="41510" y="9791"/>
                    <a:pt x="42609" y="7168"/>
                    <a:pt x="42609" y="7168"/>
                  </a:cubicBezTo>
                  <a:cubicBezTo>
                    <a:pt x="42609" y="7168"/>
                    <a:pt x="41521" y="6466"/>
                    <a:pt x="41047" y="5753"/>
                  </a:cubicBezTo>
                  <a:cubicBezTo>
                    <a:pt x="40574" y="5040"/>
                    <a:pt x="41434" y="3418"/>
                    <a:pt x="41434" y="3418"/>
                  </a:cubicBezTo>
                  <a:cubicBezTo>
                    <a:pt x="41434" y="3418"/>
                    <a:pt x="39806" y="2993"/>
                    <a:pt x="39491" y="2221"/>
                  </a:cubicBezTo>
                  <a:cubicBezTo>
                    <a:pt x="39175" y="1442"/>
                    <a:pt x="40035" y="0"/>
                    <a:pt x="40035" y="0"/>
                  </a:cubicBezTo>
                  <a:close/>
                </a:path>
              </a:pathLst>
            </a:custGeom>
            <a:solidFill>
              <a:schemeClr val="dk1">
                <a:alpha val="26666"/>
              </a:schemeClr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4" name="Google Shape;314;p16"/>
          <p:cNvSpPr txBox="1"/>
          <p:nvPr>
            <p:ph idx="4294967295" type="body"/>
          </p:nvPr>
        </p:nvSpPr>
        <p:spPr>
          <a:xfrm rot="390862">
            <a:off x="763114" y="1191417"/>
            <a:ext cx="1811897" cy="159994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US" sz="1400">
                <a:solidFill>
                  <a:srgbClr val="F2F2F2"/>
                </a:solidFill>
              </a:rPr>
              <a:t>Data structures are used to store and organize multiple pieces of data.</a:t>
            </a:r>
            <a:endParaRPr sz="1400">
              <a:solidFill>
                <a:srgbClr val="F2F2F2"/>
              </a:solidFill>
            </a:endParaRPr>
          </a:p>
        </p:txBody>
      </p:sp>
      <p:sp>
        <p:nvSpPr>
          <p:cNvPr id="315" name="Google Shape;315;p16"/>
          <p:cNvSpPr txBox="1"/>
          <p:nvPr>
            <p:ph type="title"/>
          </p:nvPr>
        </p:nvSpPr>
        <p:spPr>
          <a:xfrm>
            <a:off x="6013614" y="838400"/>
            <a:ext cx="23331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List</a:t>
            </a:r>
            <a:endParaRPr/>
          </a:p>
        </p:txBody>
      </p:sp>
      <p:sp>
        <p:nvSpPr>
          <p:cNvPr id="316" name="Google Shape;316;p16"/>
          <p:cNvSpPr txBox="1"/>
          <p:nvPr>
            <p:ph idx="1" type="subTitle"/>
          </p:nvPr>
        </p:nvSpPr>
        <p:spPr>
          <a:xfrm>
            <a:off x="6013614" y="1199352"/>
            <a:ext cx="2711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/>
              <a:t>Ordered, mutable collections of data.</a:t>
            </a:r>
            <a:endParaRPr/>
          </a:p>
        </p:txBody>
      </p:sp>
      <p:sp>
        <p:nvSpPr>
          <p:cNvPr id="317" name="Google Shape;317;p16"/>
          <p:cNvSpPr txBox="1"/>
          <p:nvPr>
            <p:ph idx="2" type="title"/>
          </p:nvPr>
        </p:nvSpPr>
        <p:spPr>
          <a:xfrm>
            <a:off x="6013603" y="2104924"/>
            <a:ext cx="23331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Tuples</a:t>
            </a:r>
            <a:endParaRPr/>
          </a:p>
        </p:txBody>
      </p:sp>
      <p:sp>
        <p:nvSpPr>
          <p:cNvPr id="318" name="Google Shape;318;p16"/>
          <p:cNvSpPr txBox="1"/>
          <p:nvPr>
            <p:ph idx="3" type="subTitle"/>
          </p:nvPr>
        </p:nvSpPr>
        <p:spPr>
          <a:xfrm>
            <a:off x="6013600" y="2465876"/>
            <a:ext cx="2711013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/>
              <a:t>Ordered, immutable collections of data.</a:t>
            </a:r>
            <a:endParaRPr/>
          </a:p>
        </p:txBody>
      </p:sp>
      <p:sp>
        <p:nvSpPr>
          <p:cNvPr id="319" name="Google Shape;319;p16"/>
          <p:cNvSpPr txBox="1"/>
          <p:nvPr>
            <p:ph idx="4" type="title"/>
          </p:nvPr>
        </p:nvSpPr>
        <p:spPr>
          <a:xfrm>
            <a:off x="6013618" y="3371448"/>
            <a:ext cx="23331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Dictionaries</a:t>
            </a:r>
            <a:endParaRPr/>
          </a:p>
        </p:txBody>
      </p:sp>
      <p:sp>
        <p:nvSpPr>
          <p:cNvPr id="320" name="Google Shape;320;p16"/>
          <p:cNvSpPr txBox="1"/>
          <p:nvPr>
            <p:ph idx="5" type="subTitle"/>
          </p:nvPr>
        </p:nvSpPr>
        <p:spPr>
          <a:xfrm>
            <a:off x="6013615" y="3732400"/>
            <a:ext cx="2800376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/>
              <a:t>Unordered collections of key-value pairs.</a:t>
            </a:r>
            <a:endParaRPr/>
          </a:p>
        </p:txBody>
      </p:sp>
      <p:sp>
        <p:nvSpPr>
          <p:cNvPr id="321" name="Google Shape;321;p16"/>
          <p:cNvSpPr txBox="1"/>
          <p:nvPr/>
        </p:nvSpPr>
        <p:spPr>
          <a:xfrm>
            <a:off x="500602" y="4218944"/>
            <a:ext cx="4049684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Mono Medium"/>
              <a:buNone/>
            </a:pPr>
            <a:r>
              <a:rPr b="0" i="0" lang="en-US" sz="1400" u="none" cap="none" strike="noStrike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Python provides several built-in data structures</a:t>
            </a:r>
            <a:endParaRPr b="0" i="0" sz="1400" u="none" cap="none" strike="noStrike">
              <a:solidFill>
                <a:schemeClr val="dk2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322" name="Google Shape;322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0417" y="3024826"/>
            <a:ext cx="3358782" cy="10580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16"/>
          <p:cNvPicPr preferRelativeResize="0"/>
          <p:nvPr/>
        </p:nvPicPr>
        <p:blipFill rotWithShape="1">
          <a:blip r:embed="rId4">
            <a:alphaModFix/>
          </a:blip>
          <a:srcRect b="15917" l="17613" r="18817" t="18296"/>
          <a:stretch/>
        </p:blipFill>
        <p:spPr>
          <a:xfrm>
            <a:off x="5068295" y="1326800"/>
            <a:ext cx="591267" cy="6118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16"/>
          <p:cNvPicPr preferRelativeResize="0"/>
          <p:nvPr/>
        </p:nvPicPr>
        <p:blipFill rotWithShape="1">
          <a:blip r:embed="rId4">
            <a:alphaModFix/>
          </a:blip>
          <a:srcRect b="15917" l="17613" r="18817" t="18296"/>
          <a:stretch/>
        </p:blipFill>
        <p:spPr>
          <a:xfrm>
            <a:off x="5126698" y="2349124"/>
            <a:ext cx="591267" cy="6118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16"/>
          <p:cNvPicPr preferRelativeResize="0"/>
          <p:nvPr/>
        </p:nvPicPr>
        <p:blipFill rotWithShape="1">
          <a:blip r:embed="rId4">
            <a:alphaModFix/>
          </a:blip>
          <a:srcRect b="15917" l="17613" r="18817" t="18296"/>
          <a:stretch/>
        </p:blipFill>
        <p:spPr>
          <a:xfrm>
            <a:off x="5189491" y="3614947"/>
            <a:ext cx="591267" cy="6118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7"/>
          <p:cNvSpPr txBox="1"/>
          <p:nvPr>
            <p:ph idx="1" type="body"/>
          </p:nvPr>
        </p:nvSpPr>
        <p:spPr>
          <a:xfrm>
            <a:off x="129725" y="661395"/>
            <a:ext cx="4737780" cy="433136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-US" sz="1200"/>
              <a:t>Lists are one of the most commonly used data structures in Python.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</a:pPr>
            <a:r>
              <a:t/>
            </a:r>
            <a:endParaRPr sz="12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-US" sz="1200"/>
              <a:t>They are ordered and mutable, which means you can change their contents.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</a:pPr>
            <a:r>
              <a:t/>
            </a:r>
            <a:endParaRPr sz="12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-US" sz="1200"/>
              <a:t>Lists can contain elements of different data types.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</a:pPr>
            <a:r>
              <a:t/>
            </a:r>
            <a:endParaRPr sz="12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-US" sz="1200"/>
              <a:t>Lists can be created by enclosing elements in square brackets [ ].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-US" sz="1200"/>
              <a:t>For example: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-US" sz="1200"/>
              <a:t>my_list = [1, 2, 3, 4, 5]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</a:pPr>
            <a:r>
              <a:t/>
            </a:r>
            <a:endParaRPr sz="12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-US" sz="1200"/>
              <a:t>You can access individual elements in a list using indexing, with the first element at index 0. </a:t>
            </a:r>
            <a:endParaRPr sz="12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-US" sz="1200"/>
              <a:t>For example: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-US" sz="1200"/>
              <a:t>first_element = my_list[0]</a:t>
            </a:r>
            <a:endParaRPr sz="1200"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</a:pPr>
            <a:r>
              <a:t/>
            </a:r>
            <a:endParaRPr sz="1200"/>
          </a:p>
        </p:txBody>
      </p:sp>
      <p:sp>
        <p:nvSpPr>
          <p:cNvPr id="331" name="Google Shape;331;p17"/>
          <p:cNvSpPr txBox="1"/>
          <p:nvPr>
            <p:ph type="title"/>
          </p:nvPr>
        </p:nvSpPr>
        <p:spPr>
          <a:xfrm>
            <a:off x="2014475" y="410210"/>
            <a:ext cx="2184285" cy="5096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[List]</a:t>
            </a:r>
            <a:endParaRPr/>
          </a:p>
        </p:txBody>
      </p:sp>
      <p:sp>
        <p:nvSpPr>
          <p:cNvPr id="332" name="Google Shape;332;p17"/>
          <p:cNvSpPr/>
          <p:nvPr/>
        </p:nvSpPr>
        <p:spPr>
          <a:xfrm rot="-391042">
            <a:off x="5167664" y="980262"/>
            <a:ext cx="1101258" cy="649000"/>
          </a:xfrm>
          <a:custGeom>
            <a:rect b="b" l="l" r="r" t="t"/>
            <a:pathLst>
              <a:path extrusionOk="0" h="25961" w="44052">
                <a:moveTo>
                  <a:pt x="0" y="15402"/>
                </a:moveTo>
                <a:lnTo>
                  <a:pt x="40035" y="0"/>
                </a:lnTo>
                <a:cubicBezTo>
                  <a:pt x="40035" y="0"/>
                  <a:pt x="39175" y="1442"/>
                  <a:pt x="39491" y="2221"/>
                </a:cubicBezTo>
                <a:cubicBezTo>
                  <a:pt x="39806" y="2993"/>
                  <a:pt x="41434" y="3418"/>
                  <a:pt x="41434" y="3418"/>
                </a:cubicBezTo>
                <a:cubicBezTo>
                  <a:pt x="41434" y="3418"/>
                  <a:pt x="40574" y="5040"/>
                  <a:pt x="41047" y="5753"/>
                </a:cubicBezTo>
                <a:cubicBezTo>
                  <a:pt x="41521" y="6466"/>
                  <a:pt x="42609" y="7168"/>
                  <a:pt x="42609" y="7168"/>
                </a:cubicBezTo>
                <a:cubicBezTo>
                  <a:pt x="42609" y="7168"/>
                  <a:pt x="41510" y="9791"/>
                  <a:pt x="44051" y="10684"/>
                </a:cubicBezTo>
                <a:lnTo>
                  <a:pt x="4327" y="25960"/>
                </a:lnTo>
                <a:cubicBezTo>
                  <a:pt x="4327" y="25960"/>
                  <a:pt x="4958" y="24252"/>
                  <a:pt x="4703" y="23631"/>
                </a:cubicBezTo>
                <a:cubicBezTo>
                  <a:pt x="4447" y="23011"/>
                  <a:pt x="2885" y="22439"/>
                  <a:pt x="2885" y="22439"/>
                </a:cubicBezTo>
                <a:cubicBezTo>
                  <a:pt x="2885" y="22439"/>
                  <a:pt x="3767" y="20752"/>
                  <a:pt x="3380" y="19816"/>
                </a:cubicBezTo>
                <a:cubicBezTo>
                  <a:pt x="2999" y="18885"/>
                  <a:pt x="1524" y="18526"/>
                  <a:pt x="1524" y="18526"/>
                </a:cubicBezTo>
                <a:cubicBezTo>
                  <a:pt x="1524" y="18526"/>
                  <a:pt x="2237" y="17514"/>
                  <a:pt x="1873" y="16638"/>
                </a:cubicBezTo>
                <a:cubicBezTo>
                  <a:pt x="1513" y="15761"/>
                  <a:pt x="0" y="15402"/>
                  <a:pt x="0" y="15402"/>
                </a:cubicBezTo>
                <a:close/>
              </a:path>
            </a:pathLst>
          </a:custGeom>
          <a:solidFill>
            <a:schemeClr val="dk1">
              <a:alpha val="26666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17"/>
          <p:cNvSpPr/>
          <p:nvPr/>
        </p:nvSpPr>
        <p:spPr>
          <a:xfrm rot="-391042">
            <a:off x="7076814" y="3514237"/>
            <a:ext cx="1101258" cy="649000"/>
          </a:xfrm>
          <a:custGeom>
            <a:rect b="b" l="l" r="r" t="t"/>
            <a:pathLst>
              <a:path extrusionOk="0" h="25961" w="44052">
                <a:moveTo>
                  <a:pt x="0" y="15402"/>
                </a:moveTo>
                <a:lnTo>
                  <a:pt x="40035" y="0"/>
                </a:lnTo>
                <a:cubicBezTo>
                  <a:pt x="40035" y="0"/>
                  <a:pt x="39175" y="1442"/>
                  <a:pt x="39491" y="2221"/>
                </a:cubicBezTo>
                <a:cubicBezTo>
                  <a:pt x="39806" y="2993"/>
                  <a:pt x="41434" y="3418"/>
                  <a:pt x="41434" y="3418"/>
                </a:cubicBezTo>
                <a:cubicBezTo>
                  <a:pt x="41434" y="3418"/>
                  <a:pt x="40574" y="5040"/>
                  <a:pt x="41047" y="5753"/>
                </a:cubicBezTo>
                <a:cubicBezTo>
                  <a:pt x="41521" y="6466"/>
                  <a:pt x="42609" y="7168"/>
                  <a:pt x="42609" y="7168"/>
                </a:cubicBezTo>
                <a:cubicBezTo>
                  <a:pt x="42609" y="7168"/>
                  <a:pt x="41510" y="9791"/>
                  <a:pt x="44051" y="10684"/>
                </a:cubicBezTo>
                <a:lnTo>
                  <a:pt x="4327" y="25960"/>
                </a:lnTo>
                <a:cubicBezTo>
                  <a:pt x="4327" y="25960"/>
                  <a:pt x="4958" y="24252"/>
                  <a:pt x="4703" y="23631"/>
                </a:cubicBezTo>
                <a:cubicBezTo>
                  <a:pt x="4447" y="23011"/>
                  <a:pt x="2885" y="22439"/>
                  <a:pt x="2885" y="22439"/>
                </a:cubicBezTo>
                <a:cubicBezTo>
                  <a:pt x="2885" y="22439"/>
                  <a:pt x="3767" y="20752"/>
                  <a:pt x="3380" y="19816"/>
                </a:cubicBezTo>
                <a:cubicBezTo>
                  <a:pt x="2999" y="18885"/>
                  <a:pt x="1524" y="18526"/>
                  <a:pt x="1524" y="18526"/>
                </a:cubicBezTo>
                <a:cubicBezTo>
                  <a:pt x="1524" y="18526"/>
                  <a:pt x="2237" y="17514"/>
                  <a:pt x="1873" y="16638"/>
                </a:cubicBezTo>
                <a:cubicBezTo>
                  <a:pt x="1513" y="15761"/>
                  <a:pt x="0" y="15402"/>
                  <a:pt x="0" y="15402"/>
                </a:cubicBezTo>
                <a:close/>
              </a:path>
            </a:pathLst>
          </a:custGeom>
          <a:solidFill>
            <a:schemeClr val="dk1">
              <a:alpha val="26666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17"/>
          <p:cNvSpPr txBox="1"/>
          <p:nvPr/>
        </p:nvSpPr>
        <p:spPr>
          <a:xfrm>
            <a:off x="5044725" y="539500"/>
            <a:ext cx="3549260" cy="40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39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39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Common list operations include:</a:t>
            </a:r>
            <a:endParaRPr/>
          </a:p>
          <a:p>
            <a:pPr indent="0" lvl="0" marL="139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Appending elements with .append().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Example:</a:t>
            </a:r>
            <a:endParaRPr/>
          </a:p>
          <a:p>
            <a:pPr indent="0" lvl="0" marL="139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my_list.append(6)</a:t>
            </a:r>
            <a:endParaRPr/>
          </a:p>
          <a:p>
            <a:pPr indent="0" lvl="0" marL="139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Removing elements with .remove() or .pop().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Example:</a:t>
            </a:r>
            <a:endParaRPr/>
          </a:p>
          <a:p>
            <a:pPr indent="0" lvl="0" marL="139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my_list.remove(3)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8"/>
          <p:cNvSpPr txBox="1"/>
          <p:nvPr>
            <p:ph type="title"/>
          </p:nvPr>
        </p:nvSpPr>
        <p:spPr>
          <a:xfrm>
            <a:off x="1720324" y="456800"/>
            <a:ext cx="5620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(Tuples)</a:t>
            </a:r>
            <a:endParaRPr/>
          </a:p>
        </p:txBody>
      </p:sp>
      <p:sp>
        <p:nvSpPr>
          <p:cNvPr id="340" name="Google Shape;340;p18"/>
          <p:cNvSpPr txBox="1"/>
          <p:nvPr>
            <p:ph idx="4294967295" type="subTitle"/>
          </p:nvPr>
        </p:nvSpPr>
        <p:spPr>
          <a:xfrm>
            <a:off x="1069775" y="873150"/>
            <a:ext cx="7356600" cy="44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 Medium"/>
              <a:buChar char="●"/>
            </a:pPr>
            <a:r>
              <a:rPr b="0" i="0" lang="en-US" sz="1200" u="none" cap="none" strike="noStrike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Tuples are similar to lists but with a key difference: they are immutable.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 Medium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 Medium"/>
              <a:buChar char="●"/>
            </a:pPr>
            <a:r>
              <a:rPr b="0" i="0" lang="en-US" sz="1200" u="none" cap="none" strike="noStrike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Once you define a tuple, you cannot change its elements.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 Medium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 Medium"/>
              <a:buChar char="●"/>
            </a:pPr>
            <a:r>
              <a:rPr b="0" i="0" lang="en-US" sz="1200" u="none" cap="none" strike="noStrike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Tuples are often used for data that should not be modified.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 Medium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 Medium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 Medium"/>
              <a:buChar char="●"/>
            </a:pPr>
            <a:r>
              <a:rPr b="0" i="0" lang="en-US" sz="1200" u="none" cap="none" strike="noStrike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Tuples are created by enclosing elements in parentheses ( ).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 Medium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 Medium"/>
              <a:buChar char="●"/>
            </a:pPr>
            <a:r>
              <a:rPr b="0" i="0" lang="en-US" sz="1200" u="none" cap="none" strike="noStrike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For example:</a:t>
            </a:r>
            <a:endParaRPr/>
          </a:p>
          <a:p>
            <a:pPr indent="0" lvl="0" marL="139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 Medium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   my_tuple = (1, 2, 3, 4, 5)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 Medium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 Medium"/>
              <a:buChar char="●"/>
            </a:pPr>
            <a:r>
              <a:rPr b="0" i="0" lang="en-US" sz="1200" u="none" cap="none" strike="noStrike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You can access individual elements in a tuple using indexing, just like with lists. 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 Medium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 Medium"/>
              <a:buChar char="●"/>
            </a:pPr>
            <a:r>
              <a:rPr b="0" i="0" lang="en-US" sz="1200" u="none" cap="none" strike="noStrike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For example:</a:t>
            </a:r>
            <a:endParaRPr/>
          </a:p>
          <a:p>
            <a:pPr indent="0" lvl="0" marL="139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 Medium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   first_element = my_tuple[0]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accent2"/>
              </a:buClr>
              <a:buSzPts val="1800"/>
              <a:buFont typeface="Roboto Mono Medium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341" name="Google Shape;341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7469526" y="4282178"/>
            <a:ext cx="2015925" cy="10116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19"/>
          <p:cNvSpPr txBox="1"/>
          <p:nvPr>
            <p:ph idx="8" type="title"/>
          </p:nvPr>
        </p:nvSpPr>
        <p:spPr>
          <a:xfrm>
            <a:off x="1002324" y="711181"/>
            <a:ext cx="2957783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Dictionaries</a:t>
            </a:r>
            <a:endParaRPr/>
          </a:p>
        </p:txBody>
      </p:sp>
      <p:sp>
        <p:nvSpPr>
          <p:cNvPr id="347" name="Google Shape;347;p19"/>
          <p:cNvSpPr txBox="1"/>
          <p:nvPr>
            <p:ph idx="1" type="subTitle"/>
          </p:nvPr>
        </p:nvSpPr>
        <p:spPr>
          <a:xfrm>
            <a:off x="345498" y="1173615"/>
            <a:ext cx="3877605" cy="355954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sz="1300"/>
              <a:t>Dictionaries are collections of key value pairs.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3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sz="1300"/>
              <a:t>They are unordered and mutable, allowing for flexible data storage.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3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sz="1300"/>
              <a:t>Each element in a dictionary is accessed by its key.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3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sz="1300"/>
              <a:t>Dictionaries are commonly used to store and retrieve data associated with specific identifiers.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3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sz="1300"/>
              <a:t>We'll explore how to create and work with dictionaries in Python..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br>
              <a:rPr lang="en-US" sz="1300"/>
            </a:br>
            <a:endParaRPr sz="1300"/>
          </a:p>
        </p:txBody>
      </p:sp>
      <p:sp>
        <p:nvSpPr>
          <p:cNvPr id="348" name="Google Shape;348;p19"/>
          <p:cNvSpPr txBox="1"/>
          <p:nvPr>
            <p:ph idx="3" type="subTitle"/>
          </p:nvPr>
        </p:nvSpPr>
        <p:spPr>
          <a:xfrm>
            <a:off x="4879929" y="1153704"/>
            <a:ext cx="3653918" cy="7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/>
              <a:t>Dictionaries are created by enclosing key-value pairs in curly braces {}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/>
              <a:t>For example: </a:t>
            </a:r>
            <a:endParaRPr/>
          </a:p>
        </p:txBody>
      </p:sp>
      <p:sp>
        <p:nvSpPr>
          <p:cNvPr id="349" name="Google Shape;349;p19"/>
          <p:cNvSpPr txBox="1"/>
          <p:nvPr>
            <p:ph idx="6" type="title"/>
          </p:nvPr>
        </p:nvSpPr>
        <p:spPr>
          <a:xfrm>
            <a:off x="5137017" y="3943506"/>
            <a:ext cx="3139741" cy="48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-US">
                <a:solidFill>
                  <a:srgbClr val="424242"/>
                </a:solidFill>
              </a:rPr>
              <a:t>name = my_dict["name"]</a:t>
            </a:r>
            <a:endParaRPr>
              <a:solidFill>
                <a:srgbClr val="424242"/>
              </a:solidFill>
            </a:endParaRPr>
          </a:p>
        </p:txBody>
      </p:sp>
      <p:sp>
        <p:nvSpPr>
          <p:cNvPr id="350" name="Google Shape;350;p19"/>
          <p:cNvSpPr txBox="1"/>
          <p:nvPr>
            <p:ph idx="7" type="subTitle"/>
          </p:nvPr>
        </p:nvSpPr>
        <p:spPr>
          <a:xfrm>
            <a:off x="4879929" y="3095340"/>
            <a:ext cx="4085316" cy="7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/>
              <a:t>You can access values in a dictionary by specifying the key. </a:t>
            </a:r>
            <a:endParaRPr/>
          </a:p>
        </p:txBody>
      </p:sp>
      <p:pic>
        <p:nvPicPr>
          <p:cNvPr id="351" name="Google Shape;351;p19"/>
          <p:cNvPicPr preferRelativeResize="0"/>
          <p:nvPr/>
        </p:nvPicPr>
        <p:blipFill rotWithShape="1">
          <a:blip r:embed="rId3">
            <a:alphaModFix amt="80000"/>
          </a:blip>
          <a:srcRect b="0" l="0" r="0" t="0"/>
          <a:stretch/>
        </p:blipFill>
        <p:spPr>
          <a:xfrm flipH="1" rot="7077661">
            <a:off x="3660904" y="3557025"/>
            <a:ext cx="1124399" cy="510031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p19"/>
          <p:cNvSpPr txBox="1"/>
          <p:nvPr/>
        </p:nvSpPr>
        <p:spPr>
          <a:xfrm>
            <a:off x="4879929" y="600915"/>
            <a:ext cx="458575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Concert One"/>
              <a:buNone/>
            </a:pPr>
            <a:r>
              <a:rPr b="1" i="0" lang="en-US" sz="2000" u="none" cap="none" strike="noStrike">
                <a:solidFill>
                  <a:schemeClr val="accent2"/>
                </a:solidFill>
                <a:latin typeface="Concert One"/>
                <a:ea typeface="Concert One"/>
                <a:cs typeface="Concert One"/>
                <a:sym typeface="Concert One"/>
              </a:rPr>
              <a:t>Creating and Using Dictionaries</a:t>
            </a:r>
            <a:endParaRPr b="1" i="0" sz="2000" u="none" cap="none" strike="noStrike">
              <a:solidFill>
                <a:schemeClr val="accent2"/>
              </a:solidFill>
              <a:latin typeface="Concert One"/>
              <a:ea typeface="Concert One"/>
              <a:cs typeface="Concert One"/>
              <a:sym typeface="Concert One"/>
            </a:endParaRPr>
          </a:p>
        </p:txBody>
      </p:sp>
      <p:sp>
        <p:nvSpPr>
          <p:cNvPr id="353" name="Google Shape;353;p19"/>
          <p:cNvSpPr txBox="1"/>
          <p:nvPr>
            <p:ph idx="6" type="title"/>
          </p:nvPr>
        </p:nvSpPr>
        <p:spPr>
          <a:xfrm>
            <a:off x="4879929" y="2261937"/>
            <a:ext cx="3553221" cy="87532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b="0" lang="en-US" sz="1600">
                <a:solidFill>
                  <a:srgbClr val="424242"/>
                </a:solidFill>
              </a:rPr>
              <a:t>my_dict = {"name": "John", "age": 30, "city": "New York"}</a:t>
            </a:r>
            <a:br>
              <a:rPr b="0" lang="en-US" sz="1600">
                <a:solidFill>
                  <a:srgbClr val="424242"/>
                </a:solidFill>
              </a:rPr>
            </a:br>
            <a:endParaRPr sz="1600">
              <a:solidFill>
                <a:srgbClr val="42424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"/>
          <p:cNvSpPr txBox="1"/>
          <p:nvPr>
            <p:ph type="title"/>
          </p:nvPr>
        </p:nvSpPr>
        <p:spPr>
          <a:xfrm>
            <a:off x="1836900" y="711175"/>
            <a:ext cx="5470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About This Course</a:t>
            </a:r>
            <a:endParaRPr/>
          </a:p>
        </p:txBody>
      </p:sp>
      <p:sp>
        <p:nvSpPr>
          <p:cNvPr id="180" name="Google Shape;180;p2"/>
          <p:cNvSpPr txBox="1"/>
          <p:nvPr>
            <p:ph idx="1" type="body"/>
          </p:nvPr>
        </p:nvSpPr>
        <p:spPr>
          <a:xfrm>
            <a:off x="1409414" y="1464988"/>
            <a:ext cx="6897300" cy="30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49225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"/>
              <a:buNone/>
            </a:pPr>
            <a:r>
              <a:rPr lang="en-US" sz="1600"/>
              <a:t>🡪This module is part of the CRAI 2023 Bootcamp program offered by Federal University Dutse.</a:t>
            </a:r>
            <a:endParaRPr/>
          </a:p>
          <a:p>
            <a:pPr indent="0" lvl="0" marL="149225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"/>
              <a:buNone/>
            </a:pPr>
            <a:r>
              <a:t/>
            </a:r>
            <a:endParaRPr sz="1600"/>
          </a:p>
          <a:p>
            <a:pPr indent="0" lvl="0" marL="149225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"/>
              <a:buNone/>
            </a:pPr>
            <a:br>
              <a:rPr lang="en-US" sz="1600"/>
            </a:br>
            <a:r>
              <a:rPr lang="en-US" sz="1600"/>
              <a:t>🡪It focuses on providing an introduction to Python programming tailored for machine learning applications.</a:t>
            </a:r>
            <a:endParaRPr/>
          </a:p>
          <a:p>
            <a:pPr indent="0" lvl="0" marL="14922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"/>
              <a:buNone/>
            </a:pPr>
            <a:r>
              <a:t/>
            </a:r>
            <a:endParaRPr/>
          </a:p>
          <a:p>
            <a:pPr indent="0" lvl="0" marL="14922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0"/>
          <p:cNvSpPr txBox="1"/>
          <p:nvPr>
            <p:ph idx="2" type="title"/>
          </p:nvPr>
        </p:nvSpPr>
        <p:spPr>
          <a:xfrm>
            <a:off x="1640100" y="1347913"/>
            <a:ext cx="1587600" cy="10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/>
              <a:t>04</a:t>
            </a:r>
            <a:endParaRPr/>
          </a:p>
        </p:txBody>
      </p:sp>
      <p:pic>
        <p:nvPicPr>
          <p:cNvPr id="359" name="Google Shape;359;p20"/>
          <p:cNvPicPr preferRelativeResize="0"/>
          <p:nvPr/>
        </p:nvPicPr>
        <p:blipFill rotWithShape="1">
          <a:blip r:embed="rId3">
            <a:alphaModFix amt="86000"/>
          </a:blip>
          <a:srcRect b="0" l="0" r="0" t="0"/>
          <a:stretch/>
        </p:blipFill>
        <p:spPr>
          <a:xfrm flipH="1" rot="9455883">
            <a:off x="1624943" y="1268588"/>
            <a:ext cx="1496149" cy="1160650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Google Shape;360;p20"/>
          <p:cNvSpPr txBox="1"/>
          <p:nvPr>
            <p:ph type="title"/>
          </p:nvPr>
        </p:nvSpPr>
        <p:spPr>
          <a:xfrm>
            <a:off x="473788" y="2117699"/>
            <a:ext cx="3920222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b="0" lang="en-US"/>
              <a:t>Control Structures</a:t>
            </a:r>
            <a:endParaRPr/>
          </a:p>
        </p:txBody>
      </p:sp>
      <p:sp>
        <p:nvSpPr>
          <p:cNvPr id="361" name="Google Shape;361;p20"/>
          <p:cNvSpPr txBox="1"/>
          <p:nvPr>
            <p:ph idx="1" type="subTitle"/>
          </p:nvPr>
        </p:nvSpPr>
        <p:spPr>
          <a:xfrm>
            <a:off x="20058" y="3545806"/>
            <a:ext cx="4296228" cy="16774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/>
              <a:t>	learn about conditional statements, looping, and how to control the flow of your Python programs.</a:t>
            </a:r>
            <a:endParaRPr/>
          </a:p>
        </p:txBody>
      </p:sp>
      <p:pic>
        <p:nvPicPr>
          <p:cNvPr id="362" name="Google Shape;362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22024" y="1591347"/>
            <a:ext cx="2670118" cy="2780606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p20"/>
          <p:cNvSpPr/>
          <p:nvPr/>
        </p:nvSpPr>
        <p:spPr>
          <a:xfrm rot="-594043">
            <a:off x="7587101" y="3755788"/>
            <a:ext cx="937065" cy="552301"/>
          </a:xfrm>
          <a:custGeom>
            <a:rect b="b" l="l" r="r" t="t"/>
            <a:pathLst>
              <a:path extrusionOk="0" h="25961" w="44052">
                <a:moveTo>
                  <a:pt x="40035" y="0"/>
                </a:moveTo>
                <a:lnTo>
                  <a:pt x="0" y="15402"/>
                </a:lnTo>
                <a:cubicBezTo>
                  <a:pt x="0" y="15402"/>
                  <a:pt x="1513" y="15761"/>
                  <a:pt x="1873" y="16638"/>
                </a:cubicBezTo>
                <a:cubicBezTo>
                  <a:pt x="2237" y="17514"/>
                  <a:pt x="1524" y="18526"/>
                  <a:pt x="1524" y="18526"/>
                </a:cubicBezTo>
                <a:cubicBezTo>
                  <a:pt x="1524" y="18526"/>
                  <a:pt x="2999" y="18885"/>
                  <a:pt x="3380" y="19816"/>
                </a:cubicBezTo>
                <a:cubicBezTo>
                  <a:pt x="3767" y="20752"/>
                  <a:pt x="2885" y="22439"/>
                  <a:pt x="2885" y="22439"/>
                </a:cubicBezTo>
                <a:cubicBezTo>
                  <a:pt x="2885" y="22439"/>
                  <a:pt x="4447" y="23011"/>
                  <a:pt x="4703" y="23631"/>
                </a:cubicBezTo>
                <a:cubicBezTo>
                  <a:pt x="4958" y="24252"/>
                  <a:pt x="4327" y="25960"/>
                  <a:pt x="4327" y="25960"/>
                </a:cubicBezTo>
                <a:lnTo>
                  <a:pt x="44051" y="10684"/>
                </a:lnTo>
                <a:cubicBezTo>
                  <a:pt x="41510" y="9791"/>
                  <a:pt x="42609" y="7168"/>
                  <a:pt x="42609" y="7168"/>
                </a:cubicBezTo>
                <a:cubicBezTo>
                  <a:pt x="42609" y="7168"/>
                  <a:pt x="41521" y="6466"/>
                  <a:pt x="41047" y="5753"/>
                </a:cubicBezTo>
                <a:cubicBezTo>
                  <a:pt x="40574" y="5040"/>
                  <a:pt x="41434" y="3418"/>
                  <a:pt x="41434" y="3418"/>
                </a:cubicBezTo>
                <a:cubicBezTo>
                  <a:pt x="41434" y="3418"/>
                  <a:pt x="39806" y="2993"/>
                  <a:pt x="39491" y="2221"/>
                </a:cubicBezTo>
                <a:cubicBezTo>
                  <a:pt x="39175" y="1442"/>
                  <a:pt x="40035" y="0"/>
                  <a:pt x="40035" y="0"/>
                </a:cubicBezTo>
                <a:close/>
              </a:path>
            </a:pathLst>
          </a:custGeom>
          <a:solidFill>
            <a:schemeClr val="dk1">
              <a:alpha val="26666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20"/>
          <p:cNvSpPr/>
          <p:nvPr/>
        </p:nvSpPr>
        <p:spPr>
          <a:xfrm rot="-594043">
            <a:off x="4972804" y="1488950"/>
            <a:ext cx="937065" cy="552301"/>
          </a:xfrm>
          <a:custGeom>
            <a:rect b="b" l="l" r="r" t="t"/>
            <a:pathLst>
              <a:path extrusionOk="0" h="25961" w="44052">
                <a:moveTo>
                  <a:pt x="40035" y="0"/>
                </a:moveTo>
                <a:lnTo>
                  <a:pt x="0" y="15402"/>
                </a:lnTo>
                <a:cubicBezTo>
                  <a:pt x="0" y="15402"/>
                  <a:pt x="1513" y="15761"/>
                  <a:pt x="1873" y="16638"/>
                </a:cubicBezTo>
                <a:cubicBezTo>
                  <a:pt x="2237" y="17514"/>
                  <a:pt x="1524" y="18526"/>
                  <a:pt x="1524" y="18526"/>
                </a:cubicBezTo>
                <a:cubicBezTo>
                  <a:pt x="1524" y="18526"/>
                  <a:pt x="2999" y="18885"/>
                  <a:pt x="3380" y="19816"/>
                </a:cubicBezTo>
                <a:cubicBezTo>
                  <a:pt x="3767" y="20752"/>
                  <a:pt x="2885" y="22439"/>
                  <a:pt x="2885" y="22439"/>
                </a:cubicBezTo>
                <a:cubicBezTo>
                  <a:pt x="2885" y="22439"/>
                  <a:pt x="4447" y="23011"/>
                  <a:pt x="4703" y="23631"/>
                </a:cubicBezTo>
                <a:cubicBezTo>
                  <a:pt x="4958" y="24252"/>
                  <a:pt x="4327" y="25960"/>
                  <a:pt x="4327" y="25960"/>
                </a:cubicBezTo>
                <a:lnTo>
                  <a:pt x="44051" y="10684"/>
                </a:lnTo>
                <a:cubicBezTo>
                  <a:pt x="41510" y="9791"/>
                  <a:pt x="42609" y="7168"/>
                  <a:pt x="42609" y="7168"/>
                </a:cubicBezTo>
                <a:cubicBezTo>
                  <a:pt x="42609" y="7168"/>
                  <a:pt x="41521" y="6466"/>
                  <a:pt x="41047" y="5753"/>
                </a:cubicBezTo>
                <a:cubicBezTo>
                  <a:pt x="40574" y="5040"/>
                  <a:pt x="41434" y="3418"/>
                  <a:pt x="41434" y="3418"/>
                </a:cubicBezTo>
                <a:cubicBezTo>
                  <a:pt x="41434" y="3418"/>
                  <a:pt x="39806" y="2993"/>
                  <a:pt x="39491" y="2221"/>
                </a:cubicBezTo>
                <a:cubicBezTo>
                  <a:pt x="39175" y="1442"/>
                  <a:pt x="40035" y="0"/>
                  <a:pt x="40035" y="0"/>
                </a:cubicBezTo>
                <a:close/>
              </a:path>
            </a:pathLst>
          </a:custGeom>
          <a:solidFill>
            <a:schemeClr val="dk1">
              <a:alpha val="26666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21"/>
          <p:cNvSpPr txBox="1"/>
          <p:nvPr>
            <p:ph idx="3" type="subTitle"/>
          </p:nvPr>
        </p:nvSpPr>
        <p:spPr>
          <a:xfrm>
            <a:off x="4544280" y="2041340"/>
            <a:ext cx="4084082" cy="92874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71450" lvl="0" marL="17145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1100">
                <a:solidFill>
                  <a:schemeClr val="dk1"/>
                </a:solidFill>
              </a:rPr>
              <a:t>In Python, you can use if, elif (short for "else if"), 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100">
                <a:solidFill>
                  <a:schemeClr val="dk1"/>
                </a:solidFill>
              </a:rPr>
              <a:t>and else to control the flow of your code based on conditions.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370" name="Google Shape;370;p21"/>
          <p:cNvSpPr txBox="1"/>
          <p:nvPr>
            <p:ph idx="5" type="subTitle"/>
          </p:nvPr>
        </p:nvSpPr>
        <p:spPr>
          <a:xfrm>
            <a:off x="4647627" y="3071081"/>
            <a:ext cx="4094856" cy="201443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lang="en-US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The if statement allows you to execute a block of code if a condition is true.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r>
              <a:t/>
            </a:r>
            <a:endParaRPr sz="11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lang="en-US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It's the fundamental building block of conditional logic in Python.</a:t>
            </a:r>
            <a:endParaRPr sz="11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71" name="Google Shape;371;p21"/>
          <p:cNvSpPr txBox="1"/>
          <p:nvPr>
            <p:ph idx="6" type="title"/>
          </p:nvPr>
        </p:nvSpPr>
        <p:spPr>
          <a:xfrm>
            <a:off x="378135" y="544100"/>
            <a:ext cx="7615990" cy="8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Conditional Statements in Python (if, elif, else)</a:t>
            </a:r>
            <a:endParaRPr/>
          </a:p>
        </p:txBody>
      </p:sp>
      <p:sp>
        <p:nvSpPr>
          <p:cNvPr id="372" name="Google Shape;372;p21"/>
          <p:cNvSpPr txBox="1"/>
          <p:nvPr>
            <p:ph idx="1" type="subTitle"/>
          </p:nvPr>
        </p:nvSpPr>
        <p:spPr>
          <a:xfrm>
            <a:off x="4335488" y="1336688"/>
            <a:ext cx="4565124" cy="5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71450" lvl="0" marL="17145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1200"/>
              <a:t>Conditional statements allow you to make decisions in your Python programs.</a:t>
            </a:r>
            <a:endParaRPr sz="1200">
              <a:solidFill>
                <a:schemeClr val="dk1"/>
              </a:solidFill>
            </a:endParaRPr>
          </a:p>
        </p:txBody>
      </p:sp>
      <p:pic>
        <p:nvPicPr>
          <p:cNvPr id="373" name="Google Shape;373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13250" y="1778674"/>
            <a:ext cx="2095500" cy="204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22"/>
          <p:cNvSpPr txBox="1"/>
          <p:nvPr>
            <p:ph type="title"/>
          </p:nvPr>
        </p:nvSpPr>
        <p:spPr>
          <a:xfrm>
            <a:off x="2931304" y="426261"/>
            <a:ext cx="3411271" cy="59603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</a:pPr>
            <a:r>
              <a:rPr b="1" lang="en-US" sz="2000"/>
              <a:t>Using "if" Statements</a:t>
            </a:r>
            <a:endParaRPr sz="2000"/>
          </a:p>
        </p:txBody>
      </p:sp>
      <p:pic>
        <p:nvPicPr>
          <p:cNvPr id="379" name="Google Shape;379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41174" y="862018"/>
            <a:ext cx="2610150" cy="325925"/>
          </a:xfrm>
          <a:prstGeom prst="rect">
            <a:avLst/>
          </a:prstGeom>
          <a:noFill/>
          <a:ln>
            <a:noFill/>
          </a:ln>
        </p:spPr>
      </p:pic>
      <p:sp>
        <p:nvSpPr>
          <p:cNvPr id="380" name="Google Shape;380;p22"/>
          <p:cNvSpPr/>
          <p:nvPr/>
        </p:nvSpPr>
        <p:spPr>
          <a:xfrm>
            <a:off x="2796588" y="1257794"/>
            <a:ext cx="45720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condition: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# Code to execute if the condition is true</a:t>
            </a:r>
            <a:endParaRPr/>
          </a:p>
        </p:txBody>
      </p:sp>
      <p:pic>
        <p:nvPicPr>
          <p:cNvPr id="381" name="Google Shape;381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04940" y="1900086"/>
            <a:ext cx="2863997" cy="1714588"/>
          </a:xfrm>
          <a:prstGeom prst="rect">
            <a:avLst/>
          </a:prstGeom>
          <a:noFill/>
          <a:ln>
            <a:noFill/>
          </a:ln>
        </p:spPr>
      </p:pic>
      <p:sp>
        <p:nvSpPr>
          <p:cNvPr id="382" name="Google Shape;382;p22"/>
          <p:cNvSpPr/>
          <p:nvPr/>
        </p:nvSpPr>
        <p:spPr>
          <a:xfrm rot="-594043">
            <a:off x="2736407" y="1801285"/>
            <a:ext cx="937065" cy="552301"/>
          </a:xfrm>
          <a:custGeom>
            <a:rect b="b" l="l" r="r" t="t"/>
            <a:pathLst>
              <a:path extrusionOk="0" h="25961" w="44052">
                <a:moveTo>
                  <a:pt x="40035" y="0"/>
                </a:moveTo>
                <a:lnTo>
                  <a:pt x="0" y="15402"/>
                </a:lnTo>
                <a:cubicBezTo>
                  <a:pt x="0" y="15402"/>
                  <a:pt x="1513" y="15761"/>
                  <a:pt x="1873" y="16638"/>
                </a:cubicBezTo>
                <a:cubicBezTo>
                  <a:pt x="2237" y="17514"/>
                  <a:pt x="1524" y="18526"/>
                  <a:pt x="1524" y="18526"/>
                </a:cubicBezTo>
                <a:cubicBezTo>
                  <a:pt x="1524" y="18526"/>
                  <a:pt x="2999" y="18885"/>
                  <a:pt x="3380" y="19816"/>
                </a:cubicBezTo>
                <a:cubicBezTo>
                  <a:pt x="3767" y="20752"/>
                  <a:pt x="2885" y="22439"/>
                  <a:pt x="2885" y="22439"/>
                </a:cubicBezTo>
                <a:cubicBezTo>
                  <a:pt x="2885" y="22439"/>
                  <a:pt x="4447" y="23011"/>
                  <a:pt x="4703" y="23631"/>
                </a:cubicBezTo>
                <a:cubicBezTo>
                  <a:pt x="4958" y="24252"/>
                  <a:pt x="4327" y="25960"/>
                  <a:pt x="4327" y="25960"/>
                </a:cubicBezTo>
                <a:lnTo>
                  <a:pt x="44051" y="10684"/>
                </a:lnTo>
                <a:cubicBezTo>
                  <a:pt x="41510" y="9791"/>
                  <a:pt x="42609" y="7168"/>
                  <a:pt x="42609" y="7168"/>
                </a:cubicBezTo>
                <a:cubicBezTo>
                  <a:pt x="42609" y="7168"/>
                  <a:pt x="41521" y="6466"/>
                  <a:pt x="41047" y="5753"/>
                </a:cubicBezTo>
                <a:cubicBezTo>
                  <a:pt x="40574" y="5040"/>
                  <a:pt x="41434" y="3418"/>
                  <a:pt x="41434" y="3418"/>
                </a:cubicBezTo>
                <a:cubicBezTo>
                  <a:pt x="41434" y="3418"/>
                  <a:pt x="39806" y="2993"/>
                  <a:pt x="39491" y="2221"/>
                </a:cubicBezTo>
                <a:cubicBezTo>
                  <a:pt x="39175" y="1442"/>
                  <a:pt x="40035" y="0"/>
                  <a:pt x="40035" y="0"/>
                </a:cubicBezTo>
                <a:close/>
              </a:path>
            </a:pathLst>
          </a:custGeom>
          <a:solidFill>
            <a:schemeClr val="dk1">
              <a:alpha val="26666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22"/>
          <p:cNvSpPr/>
          <p:nvPr/>
        </p:nvSpPr>
        <p:spPr>
          <a:xfrm rot="-594043">
            <a:off x="5497046" y="3104998"/>
            <a:ext cx="937065" cy="552301"/>
          </a:xfrm>
          <a:custGeom>
            <a:rect b="b" l="l" r="r" t="t"/>
            <a:pathLst>
              <a:path extrusionOk="0" h="25961" w="44052">
                <a:moveTo>
                  <a:pt x="40035" y="0"/>
                </a:moveTo>
                <a:lnTo>
                  <a:pt x="0" y="15402"/>
                </a:lnTo>
                <a:cubicBezTo>
                  <a:pt x="0" y="15402"/>
                  <a:pt x="1513" y="15761"/>
                  <a:pt x="1873" y="16638"/>
                </a:cubicBezTo>
                <a:cubicBezTo>
                  <a:pt x="2237" y="17514"/>
                  <a:pt x="1524" y="18526"/>
                  <a:pt x="1524" y="18526"/>
                </a:cubicBezTo>
                <a:cubicBezTo>
                  <a:pt x="1524" y="18526"/>
                  <a:pt x="2999" y="18885"/>
                  <a:pt x="3380" y="19816"/>
                </a:cubicBezTo>
                <a:cubicBezTo>
                  <a:pt x="3767" y="20752"/>
                  <a:pt x="2885" y="22439"/>
                  <a:pt x="2885" y="22439"/>
                </a:cubicBezTo>
                <a:cubicBezTo>
                  <a:pt x="2885" y="22439"/>
                  <a:pt x="4447" y="23011"/>
                  <a:pt x="4703" y="23631"/>
                </a:cubicBezTo>
                <a:cubicBezTo>
                  <a:pt x="4958" y="24252"/>
                  <a:pt x="4327" y="25960"/>
                  <a:pt x="4327" y="25960"/>
                </a:cubicBezTo>
                <a:lnTo>
                  <a:pt x="44051" y="10684"/>
                </a:lnTo>
                <a:cubicBezTo>
                  <a:pt x="41510" y="9791"/>
                  <a:pt x="42609" y="7168"/>
                  <a:pt x="42609" y="7168"/>
                </a:cubicBezTo>
                <a:cubicBezTo>
                  <a:pt x="42609" y="7168"/>
                  <a:pt x="41521" y="6466"/>
                  <a:pt x="41047" y="5753"/>
                </a:cubicBezTo>
                <a:cubicBezTo>
                  <a:pt x="40574" y="5040"/>
                  <a:pt x="41434" y="3418"/>
                  <a:pt x="41434" y="3418"/>
                </a:cubicBezTo>
                <a:cubicBezTo>
                  <a:pt x="41434" y="3418"/>
                  <a:pt x="39806" y="2993"/>
                  <a:pt x="39491" y="2221"/>
                </a:cubicBezTo>
                <a:cubicBezTo>
                  <a:pt x="39175" y="1442"/>
                  <a:pt x="40035" y="0"/>
                  <a:pt x="40035" y="0"/>
                </a:cubicBezTo>
                <a:close/>
              </a:path>
            </a:pathLst>
          </a:custGeom>
          <a:solidFill>
            <a:schemeClr val="dk1">
              <a:alpha val="26666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23"/>
          <p:cNvSpPr txBox="1"/>
          <p:nvPr>
            <p:ph idx="6" type="title"/>
          </p:nvPr>
        </p:nvSpPr>
        <p:spPr>
          <a:xfrm>
            <a:off x="546256" y="455896"/>
            <a:ext cx="4518887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400"/>
              <a:t>"elif" and "else" Statements</a:t>
            </a:r>
            <a:endParaRPr sz="2400"/>
          </a:p>
        </p:txBody>
      </p:sp>
      <p:sp>
        <p:nvSpPr>
          <p:cNvPr id="389" name="Google Shape;389;p23"/>
          <p:cNvSpPr txBox="1"/>
          <p:nvPr>
            <p:ph idx="3" type="subTitle"/>
          </p:nvPr>
        </p:nvSpPr>
        <p:spPr>
          <a:xfrm>
            <a:off x="432468" y="1005576"/>
            <a:ext cx="4255394" cy="10019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sz="1400"/>
              <a:t>"elif" (else if) and "else" statements for more complex conditional logic.</a:t>
            </a:r>
            <a:endParaRPr sz="1400"/>
          </a:p>
        </p:txBody>
      </p:sp>
      <p:sp>
        <p:nvSpPr>
          <p:cNvPr id="390" name="Google Shape;390;p23"/>
          <p:cNvSpPr txBox="1"/>
          <p:nvPr>
            <p:ph idx="5" type="subTitle"/>
          </p:nvPr>
        </p:nvSpPr>
        <p:spPr>
          <a:xfrm>
            <a:off x="274023" y="2593324"/>
            <a:ext cx="4413839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</a:pPr>
            <a:r>
              <a:rPr lang="en-US" sz="1400"/>
              <a:t>"else" provides a fallback option when no previous condition is true.</a:t>
            </a:r>
            <a:endParaRPr/>
          </a:p>
        </p:txBody>
      </p:sp>
      <p:sp>
        <p:nvSpPr>
          <p:cNvPr id="391" name="Google Shape;391;p23"/>
          <p:cNvSpPr txBox="1"/>
          <p:nvPr/>
        </p:nvSpPr>
        <p:spPr>
          <a:xfrm>
            <a:off x="432468" y="1837605"/>
            <a:ext cx="4228241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Mono Medium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"elif" allows you to check multiple conditions sequentially</a:t>
            </a:r>
            <a:endParaRPr/>
          </a:p>
        </p:txBody>
      </p:sp>
      <p:pic>
        <p:nvPicPr>
          <p:cNvPr id="392" name="Google Shape;392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1188" y="3219314"/>
            <a:ext cx="3537053" cy="1511438"/>
          </a:xfrm>
          <a:prstGeom prst="rect">
            <a:avLst/>
          </a:prstGeom>
          <a:noFill/>
          <a:ln>
            <a:noFill/>
          </a:ln>
        </p:spPr>
      </p:pic>
      <p:pic>
        <p:nvPicPr>
          <p:cNvPr id="393" name="Google Shape;393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45890" y="1788825"/>
            <a:ext cx="3549832" cy="2349621"/>
          </a:xfrm>
          <a:prstGeom prst="rect">
            <a:avLst/>
          </a:prstGeom>
          <a:noFill/>
          <a:ln>
            <a:noFill/>
          </a:ln>
        </p:spPr>
      </p:pic>
      <p:sp>
        <p:nvSpPr>
          <p:cNvPr id="394" name="Google Shape;394;p23"/>
          <p:cNvSpPr txBox="1"/>
          <p:nvPr>
            <p:ph idx="6" type="title"/>
          </p:nvPr>
        </p:nvSpPr>
        <p:spPr>
          <a:xfrm>
            <a:off x="5655667" y="1259888"/>
            <a:ext cx="132265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400"/>
              <a:t>Example</a:t>
            </a:r>
            <a:endParaRPr sz="2400"/>
          </a:p>
        </p:txBody>
      </p:sp>
      <p:sp>
        <p:nvSpPr>
          <p:cNvPr id="395" name="Google Shape;395;p23"/>
          <p:cNvSpPr/>
          <p:nvPr/>
        </p:nvSpPr>
        <p:spPr>
          <a:xfrm rot="-594043">
            <a:off x="4809825" y="1556438"/>
            <a:ext cx="937065" cy="552301"/>
          </a:xfrm>
          <a:custGeom>
            <a:rect b="b" l="l" r="r" t="t"/>
            <a:pathLst>
              <a:path extrusionOk="0" h="25961" w="44052">
                <a:moveTo>
                  <a:pt x="40035" y="0"/>
                </a:moveTo>
                <a:lnTo>
                  <a:pt x="0" y="15402"/>
                </a:lnTo>
                <a:cubicBezTo>
                  <a:pt x="0" y="15402"/>
                  <a:pt x="1513" y="15761"/>
                  <a:pt x="1873" y="16638"/>
                </a:cubicBezTo>
                <a:cubicBezTo>
                  <a:pt x="2237" y="17514"/>
                  <a:pt x="1524" y="18526"/>
                  <a:pt x="1524" y="18526"/>
                </a:cubicBezTo>
                <a:cubicBezTo>
                  <a:pt x="1524" y="18526"/>
                  <a:pt x="2999" y="18885"/>
                  <a:pt x="3380" y="19816"/>
                </a:cubicBezTo>
                <a:cubicBezTo>
                  <a:pt x="3767" y="20752"/>
                  <a:pt x="2885" y="22439"/>
                  <a:pt x="2885" y="22439"/>
                </a:cubicBezTo>
                <a:cubicBezTo>
                  <a:pt x="2885" y="22439"/>
                  <a:pt x="4447" y="23011"/>
                  <a:pt x="4703" y="23631"/>
                </a:cubicBezTo>
                <a:cubicBezTo>
                  <a:pt x="4958" y="24252"/>
                  <a:pt x="4327" y="25960"/>
                  <a:pt x="4327" y="25960"/>
                </a:cubicBezTo>
                <a:lnTo>
                  <a:pt x="44051" y="10684"/>
                </a:lnTo>
                <a:cubicBezTo>
                  <a:pt x="41510" y="9791"/>
                  <a:pt x="42609" y="7168"/>
                  <a:pt x="42609" y="7168"/>
                </a:cubicBezTo>
                <a:cubicBezTo>
                  <a:pt x="42609" y="7168"/>
                  <a:pt x="41521" y="6466"/>
                  <a:pt x="41047" y="5753"/>
                </a:cubicBezTo>
                <a:cubicBezTo>
                  <a:pt x="40574" y="5040"/>
                  <a:pt x="41434" y="3418"/>
                  <a:pt x="41434" y="3418"/>
                </a:cubicBezTo>
                <a:cubicBezTo>
                  <a:pt x="41434" y="3418"/>
                  <a:pt x="39806" y="2993"/>
                  <a:pt x="39491" y="2221"/>
                </a:cubicBezTo>
                <a:cubicBezTo>
                  <a:pt x="39175" y="1442"/>
                  <a:pt x="40035" y="0"/>
                  <a:pt x="40035" y="0"/>
                </a:cubicBezTo>
                <a:close/>
              </a:path>
            </a:pathLst>
          </a:custGeom>
          <a:solidFill>
            <a:schemeClr val="dk1">
              <a:alpha val="26666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p23"/>
          <p:cNvSpPr/>
          <p:nvPr/>
        </p:nvSpPr>
        <p:spPr>
          <a:xfrm rot="-594043">
            <a:off x="7494722" y="3912332"/>
            <a:ext cx="937065" cy="552301"/>
          </a:xfrm>
          <a:custGeom>
            <a:rect b="b" l="l" r="r" t="t"/>
            <a:pathLst>
              <a:path extrusionOk="0" h="25961" w="44052">
                <a:moveTo>
                  <a:pt x="40035" y="0"/>
                </a:moveTo>
                <a:lnTo>
                  <a:pt x="0" y="15402"/>
                </a:lnTo>
                <a:cubicBezTo>
                  <a:pt x="0" y="15402"/>
                  <a:pt x="1513" y="15761"/>
                  <a:pt x="1873" y="16638"/>
                </a:cubicBezTo>
                <a:cubicBezTo>
                  <a:pt x="2237" y="17514"/>
                  <a:pt x="1524" y="18526"/>
                  <a:pt x="1524" y="18526"/>
                </a:cubicBezTo>
                <a:cubicBezTo>
                  <a:pt x="1524" y="18526"/>
                  <a:pt x="2999" y="18885"/>
                  <a:pt x="3380" y="19816"/>
                </a:cubicBezTo>
                <a:cubicBezTo>
                  <a:pt x="3767" y="20752"/>
                  <a:pt x="2885" y="22439"/>
                  <a:pt x="2885" y="22439"/>
                </a:cubicBezTo>
                <a:cubicBezTo>
                  <a:pt x="2885" y="22439"/>
                  <a:pt x="4447" y="23011"/>
                  <a:pt x="4703" y="23631"/>
                </a:cubicBezTo>
                <a:cubicBezTo>
                  <a:pt x="4958" y="24252"/>
                  <a:pt x="4327" y="25960"/>
                  <a:pt x="4327" y="25960"/>
                </a:cubicBezTo>
                <a:lnTo>
                  <a:pt x="44051" y="10684"/>
                </a:lnTo>
                <a:cubicBezTo>
                  <a:pt x="41510" y="9791"/>
                  <a:pt x="42609" y="7168"/>
                  <a:pt x="42609" y="7168"/>
                </a:cubicBezTo>
                <a:cubicBezTo>
                  <a:pt x="42609" y="7168"/>
                  <a:pt x="41521" y="6466"/>
                  <a:pt x="41047" y="5753"/>
                </a:cubicBezTo>
                <a:cubicBezTo>
                  <a:pt x="40574" y="5040"/>
                  <a:pt x="41434" y="3418"/>
                  <a:pt x="41434" y="3418"/>
                </a:cubicBezTo>
                <a:cubicBezTo>
                  <a:pt x="41434" y="3418"/>
                  <a:pt x="39806" y="2993"/>
                  <a:pt x="39491" y="2221"/>
                </a:cubicBezTo>
                <a:cubicBezTo>
                  <a:pt x="39175" y="1442"/>
                  <a:pt x="40035" y="0"/>
                  <a:pt x="40035" y="0"/>
                </a:cubicBezTo>
                <a:close/>
              </a:path>
            </a:pathLst>
          </a:custGeom>
          <a:solidFill>
            <a:schemeClr val="dk1">
              <a:alpha val="26666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24"/>
          <p:cNvSpPr txBox="1"/>
          <p:nvPr>
            <p:ph idx="1" type="subTitle"/>
          </p:nvPr>
        </p:nvSpPr>
        <p:spPr>
          <a:xfrm>
            <a:off x="460375" y="3553092"/>
            <a:ext cx="3932870" cy="6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sz="1400"/>
              <a:t>loop is a sequence of instruction s that is continually repeated until a certain condition is reached. </a:t>
            </a:r>
            <a:endParaRPr sz="1400"/>
          </a:p>
        </p:txBody>
      </p:sp>
      <p:sp>
        <p:nvSpPr>
          <p:cNvPr id="402" name="Google Shape;402;p24"/>
          <p:cNvSpPr txBox="1"/>
          <p:nvPr>
            <p:ph idx="2" type="body"/>
          </p:nvPr>
        </p:nvSpPr>
        <p:spPr>
          <a:xfrm>
            <a:off x="4393245" y="539499"/>
            <a:ext cx="4449910" cy="40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-US" sz="1300"/>
              <a:t>Loops allow you to execute a block of code repeatedly.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</a:pPr>
            <a:r>
              <a:t/>
            </a:r>
            <a:endParaRPr sz="1300"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</a:pPr>
            <a:r>
              <a:t/>
            </a:r>
            <a:endParaRPr sz="13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-US" sz="1300"/>
              <a:t>Python supports two primary types of loops: "for" loops and "while" loops.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</a:pPr>
            <a:r>
              <a:t/>
            </a:r>
            <a:endParaRPr sz="1300"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</a:pPr>
            <a:r>
              <a:t/>
            </a:r>
            <a:endParaRPr sz="13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-US" sz="1300"/>
              <a:t>"for" loops are used for iterating over sequences (e.g., lists, strings).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</a:pPr>
            <a:r>
              <a:t/>
            </a:r>
            <a:endParaRPr sz="1300"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</a:pPr>
            <a:r>
              <a:t/>
            </a:r>
            <a:endParaRPr sz="13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-US" sz="1300"/>
              <a:t>"while" loops continue execution as long as a specified condition is true.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</a:pPr>
            <a:r>
              <a:t/>
            </a:r>
            <a:endParaRPr sz="1300"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</a:pPr>
            <a:r>
              <a:t/>
            </a:r>
            <a:endParaRPr sz="13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-US" sz="1300"/>
              <a:t>We'll explore how to use these loops effectively.</a:t>
            </a:r>
            <a:endParaRPr sz="1300"/>
          </a:p>
        </p:txBody>
      </p:sp>
      <p:sp>
        <p:nvSpPr>
          <p:cNvPr id="403" name="Google Shape;403;p24"/>
          <p:cNvSpPr txBox="1"/>
          <p:nvPr>
            <p:ph type="title"/>
          </p:nvPr>
        </p:nvSpPr>
        <p:spPr>
          <a:xfrm>
            <a:off x="1316326" y="436173"/>
            <a:ext cx="2403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Loops</a:t>
            </a:r>
            <a:endParaRPr/>
          </a:p>
        </p:txBody>
      </p:sp>
      <p:sp>
        <p:nvSpPr>
          <p:cNvPr descr="For loop - Wikipedia" id="404" name="Google Shape;404;p24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For loop - Wikipedia" id="405" name="Google Shape;405;p24"/>
          <p:cNvSpPr/>
          <p:nvPr/>
        </p:nvSpPr>
        <p:spPr>
          <a:xfrm>
            <a:off x="307975" y="7937"/>
            <a:ext cx="1275940" cy="12759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++ for Loop (With Examples) - GeeksforGeeks" id="406" name="Google Shape;406;p24"/>
          <p:cNvPicPr preferRelativeResize="0"/>
          <p:nvPr/>
        </p:nvPicPr>
        <p:blipFill rotWithShape="1">
          <a:blip r:embed="rId3">
            <a:alphaModFix/>
          </a:blip>
          <a:srcRect b="9257" l="8156" r="12919" t="0"/>
          <a:stretch/>
        </p:blipFill>
        <p:spPr>
          <a:xfrm>
            <a:off x="1214557" y="1413751"/>
            <a:ext cx="2282562" cy="2009471"/>
          </a:xfrm>
          <a:prstGeom prst="rect">
            <a:avLst/>
          </a:prstGeom>
          <a:noFill/>
          <a:ln>
            <a:noFill/>
          </a:ln>
        </p:spPr>
      </p:pic>
      <p:sp>
        <p:nvSpPr>
          <p:cNvPr id="407" name="Google Shape;407;p24"/>
          <p:cNvSpPr/>
          <p:nvPr/>
        </p:nvSpPr>
        <p:spPr>
          <a:xfrm rot="-2700000">
            <a:off x="2990602" y="3290056"/>
            <a:ext cx="647436" cy="266330"/>
          </a:xfrm>
          <a:custGeom>
            <a:rect b="b" l="l" r="r" t="t"/>
            <a:pathLst>
              <a:path extrusionOk="0" h="14902" w="36226">
                <a:moveTo>
                  <a:pt x="991" y="1"/>
                </a:moveTo>
                <a:lnTo>
                  <a:pt x="36226" y="3565"/>
                </a:lnTo>
                <a:cubicBezTo>
                  <a:pt x="36226" y="3565"/>
                  <a:pt x="34800" y="4452"/>
                  <a:pt x="34729" y="5291"/>
                </a:cubicBezTo>
                <a:cubicBezTo>
                  <a:pt x="34658" y="6123"/>
                  <a:pt x="35905" y="7244"/>
                  <a:pt x="35905" y="7244"/>
                </a:cubicBezTo>
                <a:cubicBezTo>
                  <a:pt x="35905" y="7244"/>
                  <a:pt x="34397" y="8289"/>
                  <a:pt x="34495" y="9138"/>
                </a:cubicBezTo>
                <a:cubicBezTo>
                  <a:pt x="34588" y="9993"/>
                  <a:pt x="35230" y="11114"/>
                  <a:pt x="35230" y="11114"/>
                </a:cubicBezTo>
                <a:cubicBezTo>
                  <a:pt x="35230" y="11114"/>
                  <a:pt x="33053" y="12943"/>
                  <a:pt x="34903" y="14902"/>
                </a:cubicBezTo>
                <a:lnTo>
                  <a:pt x="1" y="11364"/>
                </a:lnTo>
                <a:cubicBezTo>
                  <a:pt x="1" y="11364"/>
                  <a:pt x="1345" y="10134"/>
                  <a:pt x="1400" y="9465"/>
                </a:cubicBezTo>
                <a:cubicBezTo>
                  <a:pt x="1460" y="8801"/>
                  <a:pt x="333" y="7576"/>
                  <a:pt x="333" y="7576"/>
                </a:cubicBezTo>
                <a:cubicBezTo>
                  <a:pt x="333" y="7576"/>
                  <a:pt x="1884" y="6477"/>
                  <a:pt x="1977" y="5476"/>
                </a:cubicBezTo>
                <a:cubicBezTo>
                  <a:pt x="2064" y="4469"/>
                  <a:pt x="915" y="3473"/>
                  <a:pt x="915" y="3473"/>
                </a:cubicBezTo>
                <a:cubicBezTo>
                  <a:pt x="915" y="3473"/>
                  <a:pt x="2015" y="2901"/>
                  <a:pt x="2091" y="1954"/>
                </a:cubicBezTo>
                <a:cubicBezTo>
                  <a:pt x="2172" y="1007"/>
                  <a:pt x="991" y="1"/>
                  <a:pt x="991" y="1"/>
                </a:cubicBezTo>
                <a:close/>
              </a:path>
            </a:pathLst>
          </a:custGeom>
          <a:solidFill>
            <a:schemeClr val="dk1">
              <a:alpha val="26666"/>
            </a:schemeClr>
          </a:solidFill>
          <a:ln>
            <a:noFill/>
          </a:ln>
          <a:effectLst>
            <a:outerShdw blurRad="57150" rotWithShape="0" algn="bl" dir="5400000" dist="19050">
              <a:srgbClr val="000000">
                <a:alpha val="3098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p24"/>
          <p:cNvSpPr/>
          <p:nvPr/>
        </p:nvSpPr>
        <p:spPr>
          <a:xfrm rot="-2700000">
            <a:off x="890838" y="1555594"/>
            <a:ext cx="647436" cy="266330"/>
          </a:xfrm>
          <a:custGeom>
            <a:rect b="b" l="l" r="r" t="t"/>
            <a:pathLst>
              <a:path extrusionOk="0" h="14902" w="36226">
                <a:moveTo>
                  <a:pt x="991" y="1"/>
                </a:moveTo>
                <a:lnTo>
                  <a:pt x="36226" y="3565"/>
                </a:lnTo>
                <a:cubicBezTo>
                  <a:pt x="36226" y="3565"/>
                  <a:pt x="34800" y="4452"/>
                  <a:pt x="34729" y="5291"/>
                </a:cubicBezTo>
                <a:cubicBezTo>
                  <a:pt x="34658" y="6123"/>
                  <a:pt x="35905" y="7244"/>
                  <a:pt x="35905" y="7244"/>
                </a:cubicBezTo>
                <a:cubicBezTo>
                  <a:pt x="35905" y="7244"/>
                  <a:pt x="34397" y="8289"/>
                  <a:pt x="34495" y="9138"/>
                </a:cubicBezTo>
                <a:cubicBezTo>
                  <a:pt x="34588" y="9993"/>
                  <a:pt x="35230" y="11114"/>
                  <a:pt x="35230" y="11114"/>
                </a:cubicBezTo>
                <a:cubicBezTo>
                  <a:pt x="35230" y="11114"/>
                  <a:pt x="33053" y="12943"/>
                  <a:pt x="34903" y="14902"/>
                </a:cubicBezTo>
                <a:lnTo>
                  <a:pt x="1" y="11364"/>
                </a:lnTo>
                <a:cubicBezTo>
                  <a:pt x="1" y="11364"/>
                  <a:pt x="1345" y="10134"/>
                  <a:pt x="1400" y="9465"/>
                </a:cubicBezTo>
                <a:cubicBezTo>
                  <a:pt x="1460" y="8801"/>
                  <a:pt x="333" y="7576"/>
                  <a:pt x="333" y="7576"/>
                </a:cubicBezTo>
                <a:cubicBezTo>
                  <a:pt x="333" y="7576"/>
                  <a:pt x="1884" y="6477"/>
                  <a:pt x="1977" y="5476"/>
                </a:cubicBezTo>
                <a:cubicBezTo>
                  <a:pt x="2064" y="4469"/>
                  <a:pt x="915" y="3473"/>
                  <a:pt x="915" y="3473"/>
                </a:cubicBezTo>
                <a:cubicBezTo>
                  <a:pt x="915" y="3473"/>
                  <a:pt x="2015" y="2901"/>
                  <a:pt x="2091" y="1954"/>
                </a:cubicBezTo>
                <a:cubicBezTo>
                  <a:pt x="2172" y="1007"/>
                  <a:pt x="991" y="1"/>
                  <a:pt x="991" y="1"/>
                </a:cubicBezTo>
                <a:close/>
              </a:path>
            </a:pathLst>
          </a:custGeom>
          <a:solidFill>
            <a:schemeClr val="dk1">
              <a:alpha val="26666"/>
            </a:schemeClr>
          </a:solidFill>
          <a:ln>
            <a:noFill/>
          </a:ln>
          <a:effectLst>
            <a:outerShdw blurRad="57150" rotWithShape="0" algn="bl" dir="5400000" dist="19050">
              <a:srgbClr val="000000">
                <a:alpha val="3098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25"/>
          <p:cNvSpPr txBox="1"/>
          <p:nvPr>
            <p:ph type="title"/>
          </p:nvPr>
        </p:nvSpPr>
        <p:spPr>
          <a:xfrm>
            <a:off x="5092896" y="469868"/>
            <a:ext cx="27975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/>
              <a:t>While Loop</a:t>
            </a:r>
            <a:endParaRPr/>
          </a:p>
        </p:txBody>
      </p:sp>
      <p:pic>
        <p:nvPicPr>
          <p:cNvPr id="414" name="Google Shape;414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2050" y="958268"/>
            <a:ext cx="3626036" cy="3130711"/>
          </a:xfrm>
          <a:prstGeom prst="rect">
            <a:avLst/>
          </a:prstGeom>
          <a:noFill/>
          <a:ln>
            <a:noFill/>
          </a:ln>
        </p:spPr>
      </p:pic>
      <p:sp>
        <p:nvSpPr>
          <p:cNvPr id="415" name="Google Shape;415;p25"/>
          <p:cNvSpPr txBox="1"/>
          <p:nvPr/>
        </p:nvSpPr>
        <p:spPr>
          <a:xfrm>
            <a:off x="1076318" y="387079"/>
            <a:ext cx="27975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nonymous Pro"/>
              <a:buNone/>
            </a:pPr>
            <a:r>
              <a:rPr b="1" i="0" lang="en-US" sz="2100" u="none" cap="none" strike="noStrike">
                <a:solidFill>
                  <a:schemeClr val="accent2"/>
                </a:solidFill>
                <a:latin typeface="Concert One"/>
                <a:ea typeface="Concert One"/>
                <a:cs typeface="Concert One"/>
                <a:sym typeface="Concert One"/>
              </a:rPr>
              <a:t>For Loop</a:t>
            </a:r>
            <a:endParaRPr b="1" i="0" sz="2100" u="none" cap="none" strike="noStrike">
              <a:solidFill>
                <a:schemeClr val="accent2"/>
              </a:solidFill>
              <a:latin typeface="Concert One"/>
              <a:ea typeface="Concert One"/>
              <a:cs typeface="Concert One"/>
              <a:sym typeface="Concert One"/>
            </a:endParaRPr>
          </a:p>
        </p:txBody>
      </p:sp>
      <p:pic>
        <p:nvPicPr>
          <p:cNvPr id="416" name="Google Shape;416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57629" y="958268"/>
            <a:ext cx="3781785" cy="2957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1" name="Google Shape;421;p26"/>
          <p:cNvPicPr preferRelativeResize="0"/>
          <p:nvPr/>
        </p:nvPicPr>
        <p:blipFill rotWithShape="1">
          <a:blip r:embed="rId3">
            <a:alphaModFix amt="86000"/>
          </a:blip>
          <a:srcRect b="0" l="0" r="0" t="0"/>
          <a:stretch/>
        </p:blipFill>
        <p:spPr>
          <a:xfrm rot="1344117">
            <a:off x="3823925" y="1324475"/>
            <a:ext cx="1496149" cy="1160650"/>
          </a:xfrm>
          <a:prstGeom prst="rect">
            <a:avLst/>
          </a:prstGeom>
          <a:noFill/>
          <a:ln>
            <a:noFill/>
          </a:ln>
        </p:spPr>
      </p:pic>
      <p:sp>
        <p:nvSpPr>
          <p:cNvPr id="422" name="Google Shape;422;p26"/>
          <p:cNvSpPr txBox="1"/>
          <p:nvPr>
            <p:ph idx="2" type="title"/>
          </p:nvPr>
        </p:nvSpPr>
        <p:spPr>
          <a:xfrm>
            <a:off x="3778200" y="1403800"/>
            <a:ext cx="1587600" cy="10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/>
              <a:t>05</a:t>
            </a:r>
            <a:endParaRPr/>
          </a:p>
        </p:txBody>
      </p:sp>
      <p:pic>
        <p:nvPicPr>
          <p:cNvPr id="423" name="Google Shape;423;p26"/>
          <p:cNvPicPr preferRelativeResize="0"/>
          <p:nvPr/>
        </p:nvPicPr>
        <p:blipFill rotWithShape="1">
          <a:blip r:embed="rId4">
            <a:alphaModFix/>
          </a:blip>
          <a:srcRect b="21025" l="0" r="8891" t="16970"/>
          <a:stretch/>
        </p:blipFill>
        <p:spPr>
          <a:xfrm rot="10800000">
            <a:off x="833700" y="1225600"/>
            <a:ext cx="2036850" cy="810276"/>
          </a:xfrm>
          <a:prstGeom prst="rect">
            <a:avLst/>
          </a:prstGeom>
          <a:noFill/>
          <a:ln>
            <a:noFill/>
          </a:ln>
        </p:spPr>
      </p:pic>
      <p:sp>
        <p:nvSpPr>
          <p:cNvPr id="424" name="Google Shape;424;p26"/>
          <p:cNvSpPr txBox="1"/>
          <p:nvPr>
            <p:ph type="title"/>
          </p:nvPr>
        </p:nvSpPr>
        <p:spPr>
          <a:xfrm>
            <a:off x="1770360" y="2592635"/>
            <a:ext cx="5603277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 sz="3600"/>
              <a:t>Functions and Modules</a:t>
            </a:r>
            <a:endParaRPr sz="2800"/>
          </a:p>
        </p:txBody>
      </p:sp>
      <p:pic>
        <p:nvPicPr>
          <p:cNvPr id="425" name="Google Shape;425;p26"/>
          <p:cNvPicPr preferRelativeResize="0"/>
          <p:nvPr/>
        </p:nvPicPr>
        <p:blipFill rotWithShape="1">
          <a:blip r:embed="rId5">
            <a:alphaModFix/>
          </a:blip>
          <a:srcRect b="18299" l="0" r="8891" t="16733"/>
          <a:stretch/>
        </p:blipFill>
        <p:spPr>
          <a:xfrm rot="10800000">
            <a:off x="833700" y="1737957"/>
            <a:ext cx="2036850" cy="846042"/>
          </a:xfrm>
          <a:prstGeom prst="rect">
            <a:avLst/>
          </a:prstGeom>
          <a:noFill/>
          <a:ln>
            <a:noFill/>
          </a:ln>
        </p:spPr>
      </p:pic>
      <p:sp>
        <p:nvSpPr>
          <p:cNvPr id="426" name="Google Shape;426;p26"/>
          <p:cNvSpPr/>
          <p:nvPr/>
        </p:nvSpPr>
        <p:spPr>
          <a:xfrm>
            <a:off x="2344440" y="3176594"/>
            <a:ext cx="463387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Building reusable code blocks,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delve into built-in Python functions and importing external modules</a:t>
            </a:r>
            <a:r>
              <a:rPr b="0" i="0" lang="en-US" sz="1400" u="none" cap="none" strike="noStrike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7" name="Google Shape;427;p26"/>
          <p:cNvPicPr preferRelativeResize="0"/>
          <p:nvPr/>
        </p:nvPicPr>
        <p:blipFill rotWithShape="1">
          <a:blip r:embed="rId6">
            <a:alphaModFix/>
          </a:blip>
          <a:srcRect b="32812" l="17915" r="16801" t="0"/>
          <a:stretch/>
        </p:blipFill>
        <p:spPr>
          <a:xfrm>
            <a:off x="3354810" y="3668074"/>
            <a:ext cx="2434376" cy="10414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27"/>
          <p:cNvSpPr txBox="1"/>
          <p:nvPr>
            <p:ph type="title"/>
          </p:nvPr>
        </p:nvSpPr>
        <p:spPr>
          <a:xfrm>
            <a:off x="2685546" y="5430292"/>
            <a:ext cx="21402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/>
              <a:t>—Someone Famous</a:t>
            </a:r>
            <a:endParaRPr/>
          </a:p>
        </p:txBody>
      </p:sp>
      <p:sp>
        <p:nvSpPr>
          <p:cNvPr id="433" name="Google Shape;433;p27"/>
          <p:cNvSpPr txBox="1"/>
          <p:nvPr/>
        </p:nvSpPr>
        <p:spPr>
          <a:xfrm>
            <a:off x="1293111" y="1174962"/>
            <a:ext cx="5319573" cy="7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They allow you to organize your code, make it more readable,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and avoid repetition.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Google Shape;434;p27"/>
          <p:cNvSpPr txBox="1"/>
          <p:nvPr/>
        </p:nvSpPr>
        <p:spPr>
          <a:xfrm>
            <a:off x="1293111" y="713519"/>
            <a:ext cx="4206941" cy="738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Functions are blocks of reusable code that perform specific tasks.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5" name="Google Shape;435;p27"/>
          <p:cNvPicPr preferRelativeResize="0"/>
          <p:nvPr/>
        </p:nvPicPr>
        <p:blipFill rotWithShape="1">
          <a:blip r:embed="rId3">
            <a:alphaModFix/>
          </a:blip>
          <a:srcRect b="32812" l="17915" r="16801" t="0"/>
          <a:stretch/>
        </p:blipFill>
        <p:spPr>
          <a:xfrm>
            <a:off x="1427671" y="1708146"/>
            <a:ext cx="2434376" cy="1135614"/>
          </a:xfrm>
          <a:prstGeom prst="rect">
            <a:avLst/>
          </a:prstGeom>
          <a:noFill/>
          <a:ln>
            <a:noFill/>
          </a:ln>
        </p:spPr>
      </p:pic>
      <p:sp>
        <p:nvSpPr>
          <p:cNvPr id="436" name="Google Shape;436;p27"/>
          <p:cNvSpPr/>
          <p:nvPr/>
        </p:nvSpPr>
        <p:spPr>
          <a:xfrm>
            <a:off x="1285600" y="2884125"/>
            <a:ext cx="45720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To create a function in Python, use the </a:t>
            </a: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</a:t>
            </a:r>
            <a:r>
              <a:rPr b="0" i="0" lang="en-US" sz="1400" u="none" cap="none" strike="noStrike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 keyword, followed by the function name and parentheses.</a:t>
            </a:r>
            <a:r>
              <a:rPr b="0" i="0" lang="en-US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7" name="Google Shape;437;p27"/>
          <p:cNvPicPr preferRelativeResize="0"/>
          <p:nvPr/>
        </p:nvPicPr>
        <p:blipFill rotWithShape="1">
          <a:blip r:embed="rId4">
            <a:alphaModFix/>
          </a:blip>
          <a:srcRect b="8420" l="0" r="0" t="0"/>
          <a:stretch/>
        </p:blipFill>
        <p:spPr>
          <a:xfrm>
            <a:off x="1353456" y="3407345"/>
            <a:ext cx="2582805" cy="1333762"/>
          </a:xfrm>
          <a:prstGeom prst="rect">
            <a:avLst/>
          </a:prstGeom>
          <a:noFill/>
          <a:ln>
            <a:noFill/>
          </a:ln>
        </p:spPr>
      </p:pic>
      <p:pic>
        <p:nvPicPr>
          <p:cNvPr id="438" name="Google Shape;438;p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500052" y="1150071"/>
            <a:ext cx="3130711" cy="2101958"/>
          </a:xfrm>
          <a:prstGeom prst="rect">
            <a:avLst/>
          </a:prstGeom>
          <a:noFill/>
          <a:ln>
            <a:noFill/>
          </a:ln>
        </p:spPr>
      </p:pic>
      <p:sp>
        <p:nvSpPr>
          <p:cNvPr id="439" name="Google Shape;439;p27"/>
          <p:cNvSpPr txBox="1"/>
          <p:nvPr/>
        </p:nvSpPr>
        <p:spPr>
          <a:xfrm>
            <a:off x="1969741" y="176618"/>
            <a:ext cx="3530312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nonymous Pro"/>
              <a:buNone/>
            </a:pPr>
            <a:r>
              <a:rPr b="0" i="0" lang="en-US" sz="3600" u="none" cap="none" strike="noStrike"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Functions</a:t>
            </a:r>
            <a:endParaRPr b="0" i="0" sz="2800" u="none" cap="none" strike="noStrike">
              <a:solidFill>
                <a:schemeClr val="accent2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28"/>
          <p:cNvSpPr txBox="1"/>
          <p:nvPr>
            <p:ph idx="8" type="title"/>
          </p:nvPr>
        </p:nvSpPr>
        <p:spPr>
          <a:xfrm>
            <a:off x="800975" y="364523"/>
            <a:ext cx="3115913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Built-in Functions</a:t>
            </a:r>
            <a:endParaRPr/>
          </a:p>
        </p:txBody>
      </p:sp>
      <p:grpSp>
        <p:nvGrpSpPr>
          <p:cNvPr id="445" name="Google Shape;445;p28"/>
          <p:cNvGrpSpPr/>
          <p:nvPr/>
        </p:nvGrpSpPr>
        <p:grpSpPr>
          <a:xfrm>
            <a:off x="7664560" y="910185"/>
            <a:ext cx="272906" cy="434118"/>
            <a:chOff x="1312450" y="4093350"/>
            <a:chExt cx="685350" cy="1090200"/>
          </a:xfrm>
        </p:grpSpPr>
        <p:sp>
          <p:nvSpPr>
            <p:cNvPr id="446" name="Google Shape;446;p28"/>
            <p:cNvSpPr/>
            <p:nvPr/>
          </p:nvSpPr>
          <p:spPr>
            <a:xfrm>
              <a:off x="1312450" y="4093350"/>
              <a:ext cx="685350" cy="1090200"/>
            </a:xfrm>
            <a:custGeom>
              <a:rect b="b" l="l" r="r" t="t"/>
              <a:pathLst>
                <a:path extrusionOk="0" h="43608" w="27414">
                  <a:moveTo>
                    <a:pt x="5201" y="10009"/>
                  </a:moveTo>
                  <a:lnTo>
                    <a:pt x="5201" y="10009"/>
                  </a:lnTo>
                  <a:cubicBezTo>
                    <a:pt x="5040" y="10996"/>
                    <a:pt x="5002" y="11987"/>
                    <a:pt x="5102" y="12937"/>
                  </a:cubicBezTo>
                  <a:cubicBezTo>
                    <a:pt x="5170" y="13571"/>
                    <a:pt x="5297" y="14196"/>
                    <a:pt x="5478" y="14807"/>
                  </a:cubicBezTo>
                  <a:cubicBezTo>
                    <a:pt x="4743" y="13294"/>
                    <a:pt x="4728" y="11634"/>
                    <a:pt x="5201" y="10009"/>
                  </a:cubicBezTo>
                  <a:close/>
                  <a:moveTo>
                    <a:pt x="15811" y="1265"/>
                  </a:moveTo>
                  <a:cubicBezTo>
                    <a:pt x="20541" y="1265"/>
                    <a:pt x="25145" y="5101"/>
                    <a:pt x="25884" y="9796"/>
                  </a:cubicBezTo>
                  <a:cubicBezTo>
                    <a:pt x="26649" y="14663"/>
                    <a:pt x="23581" y="19908"/>
                    <a:pt x="18734" y="21156"/>
                  </a:cubicBezTo>
                  <a:lnTo>
                    <a:pt x="18733" y="21156"/>
                  </a:lnTo>
                  <a:cubicBezTo>
                    <a:pt x="17919" y="21366"/>
                    <a:pt x="17082" y="21467"/>
                    <a:pt x="16245" y="21467"/>
                  </a:cubicBezTo>
                  <a:cubicBezTo>
                    <a:pt x="12150" y="21467"/>
                    <a:pt x="8059" y="19044"/>
                    <a:pt x="6641" y="15088"/>
                  </a:cubicBezTo>
                  <a:cubicBezTo>
                    <a:pt x="5469" y="11816"/>
                    <a:pt x="6172" y="7764"/>
                    <a:pt x="8270" y="4955"/>
                  </a:cubicBezTo>
                  <a:cubicBezTo>
                    <a:pt x="9623" y="3549"/>
                    <a:pt x="11222" y="2430"/>
                    <a:pt x="12774" y="1829"/>
                  </a:cubicBezTo>
                  <a:cubicBezTo>
                    <a:pt x="13408" y="1665"/>
                    <a:pt x="14061" y="1582"/>
                    <a:pt x="14715" y="1582"/>
                  </a:cubicBezTo>
                  <a:cubicBezTo>
                    <a:pt x="14773" y="1582"/>
                    <a:pt x="14831" y="1582"/>
                    <a:pt x="14889" y="1584"/>
                  </a:cubicBezTo>
                  <a:cubicBezTo>
                    <a:pt x="14890" y="1584"/>
                    <a:pt x="14891" y="1584"/>
                    <a:pt x="14891" y="1584"/>
                  </a:cubicBezTo>
                  <a:cubicBezTo>
                    <a:pt x="15042" y="1584"/>
                    <a:pt x="15084" y="1340"/>
                    <a:pt x="14936" y="1309"/>
                  </a:cubicBezTo>
                  <a:cubicBezTo>
                    <a:pt x="15228" y="1279"/>
                    <a:pt x="15519" y="1265"/>
                    <a:pt x="15811" y="1265"/>
                  </a:cubicBezTo>
                  <a:close/>
                  <a:moveTo>
                    <a:pt x="11744" y="28418"/>
                  </a:moveTo>
                  <a:lnTo>
                    <a:pt x="11744" y="28418"/>
                  </a:lnTo>
                  <a:cubicBezTo>
                    <a:pt x="12408" y="28787"/>
                    <a:pt x="13268" y="28878"/>
                    <a:pt x="14064" y="28978"/>
                  </a:cubicBezTo>
                  <a:cubicBezTo>
                    <a:pt x="13489" y="31053"/>
                    <a:pt x="12936" y="33136"/>
                    <a:pt x="12378" y="35217"/>
                  </a:cubicBezTo>
                  <a:lnTo>
                    <a:pt x="12377" y="35217"/>
                  </a:lnTo>
                  <a:lnTo>
                    <a:pt x="11752" y="37548"/>
                  </a:lnTo>
                  <a:cubicBezTo>
                    <a:pt x="11436" y="37515"/>
                    <a:pt x="11118" y="37500"/>
                    <a:pt x="10804" y="37432"/>
                  </a:cubicBezTo>
                  <a:cubicBezTo>
                    <a:pt x="10450" y="37354"/>
                    <a:pt x="10108" y="37230"/>
                    <a:pt x="9772" y="37098"/>
                  </a:cubicBezTo>
                  <a:cubicBezTo>
                    <a:pt x="9899" y="36422"/>
                    <a:pt x="10035" y="35749"/>
                    <a:pt x="10185" y="35077"/>
                  </a:cubicBezTo>
                  <a:cubicBezTo>
                    <a:pt x="10425" y="33999"/>
                    <a:pt x="10695" y="32928"/>
                    <a:pt x="10992" y="31864"/>
                  </a:cubicBezTo>
                  <a:cubicBezTo>
                    <a:pt x="11305" y="30745"/>
                    <a:pt x="11807" y="29661"/>
                    <a:pt x="11760" y="28491"/>
                  </a:cubicBezTo>
                  <a:cubicBezTo>
                    <a:pt x="11757" y="28467"/>
                    <a:pt x="11752" y="28442"/>
                    <a:pt x="11744" y="28418"/>
                  </a:cubicBezTo>
                  <a:close/>
                  <a:moveTo>
                    <a:pt x="9701" y="37483"/>
                  </a:moveTo>
                  <a:cubicBezTo>
                    <a:pt x="10246" y="37833"/>
                    <a:pt x="10942" y="38077"/>
                    <a:pt x="11595" y="38077"/>
                  </a:cubicBezTo>
                  <a:cubicBezTo>
                    <a:pt x="11600" y="38077"/>
                    <a:pt x="11605" y="38077"/>
                    <a:pt x="11609" y="38077"/>
                  </a:cubicBezTo>
                  <a:lnTo>
                    <a:pt x="11609" y="38077"/>
                  </a:lnTo>
                  <a:cubicBezTo>
                    <a:pt x="11580" y="38193"/>
                    <a:pt x="11549" y="38311"/>
                    <a:pt x="11517" y="38428"/>
                  </a:cubicBezTo>
                  <a:lnTo>
                    <a:pt x="11517" y="38427"/>
                  </a:lnTo>
                  <a:cubicBezTo>
                    <a:pt x="11470" y="38603"/>
                    <a:pt x="11418" y="38860"/>
                    <a:pt x="11359" y="39156"/>
                  </a:cubicBezTo>
                  <a:cubicBezTo>
                    <a:pt x="11204" y="39085"/>
                    <a:pt x="11033" y="39072"/>
                    <a:pt x="10858" y="39072"/>
                  </a:cubicBezTo>
                  <a:cubicBezTo>
                    <a:pt x="10752" y="39072"/>
                    <a:pt x="10645" y="39077"/>
                    <a:pt x="10540" y="39077"/>
                  </a:cubicBezTo>
                  <a:cubicBezTo>
                    <a:pt x="10481" y="39077"/>
                    <a:pt x="10423" y="39075"/>
                    <a:pt x="10366" y="39070"/>
                  </a:cubicBezTo>
                  <a:cubicBezTo>
                    <a:pt x="10056" y="39046"/>
                    <a:pt x="9752" y="38970"/>
                    <a:pt x="9446" y="38922"/>
                  </a:cubicBezTo>
                  <a:cubicBezTo>
                    <a:pt x="9465" y="38818"/>
                    <a:pt x="9482" y="38724"/>
                    <a:pt x="9492" y="38655"/>
                  </a:cubicBezTo>
                  <a:cubicBezTo>
                    <a:pt x="9556" y="38264"/>
                    <a:pt x="9631" y="37874"/>
                    <a:pt x="9701" y="37483"/>
                  </a:cubicBezTo>
                  <a:close/>
                  <a:moveTo>
                    <a:pt x="9371" y="39374"/>
                  </a:moveTo>
                  <a:cubicBezTo>
                    <a:pt x="9633" y="39480"/>
                    <a:pt x="9916" y="39543"/>
                    <a:pt x="10196" y="39580"/>
                  </a:cubicBezTo>
                  <a:cubicBezTo>
                    <a:pt x="10388" y="39606"/>
                    <a:pt x="10607" y="39642"/>
                    <a:pt x="10819" y="39642"/>
                  </a:cubicBezTo>
                  <a:cubicBezTo>
                    <a:pt x="10980" y="39642"/>
                    <a:pt x="11137" y="39622"/>
                    <a:pt x="11275" y="39560"/>
                  </a:cubicBezTo>
                  <a:lnTo>
                    <a:pt x="11275" y="39560"/>
                  </a:lnTo>
                  <a:cubicBezTo>
                    <a:pt x="11189" y="39985"/>
                    <a:pt x="11082" y="40437"/>
                    <a:pt x="10950" y="40815"/>
                  </a:cubicBezTo>
                  <a:cubicBezTo>
                    <a:pt x="10924" y="40814"/>
                    <a:pt x="10899" y="40814"/>
                    <a:pt x="10873" y="40814"/>
                  </a:cubicBezTo>
                  <a:cubicBezTo>
                    <a:pt x="10639" y="40814"/>
                    <a:pt x="10398" y="40862"/>
                    <a:pt x="10159" y="40862"/>
                  </a:cubicBezTo>
                  <a:cubicBezTo>
                    <a:pt x="10125" y="40862"/>
                    <a:pt x="10090" y="40861"/>
                    <a:pt x="10056" y="40859"/>
                  </a:cubicBezTo>
                  <a:cubicBezTo>
                    <a:pt x="9795" y="40841"/>
                    <a:pt x="9538" y="40801"/>
                    <a:pt x="9284" y="40736"/>
                  </a:cubicBezTo>
                  <a:cubicBezTo>
                    <a:pt x="9251" y="40301"/>
                    <a:pt x="9306" y="39796"/>
                    <a:pt x="9371" y="39374"/>
                  </a:cubicBezTo>
                  <a:close/>
                  <a:moveTo>
                    <a:pt x="9402" y="41289"/>
                  </a:moveTo>
                  <a:lnTo>
                    <a:pt x="9402" y="41289"/>
                  </a:lnTo>
                  <a:cubicBezTo>
                    <a:pt x="9559" y="41334"/>
                    <a:pt x="9718" y="41367"/>
                    <a:pt x="9881" y="41388"/>
                  </a:cubicBezTo>
                  <a:cubicBezTo>
                    <a:pt x="10049" y="41410"/>
                    <a:pt x="10255" y="41433"/>
                    <a:pt x="10462" y="41433"/>
                  </a:cubicBezTo>
                  <a:cubicBezTo>
                    <a:pt x="10528" y="41433"/>
                    <a:pt x="10593" y="41431"/>
                    <a:pt x="10658" y="41426"/>
                  </a:cubicBezTo>
                  <a:lnTo>
                    <a:pt x="10658" y="41426"/>
                  </a:lnTo>
                  <a:cubicBezTo>
                    <a:pt x="10569" y="41553"/>
                    <a:pt x="10471" y="41645"/>
                    <a:pt x="10362" y="41677"/>
                  </a:cubicBezTo>
                  <a:cubicBezTo>
                    <a:pt x="10234" y="41715"/>
                    <a:pt x="10121" y="41733"/>
                    <a:pt x="10020" y="41733"/>
                  </a:cubicBezTo>
                  <a:cubicBezTo>
                    <a:pt x="9703" y="41733"/>
                    <a:pt x="9511" y="41557"/>
                    <a:pt x="9402" y="41289"/>
                  </a:cubicBezTo>
                  <a:close/>
                  <a:moveTo>
                    <a:pt x="15893" y="1"/>
                  </a:moveTo>
                  <a:cubicBezTo>
                    <a:pt x="15395" y="1"/>
                    <a:pt x="14894" y="37"/>
                    <a:pt x="14392" y="112"/>
                  </a:cubicBezTo>
                  <a:cubicBezTo>
                    <a:pt x="8294" y="1027"/>
                    <a:pt x="1" y="10835"/>
                    <a:pt x="5909" y="16358"/>
                  </a:cubicBezTo>
                  <a:cubicBezTo>
                    <a:pt x="5961" y="16407"/>
                    <a:pt x="6017" y="16426"/>
                    <a:pt x="6069" y="16426"/>
                  </a:cubicBezTo>
                  <a:cubicBezTo>
                    <a:pt x="6083" y="16426"/>
                    <a:pt x="6096" y="16425"/>
                    <a:pt x="6110" y="16423"/>
                  </a:cubicBezTo>
                  <a:cubicBezTo>
                    <a:pt x="7517" y="19288"/>
                    <a:pt x="10185" y="21363"/>
                    <a:pt x="13288" y="22188"/>
                  </a:cubicBezTo>
                  <a:cubicBezTo>
                    <a:pt x="12902" y="23062"/>
                    <a:pt x="12749" y="24055"/>
                    <a:pt x="12540" y="24979"/>
                  </a:cubicBezTo>
                  <a:cubicBezTo>
                    <a:pt x="12385" y="25662"/>
                    <a:pt x="12080" y="26433"/>
                    <a:pt x="12061" y="27162"/>
                  </a:cubicBezTo>
                  <a:cubicBezTo>
                    <a:pt x="11762" y="27201"/>
                    <a:pt x="11473" y="27285"/>
                    <a:pt x="11204" y="27442"/>
                  </a:cubicBezTo>
                  <a:cubicBezTo>
                    <a:pt x="11018" y="27550"/>
                    <a:pt x="11015" y="27777"/>
                    <a:pt x="11142" y="27928"/>
                  </a:cubicBezTo>
                  <a:cubicBezTo>
                    <a:pt x="11145" y="27935"/>
                    <a:pt x="11150" y="27938"/>
                    <a:pt x="11155" y="27944"/>
                  </a:cubicBezTo>
                  <a:cubicBezTo>
                    <a:pt x="11028" y="27948"/>
                    <a:pt x="10910" y="28008"/>
                    <a:pt x="10832" y="28108"/>
                  </a:cubicBezTo>
                  <a:cubicBezTo>
                    <a:pt x="9928" y="29229"/>
                    <a:pt x="9683" y="30715"/>
                    <a:pt x="9312" y="32089"/>
                  </a:cubicBezTo>
                  <a:cubicBezTo>
                    <a:pt x="8852" y="33796"/>
                    <a:pt x="8465" y="35519"/>
                    <a:pt x="8149" y="37259"/>
                  </a:cubicBezTo>
                  <a:cubicBezTo>
                    <a:pt x="7935" y="38433"/>
                    <a:pt x="7369" y="40158"/>
                    <a:pt x="7613" y="41356"/>
                  </a:cubicBezTo>
                  <a:cubicBezTo>
                    <a:pt x="7832" y="42434"/>
                    <a:pt x="8920" y="43013"/>
                    <a:pt x="9873" y="43417"/>
                  </a:cubicBezTo>
                  <a:cubicBezTo>
                    <a:pt x="10183" y="43548"/>
                    <a:pt x="10458" y="43608"/>
                    <a:pt x="10702" y="43608"/>
                  </a:cubicBezTo>
                  <a:cubicBezTo>
                    <a:pt x="12509" y="43608"/>
                    <a:pt x="12630" y="40342"/>
                    <a:pt x="13029" y="38845"/>
                  </a:cubicBezTo>
                  <a:cubicBezTo>
                    <a:pt x="13941" y="35420"/>
                    <a:pt x="14878" y="31999"/>
                    <a:pt x="15749" y="28562"/>
                  </a:cubicBezTo>
                  <a:cubicBezTo>
                    <a:pt x="15842" y="28197"/>
                    <a:pt x="15632" y="27698"/>
                    <a:pt x="15220" y="27630"/>
                  </a:cubicBezTo>
                  <a:cubicBezTo>
                    <a:pt x="14854" y="27569"/>
                    <a:pt x="14466" y="27473"/>
                    <a:pt x="14071" y="27380"/>
                  </a:cubicBezTo>
                  <a:cubicBezTo>
                    <a:pt x="14478" y="25797"/>
                    <a:pt x="14896" y="24136"/>
                    <a:pt x="15010" y="22508"/>
                  </a:cubicBezTo>
                  <a:cubicBezTo>
                    <a:pt x="15443" y="22557"/>
                    <a:pt x="15877" y="22582"/>
                    <a:pt x="16312" y="22582"/>
                  </a:cubicBezTo>
                  <a:cubicBezTo>
                    <a:pt x="16645" y="22582"/>
                    <a:pt x="16978" y="22568"/>
                    <a:pt x="17310" y="22539"/>
                  </a:cubicBezTo>
                  <a:cubicBezTo>
                    <a:pt x="23190" y="22007"/>
                    <a:pt x="27413" y="16567"/>
                    <a:pt x="27170" y="10774"/>
                  </a:cubicBezTo>
                  <a:cubicBezTo>
                    <a:pt x="26925" y="4930"/>
                    <a:pt x="21682" y="1"/>
                    <a:pt x="158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p28"/>
            <p:cNvSpPr/>
            <p:nvPr/>
          </p:nvSpPr>
          <p:spPr>
            <a:xfrm>
              <a:off x="1477975" y="4161250"/>
              <a:ext cx="487250" cy="450450"/>
            </a:xfrm>
            <a:custGeom>
              <a:rect b="b" l="l" r="r" t="t"/>
              <a:pathLst>
                <a:path extrusionOk="0" h="18018" w="19490">
                  <a:moveTo>
                    <a:pt x="1614" y="7205"/>
                  </a:moveTo>
                  <a:cubicBezTo>
                    <a:pt x="1122" y="9193"/>
                    <a:pt x="1161" y="11265"/>
                    <a:pt x="1871" y="12865"/>
                  </a:cubicBezTo>
                  <a:cubicBezTo>
                    <a:pt x="1911" y="12957"/>
                    <a:pt x="1956" y="13046"/>
                    <a:pt x="2001" y="13135"/>
                  </a:cubicBezTo>
                  <a:cubicBezTo>
                    <a:pt x="1442" y="12197"/>
                    <a:pt x="1127" y="11132"/>
                    <a:pt x="1088" y="10040"/>
                  </a:cubicBezTo>
                  <a:cubicBezTo>
                    <a:pt x="1052" y="9061"/>
                    <a:pt x="1251" y="8105"/>
                    <a:pt x="1614" y="7205"/>
                  </a:cubicBezTo>
                  <a:close/>
                  <a:moveTo>
                    <a:pt x="8769" y="1099"/>
                  </a:moveTo>
                  <a:cubicBezTo>
                    <a:pt x="10213" y="1099"/>
                    <a:pt x="11739" y="1834"/>
                    <a:pt x="12928" y="2514"/>
                  </a:cubicBezTo>
                  <a:cubicBezTo>
                    <a:pt x="15190" y="3806"/>
                    <a:pt x="17154" y="5801"/>
                    <a:pt x="17151" y="8562"/>
                  </a:cubicBezTo>
                  <a:cubicBezTo>
                    <a:pt x="17150" y="11027"/>
                    <a:pt x="16062" y="14041"/>
                    <a:pt x="14176" y="15676"/>
                  </a:cubicBezTo>
                  <a:cubicBezTo>
                    <a:pt x="13112" y="16598"/>
                    <a:pt x="11835" y="16976"/>
                    <a:pt x="10526" y="16976"/>
                  </a:cubicBezTo>
                  <a:cubicBezTo>
                    <a:pt x="8796" y="16976"/>
                    <a:pt x="7009" y="16315"/>
                    <a:pt x="5579" y="15381"/>
                  </a:cubicBezTo>
                  <a:cubicBezTo>
                    <a:pt x="2756" y="13536"/>
                    <a:pt x="1781" y="10776"/>
                    <a:pt x="2574" y="7531"/>
                  </a:cubicBezTo>
                  <a:cubicBezTo>
                    <a:pt x="2925" y="6098"/>
                    <a:pt x="3537" y="4567"/>
                    <a:pt x="4464" y="3322"/>
                  </a:cubicBezTo>
                  <a:cubicBezTo>
                    <a:pt x="4471" y="3316"/>
                    <a:pt x="4477" y="3308"/>
                    <a:pt x="4485" y="3302"/>
                  </a:cubicBezTo>
                  <a:cubicBezTo>
                    <a:pt x="5475" y="2436"/>
                    <a:pt x="6694" y="1440"/>
                    <a:pt x="8014" y="1172"/>
                  </a:cubicBezTo>
                  <a:cubicBezTo>
                    <a:pt x="8262" y="1122"/>
                    <a:pt x="8514" y="1099"/>
                    <a:pt x="8769" y="1099"/>
                  </a:cubicBezTo>
                  <a:close/>
                  <a:moveTo>
                    <a:pt x="8887" y="1"/>
                  </a:moveTo>
                  <a:cubicBezTo>
                    <a:pt x="8837" y="1"/>
                    <a:pt x="8788" y="1"/>
                    <a:pt x="8738" y="3"/>
                  </a:cubicBezTo>
                  <a:cubicBezTo>
                    <a:pt x="6181" y="71"/>
                    <a:pt x="3888" y="2245"/>
                    <a:pt x="2440" y="4180"/>
                  </a:cubicBezTo>
                  <a:cubicBezTo>
                    <a:pt x="877" y="6267"/>
                    <a:pt x="1" y="8911"/>
                    <a:pt x="661" y="11505"/>
                  </a:cubicBezTo>
                  <a:cubicBezTo>
                    <a:pt x="1175" y="13521"/>
                    <a:pt x="2542" y="15297"/>
                    <a:pt x="4474" y="15997"/>
                  </a:cubicBezTo>
                  <a:cubicBezTo>
                    <a:pt x="6169" y="17258"/>
                    <a:pt x="8337" y="18017"/>
                    <a:pt x="10414" y="18017"/>
                  </a:cubicBezTo>
                  <a:cubicBezTo>
                    <a:pt x="12074" y="18017"/>
                    <a:pt x="13676" y="17532"/>
                    <a:pt x="14932" y="16430"/>
                  </a:cubicBezTo>
                  <a:cubicBezTo>
                    <a:pt x="18721" y="13109"/>
                    <a:pt x="19489" y="6595"/>
                    <a:pt x="15668" y="3108"/>
                  </a:cubicBezTo>
                  <a:cubicBezTo>
                    <a:pt x="13933" y="1526"/>
                    <a:pt x="11308" y="1"/>
                    <a:pt x="88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p28"/>
            <p:cNvSpPr/>
            <p:nvPr/>
          </p:nvSpPr>
          <p:spPr>
            <a:xfrm>
              <a:off x="1611400" y="4264325"/>
              <a:ext cx="204725" cy="224825"/>
            </a:xfrm>
            <a:custGeom>
              <a:rect b="b" l="l" r="r" t="t"/>
              <a:pathLst>
                <a:path extrusionOk="0" h="8993" w="8189">
                  <a:moveTo>
                    <a:pt x="3561" y="0"/>
                  </a:moveTo>
                  <a:cubicBezTo>
                    <a:pt x="1727" y="0"/>
                    <a:pt x="0" y="1490"/>
                    <a:pt x="935" y="3575"/>
                  </a:cubicBezTo>
                  <a:cubicBezTo>
                    <a:pt x="1077" y="3892"/>
                    <a:pt x="1311" y="4020"/>
                    <a:pt x="1557" y="4020"/>
                  </a:cubicBezTo>
                  <a:cubicBezTo>
                    <a:pt x="2000" y="4020"/>
                    <a:pt x="2483" y="3607"/>
                    <a:pt x="2546" y="3138"/>
                  </a:cubicBezTo>
                  <a:cubicBezTo>
                    <a:pt x="2652" y="2350"/>
                    <a:pt x="3006" y="2037"/>
                    <a:pt x="3405" y="2037"/>
                  </a:cubicBezTo>
                  <a:cubicBezTo>
                    <a:pt x="4054" y="2037"/>
                    <a:pt x="4819" y="2864"/>
                    <a:pt x="4821" y="3825"/>
                  </a:cubicBezTo>
                  <a:cubicBezTo>
                    <a:pt x="4825" y="5165"/>
                    <a:pt x="3942" y="6358"/>
                    <a:pt x="3228" y="7421"/>
                  </a:cubicBezTo>
                  <a:cubicBezTo>
                    <a:pt x="2689" y="8221"/>
                    <a:pt x="3437" y="8993"/>
                    <a:pt x="4195" y="8993"/>
                  </a:cubicBezTo>
                  <a:cubicBezTo>
                    <a:pt x="4522" y="8993"/>
                    <a:pt x="4850" y="8849"/>
                    <a:pt x="5078" y="8503"/>
                  </a:cubicBezTo>
                  <a:cubicBezTo>
                    <a:pt x="6537" y="6287"/>
                    <a:pt x="8188" y="2626"/>
                    <a:pt x="5438" y="602"/>
                  </a:cubicBezTo>
                  <a:cubicBezTo>
                    <a:pt x="4875" y="188"/>
                    <a:pt x="4211" y="0"/>
                    <a:pt x="35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p28"/>
            <p:cNvSpPr/>
            <p:nvPr/>
          </p:nvSpPr>
          <p:spPr>
            <a:xfrm>
              <a:off x="1688575" y="4506825"/>
              <a:ext cx="60375" cy="62375"/>
            </a:xfrm>
            <a:custGeom>
              <a:rect b="b" l="l" r="r" t="t"/>
              <a:pathLst>
                <a:path extrusionOk="0" h="2495" w="2415">
                  <a:moveTo>
                    <a:pt x="1242" y="0"/>
                  </a:moveTo>
                  <a:cubicBezTo>
                    <a:pt x="1230" y="0"/>
                    <a:pt x="1219" y="1"/>
                    <a:pt x="1207" y="1"/>
                  </a:cubicBezTo>
                  <a:cubicBezTo>
                    <a:pt x="1005" y="10"/>
                    <a:pt x="807" y="63"/>
                    <a:pt x="629" y="158"/>
                  </a:cubicBezTo>
                  <a:cubicBezTo>
                    <a:pt x="403" y="277"/>
                    <a:pt x="150" y="585"/>
                    <a:pt x="103" y="841"/>
                  </a:cubicBezTo>
                  <a:cubicBezTo>
                    <a:pt x="93" y="897"/>
                    <a:pt x="83" y="952"/>
                    <a:pt x="73" y="1007"/>
                  </a:cubicBezTo>
                  <a:cubicBezTo>
                    <a:pt x="0" y="1417"/>
                    <a:pt x="50" y="1851"/>
                    <a:pt x="375" y="2151"/>
                  </a:cubicBezTo>
                  <a:cubicBezTo>
                    <a:pt x="605" y="2361"/>
                    <a:pt x="887" y="2495"/>
                    <a:pt x="1207" y="2495"/>
                  </a:cubicBezTo>
                  <a:cubicBezTo>
                    <a:pt x="1517" y="2490"/>
                    <a:pt x="1814" y="2367"/>
                    <a:pt x="2037" y="2151"/>
                  </a:cubicBezTo>
                  <a:cubicBezTo>
                    <a:pt x="2354" y="1833"/>
                    <a:pt x="2415" y="1430"/>
                    <a:pt x="2339" y="1007"/>
                  </a:cubicBezTo>
                  <a:cubicBezTo>
                    <a:pt x="2329" y="952"/>
                    <a:pt x="2319" y="897"/>
                    <a:pt x="2309" y="841"/>
                  </a:cubicBezTo>
                  <a:cubicBezTo>
                    <a:pt x="2267" y="605"/>
                    <a:pt x="2080" y="387"/>
                    <a:pt x="1900" y="247"/>
                  </a:cubicBezTo>
                  <a:cubicBezTo>
                    <a:pt x="1716" y="105"/>
                    <a:pt x="1480" y="0"/>
                    <a:pt x="12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0" name="Google Shape;450;p28"/>
          <p:cNvSpPr txBox="1"/>
          <p:nvPr>
            <p:ph idx="1" type="subTitle"/>
          </p:nvPr>
        </p:nvSpPr>
        <p:spPr>
          <a:xfrm>
            <a:off x="266050" y="810014"/>
            <a:ext cx="4457205" cy="111953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100"/>
              <a:t>Python provides a wealth of built-in functions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100"/>
              <a:t>that perform common tasks.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1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100"/>
              <a:t>These functions can be used without the need for 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100"/>
              <a:t>defining them.</a:t>
            </a:r>
            <a:endParaRPr sz="1100"/>
          </a:p>
        </p:txBody>
      </p:sp>
      <p:sp>
        <p:nvSpPr>
          <p:cNvPr id="451" name="Google Shape;451;p28"/>
          <p:cNvSpPr txBox="1"/>
          <p:nvPr>
            <p:ph idx="5" type="subTitle"/>
          </p:nvPr>
        </p:nvSpPr>
        <p:spPr>
          <a:xfrm>
            <a:off x="411097" y="2389875"/>
            <a:ext cx="4016523" cy="20085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400"/>
              <a:buNone/>
            </a:pPr>
            <a:r>
              <a:rPr lang="en-US">
                <a:solidFill>
                  <a:srgbClr val="374151"/>
                </a:solidFill>
                <a:latin typeface="Roboto Mono"/>
                <a:ea typeface="Roboto Mono"/>
                <a:cs typeface="Roboto Mono"/>
                <a:sym typeface="Roboto Mono"/>
              </a:rPr>
              <a:t>Examples of built-in functions include: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</a:pPr>
            <a:r>
              <a:t/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889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400"/>
              <a:buFont typeface="Roboto Mono"/>
              <a:buChar char="•"/>
            </a:pPr>
            <a:r>
              <a:rPr b="1" lang="en-US">
                <a:solidFill>
                  <a:srgbClr val="374151"/>
                </a:solidFill>
                <a:latin typeface="Roboto Mono"/>
                <a:ea typeface="Roboto Mono"/>
                <a:cs typeface="Roboto Mono"/>
                <a:sym typeface="Roboto Mono"/>
              </a:rPr>
              <a:t>print()</a:t>
            </a:r>
            <a:r>
              <a:rPr lang="en-US">
                <a:solidFill>
                  <a:srgbClr val="374151"/>
                </a:solidFill>
                <a:latin typeface="Roboto Mono"/>
                <a:ea typeface="Roboto Mono"/>
                <a:cs typeface="Roboto Mono"/>
                <a:sym typeface="Roboto Mono"/>
              </a:rPr>
              <a:t>: Used to display output.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None/>
            </a:pPr>
            <a:r>
              <a:t/>
            </a:r>
            <a:endParaRPr>
              <a:solidFill>
                <a:srgbClr val="37415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889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400"/>
              <a:buFont typeface="Roboto Mono"/>
              <a:buChar char="•"/>
            </a:pPr>
            <a:r>
              <a:rPr b="1" lang="en-US">
                <a:solidFill>
                  <a:srgbClr val="374151"/>
                </a:solidFill>
                <a:latin typeface="Roboto Mono"/>
                <a:ea typeface="Roboto Mono"/>
                <a:cs typeface="Roboto Mono"/>
                <a:sym typeface="Roboto Mono"/>
              </a:rPr>
              <a:t>len()</a:t>
            </a:r>
            <a:r>
              <a:rPr lang="en-US">
                <a:solidFill>
                  <a:srgbClr val="374151"/>
                </a:solidFill>
                <a:latin typeface="Roboto Mono"/>
                <a:ea typeface="Roboto Mono"/>
                <a:cs typeface="Roboto Mono"/>
                <a:sym typeface="Roboto Mono"/>
              </a:rPr>
              <a:t>: Returns the length of a sequence (e.g., a list or a string).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None/>
            </a:pPr>
            <a:r>
              <a:t/>
            </a:r>
            <a:endParaRPr>
              <a:solidFill>
                <a:srgbClr val="37415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889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400"/>
              <a:buFont typeface="Roboto Mono"/>
              <a:buChar char="•"/>
            </a:pPr>
            <a:r>
              <a:rPr b="1" lang="en-US">
                <a:solidFill>
                  <a:srgbClr val="374151"/>
                </a:solidFill>
                <a:latin typeface="Roboto Mono"/>
                <a:ea typeface="Roboto Mono"/>
                <a:cs typeface="Roboto Mono"/>
                <a:sym typeface="Roboto Mono"/>
              </a:rPr>
              <a:t>sum()</a:t>
            </a:r>
            <a:r>
              <a:rPr lang="en-US">
                <a:solidFill>
                  <a:srgbClr val="374151"/>
                </a:solidFill>
                <a:latin typeface="Roboto Mono"/>
                <a:ea typeface="Roboto Mono"/>
                <a:cs typeface="Roboto Mono"/>
                <a:sym typeface="Roboto Mono"/>
              </a:rPr>
              <a:t>: return summation of list of tuple.</a:t>
            </a:r>
            <a:endParaRPr>
              <a:solidFill>
                <a:srgbClr val="37415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</a:pPr>
            <a:r>
              <a:t/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452" name="Google Shape;452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65263" y="561757"/>
            <a:ext cx="3245017" cy="1835244"/>
          </a:xfrm>
          <a:prstGeom prst="rect">
            <a:avLst/>
          </a:prstGeom>
          <a:noFill/>
          <a:ln>
            <a:noFill/>
          </a:ln>
        </p:spPr>
      </p:pic>
      <p:pic>
        <p:nvPicPr>
          <p:cNvPr id="453" name="Google Shape;453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24666" y="2745429"/>
            <a:ext cx="3626036" cy="1549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9"/>
          <p:cNvSpPr txBox="1"/>
          <p:nvPr>
            <p:ph idx="1" type="subTitle"/>
          </p:nvPr>
        </p:nvSpPr>
        <p:spPr>
          <a:xfrm>
            <a:off x="1890031" y="1539617"/>
            <a:ext cx="4449159" cy="8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/>
              <a:t>You can import modules using the </a:t>
            </a:r>
            <a:r>
              <a:rPr b="1" lang="en-US">
                <a:solidFill>
                  <a:srgbClr val="2E5982"/>
                </a:solidFill>
              </a:rPr>
              <a:t>import</a:t>
            </a:r>
            <a:r>
              <a:rPr lang="en-US"/>
              <a:t> statement. </a:t>
            </a:r>
            <a:endParaRPr/>
          </a:p>
        </p:txBody>
      </p:sp>
      <p:sp>
        <p:nvSpPr>
          <p:cNvPr id="459" name="Google Shape;459;p29"/>
          <p:cNvSpPr txBox="1"/>
          <p:nvPr>
            <p:ph idx="3" type="subTitle"/>
          </p:nvPr>
        </p:nvSpPr>
        <p:spPr>
          <a:xfrm>
            <a:off x="1266318" y="909415"/>
            <a:ext cx="6315322" cy="8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/>
              <a:t>Python modules are collections of related functions and code that can be reused in different programs.</a:t>
            </a:r>
            <a:endParaRPr/>
          </a:p>
        </p:txBody>
      </p:sp>
      <p:sp>
        <p:nvSpPr>
          <p:cNvPr id="460" name="Google Shape;460;p29"/>
          <p:cNvSpPr txBox="1"/>
          <p:nvPr>
            <p:ph idx="5" type="subTitle"/>
          </p:nvPr>
        </p:nvSpPr>
        <p:spPr>
          <a:xfrm>
            <a:off x="2241579" y="2169818"/>
            <a:ext cx="6785484" cy="8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/>
              <a:t>Importing modules allows you to access additional functionality not available in Python's built-in functions.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/>
              <a:t>We can see all the names in module using the built-in function dir().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sp>
        <p:nvSpPr>
          <p:cNvPr id="461" name="Google Shape;461;p29"/>
          <p:cNvSpPr txBox="1"/>
          <p:nvPr>
            <p:ph idx="6" type="title"/>
          </p:nvPr>
        </p:nvSpPr>
        <p:spPr>
          <a:xfrm>
            <a:off x="1394092" y="272464"/>
            <a:ext cx="4958581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Importing and Using Modules</a:t>
            </a:r>
            <a:endParaRPr/>
          </a:p>
        </p:txBody>
      </p:sp>
      <p:pic>
        <p:nvPicPr>
          <p:cNvPr id="462" name="Google Shape;462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6662056" y="3560303"/>
            <a:ext cx="2365007" cy="1011623"/>
          </a:xfrm>
          <a:prstGeom prst="rect">
            <a:avLst/>
          </a:prstGeom>
          <a:noFill/>
          <a:ln>
            <a:noFill/>
          </a:ln>
        </p:spPr>
      </p:pic>
      <p:pic>
        <p:nvPicPr>
          <p:cNvPr id="463" name="Google Shape;463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47212" y="3099227"/>
            <a:ext cx="2463927" cy="1397072"/>
          </a:xfrm>
          <a:prstGeom prst="rect">
            <a:avLst/>
          </a:prstGeom>
          <a:noFill/>
          <a:ln>
            <a:noFill/>
          </a:ln>
        </p:spPr>
      </p:pic>
      <p:sp>
        <p:nvSpPr>
          <p:cNvPr id="464" name="Google Shape;464;p29"/>
          <p:cNvSpPr/>
          <p:nvPr/>
        </p:nvSpPr>
        <p:spPr>
          <a:xfrm rot="-594043">
            <a:off x="3913887" y="3144217"/>
            <a:ext cx="937065" cy="552301"/>
          </a:xfrm>
          <a:custGeom>
            <a:rect b="b" l="l" r="r" t="t"/>
            <a:pathLst>
              <a:path extrusionOk="0" h="25961" w="44052">
                <a:moveTo>
                  <a:pt x="40035" y="0"/>
                </a:moveTo>
                <a:lnTo>
                  <a:pt x="0" y="15402"/>
                </a:lnTo>
                <a:cubicBezTo>
                  <a:pt x="0" y="15402"/>
                  <a:pt x="1513" y="15761"/>
                  <a:pt x="1873" y="16638"/>
                </a:cubicBezTo>
                <a:cubicBezTo>
                  <a:pt x="2237" y="17514"/>
                  <a:pt x="1524" y="18526"/>
                  <a:pt x="1524" y="18526"/>
                </a:cubicBezTo>
                <a:cubicBezTo>
                  <a:pt x="1524" y="18526"/>
                  <a:pt x="2999" y="18885"/>
                  <a:pt x="3380" y="19816"/>
                </a:cubicBezTo>
                <a:cubicBezTo>
                  <a:pt x="3767" y="20752"/>
                  <a:pt x="2885" y="22439"/>
                  <a:pt x="2885" y="22439"/>
                </a:cubicBezTo>
                <a:cubicBezTo>
                  <a:pt x="2885" y="22439"/>
                  <a:pt x="4447" y="23011"/>
                  <a:pt x="4703" y="23631"/>
                </a:cubicBezTo>
                <a:cubicBezTo>
                  <a:pt x="4958" y="24252"/>
                  <a:pt x="4327" y="25960"/>
                  <a:pt x="4327" y="25960"/>
                </a:cubicBezTo>
                <a:lnTo>
                  <a:pt x="44051" y="10684"/>
                </a:lnTo>
                <a:cubicBezTo>
                  <a:pt x="41510" y="9791"/>
                  <a:pt x="42609" y="7168"/>
                  <a:pt x="42609" y="7168"/>
                </a:cubicBezTo>
                <a:cubicBezTo>
                  <a:pt x="42609" y="7168"/>
                  <a:pt x="41521" y="6466"/>
                  <a:pt x="41047" y="5753"/>
                </a:cubicBezTo>
                <a:cubicBezTo>
                  <a:pt x="40574" y="5040"/>
                  <a:pt x="41434" y="3418"/>
                  <a:pt x="41434" y="3418"/>
                </a:cubicBezTo>
                <a:cubicBezTo>
                  <a:pt x="41434" y="3418"/>
                  <a:pt x="39806" y="2993"/>
                  <a:pt x="39491" y="2221"/>
                </a:cubicBezTo>
                <a:cubicBezTo>
                  <a:pt x="39175" y="1442"/>
                  <a:pt x="40035" y="0"/>
                  <a:pt x="40035" y="0"/>
                </a:cubicBezTo>
                <a:close/>
              </a:path>
            </a:pathLst>
          </a:custGeom>
          <a:solidFill>
            <a:schemeClr val="dk1">
              <a:alpha val="26666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Google Shape;465;p29"/>
          <p:cNvSpPr/>
          <p:nvPr/>
        </p:nvSpPr>
        <p:spPr>
          <a:xfrm rot="-594043">
            <a:off x="6604071" y="4105582"/>
            <a:ext cx="937065" cy="552301"/>
          </a:xfrm>
          <a:custGeom>
            <a:rect b="b" l="l" r="r" t="t"/>
            <a:pathLst>
              <a:path extrusionOk="0" h="25961" w="44052">
                <a:moveTo>
                  <a:pt x="40035" y="0"/>
                </a:moveTo>
                <a:lnTo>
                  <a:pt x="0" y="15402"/>
                </a:lnTo>
                <a:cubicBezTo>
                  <a:pt x="0" y="15402"/>
                  <a:pt x="1513" y="15761"/>
                  <a:pt x="1873" y="16638"/>
                </a:cubicBezTo>
                <a:cubicBezTo>
                  <a:pt x="2237" y="17514"/>
                  <a:pt x="1524" y="18526"/>
                  <a:pt x="1524" y="18526"/>
                </a:cubicBezTo>
                <a:cubicBezTo>
                  <a:pt x="1524" y="18526"/>
                  <a:pt x="2999" y="18885"/>
                  <a:pt x="3380" y="19816"/>
                </a:cubicBezTo>
                <a:cubicBezTo>
                  <a:pt x="3767" y="20752"/>
                  <a:pt x="2885" y="22439"/>
                  <a:pt x="2885" y="22439"/>
                </a:cubicBezTo>
                <a:cubicBezTo>
                  <a:pt x="2885" y="22439"/>
                  <a:pt x="4447" y="23011"/>
                  <a:pt x="4703" y="23631"/>
                </a:cubicBezTo>
                <a:cubicBezTo>
                  <a:pt x="4958" y="24252"/>
                  <a:pt x="4327" y="25960"/>
                  <a:pt x="4327" y="25960"/>
                </a:cubicBezTo>
                <a:lnTo>
                  <a:pt x="44051" y="10684"/>
                </a:lnTo>
                <a:cubicBezTo>
                  <a:pt x="41510" y="9791"/>
                  <a:pt x="42609" y="7168"/>
                  <a:pt x="42609" y="7168"/>
                </a:cubicBezTo>
                <a:cubicBezTo>
                  <a:pt x="42609" y="7168"/>
                  <a:pt x="41521" y="6466"/>
                  <a:pt x="41047" y="5753"/>
                </a:cubicBezTo>
                <a:cubicBezTo>
                  <a:pt x="40574" y="5040"/>
                  <a:pt x="41434" y="3418"/>
                  <a:pt x="41434" y="3418"/>
                </a:cubicBezTo>
                <a:cubicBezTo>
                  <a:pt x="41434" y="3418"/>
                  <a:pt x="39806" y="2993"/>
                  <a:pt x="39491" y="2221"/>
                </a:cubicBezTo>
                <a:cubicBezTo>
                  <a:pt x="39175" y="1442"/>
                  <a:pt x="40035" y="0"/>
                  <a:pt x="40035" y="0"/>
                </a:cubicBezTo>
                <a:close/>
              </a:path>
            </a:pathLst>
          </a:custGeom>
          <a:solidFill>
            <a:schemeClr val="dk1">
              <a:alpha val="26666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"/>
          <p:cNvSpPr txBox="1"/>
          <p:nvPr>
            <p:ph type="title"/>
          </p:nvPr>
        </p:nvSpPr>
        <p:spPr>
          <a:xfrm>
            <a:off x="1836900" y="711175"/>
            <a:ext cx="5470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Objectives</a:t>
            </a:r>
            <a:endParaRPr/>
          </a:p>
        </p:txBody>
      </p:sp>
      <p:sp>
        <p:nvSpPr>
          <p:cNvPr id="186" name="Google Shape;186;p3"/>
          <p:cNvSpPr txBox="1"/>
          <p:nvPr>
            <p:ph idx="1" type="body"/>
          </p:nvPr>
        </p:nvSpPr>
        <p:spPr>
          <a:xfrm>
            <a:off x="1471290" y="1283875"/>
            <a:ext cx="6897160" cy="30347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4922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"/>
              <a:buNone/>
            </a:pPr>
            <a:r>
              <a:rPr lang="en-US" sz="1600"/>
              <a:t>🡪Re/Introduce students to Python programming fundamentals.</a:t>
            </a:r>
            <a:endParaRPr/>
          </a:p>
          <a:p>
            <a:pPr indent="0" lvl="0" marL="14922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"/>
              <a:buNone/>
            </a:pPr>
            <a:r>
              <a:t/>
            </a:r>
            <a:endParaRPr sz="1600"/>
          </a:p>
          <a:p>
            <a:pPr indent="0" lvl="0" marL="14922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"/>
              <a:buNone/>
            </a:pPr>
            <a:br>
              <a:rPr lang="en-US" sz="1600"/>
            </a:br>
            <a:r>
              <a:rPr lang="en-US" sz="1600"/>
              <a:t>🡪Build a solid foundation in Python for machine learning applications.</a:t>
            </a:r>
            <a:endParaRPr/>
          </a:p>
          <a:p>
            <a:pPr indent="0" lvl="0" marL="14922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"/>
              <a:buNone/>
            </a:pPr>
            <a:r>
              <a:t/>
            </a:r>
            <a:endParaRPr sz="1600"/>
          </a:p>
          <a:p>
            <a:pPr indent="0" lvl="0" marL="14922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"/>
              <a:buNone/>
            </a:pPr>
            <a:r>
              <a:t/>
            </a:r>
            <a:endParaRPr sz="1600"/>
          </a:p>
          <a:p>
            <a:pPr indent="0" lvl="0" marL="14922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"/>
              <a:buNone/>
            </a:pPr>
            <a:r>
              <a:rPr lang="en-US" sz="1600"/>
              <a:t>🡪Equip students with practical Python skills to prepare them for machine learning courses </a:t>
            </a:r>
            <a:endParaRPr sz="1600"/>
          </a:p>
          <a:p>
            <a:pPr indent="0" lvl="0" marL="14922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"/>
              <a:buNone/>
            </a:pPr>
            <a:r>
              <a:t/>
            </a:r>
            <a:endParaRPr sz="1600"/>
          </a:p>
          <a:p>
            <a:pPr indent="0" lvl="0" marL="14922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"/>
              <a:buNone/>
            </a:pPr>
            <a:r>
              <a:rPr lang="en-US" sz="1600"/>
              <a:t>within the CRAI Bootcamp 2023 program.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30"/>
          <p:cNvSpPr txBox="1"/>
          <p:nvPr>
            <p:ph idx="2" type="title"/>
          </p:nvPr>
        </p:nvSpPr>
        <p:spPr>
          <a:xfrm>
            <a:off x="1640100" y="1347913"/>
            <a:ext cx="1587600" cy="10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/>
              <a:t>05</a:t>
            </a:r>
            <a:endParaRPr/>
          </a:p>
        </p:txBody>
      </p:sp>
      <p:pic>
        <p:nvPicPr>
          <p:cNvPr id="471" name="Google Shape;471;p30"/>
          <p:cNvPicPr preferRelativeResize="0"/>
          <p:nvPr/>
        </p:nvPicPr>
        <p:blipFill rotWithShape="1">
          <a:blip r:embed="rId3">
            <a:alphaModFix amt="86000"/>
          </a:blip>
          <a:srcRect b="0" l="0" r="0" t="0"/>
          <a:stretch/>
        </p:blipFill>
        <p:spPr>
          <a:xfrm flipH="1" rot="9455883">
            <a:off x="1639922" y="1252665"/>
            <a:ext cx="1496149" cy="1160650"/>
          </a:xfrm>
          <a:prstGeom prst="rect">
            <a:avLst/>
          </a:prstGeom>
          <a:noFill/>
          <a:ln>
            <a:noFill/>
          </a:ln>
        </p:spPr>
      </p:pic>
      <p:sp>
        <p:nvSpPr>
          <p:cNvPr id="472" name="Google Shape;472;p30"/>
          <p:cNvSpPr txBox="1"/>
          <p:nvPr>
            <p:ph type="title"/>
          </p:nvPr>
        </p:nvSpPr>
        <p:spPr>
          <a:xfrm>
            <a:off x="319097" y="2445354"/>
            <a:ext cx="4229605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 sz="3600"/>
              <a:t>NumPy and Arrays</a:t>
            </a:r>
            <a:endParaRPr sz="3600"/>
          </a:p>
        </p:txBody>
      </p:sp>
      <p:sp>
        <p:nvSpPr>
          <p:cNvPr id="473" name="Google Shape;473;p30"/>
          <p:cNvSpPr txBox="1"/>
          <p:nvPr>
            <p:ph idx="1" type="subTitle"/>
          </p:nvPr>
        </p:nvSpPr>
        <p:spPr>
          <a:xfrm>
            <a:off x="799650" y="3241096"/>
            <a:ext cx="3268500" cy="6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/>
              <a:t>A fundamental library for numerical operations</a:t>
            </a:r>
            <a:endParaRPr/>
          </a:p>
        </p:txBody>
      </p:sp>
      <p:pic>
        <p:nvPicPr>
          <p:cNvPr id="474" name="Google Shape;474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901" y="3897179"/>
            <a:ext cx="2015925" cy="101162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NumPy - Wikipedia" id="475" name="Google Shape;475;p3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199423" y="1723004"/>
            <a:ext cx="3210444" cy="144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31"/>
          <p:cNvSpPr txBox="1"/>
          <p:nvPr>
            <p:ph type="title"/>
          </p:nvPr>
        </p:nvSpPr>
        <p:spPr>
          <a:xfrm>
            <a:off x="2398598" y="1696060"/>
            <a:ext cx="4593467" cy="247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b="0" lang="en-US" sz="1200">
                <a:solidFill>
                  <a:schemeClr val="dk1"/>
                </a:solidFill>
              </a:rPr>
              <a:t>NumPy, short for Numerical Python, is a powerful Python library for numerical and array-based operations.</a:t>
            </a:r>
            <a:br>
              <a:rPr b="0" lang="en-US" sz="1200">
                <a:solidFill>
                  <a:schemeClr val="dk1"/>
                </a:solidFill>
              </a:rPr>
            </a:br>
            <a:br>
              <a:rPr b="0" lang="en-US" sz="1200">
                <a:solidFill>
                  <a:schemeClr val="dk1"/>
                </a:solidFill>
              </a:rPr>
            </a:br>
            <a:r>
              <a:rPr b="0" lang="en-US" sz="1200">
                <a:solidFill>
                  <a:schemeClr val="dk1"/>
                </a:solidFill>
              </a:rPr>
              <a:t>It provides support for large, multi-dimensional arrays and matrices, along with a collection of mathematical functions.</a:t>
            </a:r>
            <a:br>
              <a:rPr b="0" lang="en-US" sz="1200">
                <a:solidFill>
                  <a:schemeClr val="dk1"/>
                </a:solidFill>
              </a:rPr>
            </a:br>
            <a:br>
              <a:rPr b="0" lang="en-US" sz="1200">
                <a:solidFill>
                  <a:schemeClr val="dk1"/>
                </a:solidFill>
              </a:rPr>
            </a:br>
            <a:r>
              <a:rPr b="0" lang="en-US" sz="1200">
                <a:solidFill>
                  <a:schemeClr val="dk1"/>
                </a:solidFill>
              </a:rPr>
              <a:t>NumPy is a fundamental library for data science, machine learning, and scientific computing.</a:t>
            </a:r>
            <a:br>
              <a:rPr b="0" lang="en-US" sz="1200">
                <a:solidFill>
                  <a:schemeClr val="dk1"/>
                </a:solidFill>
              </a:rPr>
            </a:br>
            <a:br>
              <a:rPr b="0" lang="en-US" sz="1200">
                <a:solidFill>
                  <a:schemeClr val="dk1"/>
                </a:solidFill>
              </a:rPr>
            </a:br>
            <a:r>
              <a:rPr b="0" lang="en-US" sz="1200">
                <a:solidFill>
                  <a:schemeClr val="dk1"/>
                </a:solidFill>
              </a:rPr>
              <a:t>Numpy ndarray for creating multiple dimensional arrays</a:t>
            </a:r>
            <a:br>
              <a:rPr b="0" lang="en-US" sz="1200">
                <a:solidFill>
                  <a:schemeClr val="dk1"/>
                </a:solidFill>
              </a:rPr>
            </a:br>
            <a:r>
              <a:rPr b="0" lang="en-US" sz="1200">
                <a:solidFill>
                  <a:schemeClr val="dk1"/>
                </a:solidFill>
              </a:rPr>
              <a:t>NumPy-based algorithms are generally 10 to 100 times faster </a:t>
            </a:r>
            <a:br>
              <a:rPr b="0" lang="en-US" sz="1200">
                <a:solidFill>
                  <a:schemeClr val="dk1"/>
                </a:solidFill>
              </a:rPr>
            </a:br>
            <a:br>
              <a:rPr b="0" lang="en-US" sz="1200">
                <a:solidFill>
                  <a:schemeClr val="dk1"/>
                </a:solidFill>
              </a:rPr>
            </a:br>
            <a:br>
              <a:rPr b="0" lang="en-US" sz="1200">
                <a:solidFill>
                  <a:schemeClr val="dk1"/>
                </a:solidFill>
              </a:rPr>
            </a:br>
            <a:r>
              <a:rPr b="0" lang="en-US" sz="1200">
                <a:solidFill>
                  <a:schemeClr val="dk1"/>
                </a:solidFill>
              </a:rPr>
              <a:t>	We'll explore its capabilities and how to get 	started with NumPy in our interactive 	python 	notebook.</a:t>
            </a:r>
            <a:br>
              <a:rPr b="0" lang="en-US" sz="1200">
                <a:solidFill>
                  <a:schemeClr val="dk1"/>
                </a:solidFill>
              </a:rPr>
            </a:br>
            <a:endParaRPr b="0" sz="1200">
              <a:solidFill>
                <a:schemeClr val="dk1"/>
              </a:solidFill>
            </a:endParaRPr>
          </a:p>
        </p:txBody>
      </p:sp>
      <p:pic>
        <p:nvPicPr>
          <p:cNvPr id="481" name="Google Shape;481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8100000">
            <a:off x="5808082" y="1187449"/>
            <a:ext cx="633085" cy="41760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2" name="Google Shape;482;p31"/>
          <p:cNvPicPr preferRelativeResize="0"/>
          <p:nvPr/>
        </p:nvPicPr>
        <p:blipFill rotWithShape="1">
          <a:blip r:embed="rId4">
            <a:alphaModFix/>
          </a:blip>
          <a:srcRect b="21025" l="0" r="8891" t="16970"/>
          <a:stretch/>
        </p:blipFill>
        <p:spPr>
          <a:xfrm rot="10800000">
            <a:off x="995450" y="3226875"/>
            <a:ext cx="2036850" cy="810276"/>
          </a:xfrm>
          <a:prstGeom prst="rect">
            <a:avLst/>
          </a:prstGeom>
          <a:noFill/>
          <a:ln>
            <a:noFill/>
          </a:ln>
        </p:spPr>
      </p:pic>
      <p:sp>
        <p:nvSpPr>
          <p:cNvPr id="483" name="Google Shape;483;p31"/>
          <p:cNvSpPr/>
          <p:nvPr/>
        </p:nvSpPr>
        <p:spPr>
          <a:xfrm>
            <a:off x="2485380" y="951090"/>
            <a:ext cx="208662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C76D03"/>
                </a:solidFill>
                <a:latin typeface="Concert One"/>
                <a:ea typeface="Concert One"/>
                <a:cs typeface="Concert One"/>
                <a:sym typeface="Concert One"/>
              </a:rPr>
              <a:t>NumPy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32"/>
          <p:cNvSpPr txBox="1"/>
          <p:nvPr>
            <p:ph type="title"/>
          </p:nvPr>
        </p:nvSpPr>
        <p:spPr>
          <a:xfrm>
            <a:off x="1761575" y="711175"/>
            <a:ext cx="5620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NDarray</a:t>
            </a:r>
            <a:endParaRPr/>
          </a:p>
        </p:txBody>
      </p:sp>
      <p:sp>
        <p:nvSpPr>
          <p:cNvPr id="489" name="Google Shape;489;p32"/>
          <p:cNvSpPr txBox="1"/>
          <p:nvPr>
            <p:ph idx="4294967295" type="subTitle"/>
          </p:nvPr>
        </p:nvSpPr>
        <p:spPr>
          <a:xfrm>
            <a:off x="726842" y="1187514"/>
            <a:ext cx="6100219" cy="283001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 Medium"/>
              <a:buChar char="●"/>
            </a:pPr>
            <a:r>
              <a:rPr b="0" i="0" lang="en-US" sz="1400" u="none" cap="none" strike="noStrike">
                <a:solidFill>
                  <a:srgbClr val="2C2C2C"/>
                </a:solidFill>
                <a:latin typeface="Roboto Mono"/>
                <a:ea typeface="Roboto Mono"/>
                <a:cs typeface="Roboto Mono"/>
                <a:sym typeface="Roboto Mono"/>
              </a:rPr>
              <a:t>NumPy adds a new data structure to Python(ndarray)</a:t>
            </a:r>
            <a:endParaRPr b="0" i="0" sz="1400" u="none" cap="none" strike="noStrike">
              <a:solidFill>
                <a:srgbClr val="2C2C2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/>
              <a:buChar char="○"/>
            </a:pPr>
            <a:r>
              <a:rPr b="0" i="0" lang="en-US" sz="1400" u="none" cap="none" strike="noStrike">
                <a:solidFill>
                  <a:srgbClr val="2C2C2C"/>
                </a:solidFill>
                <a:latin typeface="Roboto Mono"/>
                <a:ea typeface="Roboto Mono"/>
                <a:cs typeface="Roboto Mono"/>
                <a:sym typeface="Roboto Mono"/>
              </a:rPr>
              <a:t>An N-dimensional array is multidimensional container of items of the same type and size.Defined by:</a:t>
            </a:r>
            <a:endParaRPr/>
          </a:p>
          <a:p>
            <a:pPr indent="-514350" lvl="2" marL="1108075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Verdana"/>
              <a:buAutoNum type="arabicPeriod"/>
            </a:pPr>
            <a:r>
              <a:rPr b="0" i="0" lang="en-US" sz="1400" u="none" cap="none" strike="noStrike">
                <a:solidFill>
                  <a:srgbClr val="2C2C2C"/>
                </a:solidFill>
                <a:latin typeface="Roboto Mono"/>
                <a:ea typeface="Roboto Mono"/>
                <a:cs typeface="Roboto Mono"/>
                <a:sym typeface="Roboto Mono"/>
              </a:rPr>
              <a:t>the shape of the array, and</a:t>
            </a:r>
            <a:endParaRPr/>
          </a:p>
          <a:p>
            <a:pPr indent="-514350" lvl="2" marL="1108075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Verdana"/>
              <a:buAutoNum type="arabicPeriod"/>
            </a:pPr>
            <a:r>
              <a:rPr b="0" i="0" lang="en-US" sz="1400" u="none" cap="none" strike="noStrike">
                <a:solidFill>
                  <a:srgbClr val="2C2C2C"/>
                </a:solidFill>
                <a:latin typeface="Roboto Mono"/>
                <a:ea typeface="Roboto Mono"/>
                <a:cs typeface="Roboto Mono"/>
                <a:sym typeface="Roboto Mono"/>
              </a:rPr>
              <a:t>the kind of item the array is composed of</a:t>
            </a:r>
            <a:endParaRPr/>
          </a:p>
          <a:p>
            <a:pPr indent="-514350" lvl="2" marL="1108075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Verdana"/>
              <a:buAutoNum type="arabicPeriod"/>
            </a:pPr>
            <a:r>
              <a:rPr b="0" i="0" lang="en-US" sz="1400" u="none" cap="none" strike="noStrike">
                <a:solidFill>
                  <a:srgbClr val="2C2C2C"/>
                </a:solidFill>
                <a:latin typeface="Roboto Mono"/>
                <a:ea typeface="Roboto Mono"/>
                <a:cs typeface="Roboto Mono"/>
                <a:sym typeface="Roboto Mono"/>
              </a:rPr>
              <a:t>The shape of the array is a tuple of N integers (one for each dimension)</a:t>
            </a:r>
            <a:endParaRPr/>
          </a:p>
          <a:p>
            <a:pPr indent="-425450" lvl="2" marL="1108075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Verdana"/>
              <a:buNone/>
            </a:pPr>
            <a:r>
              <a:t/>
            </a:r>
            <a:endParaRPr b="0" i="0" sz="1400" u="none" cap="none" strike="noStrike">
              <a:solidFill>
                <a:srgbClr val="2C2C2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 Medium"/>
              <a:buNone/>
            </a:pPr>
            <a:r>
              <a:t/>
            </a:r>
            <a:endParaRPr b="0" i="0" sz="1400" u="none" cap="none" strike="noStrike">
              <a:solidFill>
                <a:srgbClr val="2C2C2C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490" name="Google Shape;490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08881" y="3285295"/>
            <a:ext cx="2313230" cy="1016052"/>
          </a:xfrm>
          <a:prstGeom prst="rect">
            <a:avLst/>
          </a:prstGeom>
          <a:noFill/>
          <a:ln>
            <a:noFill/>
          </a:ln>
        </p:spPr>
      </p:pic>
      <p:pic>
        <p:nvPicPr>
          <p:cNvPr id="491" name="Google Shape;491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80005" y="1948447"/>
            <a:ext cx="2342106" cy="97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33"/>
          <p:cNvSpPr txBox="1"/>
          <p:nvPr>
            <p:ph type="title"/>
          </p:nvPr>
        </p:nvSpPr>
        <p:spPr>
          <a:xfrm>
            <a:off x="837320" y="560869"/>
            <a:ext cx="5831612" cy="8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Basic Operations with NumPy Arrays</a:t>
            </a:r>
            <a:endParaRPr/>
          </a:p>
        </p:txBody>
      </p:sp>
      <p:sp>
        <p:nvSpPr>
          <p:cNvPr id="497" name="Google Shape;497;p33"/>
          <p:cNvSpPr txBox="1"/>
          <p:nvPr/>
        </p:nvSpPr>
        <p:spPr>
          <a:xfrm>
            <a:off x="518563" y="1168290"/>
            <a:ext cx="4232192" cy="325933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NumPy arrays support a wide range of mathematical and element-wise operations.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You can perform operations such as addition, subtraction, multiplication, and more on arrays.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NumPy simplifies complex numerical computations.</a:t>
            </a:r>
            <a:endParaRPr b="0" i="0" sz="1400" u="none" cap="none" strike="noStrike">
              <a:solidFill>
                <a:schemeClr val="dk1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498" name="Google Shape;498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28570" y="1392126"/>
            <a:ext cx="3533119" cy="27370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34"/>
          <p:cNvSpPr txBox="1"/>
          <p:nvPr>
            <p:ph type="title"/>
          </p:nvPr>
        </p:nvSpPr>
        <p:spPr>
          <a:xfrm>
            <a:off x="2426100" y="1386676"/>
            <a:ext cx="4291800" cy="247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 sz="1400"/>
              <a:t>Official documentation</a:t>
            </a:r>
            <a:br>
              <a:rPr lang="en-US" sz="1400"/>
            </a:br>
            <a:r>
              <a:rPr lang="en-US" sz="1400" u="sng">
                <a:solidFill>
                  <a:schemeClr val="hlink"/>
                </a:solidFill>
                <a:hlinkClick r:id="rId3"/>
              </a:rPr>
              <a:t>http://docs.scipy.org/doc/</a:t>
            </a:r>
            <a:br>
              <a:rPr lang="en-US" sz="1400"/>
            </a:br>
            <a:br>
              <a:rPr lang="en-US" sz="1400"/>
            </a:br>
            <a:r>
              <a:rPr lang="en-US" sz="1400"/>
              <a:t>The NumPy book</a:t>
            </a:r>
            <a:br>
              <a:rPr lang="en-US" sz="1400"/>
            </a:br>
            <a:r>
              <a:rPr lang="en-US" sz="1400" u="sng">
                <a:solidFill>
                  <a:schemeClr val="hlink"/>
                </a:solidFill>
                <a:hlinkClick r:id="rId4"/>
              </a:rPr>
              <a:t>http://www.tramy.us/numpybook.pdf</a:t>
            </a:r>
            <a:br>
              <a:rPr lang="en-US" sz="1400"/>
            </a:br>
            <a:br>
              <a:rPr lang="en-US" sz="1400"/>
            </a:br>
            <a:r>
              <a:rPr lang="en-US" sz="1400"/>
              <a:t>Example list</a:t>
            </a:r>
            <a:br>
              <a:rPr lang="en-US" sz="1400"/>
            </a:br>
            <a:r>
              <a:rPr lang="en-US" sz="1400" u="sng">
                <a:solidFill>
                  <a:schemeClr val="hlink"/>
                </a:solidFill>
                <a:hlinkClick r:id="rId5"/>
              </a:rPr>
              <a:t>http://www.scipy.org/Numpy_Example_List_With_Doc</a:t>
            </a:r>
            <a:br>
              <a:rPr lang="en-US" sz="1400"/>
            </a:br>
            <a:br>
              <a:rPr lang="en-US" sz="1400"/>
            </a:br>
            <a:endParaRPr sz="1400"/>
          </a:p>
        </p:txBody>
      </p:sp>
      <p:sp>
        <p:nvSpPr>
          <p:cNvPr id="504" name="Google Shape;504;p34"/>
          <p:cNvSpPr/>
          <p:nvPr/>
        </p:nvSpPr>
        <p:spPr>
          <a:xfrm>
            <a:off x="2325772" y="1017338"/>
            <a:ext cx="280397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NumPy documentation</a:t>
            </a:r>
            <a:endParaRPr b="1" i="0" sz="1800" u="none" cap="none" strike="noStrike">
              <a:solidFill>
                <a:schemeClr val="accent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9" name="Google Shape;509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87700" y="3186978"/>
            <a:ext cx="621600" cy="67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0" name="Google Shape;510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4700" y="1100025"/>
            <a:ext cx="7234475" cy="348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36"/>
          <p:cNvSpPr txBox="1"/>
          <p:nvPr>
            <p:ph idx="2" type="title"/>
          </p:nvPr>
        </p:nvSpPr>
        <p:spPr>
          <a:xfrm>
            <a:off x="1640100" y="1347913"/>
            <a:ext cx="1587600" cy="10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/>
              <a:t>05</a:t>
            </a:r>
            <a:endParaRPr/>
          </a:p>
        </p:txBody>
      </p:sp>
      <p:pic>
        <p:nvPicPr>
          <p:cNvPr id="516" name="Google Shape;516;p36"/>
          <p:cNvPicPr preferRelativeResize="0"/>
          <p:nvPr/>
        </p:nvPicPr>
        <p:blipFill rotWithShape="1">
          <a:blip r:embed="rId3">
            <a:alphaModFix amt="86000"/>
          </a:blip>
          <a:srcRect b="0" l="0" r="0" t="0"/>
          <a:stretch/>
        </p:blipFill>
        <p:spPr>
          <a:xfrm flipH="1" rot="9455883">
            <a:off x="1639922" y="1252665"/>
            <a:ext cx="1496149" cy="1160650"/>
          </a:xfrm>
          <a:prstGeom prst="rect">
            <a:avLst/>
          </a:prstGeom>
          <a:noFill/>
          <a:ln>
            <a:noFill/>
          </a:ln>
        </p:spPr>
      </p:pic>
      <p:sp>
        <p:nvSpPr>
          <p:cNvPr id="517" name="Google Shape;517;p36"/>
          <p:cNvSpPr txBox="1"/>
          <p:nvPr>
            <p:ph type="title"/>
          </p:nvPr>
        </p:nvSpPr>
        <p:spPr>
          <a:xfrm>
            <a:off x="319097" y="2445354"/>
            <a:ext cx="4229605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 sz="3600"/>
              <a:t>Panda</a:t>
            </a:r>
            <a:endParaRPr sz="3600"/>
          </a:p>
        </p:txBody>
      </p:sp>
      <p:sp>
        <p:nvSpPr>
          <p:cNvPr id="518" name="Google Shape;518;p36"/>
          <p:cNvSpPr txBox="1"/>
          <p:nvPr>
            <p:ph idx="1" type="subTitle"/>
          </p:nvPr>
        </p:nvSpPr>
        <p:spPr>
          <a:xfrm>
            <a:off x="884711" y="3106400"/>
            <a:ext cx="3268500" cy="119624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/>
              <a:t> a Python library that provides easy-to-use data structures and data analysis tools.</a:t>
            </a:r>
            <a:endParaRPr/>
          </a:p>
        </p:txBody>
      </p:sp>
      <p:pic>
        <p:nvPicPr>
          <p:cNvPr id="519" name="Google Shape;519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901" y="3897179"/>
            <a:ext cx="2015925" cy="101162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andas (software) - Wikipedia" id="520" name="Google Shape;520;p3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083813" y="476746"/>
            <a:ext cx="3166051" cy="1279613"/>
          </a:xfrm>
          <a:prstGeom prst="rect">
            <a:avLst/>
          </a:prstGeom>
          <a:noFill/>
          <a:ln>
            <a:noFill/>
          </a:ln>
        </p:spPr>
      </p:pic>
      <p:pic>
        <p:nvPicPr>
          <p:cNvPr id="521" name="Google Shape;521;p3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083813" y="1421188"/>
            <a:ext cx="3370576" cy="2454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37"/>
          <p:cNvSpPr txBox="1"/>
          <p:nvPr>
            <p:ph type="title"/>
          </p:nvPr>
        </p:nvSpPr>
        <p:spPr>
          <a:xfrm>
            <a:off x="1704868" y="300049"/>
            <a:ext cx="5620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Series &amp; DataFrames</a:t>
            </a:r>
            <a:endParaRPr/>
          </a:p>
        </p:txBody>
      </p:sp>
      <p:sp>
        <p:nvSpPr>
          <p:cNvPr id="527" name="Google Shape;527;p37"/>
          <p:cNvSpPr txBox="1"/>
          <p:nvPr/>
        </p:nvSpPr>
        <p:spPr>
          <a:xfrm>
            <a:off x="1396409" y="872749"/>
            <a:ext cx="5620994" cy="23595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primary two components of pandas are the </a:t>
            </a:r>
            <a:r>
              <a:rPr b="0" i="0" lang="en-US" sz="2000" u="sng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Series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0" i="0" lang="en-US" sz="2000" u="sng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DataFrame</a:t>
            </a:r>
            <a:r>
              <a:rPr b="0" i="0" lang="en-US" sz="2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0" lvl="1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Series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is essentially a </a:t>
            </a:r>
            <a:r>
              <a:rPr b="0" i="0" lang="en-US" sz="2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column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and </a:t>
            </a:r>
            <a:endParaRPr/>
          </a:p>
          <a:p>
            <a:pPr indent="0" lvl="1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DataFrame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is a multi-dimensional table made up of a </a:t>
            </a:r>
            <a:r>
              <a:rPr b="0" i="0" lang="en-US" sz="2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collection of Series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0" lvl="1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Series vs DataFrame" id="528" name="Google Shape;528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49755" y="2798755"/>
            <a:ext cx="5291545" cy="1837040"/>
          </a:xfrm>
          <a:prstGeom prst="rect">
            <a:avLst/>
          </a:prstGeom>
          <a:noFill/>
          <a:ln>
            <a:noFill/>
          </a:ln>
        </p:spPr>
      </p:pic>
      <p:sp>
        <p:nvSpPr>
          <p:cNvPr id="529" name="Google Shape;529;p37"/>
          <p:cNvSpPr/>
          <p:nvPr/>
        </p:nvSpPr>
        <p:spPr>
          <a:xfrm rot="-594043">
            <a:off x="927877" y="2798115"/>
            <a:ext cx="937065" cy="552301"/>
          </a:xfrm>
          <a:custGeom>
            <a:rect b="b" l="l" r="r" t="t"/>
            <a:pathLst>
              <a:path extrusionOk="0" h="25961" w="44052">
                <a:moveTo>
                  <a:pt x="40035" y="0"/>
                </a:moveTo>
                <a:lnTo>
                  <a:pt x="0" y="15402"/>
                </a:lnTo>
                <a:cubicBezTo>
                  <a:pt x="0" y="15402"/>
                  <a:pt x="1513" y="15761"/>
                  <a:pt x="1873" y="16638"/>
                </a:cubicBezTo>
                <a:cubicBezTo>
                  <a:pt x="2237" y="17514"/>
                  <a:pt x="1524" y="18526"/>
                  <a:pt x="1524" y="18526"/>
                </a:cubicBezTo>
                <a:cubicBezTo>
                  <a:pt x="1524" y="18526"/>
                  <a:pt x="2999" y="18885"/>
                  <a:pt x="3380" y="19816"/>
                </a:cubicBezTo>
                <a:cubicBezTo>
                  <a:pt x="3767" y="20752"/>
                  <a:pt x="2885" y="22439"/>
                  <a:pt x="2885" y="22439"/>
                </a:cubicBezTo>
                <a:cubicBezTo>
                  <a:pt x="2885" y="22439"/>
                  <a:pt x="4447" y="23011"/>
                  <a:pt x="4703" y="23631"/>
                </a:cubicBezTo>
                <a:cubicBezTo>
                  <a:pt x="4958" y="24252"/>
                  <a:pt x="4327" y="25960"/>
                  <a:pt x="4327" y="25960"/>
                </a:cubicBezTo>
                <a:lnTo>
                  <a:pt x="44051" y="10684"/>
                </a:lnTo>
                <a:cubicBezTo>
                  <a:pt x="41510" y="9791"/>
                  <a:pt x="42609" y="7168"/>
                  <a:pt x="42609" y="7168"/>
                </a:cubicBezTo>
                <a:cubicBezTo>
                  <a:pt x="42609" y="7168"/>
                  <a:pt x="41521" y="6466"/>
                  <a:pt x="41047" y="5753"/>
                </a:cubicBezTo>
                <a:cubicBezTo>
                  <a:pt x="40574" y="5040"/>
                  <a:pt x="41434" y="3418"/>
                  <a:pt x="41434" y="3418"/>
                </a:cubicBezTo>
                <a:cubicBezTo>
                  <a:pt x="41434" y="3418"/>
                  <a:pt x="39806" y="2993"/>
                  <a:pt x="39491" y="2221"/>
                </a:cubicBezTo>
                <a:cubicBezTo>
                  <a:pt x="39175" y="1442"/>
                  <a:pt x="40035" y="0"/>
                  <a:pt x="40035" y="0"/>
                </a:cubicBezTo>
                <a:close/>
              </a:path>
            </a:pathLst>
          </a:custGeom>
          <a:solidFill>
            <a:schemeClr val="dk1">
              <a:alpha val="26666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0" name="Google Shape;530;p37"/>
          <p:cNvSpPr/>
          <p:nvPr/>
        </p:nvSpPr>
        <p:spPr>
          <a:xfrm rot="-594043">
            <a:off x="6726113" y="2484061"/>
            <a:ext cx="937065" cy="552301"/>
          </a:xfrm>
          <a:custGeom>
            <a:rect b="b" l="l" r="r" t="t"/>
            <a:pathLst>
              <a:path extrusionOk="0" h="25961" w="44052">
                <a:moveTo>
                  <a:pt x="40035" y="0"/>
                </a:moveTo>
                <a:lnTo>
                  <a:pt x="0" y="15402"/>
                </a:lnTo>
                <a:cubicBezTo>
                  <a:pt x="0" y="15402"/>
                  <a:pt x="1513" y="15761"/>
                  <a:pt x="1873" y="16638"/>
                </a:cubicBezTo>
                <a:cubicBezTo>
                  <a:pt x="2237" y="17514"/>
                  <a:pt x="1524" y="18526"/>
                  <a:pt x="1524" y="18526"/>
                </a:cubicBezTo>
                <a:cubicBezTo>
                  <a:pt x="1524" y="18526"/>
                  <a:pt x="2999" y="18885"/>
                  <a:pt x="3380" y="19816"/>
                </a:cubicBezTo>
                <a:cubicBezTo>
                  <a:pt x="3767" y="20752"/>
                  <a:pt x="2885" y="22439"/>
                  <a:pt x="2885" y="22439"/>
                </a:cubicBezTo>
                <a:cubicBezTo>
                  <a:pt x="2885" y="22439"/>
                  <a:pt x="4447" y="23011"/>
                  <a:pt x="4703" y="23631"/>
                </a:cubicBezTo>
                <a:cubicBezTo>
                  <a:pt x="4958" y="24252"/>
                  <a:pt x="4327" y="25960"/>
                  <a:pt x="4327" y="25960"/>
                </a:cubicBezTo>
                <a:lnTo>
                  <a:pt x="44051" y="10684"/>
                </a:lnTo>
                <a:cubicBezTo>
                  <a:pt x="41510" y="9791"/>
                  <a:pt x="42609" y="7168"/>
                  <a:pt x="42609" y="7168"/>
                </a:cubicBezTo>
                <a:cubicBezTo>
                  <a:pt x="42609" y="7168"/>
                  <a:pt x="41521" y="6466"/>
                  <a:pt x="41047" y="5753"/>
                </a:cubicBezTo>
                <a:cubicBezTo>
                  <a:pt x="40574" y="5040"/>
                  <a:pt x="41434" y="3418"/>
                  <a:pt x="41434" y="3418"/>
                </a:cubicBezTo>
                <a:cubicBezTo>
                  <a:pt x="41434" y="3418"/>
                  <a:pt x="39806" y="2993"/>
                  <a:pt x="39491" y="2221"/>
                </a:cubicBezTo>
                <a:cubicBezTo>
                  <a:pt x="39175" y="1442"/>
                  <a:pt x="40035" y="0"/>
                  <a:pt x="40035" y="0"/>
                </a:cubicBezTo>
                <a:close/>
              </a:path>
            </a:pathLst>
          </a:custGeom>
          <a:solidFill>
            <a:schemeClr val="dk1">
              <a:alpha val="26666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1" name="Google Shape;531;p37"/>
          <p:cNvSpPr/>
          <p:nvPr/>
        </p:nvSpPr>
        <p:spPr>
          <a:xfrm rot="-594043">
            <a:off x="927878" y="4236533"/>
            <a:ext cx="937065" cy="552301"/>
          </a:xfrm>
          <a:custGeom>
            <a:rect b="b" l="l" r="r" t="t"/>
            <a:pathLst>
              <a:path extrusionOk="0" h="25961" w="44052">
                <a:moveTo>
                  <a:pt x="40035" y="0"/>
                </a:moveTo>
                <a:lnTo>
                  <a:pt x="0" y="15402"/>
                </a:lnTo>
                <a:cubicBezTo>
                  <a:pt x="0" y="15402"/>
                  <a:pt x="1513" y="15761"/>
                  <a:pt x="1873" y="16638"/>
                </a:cubicBezTo>
                <a:cubicBezTo>
                  <a:pt x="2237" y="17514"/>
                  <a:pt x="1524" y="18526"/>
                  <a:pt x="1524" y="18526"/>
                </a:cubicBezTo>
                <a:cubicBezTo>
                  <a:pt x="1524" y="18526"/>
                  <a:pt x="2999" y="18885"/>
                  <a:pt x="3380" y="19816"/>
                </a:cubicBezTo>
                <a:cubicBezTo>
                  <a:pt x="3767" y="20752"/>
                  <a:pt x="2885" y="22439"/>
                  <a:pt x="2885" y="22439"/>
                </a:cubicBezTo>
                <a:cubicBezTo>
                  <a:pt x="2885" y="22439"/>
                  <a:pt x="4447" y="23011"/>
                  <a:pt x="4703" y="23631"/>
                </a:cubicBezTo>
                <a:cubicBezTo>
                  <a:pt x="4958" y="24252"/>
                  <a:pt x="4327" y="25960"/>
                  <a:pt x="4327" y="25960"/>
                </a:cubicBezTo>
                <a:lnTo>
                  <a:pt x="44051" y="10684"/>
                </a:lnTo>
                <a:cubicBezTo>
                  <a:pt x="41510" y="9791"/>
                  <a:pt x="42609" y="7168"/>
                  <a:pt x="42609" y="7168"/>
                </a:cubicBezTo>
                <a:cubicBezTo>
                  <a:pt x="42609" y="7168"/>
                  <a:pt x="41521" y="6466"/>
                  <a:pt x="41047" y="5753"/>
                </a:cubicBezTo>
                <a:cubicBezTo>
                  <a:pt x="40574" y="5040"/>
                  <a:pt x="41434" y="3418"/>
                  <a:pt x="41434" y="3418"/>
                </a:cubicBezTo>
                <a:cubicBezTo>
                  <a:pt x="41434" y="3418"/>
                  <a:pt x="39806" y="2993"/>
                  <a:pt x="39491" y="2221"/>
                </a:cubicBezTo>
                <a:cubicBezTo>
                  <a:pt x="39175" y="1442"/>
                  <a:pt x="40035" y="0"/>
                  <a:pt x="40035" y="0"/>
                </a:cubicBezTo>
                <a:close/>
              </a:path>
            </a:pathLst>
          </a:custGeom>
          <a:solidFill>
            <a:schemeClr val="dk1">
              <a:alpha val="26666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2" name="Google Shape;532;p37"/>
          <p:cNvSpPr/>
          <p:nvPr/>
        </p:nvSpPr>
        <p:spPr>
          <a:xfrm rot="-594043">
            <a:off x="6878512" y="4236534"/>
            <a:ext cx="937065" cy="552301"/>
          </a:xfrm>
          <a:custGeom>
            <a:rect b="b" l="l" r="r" t="t"/>
            <a:pathLst>
              <a:path extrusionOk="0" h="25961" w="44052">
                <a:moveTo>
                  <a:pt x="40035" y="0"/>
                </a:moveTo>
                <a:lnTo>
                  <a:pt x="0" y="15402"/>
                </a:lnTo>
                <a:cubicBezTo>
                  <a:pt x="0" y="15402"/>
                  <a:pt x="1513" y="15761"/>
                  <a:pt x="1873" y="16638"/>
                </a:cubicBezTo>
                <a:cubicBezTo>
                  <a:pt x="2237" y="17514"/>
                  <a:pt x="1524" y="18526"/>
                  <a:pt x="1524" y="18526"/>
                </a:cubicBezTo>
                <a:cubicBezTo>
                  <a:pt x="1524" y="18526"/>
                  <a:pt x="2999" y="18885"/>
                  <a:pt x="3380" y="19816"/>
                </a:cubicBezTo>
                <a:cubicBezTo>
                  <a:pt x="3767" y="20752"/>
                  <a:pt x="2885" y="22439"/>
                  <a:pt x="2885" y="22439"/>
                </a:cubicBezTo>
                <a:cubicBezTo>
                  <a:pt x="2885" y="22439"/>
                  <a:pt x="4447" y="23011"/>
                  <a:pt x="4703" y="23631"/>
                </a:cubicBezTo>
                <a:cubicBezTo>
                  <a:pt x="4958" y="24252"/>
                  <a:pt x="4327" y="25960"/>
                  <a:pt x="4327" y="25960"/>
                </a:cubicBezTo>
                <a:lnTo>
                  <a:pt x="44051" y="10684"/>
                </a:lnTo>
                <a:cubicBezTo>
                  <a:pt x="41510" y="9791"/>
                  <a:pt x="42609" y="7168"/>
                  <a:pt x="42609" y="7168"/>
                </a:cubicBezTo>
                <a:cubicBezTo>
                  <a:pt x="42609" y="7168"/>
                  <a:pt x="41521" y="6466"/>
                  <a:pt x="41047" y="5753"/>
                </a:cubicBezTo>
                <a:cubicBezTo>
                  <a:pt x="40574" y="5040"/>
                  <a:pt x="41434" y="3418"/>
                  <a:pt x="41434" y="3418"/>
                </a:cubicBezTo>
                <a:cubicBezTo>
                  <a:pt x="41434" y="3418"/>
                  <a:pt x="39806" y="2993"/>
                  <a:pt x="39491" y="2221"/>
                </a:cubicBezTo>
                <a:cubicBezTo>
                  <a:pt x="39175" y="1442"/>
                  <a:pt x="40035" y="0"/>
                  <a:pt x="40035" y="0"/>
                </a:cubicBezTo>
                <a:close/>
              </a:path>
            </a:pathLst>
          </a:custGeom>
          <a:solidFill>
            <a:schemeClr val="dk1">
              <a:alpha val="26666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38"/>
          <p:cNvSpPr txBox="1"/>
          <p:nvPr>
            <p:ph idx="4294967295" type="title"/>
          </p:nvPr>
        </p:nvSpPr>
        <p:spPr>
          <a:xfrm>
            <a:off x="1257300" y="342776"/>
            <a:ext cx="7886700" cy="9953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Concert One"/>
              <a:buNone/>
            </a:pPr>
            <a:r>
              <a:rPr b="1" lang="en-US"/>
              <a:t>Creating a DataFrame from scratch</a:t>
            </a:r>
            <a:endParaRPr/>
          </a:p>
        </p:txBody>
      </p:sp>
      <p:sp>
        <p:nvSpPr>
          <p:cNvPr id="538" name="Google Shape;538;p38"/>
          <p:cNvSpPr txBox="1"/>
          <p:nvPr>
            <p:ph idx="4294967295" type="body"/>
          </p:nvPr>
        </p:nvSpPr>
        <p:spPr>
          <a:xfrm>
            <a:off x="810670" y="909113"/>
            <a:ext cx="7886700" cy="36528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500">
                <a:solidFill>
                  <a:schemeClr val="dk2"/>
                </a:solidFill>
              </a:rPr>
              <a:t>There are many ways to create a DataFrame from scratch, but a great option is to just use a simple dict. But first you must import pandas.</a:t>
            </a:r>
            <a:endParaRPr/>
          </a:p>
          <a:p>
            <a:pPr indent="-2286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5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500">
                <a:solidFill>
                  <a:schemeClr val="dk2"/>
                </a:solidFill>
              </a:rPr>
              <a:t>Let's say we have a fruit stand that sells apples and oranges. We want to have a column for each fruit and a row for each customer purchase. To organize this as a dictionary for pandas we could do something like:</a:t>
            </a:r>
            <a:endParaRPr/>
          </a:p>
          <a:p>
            <a:pPr indent="-2286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500">
              <a:solidFill>
                <a:schemeClr val="dk2"/>
              </a:solidFill>
            </a:endParaRPr>
          </a:p>
          <a:p>
            <a:pPr indent="-2286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5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500">
                <a:solidFill>
                  <a:schemeClr val="dk2"/>
                </a:solidFill>
              </a:rPr>
              <a:t>And then pass it to the pandas DataFrame:</a:t>
            </a:r>
            <a:endParaRPr sz="1500">
              <a:solidFill>
                <a:schemeClr val="dk2"/>
              </a:solidFill>
            </a:endParaRPr>
          </a:p>
          <a:p>
            <a:pPr indent="-2286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350">
              <a:solidFill>
                <a:schemeClr val="dk2"/>
              </a:solidFill>
            </a:endParaRPr>
          </a:p>
        </p:txBody>
      </p:sp>
      <p:sp>
        <p:nvSpPr>
          <p:cNvPr id="539" name="Google Shape;539;p38"/>
          <p:cNvSpPr/>
          <p:nvPr/>
        </p:nvSpPr>
        <p:spPr>
          <a:xfrm>
            <a:off x="1381612" y="3848536"/>
            <a:ext cx="4309661" cy="253916"/>
          </a:xfrm>
          <a:prstGeom prst="rect">
            <a:avLst/>
          </a:prstGeom>
          <a:solidFill>
            <a:srgbClr val="FDE5D4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df</a:t>
            </a:r>
            <a:r>
              <a:rPr b="1" i="0" lang="en-US" sz="1050" u="none" cap="none" strike="noStrike">
                <a:solidFill>
                  <a:srgbClr val="4D4D4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050" u="none" cap="none" strike="noStrike">
                <a:solidFill>
                  <a:srgbClr val="3E999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i="0" lang="en-US" sz="1050" u="none" cap="none" strike="noStrike">
                <a:solidFill>
                  <a:srgbClr val="4D4D4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pd.</a:t>
            </a:r>
            <a:r>
              <a:rPr b="1" i="0" lang="en-US" sz="1050" u="none" cap="none" strike="noStrike">
                <a:solidFill>
                  <a:srgbClr val="4271AE"/>
                </a:solidFill>
                <a:latin typeface="Courier New"/>
                <a:ea typeface="Courier New"/>
                <a:cs typeface="Courier New"/>
                <a:sym typeface="Courier New"/>
              </a:rPr>
              <a:t>DataFrame</a:t>
            </a:r>
            <a:r>
              <a:rPr b="1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(data)</a:t>
            </a:r>
            <a:endParaRPr/>
          </a:p>
        </p:txBody>
      </p:sp>
      <p:sp>
        <p:nvSpPr>
          <p:cNvPr id="540" name="Google Shape;540;p38"/>
          <p:cNvSpPr/>
          <p:nvPr/>
        </p:nvSpPr>
        <p:spPr>
          <a:xfrm>
            <a:off x="3129003" y="1650560"/>
            <a:ext cx="1707519" cy="253916"/>
          </a:xfrm>
          <a:prstGeom prst="rect">
            <a:avLst/>
          </a:prstGeom>
          <a:solidFill>
            <a:srgbClr val="FDE5D4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50" u="none" cap="none" strike="noStrike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pandas </a:t>
            </a:r>
            <a:r>
              <a:rPr b="1" i="0" lang="en-US" sz="1050" u="none" cap="none" strike="noStrike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b="1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pd</a:t>
            </a:r>
            <a:endParaRPr b="1" i="0" sz="105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41" name="Google Shape;541;p38"/>
          <p:cNvSpPr/>
          <p:nvPr/>
        </p:nvSpPr>
        <p:spPr>
          <a:xfrm>
            <a:off x="1381612" y="3028283"/>
            <a:ext cx="6430868" cy="253916"/>
          </a:xfrm>
          <a:prstGeom prst="rect">
            <a:avLst/>
          </a:prstGeom>
          <a:solidFill>
            <a:srgbClr val="FDE5D4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data = { </a:t>
            </a:r>
            <a:r>
              <a:rPr b="1" i="0" lang="en-US" sz="1050" u="none" cap="none" strike="noStrike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'apples'</a:t>
            </a:r>
            <a:r>
              <a:rPr b="1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:[</a:t>
            </a:r>
            <a:r>
              <a:rPr b="1" i="0" lang="en-US" sz="1050" u="none" cap="none" strike="noStrike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 </a:t>
            </a:r>
            <a:r>
              <a:rPr b="1" i="0" lang="en-US" sz="1050" u="none" cap="none" strike="noStrike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 </a:t>
            </a:r>
            <a:r>
              <a:rPr b="1" i="0" lang="en-US" sz="1050" u="none" cap="none" strike="noStrike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 </a:t>
            </a:r>
            <a:r>
              <a:rPr b="1" i="0" lang="en-US" sz="1050" u="none" cap="none" strike="noStrike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] , </a:t>
            </a:r>
            <a:r>
              <a:rPr b="1" i="0" lang="en-US" sz="1050" u="none" cap="none" strike="noStrike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'oranges'</a:t>
            </a:r>
            <a:r>
              <a:rPr b="1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:[</a:t>
            </a:r>
            <a:r>
              <a:rPr b="1" i="0" lang="en-US" sz="1050" u="none" cap="none" strike="noStrike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 </a:t>
            </a:r>
            <a:r>
              <a:rPr b="1" i="0" lang="en-US" sz="1050" u="none" cap="none" strike="noStrike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 </a:t>
            </a:r>
            <a:r>
              <a:rPr b="1" i="0" lang="en-US" sz="1050" u="none" cap="none" strike="noStrike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b="1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 </a:t>
            </a:r>
            <a:r>
              <a:rPr b="1" i="0" lang="en-US" sz="1050" u="none" cap="none" strike="noStrike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i="0" lang="en-US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] }</a:t>
            </a:r>
            <a:endParaRPr/>
          </a:p>
        </p:txBody>
      </p:sp>
      <p:pic>
        <p:nvPicPr>
          <p:cNvPr id="542" name="Google Shape;542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65232" y="3282199"/>
            <a:ext cx="1501989" cy="1413637"/>
          </a:xfrm>
          <a:prstGeom prst="rect">
            <a:avLst/>
          </a:prstGeom>
          <a:noFill/>
          <a:ln>
            <a:noFill/>
          </a:ln>
        </p:spPr>
      </p:pic>
      <p:pic>
        <p:nvPicPr>
          <p:cNvPr id="543" name="Google Shape;543;p38"/>
          <p:cNvPicPr preferRelativeResize="0"/>
          <p:nvPr/>
        </p:nvPicPr>
        <p:blipFill rotWithShape="1">
          <a:blip r:embed="rId4">
            <a:alphaModFix amt="80000"/>
          </a:blip>
          <a:srcRect b="0" l="0" r="0" t="0"/>
          <a:stretch/>
        </p:blipFill>
        <p:spPr>
          <a:xfrm flipH="1" rot="10800000">
            <a:off x="5729028" y="3724019"/>
            <a:ext cx="1327082" cy="5100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39"/>
          <p:cNvSpPr txBox="1"/>
          <p:nvPr>
            <p:ph idx="4294967295" type="title"/>
          </p:nvPr>
        </p:nvSpPr>
        <p:spPr>
          <a:xfrm>
            <a:off x="0" y="274638"/>
            <a:ext cx="4496373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400"/>
              <a:t>Reading data from a CSV file</a:t>
            </a:r>
            <a:endParaRPr sz="2400"/>
          </a:p>
        </p:txBody>
      </p:sp>
      <p:sp>
        <p:nvSpPr>
          <p:cNvPr id="549" name="Google Shape;549;p39"/>
          <p:cNvSpPr/>
          <p:nvPr/>
        </p:nvSpPr>
        <p:spPr>
          <a:xfrm flipH="1" rot="10800000">
            <a:off x="3608214" y="1031330"/>
            <a:ext cx="2441952" cy="677826"/>
          </a:xfrm>
          <a:prstGeom prst="bentUpArrow">
            <a:avLst>
              <a:gd fmla="val 25000" name="adj1"/>
              <a:gd fmla="val 28175" name="adj2"/>
              <a:gd fmla="val 25000" name="adj3"/>
            </a:avLst>
          </a:prstGeom>
          <a:gradFill>
            <a:gsLst>
              <a:gs pos="0">
                <a:srgbClr val="FF7E18"/>
              </a:gs>
              <a:gs pos="100000">
                <a:srgbClr val="FFA870"/>
              </a:gs>
            </a:gsLst>
            <a:lin ang="16200000" scaled="0"/>
          </a:gra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0" name="Google Shape;550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7" y="941388"/>
            <a:ext cx="2922407" cy="2314502"/>
          </a:xfrm>
          <a:prstGeom prst="rect">
            <a:avLst/>
          </a:prstGeom>
          <a:noFill/>
          <a:ln>
            <a:noFill/>
          </a:ln>
        </p:spPr>
      </p:pic>
      <p:pic>
        <p:nvPicPr>
          <p:cNvPr id="551" name="Google Shape;551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53476" y="1709150"/>
            <a:ext cx="3263300" cy="175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4"/>
          <p:cNvSpPr txBox="1"/>
          <p:nvPr>
            <p:ph idx="8" type="title"/>
          </p:nvPr>
        </p:nvSpPr>
        <p:spPr>
          <a:xfrm>
            <a:off x="589813" y="457347"/>
            <a:ext cx="3280917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Table of Contents!</a:t>
            </a:r>
            <a:endParaRPr/>
          </a:p>
        </p:txBody>
      </p:sp>
      <p:sp>
        <p:nvSpPr>
          <p:cNvPr id="192" name="Google Shape;192;p4"/>
          <p:cNvSpPr txBox="1"/>
          <p:nvPr>
            <p:ph type="title"/>
          </p:nvPr>
        </p:nvSpPr>
        <p:spPr>
          <a:xfrm>
            <a:off x="490825" y="964475"/>
            <a:ext cx="3114600" cy="639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-US">
                <a:solidFill>
                  <a:schemeClr val="accent6"/>
                </a:solidFill>
              </a:rPr>
              <a:t>1: Introduction to Python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193" name="Google Shape;193;p4"/>
          <p:cNvSpPr txBox="1"/>
          <p:nvPr>
            <p:ph idx="1" type="subTitle"/>
          </p:nvPr>
        </p:nvSpPr>
        <p:spPr>
          <a:xfrm>
            <a:off x="260527" y="1432509"/>
            <a:ext cx="4365744" cy="96676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oto Sans Symbols"/>
              <a:buChar char="▪"/>
            </a:pPr>
            <a:r>
              <a:rPr lang="en-US" sz="1100"/>
              <a:t>Understanding Python programming language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oto Sans Symbols"/>
              <a:buChar char="▪"/>
            </a:pPr>
            <a:r>
              <a:rPr lang="en-US" sz="1100"/>
              <a:t>Setting up Python (IDEs, </a:t>
            </a:r>
            <a:r>
              <a:rPr lang="en-US" sz="1100"/>
              <a:t>Jupyter</a:t>
            </a:r>
            <a:r>
              <a:rPr lang="en-US" sz="1100"/>
              <a:t> Notebooks)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oto Sans Symbols"/>
              <a:buChar char="▪"/>
            </a:pPr>
            <a:r>
              <a:rPr lang="en-US" sz="1100"/>
              <a:t>Basic Python syntax </a:t>
            </a:r>
            <a:endParaRPr sz="11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oto Sans Symbols"/>
              <a:buChar char="▪"/>
            </a:pPr>
            <a:r>
              <a:rPr lang="en-US" sz="1100"/>
              <a:t>Writing and executing your first Python program</a:t>
            </a:r>
            <a:endParaRPr/>
          </a:p>
        </p:txBody>
      </p:sp>
      <p:sp>
        <p:nvSpPr>
          <p:cNvPr id="194" name="Google Shape;194;p4"/>
          <p:cNvSpPr txBox="1"/>
          <p:nvPr>
            <p:ph idx="2" type="title"/>
          </p:nvPr>
        </p:nvSpPr>
        <p:spPr>
          <a:xfrm>
            <a:off x="4856562" y="533580"/>
            <a:ext cx="29178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-US">
                <a:solidFill>
                  <a:schemeClr val="accent6"/>
                </a:solidFill>
              </a:rPr>
              <a:t>3: Control Structures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195" name="Google Shape;195;p4"/>
          <p:cNvSpPr txBox="1"/>
          <p:nvPr>
            <p:ph idx="3" type="subTitle"/>
          </p:nvPr>
        </p:nvSpPr>
        <p:spPr>
          <a:xfrm>
            <a:off x="4551984" y="1030047"/>
            <a:ext cx="3989100" cy="7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oto Sans Symbols"/>
              <a:buChar char="▪"/>
            </a:pPr>
            <a:r>
              <a:rPr lang="en-US" sz="1100"/>
              <a:t>Conditional statements (if, elif, else)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oto Sans Symbols"/>
              <a:buChar char="▪"/>
            </a:pPr>
            <a:r>
              <a:rPr lang="en-US" sz="1100"/>
              <a:t>Looping (for and while loops)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oto Sans Symbols"/>
              <a:buChar char="▪"/>
            </a:pPr>
            <a:r>
              <a:rPr lang="en-US" sz="1100"/>
              <a:t>Controlling program flow</a:t>
            </a:r>
            <a:endParaRPr/>
          </a:p>
        </p:txBody>
      </p:sp>
      <p:sp>
        <p:nvSpPr>
          <p:cNvPr id="196" name="Google Shape;196;p4"/>
          <p:cNvSpPr txBox="1"/>
          <p:nvPr>
            <p:ph idx="4" type="title"/>
          </p:nvPr>
        </p:nvSpPr>
        <p:spPr>
          <a:xfrm>
            <a:off x="415200" y="2594797"/>
            <a:ext cx="3905100" cy="74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-US">
                <a:solidFill>
                  <a:schemeClr val="accent6"/>
                </a:solidFill>
              </a:rPr>
              <a:t>2:Variables and Data Structures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197" name="Google Shape;197;p4"/>
          <p:cNvSpPr txBox="1"/>
          <p:nvPr>
            <p:ph idx="5" type="subTitle"/>
          </p:nvPr>
        </p:nvSpPr>
        <p:spPr>
          <a:xfrm>
            <a:off x="260527" y="3060232"/>
            <a:ext cx="4365744" cy="10992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oto Sans Symbols"/>
              <a:buChar char="▪"/>
            </a:pPr>
            <a:r>
              <a:rPr lang="en-US" sz="1100"/>
              <a:t>Variables and data types (int, float, string, boolean)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oto Sans Symbols"/>
              <a:buChar char="▪"/>
            </a:pPr>
            <a:r>
              <a:rPr lang="en-US" sz="1100"/>
              <a:t>Lists, tuples, and dictionaries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oto Sans Symbols"/>
              <a:buChar char="▪"/>
            </a:pPr>
            <a:r>
              <a:rPr lang="en-US" sz="1100"/>
              <a:t>Working with data structures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oto Sans Symbols"/>
              <a:buChar char="▪"/>
            </a:pPr>
            <a:r>
              <a:rPr lang="en-US" sz="1100"/>
              <a:t>Basic operations and methods</a:t>
            </a:r>
            <a:endParaRPr/>
          </a:p>
          <a:p>
            <a:pPr indent="-698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oto Sans Symbols"/>
              <a:buNone/>
            </a:pPr>
            <a:r>
              <a:t/>
            </a:r>
            <a:endParaRPr sz="1100"/>
          </a:p>
        </p:txBody>
      </p:sp>
      <p:sp>
        <p:nvSpPr>
          <p:cNvPr id="198" name="Google Shape;198;p4"/>
          <p:cNvSpPr txBox="1"/>
          <p:nvPr>
            <p:ph idx="6" type="title"/>
          </p:nvPr>
        </p:nvSpPr>
        <p:spPr>
          <a:xfrm>
            <a:off x="4856562" y="3365660"/>
            <a:ext cx="29178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-US">
                <a:solidFill>
                  <a:schemeClr val="accent6"/>
                </a:solidFill>
              </a:rPr>
              <a:t>5: NumPy and Arrays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199" name="Google Shape;199;p4"/>
          <p:cNvSpPr txBox="1"/>
          <p:nvPr>
            <p:ph idx="7" type="subTitle"/>
          </p:nvPr>
        </p:nvSpPr>
        <p:spPr>
          <a:xfrm>
            <a:off x="4936385" y="3685873"/>
            <a:ext cx="3898232" cy="87925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714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▪"/>
            </a:pPr>
            <a:r>
              <a:rPr lang="en-US" sz="1100"/>
              <a:t>Creating and manipulating arrays</a:t>
            </a:r>
            <a:endParaRPr/>
          </a:p>
          <a:p>
            <a:pPr indent="-1714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▪"/>
            </a:pPr>
            <a:r>
              <a:rPr lang="en-US" sz="1100"/>
              <a:t>Basic array operations</a:t>
            </a:r>
            <a:endParaRPr/>
          </a:p>
          <a:p>
            <a:pPr indent="-1714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▪"/>
            </a:pPr>
            <a:r>
              <a:rPr lang="en-US" sz="1100"/>
              <a:t>Introduction to NumPy for numerical operations</a:t>
            </a:r>
            <a:endParaRPr/>
          </a:p>
          <a:p>
            <a:pPr indent="-10160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None/>
            </a:pPr>
            <a:r>
              <a:t/>
            </a:r>
            <a:endParaRPr sz="1100"/>
          </a:p>
        </p:txBody>
      </p:sp>
      <p:sp>
        <p:nvSpPr>
          <p:cNvPr id="200" name="Google Shape;200;p4"/>
          <p:cNvSpPr txBox="1"/>
          <p:nvPr/>
        </p:nvSpPr>
        <p:spPr>
          <a:xfrm>
            <a:off x="4856550" y="1881322"/>
            <a:ext cx="33801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Concert One"/>
              <a:buNone/>
            </a:pPr>
            <a:r>
              <a:rPr b="1" i="0" lang="en-US" sz="2100" u="none" cap="none" strike="noStrike">
                <a:solidFill>
                  <a:schemeClr val="accent6"/>
                </a:solidFill>
                <a:latin typeface="Concert One"/>
                <a:ea typeface="Concert One"/>
                <a:cs typeface="Concert One"/>
                <a:sym typeface="Concert One"/>
              </a:rPr>
              <a:t>4: Functions and Modules</a:t>
            </a:r>
            <a:endParaRPr/>
          </a:p>
        </p:txBody>
      </p:sp>
      <p:sp>
        <p:nvSpPr>
          <p:cNvPr id="201" name="Google Shape;201;p4"/>
          <p:cNvSpPr txBox="1"/>
          <p:nvPr/>
        </p:nvSpPr>
        <p:spPr>
          <a:xfrm>
            <a:off x="4742475" y="2278926"/>
            <a:ext cx="3989100" cy="10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Char char="▪"/>
            </a:pPr>
            <a:r>
              <a:rPr b="0" i="0" lang="en-US" sz="1100" u="none" cap="none" strike="noStrik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Creating and using functions</a:t>
            </a:r>
            <a:endParaRPr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Char char="▪"/>
            </a:pPr>
            <a:r>
              <a:rPr b="0" i="0" lang="en-US" sz="1100" u="none" cap="none" strike="noStrik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Built-in Python functions</a:t>
            </a:r>
            <a:endParaRPr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Char char="▪"/>
            </a:pPr>
            <a:r>
              <a:rPr b="0" i="0" lang="en-US" sz="1100" u="none" cap="none" strike="noStrik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Importing and using modules</a:t>
            </a:r>
            <a:endParaRPr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Char char="▪"/>
            </a:pPr>
            <a:r>
              <a:rPr b="0" i="0" lang="en-US" sz="1100" u="none" cap="none" strike="noStrik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Building reusable code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40"/>
          <p:cNvSpPr txBox="1"/>
          <p:nvPr>
            <p:ph idx="4294967295" type="title"/>
          </p:nvPr>
        </p:nvSpPr>
        <p:spPr>
          <a:xfrm>
            <a:off x="1320036" y="229100"/>
            <a:ext cx="3114460" cy="5730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Concert One"/>
              <a:buNone/>
            </a:pPr>
            <a:r>
              <a:rPr b="1" lang="en-US"/>
              <a:t>Viewing your data</a:t>
            </a:r>
            <a:endParaRPr/>
          </a:p>
        </p:txBody>
      </p:sp>
      <p:sp>
        <p:nvSpPr>
          <p:cNvPr id="557" name="Google Shape;557;p40"/>
          <p:cNvSpPr txBox="1"/>
          <p:nvPr>
            <p:ph idx="4294967295" type="body"/>
          </p:nvPr>
        </p:nvSpPr>
        <p:spPr>
          <a:xfrm>
            <a:off x="833988" y="1366169"/>
            <a:ext cx="7478113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 Medium"/>
              <a:buChar char="●"/>
            </a:pPr>
            <a:r>
              <a:rPr lang="en-US" sz="1400">
                <a:solidFill>
                  <a:schemeClr val="dk1"/>
                </a:solidFill>
              </a:rPr>
              <a:t>The first thing to do when opening a new dataset is print out a few rows to keep as a visual reference. We accomplish this with </a:t>
            </a: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head()</a:t>
            </a:r>
            <a:r>
              <a:rPr lang="en-US" sz="1400"/>
              <a:t>: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 Medium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 Medium"/>
              <a:buChar char="●"/>
            </a:pPr>
            <a:r>
              <a:rPr lang="en-US" sz="1400">
                <a:solidFill>
                  <a:schemeClr val="dk1"/>
                </a:solidFill>
              </a:rPr>
              <a:t>.head() outputs the first five rows of your DataFrame by default, but we could also pass a number as well: </a:t>
            </a: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df.head(10)</a:t>
            </a:r>
            <a:r>
              <a:rPr lang="en-US" sz="1400">
                <a:solidFill>
                  <a:schemeClr val="dk1"/>
                </a:solidFill>
              </a:rPr>
              <a:t> would output the top ten rows, for example.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 Medium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 Medium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 Medium"/>
              <a:buChar char="●"/>
            </a:pPr>
            <a:r>
              <a:rPr lang="en-US" sz="1400">
                <a:solidFill>
                  <a:schemeClr val="dk1"/>
                </a:solidFill>
              </a:rPr>
              <a:t>To see the last five rows use </a:t>
            </a: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.tail()</a:t>
            </a:r>
            <a:r>
              <a:rPr lang="en-US" sz="1400"/>
              <a:t> </a:t>
            </a:r>
            <a:r>
              <a:rPr lang="en-US" sz="1400">
                <a:solidFill>
                  <a:schemeClr val="dk1"/>
                </a:solidFill>
              </a:rPr>
              <a:t>that also accepts a number, and in this case we printing the bottom two rows.: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 Medium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</p:txBody>
      </p:sp>
      <p:sp>
        <p:nvSpPr>
          <p:cNvPr id="558" name="Google Shape;558;p40"/>
          <p:cNvSpPr/>
          <p:nvPr/>
        </p:nvSpPr>
        <p:spPr>
          <a:xfrm>
            <a:off x="3667028" y="1909743"/>
            <a:ext cx="906017" cy="253916"/>
          </a:xfrm>
          <a:prstGeom prst="rect">
            <a:avLst/>
          </a:prstGeom>
          <a:solidFill>
            <a:srgbClr val="FDE5D4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50" u="none" cap="none" strike="noStrike">
                <a:solidFill>
                  <a:srgbClr val="4D4D4C"/>
                </a:solidFill>
                <a:latin typeface="Courier New"/>
                <a:ea typeface="Courier New"/>
                <a:cs typeface="Courier New"/>
                <a:sym typeface="Courier New"/>
              </a:rPr>
              <a:t>df.</a:t>
            </a:r>
            <a:r>
              <a:rPr b="1" i="0" lang="en-US" sz="1050" u="none" cap="none" strike="noStrike">
                <a:solidFill>
                  <a:srgbClr val="4271AE"/>
                </a:solidFill>
                <a:latin typeface="Courier New"/>
                <a:ea typeface="Courier New"/>
                <a:cs typeface="Courier New"/>
                <a:sym typeface="Courier New"/>
              </a:rPr>
              <a:t>head</a:t>
            </a:r>
            <a:r>
              <a:rPr b="1" i="0" lang="en-US" sz="1050" u="none" cap="none" strike="noStrike">
                <a:solidFill>
                  <a:srgbClr val="4D4D4C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b="1" i="0" sz="105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59" name="Google Shape;559;p40"/>
          <p:cNvSpPr/>
          <p:nvPr/>
        </p:nvSpPr>
        <p:spPr>
          <a:xfrm>
            <a:off x="3527298" y="3855689"/>
            <a:ext cx="986167" cy="253916"/>
          </a:xfrm>
          <a:prstGeom prst="rect">
            <a:avLst/>
          </a:prstGeom>
          <a:solidFill>
            <a:srgbClr val="FDE5D4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50" u="none" cap="none" strike="noStrike">
                <a:solidFill>
                  <a:srgbClr val="4D4D4C"/>
                </a:solidFill>
                <a:latin typeface="Courier New"/>
                <a:ea typeface="Courier New"/>
                <a:cs typeface="Courier New"/>
                <a:sym typeface="Courier New"/>
              </a:rPr>
              <a:t>df.</a:t>
            </a:r>
            <a:r>
              <a:rPr b="1" i="0" lang="en-US" sz="1050" u="none" cap="none" strike="noStrike">
                <a:solidFill>
                  <a:srgbClr val="4271AE"/>
                </a:solidFill>
                <a:latin typeface="Courier New"/>
                <a:ea typeface="Courier New"/>
                <a:cs typeface="Courier New"/>
                <a:sym typeface="Courier New"/>
              </a:rPr>
              <a:t>tail</a:t>
            </a:r>
            <a:r>
              <a:rPr b="1" i="0" lang="en-US" sz="1050" u="none" cap="none" strike="noStrike">
                <a:solidFill>
                  <a:srgbClr val="4D4D4C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-US" sz="1050" u="none" cap="none" strike="noStrike">
                <a:solidFill>
                  <a:srgbClr val="F5871F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i="0" lang="en-US" sz="1050" u="none" cap="none" strike="noStrike">
                <a:solidFill>
                  <a:srgbClr val="4D4D4C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i="0" sz="105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4" name="Google Shape;564;p41"/>
          <p:cNvGrpSpPr/>
          <p:nvPr/>
        </p:nvGrpSpPr>
        <p:grpSpPr>
          <a:xfrm rot="1299773">
            <a:off x="5938417" y="2669697"/>
            <a:ext cx="421380" cy="627379"/>
            <a:chOff x="1611400" y="4264325"/>
            <a:chExt cx="204725" cy="304875"/>
          </a:xfrm>
        </p:grpSpPr>
        <p:sp>
          <p:nvSpPr>
            <p:cNvPr id="565" name="Google Shape;565;p41"/>
            <p:cNvSpPr/>
            <p:nvPr/>
          </p:nvSpPr>
          <p:spPr>
            <a:xfrm>
              <a:off x="1611400" y="4264325"/>
              <a:ext cx="204725" cy="224825"/>
            </a:xfrm>
            <a:custGeom>
              <a:rect b="b" l="l" r="r" t="t"/>
              <a:pathLst>
                <a:path extrusionOk="0" h="8993" w="8189">
                  <a:moveTo>
                    <a:pt x="3561" y="0"/>
                  </a:moveTo>
                  <a:cubicBezTo>
                    <a:pt x="1727" y="0"/>
                    <a:pt x="0" y="1490"/>
                    <a:pt x="935" y="3575"/>
                  </a:cubicBezTo>
                  <a:cubicBezTo>
                    <a:pt x="1077" y="3892"/>
                    <a:pt x="1311" y="4020"/>
                    <a:pt x="1557" y="4020"/>
                  </a:cubicBezTo>
                  <a:cubicBezTo>
                    <a:pt x="2000" y="4020"/>
                    <a:pt x="2483" y="3607"/>
                    <a:pt x="2546" y="3138"/>
                  </a:cubicBezTo>
                  <a:cubicBezTo>
                    <a:pt x="2652" y="2350"/>
                    <a:pt x="3006" y="2037"/>
                    <a:pt x="3405" y="2037"/>
                  </a:cubicBezTo>
                  <a:cubicBezTo>
                    <a:pt x="4054" y="2037"/>
                    <a:pt x="4819" y="2864"/>
                    <a:pt x="4821" y="3825"/>
                  </a:cubicBezTo>
                  <a:cubicBezTo>
                    <a:pt x="4825" y="5165"/>
                    <a:pt x="3942" y="6358"/>
                    <a:pt x="3228" y="7421"/>
                  </a:cubicBezTo>
                  <a:cubicBezTo>
                    <a:pt x="2689" y="8221"/>
                    <a:pt x="3437" y="8993"/>
                    <a:pt x="4195" y="8993"/>
                  </a:cubicBezTo>
                  <a:cubicBezTo>
                    <a:pt x="4522" y="8993"/>
                    <a:pt x="4850" y="8849"/>
                    <a:pt x="5078" y="8503"/>
                  </a:cubicBezTo>
                  <a:cubicBezTo>
                    <a:pt x="6537" y="6287"/>
                    <a:pt x="8188" y="2626"/>
                    <a:pt x="5438" y="602"/>
                  </a:cubicBezTo>
                  <a:cubicBezTo>
                    <a:pt x="4875" y="188"/>
                    <a:pt x="4211" y="0"/>
                    <a:pt x="35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6" name="Google Shape;566;p41"/>
            <p:cNvSpPr/>
            <p:nvPr/>
          </p:nvSpPr>
          <p:spPr>
            <a:xfrm>
              <a:off x="1688575" y="4506825"/>
              <a:ext cx="60375" cy="62375"/>
            </a:xfrm>
            <a:custGeom>
              <a:rect b="b" l="l" r="r" t="t"/>
              <a:pathLst>
                <a:path extrusionOk="0" h="2495" w="2415">
                  <a:moveTo>
                    <a:pt x="1242" y="0"/>
                  </a:moveTo>
                  <a:cubicBezTo>
                    <a:pt x="1230" y="0"/>
                    <a:pt x="1219" y="1"/>
                    <a:pt x="1207" y="1"/>
                  </a:cubicBezTo>
                  <a:cubicBezTo>
                    <a:pt x="1005" y="10"/>
                    <a:pt x="807" y="63"/>
                    <a:pt x="629" y="158"/>
                  </a:cubicBezTo>
                  <a:cubicBezTo>
                    <a:pt x="403" y="277"/>
                    <a:pt x="150" y="585"/>
                    <a:pt x="103" y="841"/>
                  </a:cubicBezTo>
                  <a:cubicBezTo>
                    <a:pt x="93" y="897"/>
                    <a:pt x="83" y="952"/>
                    <a:pt x="73" y="1007"/>
                  </a:cubicBezTo>
                  <a:cubicBezTo>
                    <a:pt x="0" y="1417"/>
                    <a:pt x="50" y="1851"/>
                    <a:pt x="375" y="2151"/>
                  </a:cubicBezTo>
                  <a:cubicBezTo>
                    <a:pt x="605" y="2361"/>
                    <a:pt x="887" y="2495"/>
                    <a:pt x="1207" y="2495"/>
                  </a:cubicBezTo>
                  <a:cubicBezTo>
                    <a:pt x="1517" y="2490"/>
                    <a:pt x="1814" y="2367"/>
                    <a:pt x="2037" y="2151"/>
                  </a:cubicBezTo>
                  <a:cubicBezTo>
                    <a:pt x="2354" y="1833"/>
                    <a:pt x="2415" y="1430"/>
                    <a:pt x="2339" y="1007"/>
                  </a:cubicBezTo>
                  <a:cubicBezTo>
                    <a:pt x="2329" y="952"/>
                    <a:pt x="2319" y="897"/>
                    <a:pt x="2309" y="841"/>
                  </a:cubicBezTo>
                  <a:cubicBezTo>
                    <a:pt x="2267" y="605"/>
                    <a:pt x="2080" y="387"/>
                    <a:pt x="1900" y="247"/>
                  </a:cubicBezTo>
                  <a:cubicBezTo>
                    <a:pt x="1716" y="105"/>
                    <a:pt x="1480" y="0"/>
                    <a:pt x="12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67" name="Google Shape;567;p41"/>
          <p:cNvSpPr txBox="1"/>
          <p:nvPr>
            <p:ph type="title"/>
          </p:nvPr>
        </p:nvSpPr>
        <p:spPr>
          <a:xfrm>
            <a:off x="1761575" y="711175"/>
            <a:ext cx="5620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Lab Session</a:t>
            </a:r>
            <a:endParaRPr/>
          </a:p>
        </p:txBody>
      </p:sp>
      <p:pic>
        <p:nvPicPr>
          <p:cNvPr id="568" name="Google Shape;568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668990">
            <a:off x="3208127" y="1360455"/>
            <a:ext cx="2558896" cy="2763791"/>
          </a:xfrm>
          <a:prstGeom prst="rect">
            <a:avLst/>
          </a:prstGeom>
          <a:noFill/>
          <a:ln>
            <a:noFill/>
          </a:ln>
        </p:spPr>
      </p:pic>
      <p:sp>
        <p:nvSpPr>
          <p:cNvPr id="569" name="Google Shape;569;p41"/>
          <p:cNvSpPr txBox="1"/>
          <p:nvPr/>
        </p:nvSpPr>
        <p:spPr>
          <a:xfrm rot="-727598">
            <a:off x="1677175" y="2646374"/>
            <a:ext cx="5620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Concert One"/>
              <a:buNone/>
            </a:pPr>
            <a:r>
              <a:rPr b="1" i="0" lang="en-US" sz="2800" u="none" cap="none" strike="noStrike">
                <a:solidFill>
                  <a:schemeClr val="accent2"/>
                </a:solidFill>
                <a:latin typeface="Concert One"/>
                <a:ea typeface="Concert One"/>
                <a:cs typeface="Concert One"/>
                <a:sym typeface="Concert One"/>
              </a:rPr>
              <a:t>Assignment</a:t>
            </a:r>
            <a:endParaRPr b="1" i="0" sz="2800" u="none" cap="none" strike="noStrike">
              <a:solidFill>
                <a:schemeClr val="accent2"/>
              </a:solidFill>
              <a:latin typeface="Concert One"/>
              <a:ea typeface="Concert One"/>
              <a:cs typeface="Concert One"/>
              <a:sym typeface="Concert On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42"/>
          <p:cNvSpPr txBox="1"/>
          <p:nvPr>
            <p:ph type="title"/>
          </p:nvPr>
        </p:nvSpPr>
        <p:spPr>
          <a:xfrm>
            <a:off x="1706573" y="2010585"/>
            <a:ext cx="5620800" cy="138139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7200"/>
              <a:t>Thanks</a:t>
            </a:r>
            <a:endParaRPr sz="72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A47"/>
        </a:solidFill>
      </p:bgPr>
    </p:bg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9" name="Google Shape;579;p43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51063" y="2123075"/>
            <a:ext cx="2241874" cy="89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Google Shape;206;p5"/>
          <p:cNvPicPr preferRelativeResize="0"/>
          <p:nvPr/>
        </p:nvPicPr>
        <p:blipFill rotWithShape="1">
          <a:blip r:embed="rId3">
            <a:alphaModFix amt="86000"/>
          </a:blip>
          <a:srcRect b="0" l="0" r="0" t="0"/>
          <a:stretch/>
        </p:blipFill>
        <p:spPr>
          <a:xfrm rot="1344117">
            <a:off x="3823925" y="1324475"/>
            <a:ext cx="1496149" cy="1160650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5"/>
          <p:cNvSpPr txBox="1"/>
          <p:nvPr>
            <p:ph idx="2" type="title"/>
          </p:nvPr>
        </p:nvSpPr>
        <p:spPr>
          <a:xfrm>
            <a:off x="3778200" y="1403800"/>
            <a:ext cx="1587600" cy="10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/>
              <a:t>01</a:t>
            </a:r>
            <a:endParaRPr/>
          </a:p>
        </p:txBody>
      </p:sp>
      <p:pic>
        <p:nvPicPr>
          <p:cNvPr id="208" name="Google Shape;208;p5"/>
          <p:cNvPicPr preferRelativeResize="0"/>
          <p:nvPr/>
        </p:nvPicPr>
        <p:blipFill rotWithShape="1">
          <a:blip r:embed="rId4">
            <a:alphaModFix/>
          </a:blip>
          <a:srcRect b="21025" l="0" r="8891" t="16970"/>
          <a:stretch/>
        </p:blipFill>
        <p:spPr>
          <a:xfrm rot="10800000">
            <a:off x="833700" y="1225600"/>
            <a:ext cx="2036850" cy="810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5"/>
          <p:cNvPicPr preferRelativeResize="0"/>
          <p:nvPr/>
        </p:nvPicPr>
        <p:blipFill rotWithShape="1">
          <a:blip r:embed="rId5">
            <a:alphaModFix/>
          </a:blip>
          <a:srcRect b="18299" l="0" r="8891" t="16733"/>
          <a:stretch/>
        </p:blipFill>
        <p:spPr>
          <a:xfrm rot="10800000">
            <a:off x="833700" y="1737957"/>
            <a:ext cx="2036850" cy="846042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5"/>
          <p:cNvSpPr txBox="1"/>
          <p:nvPr>
            <p:ph type="title"/>
          </p:nvPr>
        </p:nvSpPr>
        <p:spPr>
          <a:xfrm>
            <a:off x="2673000" y="2550900"/>
            <a:ext cx="37980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/>
              <a:t>Introduction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6"/>
          <p:cNvSpPr txBox="1"/>
          <p:nvPr>
            <p:ph type="title"/>
          </p:nvPr>
        </p:nvSpPr>
        <p:spPr>
          <a:xfrm>
            <a:off x="1836900" y="711175"/>
            <a:ext cx="5470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What is Python?</a:t>
            </a:r>
            <a:endParaRPr/>
          </a:p>
        </p:txBody>
      </p:sp>
      <p:sp>
        <p:nvSpPr>
          <p:cNvPr id="216" name="Google Shape;216;p6"/>
          <p:cNvSpPr txBox="1"/>
          <p:nvPr>
            <p:ph idx="1" type="body"/>
          </p:nvPr>
        </p:nvSpPr>
        <p:spPr>
          <a:xfrm>
            <a:off x="1398275" y="1401825"/>
            <a:ext cx="6963300" cy="30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797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"/>
              <a:buFont typeface="Noto Sans Symbols"/>
              <a:buChar char="✔"/>
            </a:pPr>
            <a:r>
              <a:rPr b="1" lang="en-US" sz="2000"/>
              <a:t>Python…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"/>
              <a:buFont typeface="Noto Sans Symbols"/>
              <a:buNone/>
            </a:pPr>
            <a:r>
              <a:t/>
            </a:r>
            <a:endParaRPr sz="1100"/>
          </a:p>
          <a:p>
            <a:pPr indent="-30797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"/>
              <a:buFont typeface="Concert One"/>
              <a:buAutoNum type="arabicPeriod"/>
            </a:pPr>
            <a:r>
              <a:rPr lang="en-US" sz="1000"/>
              <a:t>is a versatile and high-level programming language.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"/>
              <a:buFont typeface="Concert One"/>
              <a:buNone/>
            </a:pPr>
            <a:r>
              <a:t/>
            </a:r>
            <a:endParaRPr sz="1000"/>
          </a:p>
          <a:p>
            <a:pPr indent="-30797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"/>
              <a:buFont typeface="Concert One"/>
              <a:buAutoNum type="arabicPeriod"/>
            </a:pPr>
            <a:r>
              <a:rPr lang="en-US" sz="1000"/>
              <a:t>It is known for its simplicity and readability, making it an ideal choice for beginners.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"/>
              <a:buFont typeface="Concert One"/>
              <a:buNone/>
            </a:pPr>
            <a:r>
              <a:t/>
            </a:r>
            <a:endParaRPr sz="1000"/>
          </a:p>
          <a:p>
            <a:pPr indent="-30797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"/>
              <a:buFont typeface="Concert One"/>
              <a:buAutoNum type="arabicPeriod"/>
            </a:pPr>
            <a:r>
              <a:rPr lang="en-US" sz="1000"/>
              <a:t>Python is widely used in various fields, including web development, data science, and machine learning.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"/>
              <a:buFont typeface="Concert One"/>
              <a:buNone/>
            </a:pPr>
            <a:r>
              <a:t/>
            </a:r>
            <a:endParaRPr sz="1000"/>
          </a:p>
          <a:p>
            <a:pPr indent="-30797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"/>
              <a:buFont typeface="Concert One"/>
              <a:buAutoNum type="arabicPeriod"/>
            </a:pPr>
            <a:r>
              <a:rPr lang="en-US" sz="1000"/>
              <a:t>Python's extensive standard library and third-party packages make it a powerful tool for solving complex problems.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"/>
              <a:buFont typeface="Concert One"/>
              <a:buNone/>
            </a:pPr>
            <a:r>
              <a:t/>
            </a:r>
            <a:endParaRPr sz="1000"/>
          </a:p>
          <a:p>
            <a:pPr indent="-30797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"/>
              <a:buFont typeface="Concert One"/>
              <a:buAutoNum type="arabicPeriod"/>
            </a:pPr>
            <a:r>
              <a:rPr lang="en-US" sz="1000"/>
              <a:t>Throughout this course, we will explore the fundamentals of Python and how it is applied in the context of machine learning and data science.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7"/>
          <p:cNvSpPr txBox="1"/>
          <p:nvPr>
            <p:ph type="title"/>
          </p:nvPr>
        </p:nvSpPr>
        <p:spPr>
          <a:xfrm>
            <a:off x="1398275" y="711175"/>
            <a:ext cx="6590693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0" lang="en-US" sz="2400"/>
              <a:t>Setting up Python (IDEs, Jupyter Notebooks)</a:t>
            </a:r>
            <a:endParaRPr sz="2400"/>
          </a:p>
        </p:txBody>
      </p:sp>
      <p:sp>
        <p:nvSpPr>
          <p:cNvPr id="222" name="Google Shape;222;p7"/>
          <p:cNvSpPr txBox="1"/>
          <p:nvPr>
            <p:ph idx="1" type="body"/>
          </p:nvPr>
        </p:nvSpPr>
        <p:spPr>
          <a:xfrm>
            <a:off x="1398275" y="1401825"/>
            <a:ext cx="6963300" cy="30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797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"/>
              <a:buFont typeface="Noto Sans Symbols"/>
              <a:buChar char="✔"/>
            </a:pPr>
            <a:r>
              <a:rPr b="1" lang="en-US" sz="1100"/>
              <a:t>Download Python: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https://www.python.org/downloads/</a:t>
            </a:r>
            <a:endParaRPr b="1" sz="1100"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"/>
              <a:buFont typeface="Noto Sans Symbols"/>
              <a:buNone/>
            </a:pPr>
            <a:r>
              <a:t/>
            </a:r>
            <a:endParaRPr sz="1100"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"/>
              <a:buFont typeface="Noto Sans Symbols"/>
              <a:buNone/>
            </a:pPr>
            <a:r>
              <a:t/>
            </a:r>
            <a:endParaRPr sz="1100"/>
          </a:p>
          <a:p>
            <a:pPr indent="-30797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"/>
              <a:buFont typeface="Concert One"/>
              <a:buAutoNum type="arabicPeriod"/>
            </a:pPr>
            <a:r>
              <a:rPr lang="en-US" sz="1100"/>
              <a:t>Before we dive into Python programming, it's essential to set up your development environment.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"/>
              <a:buFont typeface="Concert One"/>
              <a:buNone/>
            </a:pPr>
            <a:r>
              <a:t/>
            </a:r>
            <a:endParaRPr sz="1100"/>
          </a:p>
          <a:p>
            <a:pPr indent="-30797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"/>
              <a:buFont typeface="Concert One"/>
              <a:buAutoNum type="arabicPeriod"/>
            </a:pPr>
            <a:r>
              <a:rPr lang="en-US" sz="1100"/>
              <a:t>IDEs (Integrated Development Environments) provide a user-friendly interface for writing and running Python code.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"/>
              <a:buFont typeface="Concert One"/>
              <a:buNone/>
            </a:pPr>
            <a:r>
              <a:t/>
            </a:r>
            <a:endParaRPr sz="1100"/>
          </a:p>
          <a:p>
            <a:pPr indent="-30797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"/>
              <a:buFont typeface="Concert One"/>
              <a:buAutoNum type="arabicPeriod"/>
            </a:pPr>
            <a:r>
              <a:rPr lang="en-US" sz="1100"/>
              <a:t>Jupyter Notebooks, on the other hand, offer an interactive and notebook-style environment, ideal for data exploration and documentation.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"/>
              <a:buFont typeface="Concert One"/>
              <a:buNone/>
            </a:pPr>
            <a:r>
              <a:t/>
            </a:r>
            <a:endParaRPr sz="1100"/>
          </a:p>
          <a:p>
            <a:pPr indent="-30797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"/>
              <a:buFont typeface="Concert One"/>
              <a:buAutoNum type="arabicPeriod"/>
            </a:pPr>
            <a:r>
              <a:rPr lang="en-US" sz="1100"/>
              <a:t>In this module, we will guide you through the process of installing Python and choosing the right development environment for your needs.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8"/>
          <p:cNvSpPr txBox="1"/>
          <p:nvPr>
            <p:ph idx="2" type="body"/>
          </p:nvPr>
        </p:nvSpPr>
        <p:spPr>
          <a:xfrm>
            <a:off x="5044725" y="539500"/>
            <a:ext cx="3583636" cy="40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-US" sz="1200">
                <a:solidFill>
                  <a:srgbClr val="D45D0A"/>
                </a:solidFill>
              </a:rPr>
              <a:t>Interactive Mode: </a:t>
            </a:r>
            <a:r>
              <a:rPr lang="en-US" sz="1200"/>
              <a:t>You can run Python interactively by opening a terminal or command prompt and typing </a:t>
            </a:r>
            <a:r>
              <a:rPr b="1" lang="en-US" sz="1200"/>
              <a:t>python</a:t>
            </a:r>
            <a:r>
              <a:rPr lang="en-US" sz="1200"/>
              <a:t>.</a:t>
            </a:r>
            <a:endParaRPr/>
          </a:p>
          <a:p>
            <a:pPr indent="0" lvl="0" marL="139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/>
              <a:t> 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-US" sz="1200">
                <a:solidFill>
                  <a:srgbClr val="D45D0A"/>
                </a:solidFill>
              </a:rPr>
              <a:t>Script Mode: </a:t>
            </a:r>
            <a:r>
              <a:rPr lang="en-US" sz="1200"/>
              <a:t>Create Python scripts by writing code in a .py file and running it using the python command followed by the script's filename.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-US" sz="1200">
                <a:solidFill>
                  <a:srgbClr val="D45D0A"/>
                </a:solidFill>
              </a:rPr>
              <a:t>Integrated Development Environments (IDEs): </a:t>
            </a:r>
            <a:r>
              <a:rPr lang="en-US" sz="1200"/>
              <a:t>IDEs like VS Code, and Jupyter Notebooks provide a comprehensive environment for writing, debugging, and running Python code efficiently.</a:t>
            </a:r>
            <a:endParaRPr sz="1200"/>
          </a:p>
        </p:txBody>
      </p:sp>
      <p:sp>
        <p:nvSpPr>
          <p:cNvPr id="228" name="Google Shape;228;p8"/>
          <p:cNvSpPr txBox="1"/>
          <p:nvPr>
            <p:ph type="title"/>
          </p:nvPr>
        </p:nvSpPr>
        <p:spPr>
          <a:xfrm>
            <a:off x="474389" y="363352"/>
            <a:ext cx="3822603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0" lang="en-US"/>
              <a:t>Ways to Run a Python Program</a:t>
            </a:r>
            <a:r>
              <a:rPr lang="en-US"/>
              <a:t>?</a:t>
            </a:r>
            <a:endParaRPr/>
          </a:p>
        </p:txBody>
      </p:sp>
      <p:sp>
        <p:nvSpPr>
          <p:cNvPr id="229" name="Google Shape;229;p8"/>
          <p:cNvSpPr/>
          <p:nvPr/>
        </p:nvSpPr>
        <p:spPr>
          <a:xfrm rot="-2700000">
            <a:off x="765274" y="2065491"/>
            <a:ext cx="647436" cy="266330"/>
          </a:xfrm>
          <a:custGeom>
            <a:rect b="b" l="l" r="r" t="t"/>
            <a:pathLst>
              <a:path extrusionOk="0" h="14902" w="36226">
                <a:moveTo>
                  <a:pt x="991" y="1"/>
                </a:moveTo>
                <a:lnTo>
                  <a:pt x="36226" y="3565"/>
                </a:lnTo>
                <a:cubicBezTo>
                  <a:pt x="36226" y="3565"/>
                  <a:pt x="34800" y="4452"/>
                  <a:pt x="34729" y="5291"/>
                </a:cubicBezTo>
                <a:cubicBezTo>
                  <a:pt x="34658" y="6123"/>
                  <a:pt x="35905" y="7244"/>
                  <a:pt x="35905" y="7244"/>
                </a:cubicBezTo>
                <a:cubicBezTo>
                  <a:pt x="35905" y="7244"/>
                  <a:pt x="34397" y="8289"/>
                  <a:pt x="34495" y="9138"/>
                </a:cubicBezTo>
                <a:cubicBezTo>
                  <a:pt x="34588" y="9993"/>
                  <a:pt x="35230" y="11114"/>
                  <a:pt x="35230" y="11114"/>
                </a:cubicBezTo>
                <a:cubicBezTo>
                  <a:pt x="35230" y="11114"/>
                  <a:pt x="33053" y="12943"/>
                  <a:pt x="34903" y="14902"/>
                </a:cubicBezTo>
                <a:lnTo>
                  <a:pt x="1" y="11364"/>
                </a:lnTo>
                <a:cubicBezTo>
                  <a:pt x="1" y="11364"/>
                  <a:pt x="1345" y="10134"/>
                  <a:pt x="1400" y="9465"/>
                </a:cubicBezTo>
                <a:cubicBezTo>
                  <a:pt x="1460" y="8801"/>
                  <a:pt x="333" y="7576"/>
                  <a:pt x="333" y="7576"/>
                </a:cubicBezTo>
                <a:cubicBezTo>
                  <a:pt x="333" y="7576"/>
                  <a:pt x="1884" y="6477"/>
                  <a:pt x="1977" y="5476"/>
                </a:cubicBezTo>
                <a:cubicBezTo>
                  <a:pt x="2064" y="4469"/>
                  <a:pt x="915" y="3473"/>
                  <a:pt x="915" y="3473"/>
                </a:cubicBezTo>
                <a:cubicBezTo>
                  <a:pt x="915" y="3473"/>
                  <a:pt x="2015" y="2901"/>
                  <a:pt x="2091" y="1954"/>
                </a:cubicBezTo>
                <a:cubicBezTo>
                  <a:pt x="2172" y="1007"/>
                  <a:pt x="991" y="1"/>
                  <a:pt x="991" y="1"/>
                </a:cubicBezTo>
                <a:close/>
              </a:path>
            </a:pathLst>
          </a:custGeom>
          <a:solidFill>
            <a:schemeClr val="dk1">
              <a:alpha val="26666"/>
            </a:schemeClr>
          </a:solidFill>
          <a:ln>
            <a:noFill/>
          </a:ln>
          <a:effectLst>
            <a:outerShdw blurRad="57150" rotWithShape="0" algn="bl" dir="5400000" dist="19050">
              <a:srgbClr val="000000">
                <a:alpha val="3098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8"/>
          <p:cNvSpPr/>
          <p:nvPr/>
        </p:nvSpPr>
        <p:spPr>
          <a:xfrm rot="-2700000">
            <a:off x="2517624" y="3175166"/>
            <a:ext cx="647436" cy="266330"/>
          </a:xfrm>
          <a:custGeom>
            <a:rect b="b" l="l" r="r" t="t"/>
            <a:pathLst>
              <a:path extrusionOk="0" h="14902" w="36226">
                <a:moveTo>
                  <a:pt x="991" y="1"/>
                </a:moveTo>
                <a:lnTo>
                  <a:pt x="36226" y="3565"/>
                </a:lnTo>
                <a:cubicBezTo>
                  <a:pt x="36226" y="3565"/>
                  <a:pt x="34800" y="4452"/>
                  <a:pt x="34729" y="5291"/>
                </a:cubicBezTo>
                <a:cubicBezTo>
                  <a:pt x="34658" y="6123"/>
                  <a:pt x="35905" y="7244"/>
                  <a:pt x="35905" y="7244"/>
                </a:cubicBezTo>
                <a:cubicBezTo>
                  <a:pt x="35905" y="7244"/>
                  <a:pt x="34397" y="8289"/>
                  <a:pt x="34495" y="9138"/>
                </a:cubicBezTo>
                <a:cubicBezTo>
                  <a:pt x="34588" y="9993"/>
                  <a:pt x="35230" y="11114"/>
                  <a:pt x="35230" y="11114"/>
                </a:cubicBezTo>
                <a:cubicBezTo>
                  <a:pt x="35230" y="11114"/>
                  <a:pt x="33053" y="12943"/>
                  <a:pt x="34903" y="14902"/>
                </a:cubicBezTo>
                <a:lnTo>
                  <a:pt x="1" y="11364"/>
                </a:lnTo>
                <a:cubicBezTo>
                  <a:pt x="1" y="11364"/>
                  <a:pt x="1345" y="10134"/>
                  <a:pt x="1400" y="9465"/>
                </a:cubicBezTo>
                <a:cubicBezTo>
                  <a:pt x="1460" y="8801"/>
                  <a:pt x="333" y="7576"/>
                  <a:pt x="333" y="7576"/>
                </a:cubicBezTo>
                <a:cubicBezTo>
                  <a:pt x="333" y="7576"/>
                  <a:pt x="1884" y="6477"/>
                  <a:pt x="1977" y="5476"/>
                </a:cubicBezTo>
                <a:cubicBezTo>
                  <a:pt x="2064" y="4469"/>
                  <a:pt x="915" y="3473"/>
                  <a:pt x="915" y="3473"/>
                </a:cubicBezTo>
                <a:cubicBezTo>
                  <a:pt x="915" y="3473"/>
                  <a:pt x="2015" y="2901"/>
                  <a:pt x="2091" y="1954"/>
                </a:cubicBezTo>
                <a:cubicBezTo>
                  <a:pt x="2172" y="1007"/>
                  <a:pt x="991" y="1"/>
                  <a:pt x="991" y="1"/>
                </a:cubicBezTo>
                <a:close/>
              </a:path>
            </a:pathLst>
          </a:custGeom>
          <a:solidFill>
            <a:schemeClr val="dk1">
              <a:alpha val="26666"/>
            </a:schemeClr>
          </a:solidFill>
          <a:ln>
            <a:noFill/>
          </a:ln>
          <a:effectLst>
            <a:outerShdw blurRad="57150" rotWithShape="0" algn="bl" dir="5400000" dist="19050">
              <a:srgbClr val="000000">
                <a:alpha val="3098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1" name="Google Shape;231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3301" y="1300047"/>
            <a:ext cx="3604777" cy="1321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3300" y="2778890"/>
            <a:ext cx="3604777" cy="15841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9"/>
          <p:cNvSpPr txBox="1"/>
          <p:nvPr>
            <p:ph idx="1" type="body"/>
          </p:nvPr>
        </p:nvSpPr>
        <p:spPr>
          <a:xfrm>
            <a:off x="639392" y="1622544"/>
            <a:ext cx="3933171" cy="297695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b="1" lang="en-US" sz="1400"/>
              <a:t>What is Colab?</a:t>
            </a:r>
            <a:endParaRPr/>
          </a:p>
          <a:p>
            <a:pPr indent="0" lvl="0" marL="127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1" sz="14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-US" sz="1200"/>
              <a:t>Colab, or "Colaboratory", allows you to write and execute Python in your browser, with: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</a:pPr>
            <a:r>
              <a:t/>
            </a:r>
            <a:endParaRPr sz="12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-US" sz="1200"/>
              <a:t>Zero configuration required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</a:pPr>
            <a:r>
              <a:t/>
            </a:r>
            <a:endParaRPr sz="12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-US" sz="1200"/>
              <a:t>Access to GPUs free of charge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</a:pPr>
            <a:r>
              <a:t/>
            </a:r>
            <a:endParaRPr sz="12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-US" sz="1200"/>
              <a:t>Easy sharing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1600"/>
              <a:buNone/>
            </a:pPr>
            <a:r>
              <a:t/>
            </a:r>
            <a:endParaRPr sz="1400"/>
          </a:p>
        </p:txBody>
      </p:sp>
      <p:sp>
        <p:nvSpPr>
          <p:cNvPr id="238" name="Google Shape;238;p9"/>
          <p:cNvSpPr txBox="1"/>
          <p:nvPr>
            <p:ph type="title"/>
          </p:nvPr>
        </p:nvSpPr>
        <p:spPr>
          <a:xfrm>
            <a:off x="639392" y="711181"/>
            <a:ext cx="3781353" cy="60867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000"/>
              <a:t>Writing and executing your first Python program using Colab</a:t>
            </a:r>
            <a:endParaRPr sz="2000"/>
          </a:p>
        </p:txBody>
      </p:sp>
      <p:pic>
        <p:nvPicPr>
          <p:cNvPr id="239" name="Google Shape;239;p9"/>
          <p:cNvPicPr preferRelativeResize="0"/>
          <p:nvPr/>
        </p:nvPicPr>
        <p:blipFill rotWithShape="1">
          <a:blip r:embed="rId3">
            <a:alphaModFix amt="56000"/>
          </a:blip>
          <a:srcRect b="0" l="0" r="0" t="0"/>
          <a:stretch/>
        </p:blipFill>
        <p:spPr>
          <a:xfrm rot="10800000">
            <a:off x="1124175" y="1323650"/>
            <a:ext cx="1918825" cy="21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9"/>
          <p:cNvPicPr preferRelativeResize="0"/>
          <p:nvPr/>
        </p:nvPicPr>
        <p:blipFill rotWithShape="1">
          <a:blip r:embed="rId4">
            <a:alphaModFix/>
          </a:blip>
          <a:srcRect b="0" l="0" r="35608" t="0"/>
          <a:stretch/>
        </p:blipFill>
        <p:spPr>
          <a:xfrm>
            <a:off x="4641225" y="711175"/>
            <a:ext cx="3933175" cy="3888325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9"/>
          <p:cNvSpPr/>
          <p:nvPr/>
        </p:nvSpPr>
        <p:spPr>
          <a:xfrm rot="-391042">
            <a:off x="4948945" y="3562578"/>
            <a:ext cx="1101258" cy="649000"/>
          </a:xfrm>
          <a:custGeom>
            <a:rect b="b" l="l" r="r" t="t"/>
            <a:pathLst>
              <a:path extrusionOk="0" h="25961" w="44052">
                <a:moveTo>
                  <a:pt x="0" y="15402"/>
                </a:moveTo>
                <a:lnTo>
                  <a:pt x="40035" y="0"/>
                </a:lnTo>
                <a:cubicBezTo>
                  <a:pt x="40035" y="0"/>
                  <a:pt x="39175" y="1442"/>
                  <a:pt x="39491" y="2221"/>
                </a:cubicBezTo>
                <a:cubicBezTo>
                  <a:pt x="39806" y="2993"/>
                  <a:pt x="41434" y="3418"/>
                  <a:pt x="41434" y="3418"/>
                </a:cubicBezTo>
                <a:cubicBezTo>
                  <a:pt x="41434" y="3418"/>
                  <a:pt x="40574" y="5040"/>
                  <a:pt x="41047" y="5753"/>
                </a:cubicBezTo>
                <a:cubicBezTo>
                  <a:pt x="41521" y="6466"/>
                  <a:pt x="42609" y="7168"/>
                  <a:pt x="42609" y="7168"/>
                </a:cubicBezTo>
                <a:cubicBezTo>
                  <a:pt x="42609" y="7168"/>
                  <a:pt x="41510" y="9791"/>
                  <a:pt x="44051" y="10684"/>
                </a:cubicBezTo>
                <a:lnTo>
                  <a:pt x="4327" y="25960"/>
                </a:lnTo>
                <a:cubicBezTo>
                  <a:pt x="4327" y="25960"/>
                  <a:pt x="4958" y="24252"/>
                  <a:pt x="4703" y="23631"/>
                </a:cubicBezTo>
                <a:cubicBezTo>
                  <a:pt x="4447" y="23011"/>
                  <a:pt x="2885" y="22439"/>
                  <a:pt x="2885" y="22439"/>
                </a:cubicBezTo>
                <a:cubicBezTo>
                  <a:pt x="2885" y="22439"/>
                  <a:pt x="3767" y="20752"/>
                  <a:pt x="3380" y="19816"/>
                </a:cubicBezTo>
                <a:cubicBezTo>
                  <a:pt x="2999" y="18885"/>
                  <a:pt x="1524" y="18526"/>
                  <a:pt x="1524" y="18526"/>
                </a:cubicBezTo>
                <a:cubicBezTo>
                  <a:pt x="1524" y="18526"/>
                  <a:pt x="2237" y="17514"/>
                  <a:pt x="1873" y="16638"/>
                </a:cubicBezTo>
                <a:cubicBezTo>
                  <a:pt x="1513" y="15761"/>
                  <a:pt x="0" y="15402"/>
                  <a:pt x="0" y="15402"/>
                </a:cubicBezTo>
                <a:close/>
              </a:path>
            </a:pathLst>
          </a:custGeom>
          <a:solidFill>
            <a:schemeClr val="dk1">
              <a:alpha val="26666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9"/>
          <p:cNvSpPr/>
          <p:nvPr/>
        </p:nvSpPr>
        <p:spPr>
          <a:xfrm rot="-2148808">
            <a:off x="5117452" y="1140270"/>
            <a:ext cx="647414" cy="266322"/>
          </a:xfrm>
          <a:custGeom>
            <a:rect b="b" l="l" r="r" t="t"/>
            <a:pathLst>
              <a:path extrusionOk="0" h="14902" w="36226">
                <a:moveTo>
                  <a:pt x="991" y="1"/>
                </a:moveTo>
                <a:lnTo>
                  <a:pt x="36226" y="3565"/>
                </a:lnTo>
                <a:cubicBezTo>
                  <a:pt x="36226" y="3565"/>
                  <a:pt x="34800" y="4452"/>
                  <a:pt x="34729" y="5291"/>
                </a:cubicBezTo>
                <a:cubicBezTo>
                  <a:pt x="34658" y="6123"/>
                  <a:pt x="35905" y="7244"/>
                  <a:pt x="35905" y="7244"/>
                </a:cubicBezTo>
                <a:cubicBezTo>
                  <a:pt x="35905" y="7244"/>
                  <a:pt x="34397" y="8289"/>
                  <a:pt x="34495" y="9138"/>
                </a:cubicBezTo>
                <a:cubicBezTo>
                  <a:pt x="34588" y="9993"/>
                  <a:pt x="35230" y="11114"/>
                  <a:pt x="35230" y="11114"/>
                </a:cubicBezTo>
                <a:cubicBezTo>
                  <a:pt x="35230" y="11114"/>
                  <a:pt x="33053" y="12943"/>
                  <a:pt x="34903" y="14902"/>
                </a:cubicBezTo>
                <a:lnTo>
                  <a:pt x="1" y="11364"/>
                </a:lnTo>
                <a:cubicBezTo>
                  <a:pt x="1" y="11364"/>
                  <a:pt x="1345" y="10134"/>
                  <a:pt x="1400" y="9465"/>
                </a:cubicBezTo>
                <a:cubicBezTo>
                  <a:pt x="1460" y="8801"/>
                  <a:pt x="333" y="7576"/>
                  <a:pt x="333" y="7576"/>
                </a:cubicBezTo>
                <a:cubicBezTo>
                  <a:pt x="333" y="7576"/>
                  <a:pt x="1884" y="6477"/>
                  <a:pt x="1977" y="5476"/>
                </a:cubicBezTo>
                <a:cubicBezTo>
                  <a:pt x="2064" y="4469"/>
                  <a:pt x="915" y="3473"/>
                  <a:pt x="915" y="3473"/>
                </a:cubicBezTo>
                <a:cubicBezTo>
                  <a:pt x="915" y="3473"/>
                  <a:pt x="2015" y="2901"/>
                  <a:pt x="2091" y="1954"/>
                </a:cubicBezTo>
                <a:cubicBezTo>
                  <a:pt x="2172" y="1007"/>
                  <a:pt x="991" y="1"/>
                  <a:pt x="991" y="1"/>
                </a:cubicBezTo>
                <a:close/>
              </a:path>
            </a:pathLst>
          </a:custGeom>
          <a:solidFill>
            <a:schemeClr val="dk1">
              <a:alpha val="26666"/>
            </a:schemeClr>
          </a:solidFill>
          <a:ln>
            <a:noFill/>
          </a:ln>
          <a:effectLst>
            <a:outerShdw blurRad="57150" rotWithShape="0" algn="bl" dir="5400000" dist="19050">
              <a:srgbClr val="000000">
                <a:alpha val="3098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9"/>
          <p:cNvSpPr/>
          <p:nvPr/>
        </p:nvSpPr>
        <p:spPr>
          <a:xfrm>
            <a:off x="7449875" y="914336"/>
            <a:ext cx="504629" cy="656495"/>
          </a:xfrm>
          <a:custGeom>
            <a:rect b="b" l="l" r="r" t="t"/>
            <a:pathLst>
              <a:path extrusionOk="0" h="36727" w="28231">
                <a:moveTo>
                  <a:pt x="9835" y="1"/>
                </a:moveTo>
                <a:cubicBezTo>
                  <a:pt x="9835" y="1"/>
                  <a:pt x="9694" y="1552"/>
                  <a:pt x="8877" y="2031"/>
                </a:cubicBezTo>
                <a:cubicBezTo>
                  <a:pt x="8631" y="2175"/>
                  <a:pt x="8359" y="2226"/>
                  <a:pt x="8099" y="2226"/>
                </a:cubicBezTo>
                <a:cubicBezTo>
                  <a:pt x="7495" y="2226"/>
                  <a:pt x="6956" y="1955"/>
                  <a:pt x="6956" y="1955"/>
                </a:cubicBezTo>
                <a:cubicBezTo>
                  <a:pt x="6956" y="1955"/>
                  <a:pt x="6815" y="3468"/>
                  <a:pt x="5944" y="3979"/>
                </a:cubicBezTo>
                <a:cubicBezTo>
                  <a:pt x="5694" y="4127"/>
                  <a:pt x="5367" y="4179"/>
                  <a:pt x="5027" y="4179"/>
                </a:cubicBezTo>
                <a:cubicBezTo>
                  <a:pt x="4189" y="4179"/>
                  <a:pt x="3277" y="3860"/>
                  <a:pt x="3277" y="3860"/>
                </a:cubicBezTo>
                <a:cubicBezTo>
                  <a:pt x="3277" y="3860"/>
                  <a:pt x="2940" y="5492"/>
                  <a:pt x="2363" y="5830"/>
                </a:cubicBezTo>
                <a:cubicBezTo>
                  <a:pt x="2184" y="5936"/>
                  <a:pt x="1888" y="5973"/>
                  <a:pt x="1566" y="5973"/>
                </a:cubicBezTo>
                <a:cubicBezTo>
                  <a:pt x="850" y="5973"/>
                  <a:pt x="1" y="5792"/>
                  <a:pt x="1" y="5792"/>
                </a:cubicBezTo>
                <a:lnTo>
                  <a:pt x="1" y="5792"/>
                </a:lnTo>
                <a:lnTo>
                  <a:pt x="18233" y="36726"/>
                </a:lnTo>
                <a:cubicBezTo>
                  <a:pt x="18569" y="35013"/>
                  <a:pt x="19849" y="34712"/>
                  <a:pt x="20707" y="34712"/>
                </a:cubicBezTo>
                <a:cubicBezTo>
                  <a:pt x="21170" y="34712"/>
                  <a:pt x="21509" y="34800"/>
                  <a:pt x="21509" y="34800"/>
                </a:cubicBezTo>
                <a:cubicBezTo>
                  <a:pt x="21509" y="34800"/>
                  <a:pt x="22048" y="33624"/>
                  <a:pt x="22685" y="33053"/>
                </a:cubicBezTo>
                <a:cubicBezTo>
                  <a:pt x="22886" y="32873"/>
                  <a:pt x="23195" y="32811"/>
                  <a:pt x="23525" y="32811"/>
                </a:cubicBezTo>
                <a:cubicBezTo>
                  <a:pt x="24241" y="32811"/>
                  <a:pt x="25052" y="33102"/>
                  <a:pt x="25052" y="33102"/>
                </a:cubicBezTo>
                <a:cubicBezTo>
                  <a:pt x="25052" y="33102"/>
                  <a:pt x="25237" y="31431"/>
                  <a:pt x="25961" y="31006"/>
                </a:cubicBezTo>
                <a:cubicBezTo>
                  <a:pt x="26140" y="30901"/>
                  <a:pt x="26369" y="30861"/>
                  <a:pt x="26614" y="30861"/>
                </a:cubicBezTo>
                <a:cubicBezTo>
                  <a:pt x="27354" y="30861"/>
                  <a:pt x="28231" y="31224"/>
                  <a:pt x="28231" y="31224"/>
                </a:cubicBezTo>
                <a:lnTo>
                  <a:pt x="9835" y="1"/>
                </a:lnTo>
                <a:close/>
              </a:path>
            </a:pathLst>
          </a:custGeom>
          <a:solidFill>
            <a:schemeClr val="dk1">
              <a:alpha val="26666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Notebook Lesson by Slidesgo">
  <a:themeElements>
    <a:clrScheme name="Simple Light">
      <a:dk1>
        <a:srgbClr val="595959"/>
      </a:dk1>
      <a:lt1>
        <a:srgbClr val="F13286"/>
      </a:lt1>
      <a:dk2>
        <a:srgbClr val="595959"/>
      </a:dk2>
      <a:lt2>
        <a:srgbClr val="8CB2D6"/>
      </a:lt2>
      <a:accent1>
        <a:srgbClr val="F13286"/>
      </a:accent1>
      <a:accent2>
        <a:srgbClr val="C76D03"/>
      </a:accent2>
      <a:accent3>
        <a:srgbClr val="F13286"/>
      </a:accent3>
      <a:accent4>
        <a:srgbClr val="F58435"/>
      </a:accent4>
      <a:accent5>
        <a:srgbClr val="64889E"/>
      </a:accent5>
      <a:accent6>
        <a:srgbClr val="595959"/>
      </a:accent6>
      <a:hlink>
        <a:srgbClr val="59595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A011 Sadiq Aliyu</dc:creator>
</cp:coreProperties>
</file>