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0" r:id="rId5"/>
    <p:sldId id="271" r:id="rId6"/>
    <p:sldId id="273" r:id="rId7"/>
    <p:sldId id="275" r:id="rId8"/>
    <p:sldId id="287" r:id="rId9"/>
    <p:sldId id="278" r:id="rId10"/>
    <p:sldId id="285" r:id="rId11"/>
    <p:sldId id="279" r:id="rId12"/>
    <p:sldId id="281" r:id="rId13"/>
    <p:sldId id="277" r:id="rId14"/>
    <p:sldId id="280" r:id="rId15"/>
    <p:sldId id="282" r:id="rId16"/>
    <p:sldId id="286" r:id="rId17"/>
    <p:sldId id="283" r:id="rId18"/>
    <p:sldId id="284" r:id="rId19"/>
    <p:sldId id="272" r:id="rId20"/>
    <p:sldId id="274" r:id="rId21"/>
    <p:sldId id="288" r:id="rId22"/>
    <p:sldId id="289" r:id="rId23"/>
    <p:sldId id="290" r:id="rId24"/>
    <p:sldId id="291" r:id="rId25"/>
    <p:sldId id="26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3B3B"/>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56"/>
  </p:normalViewPr>
  <p:slideViewPr>
    <p:cSldViewPr snapToGrid="0">
      <p:cViewPr>
        <p:scale>
          <a:sx n="50" d="100"/>
          <a:sy n="50" d="100"/>
        </p:scale>
        <p:origin x="456" y="1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9/26/2022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9/26/2022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solidFill>
                  <a:srgbClr val="FFC000"/>
                </a:solidFill>
              </a:rPr>
              <a:t>XYZ G2M STRATEGY</a:t>
            </a:r>
          </a:p>
          <a:p>
            <a:endParaRPr lang="en-US" sz="4000" dirty="0">
              <a:solidFill>
                <a:srgbClr val="FFC000"/>
              </a:solidFill>
            </a:endParaRPr>
          </a:p>
          <a:p>
            <a:r>
              <a:rPr lang="en-US" sz="2800" b="1" dirty="0">
                <a:solidFill>
                  <a:srgbClr val="FFC000"/>
                </a:solidFill>
              </a:rPr>
              <a:t>20-Sep-2022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A0F70-88E0-8775-CD43-D6BC59A6D840}"/>
              </a:ext>
            </a:extLst>
          </p:cNvPr>
          <p:cNvSpPr>
            <a:spLocks noGrp="1"/>
          </p:cNvSpPr>
          <p:nvPr>
            <p:ph type="title"/>
          </p:nvPr>
        </p:nvSpPr>
        <p:spPr/>
        <p:txBody>
          <a:bodyPr>
            <a:normAutofit/>
          </a:bodyPr>
          <a:lstStyle/>
          <a:p>
            <a:r>
              <a:rPr lang="en-US" sz="4000" b="1" dirty="0"/>
              <a:t>Profit Analysis</a:t>
            </a:r>
            <a:endParaRPr lang="en-GB" sz="4000" b="1" dirty="0"/>
          </a:p>
        </p:txBody>
      </p:sp>
      <p:sp>
        <p:nvSpPr>
          <p:cNvPr id="3" name="Content Placeholder 2">
            <a:extLst>
              <a:ext uri="{FF2B5EF4-FFF2-40B4-BE49-F238E27FC236}">
                <a16:creationId xmlns:a16="http://schemas.microsoft.com/office/drawing/2014/main" id="{292DA3CA-5638-3236-4C1A-05DD79561FC7}"/>
              </a:ext>
            </a:extLst>
          </p:cNvPr>
          <p:cNvSpPr>
            <a:spLocks noGrp="1"/>
          </p:cNvSpPr>
          <p:nvPr>
            <p:ph idx="1"/>
          </p:nvPr>
        </p:nvSpPr>
        <p:spPr/>
        <p:txBody>
          <a:bodyPr/>
          <a:lstStyle/>
          <a:p>
            <a:r>
              <a:rPr lang="en-US" dirty="0"/>
              <a:t>The yearly percentage profit made by yellow cab in 2016 and 2017 amounted to about 56% of their operating cost </a:t>
            </a:r>
            <a:endParaRPr lang="en-GB" dirty="0"/>
          </a:p>
          <a:p>
            <a:r>
              <a:rPr lang="en-GB" dirty="0"/>
              <a:t>For pink cab in the same time period, the percentage profit was 26% and 27% of their operating cost for both years respectively </a:t>
            </a:r>
            <a:endParaRPr lang="en-US" dirty="0"/>
          </a:p>
        </p:txBody>
      </p:sp>
      <p:pic>
        <p:nvPicPr>
          <p:cNvPr id="5" name="Picture 4" descr="Table&#10;&#10;Description automatically generated">
            <a:extLst>
              <a:ext uri="{FF2B5EF4-FFF2-40B4-BE49-F238E27FC236}">
                <a16:creationId xmlns:a16="http://schemas.microsoft.com/office/drawing/2014/main" id="{94562187-E9B6-0825-0BDC-D427AC08D3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1407" y="4001294"/>
            <a:ext cx="4915586" cy="1933845"/>
          </a:xfrm>
          <a:prstGeom prst="rect">
            <a:avLst/>
          </a:prstGeom>
        </p:spPr>
      </p:pic>
    </p:spTree>
    <p:extLst>
      <p:ext uri="{BB962C8B-B14F-4D97-AF65-F5344CB8AC3E}">
        <p14:creationId xmlns:p14="http://schemas.microsoft.com/office/powerpoint/2010/main" val="750813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F35760-F8EC-1DB0-FBB7-22CC920C23C6}"/>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4000" b="1" dirty="0">
                <a:solidFill>
                  <a:srgbClr val="FFFFFF"/>
                </a:solidFill>
              </a:rPr>
              <a:t>Monthly and Yearly profit over time</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Chart, line chart&#10;&#10;Description automatically generated">
            <a:extLst>
              <a:ext uri="{FF2B5EF4-FFF2-40B4-BE49-F238E27FC236}">
                <a16:creationId xmlns:a16="http://schemas.microsoft.com/office/drawing/2014/main" id="{2FF976F0-D232-5EFE-7634-399B0C0DB0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567" y="2932079"/>
            <a:ext cx="5455917" cy="2987114"/>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Picture 6" descr="Chart, line chart&#10;&#10;Description automatically generated">
            <a:extLst>
              <a:ext uri="{FF2B5EF4-FFF2-40B4-BE49-F238E27FC236}">
                <a16:creationId xmlns:a16="http://schemas.microsoft.com/office/drawing/2014/main" id="{5699DEF3-F354-2FCB-FD1A-23520AC03F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5073" y="3198055"/>
            <a:ext cx="5455917" cy="2455162"/>
          </a:xfrm>
          <a:prstGeom prst="rect">
            <a:avLst/>
          </a:prstGeom>
        </p:spPr>
      </p:pic>
    </p:spTree>
    <p:extLst>
      <p:ext uri="{BB962C8B-B14F-4D97-AF65-F5344CB8AC3E}">
        <p14:creationId xmlns:p14="http://schemas.microsoft.com/office/powerpoint/2010/main" val="2778553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DBAD452A-1915-767E-A3FE-7CA1DA4131F0}"/>
              </a:ext>
            </a:extLst>
          </p:cNvPr>
          <p:cNvSpPr>
            <a:spLocks noGrp="1"/>
          </p:cNvSpPr>
          <p:nvPr>
            <p:ph type="title"/>
          </p:nvPr>
        </p:nvSpPr>
        <p:spPr>
          <a:xfrm>
            <a:off x="731520" y="731520"/>
            <a:ext cx="6089904" cy="1426464"/>
          </a:xfrm>
        </p:spPr>
        <p:txBody>
          <a:bodyPr>
            <a:normAutofit/>
          </a:bodyPr>
          <a:lstStyle/>
          <a:p>
            <a:r>
              <a:rPr lang="en-US" b="1">
                <a:solidFill>
                  <a:srgbClr val="FFFFFF"/>
                </a:solidFill>
              </a:rPr>
              <a:t>Monthly and Yearly profit over time</a:t>
            </a:r>
            <a:endParaRPr lang="en-GB" b="1">
              <a:solidFill>
                <a:srgbClr val="FFFFFF"/>
              </a:solidFill>
            </a:endParaRP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72B9C60-BDB7-0AEA-A81A-2254389E382B}"/>
              </a:ext>
            </a:extLst>
          </p:cNvPr>
          <p:cNvSpPr>
            <a:spLocks noGrp="1"/>
          </p:cNvSpPr>
          <p:nvPr>
            <p:ph idx="1"/>
          </p:nvPr>
        </p:nvSpPr>
        <p:spPr>
          <a:xfrm>
            <a:off x="789456" y="2798385"/>
            <a:ext cx="10597729" cy="3283260"/>
          </a:xfrm>
        </p:spPr>
        <p:txBody>
          <a:bodyPr anchor="ctr">
            <a:normAutofit/>
          </a:bodyPr>
          <a:lstStyle/>
          <a:p>
            <a:r>
              <a:rPr lang="en-US" sz="2700"/>
              <a:t>We see some seasonality in the data over the monthly profit as there is a common spike in the data towards the year end. This may be attributed to more rides at that period for the holidays.</a:t>
            </a:r>
            <a:endParaRPr lang="en-GB" sz="2700"/>
          </a:p>
        </p:txBody>
      </p:sp>
    </p:spTree>
    <p:extLst>
      <p:ext uri="{BB962C8B-B14F-4D97-AF65-F5344CB8AC3E}">
        <p14:creationId xmlns:p14="http://schemas.microsoft.com/office/powerpoint/2010/main" val="1201254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17CDCD-D890-4AD9-0532-DBC899458471}"/>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b="1" dirty="0">
                <a:solidFill>
                  <a:srgbClr val="FFFFFF"/>
                </a:solidFill>
              </a:rPr>
              <a:t>Profit by City</a:t>
            </a:r>
          </a:p>
        </p:txBody>
      </p:sp>
      <p:cxnSp>
        <p:nvCxnSpPr>
          <p:cNvPr id="33" name="Straight Connector 3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4" name="Content Placeholder 23" descr="Chart, bar chart&#10;&#10;Description automatically generated">
            <a:extLst>
              <a:ext uri="{FF2B5EF4-FFF2-40B4-BE49-F238E27FC236}">
                <a16:creationId xmlns:a16="http://schemas.microsoft.com/office/drawing/2014/main" id="{9CF9A49B-DCFA-B433-271F-9E89264CE1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567" y="2857060"/>
            <a:ext cx="5455917" cy="3137152"/>
          </a:xfrm>
          <a:prstGeom prst="rect">
            <a:avLst/>
          </a:prstGeom>
        </p:spPr>
      </p:pic>
      <p:cxnSp>
        <p:nvCxnSpPr>
          <p:cNvPr id="35" name="Straight Connector 3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26" name="Picture 25" descr="Chart&#10;&#10;Description automatically generated">
            <a:extLst>
              <a:ext uri="{FF2B5EF4-FFF2-40B4-BE49-F238E27FC236}">
                <a16:creationId xmlns:a16="http://schemas.microsoft.com/office/drawing/2014/main" id="{E9787BC9-89AD-8B29-3224-6FCE90550F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5073" y="2877520"/>
            <a:ext cx="5455917" cy="3096233"/>
          </a:xfrm>
          <a:prstGeom prst="rect">
            <a:avLst/>
          </a:prstGeom>
        </p:spPr>
      </p:pic>
    </p:spTree>
    <p:extLst>
      <p:ext uri="{BB962C8B-B14F-4D97-AF65-F5344CB8AC3E}">
        <p14:creationId xmlns:p14="http://schemas.microsoft.com/office/powerpoint/2010/main" val="4089135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6"/>
            <a:ext cx="7205472" cy="1508760"/>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A048B5B7-0B60-BA41-721A-D1000045C038}"/>
              </a:ext>
            </a:extLst>
          </p:cNvPr>
          <p:cNvSpPr>
            <a:spLocks noGrp="1"/>
          </p:cNvSpPr>
          <p:nvPr>
            <p:ph type="title"/>
          </p:nvPr>
        </p:nvSpPr>
        <p:spPr>
          <a:xfrm>
            <a:off x="777240" y="692912"/>
            <a:ext cx="6611112" cy="1045354"/>
          </a:xfrm>
        </p:spPr>
        <p:txBody>
          <a:bodyPr>
            <a:normAutofit/>
          </a:bodyPr>
          <a:lstStyle/>
          <a:p>
            <a:r>
              <a:rPr lang="en-US" sz="4200" b="1">
                <a:solidFill>
                  <a:srgbClr val="FFFFFF"/>
                </a:solidFill>
              </a:rPr>
              <a:t>Profit by City</a:t>
            </a:r>
            <a:endParaRPr lang="en-GB" sz="4200" b="1">
              <a:solidFill>
                <a:srgbClr val="FFFFFF"/>
              </a:solidFill>
            </a:endParaRPr>
          </a:p>
        </p:txBody>
      </p:sp>
      <p:sp>
        <p:nvSpPr>
          <p:cNvPr id="14" name="Rectangle 13">
            <a:extLst>
              <a:ext uri="{FF2B5EF4-FFF2-40B4-BE49-F238E27FC236}">
                <a16:creationId xmlns:a16="http://schemas.microsoft.com/office/drawing/2014/main" id="{704CF0C2-D23E-449F-A4D6-61389E112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7264" y="450222"/>
            <a:ext cx="1874520" cy="1506594"/>
          </a:xfrm>
          <a:prstGeom prst="rect">
            <a:avLst/>
          </a:prstGeom>
          <a:solidFill>
            <a:srgbClr val="FA9E00">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6" name="Rectangle 15">
            <a:extLst>
              <a:ext uri="{FF2B5EF4-FFF2-40B4-BE49-F238E27FC236}">
                <a16:creationId xmlns:a16="http://schemas.microsoft.com/office/drawing/2014/main" id="{594DA556-9BAB-455E-A184-EC9F79FC0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0314" y="453269"/>
            <a:ext cx="1862765" cy="1505231"/>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Rectangle 17">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2130552"/>
            <a:ext cx="7205472" cy="427024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E526B5E-06E6-CBEB-9E77-755ECB34246C}"/>
              </a:ext>
            </a:extLst>
          </p:cNvPr>
          <p:cNvSpPr>
            <a:spLocks noGrp="1"/>
          </p:cNvSpPr>
          <p:nvPr>
            <p:ph idx="1"/>
          </p:nvPr>
        </p:nvSpPr>
        <p:spPr>
          <a:xfrm>
            <a:off x="777240" y="2415828"/>
            <a:ext cx="6611112" cy="3710653"/>
          </a:xfrm>
        </p:spPr>
        <p:txBody>
          <a:bodyPr anchor="ctr">
            <a:normAutofit/>
          </a:bodyPr>
          <a:lstStyle/>
          <a:p>
            <a:r>
              <a:rPr lang="en-US" sz="2400"/>
              <a:t>The previous graphs display the total amount of profit made in each city showing a major difference between New York and all other states. The difference with other states compared to New York was by a wider margin for the yellow cab than the pink cab however </a:t>
            </a:r>
          </a:p>
          <a:p>
            <a:r>
              <a:rPr lang="en-US" sz="2400"/>
              <a:t>The yellow cab maintains a higher profit margin compared to the pink cab overall in all states </a:t>
            </a:r>
            <a:endParaRPr lang="en-GB" sz="2400"/>
          </a:p>
        </p:txBody>
      </p:sp>
      <p:pic>
        <p:nvPicPr>
          <p:cNvPr id="5" name="Picture 4" descr="Table&#10;&#10;Description automatically generated">
            <a:extLst>
              <a:ext uri="{FF2B5EF4-FFF2-40B4-BE49-F238E27FC236}">
                <a16:creationId xmlns:a16="http://schemas.microsoft.com/office/drawing/2014/main" id="{622EC943-9E22-F10A-6470-04EF468CF50E}"/>
              </a:ext>
            </a:extLst>
          </p:cNvPr>
          <p:cNvPicPr>
            <a:picLocks noChangeAspect="1"/>
          </p:cNvPicPr>
          <p:nvPr/>
        </p:nvPicPr>
        <p:blipFill rotWithShape="1">
          <a:blip r:embed="rId2">
            <a:extLst>
              <a:ext uri="{28A0092B-C50C-407E-A947-70E740481C1C}">
                <a14:useLocalDpi xmlns:a14="http://schemas.microsoft.com/office/drawing/2010/main" val="0"/>
              </a:ext>
            </a:extLst>
          </a:blip>
          <a:srcRect l="7875" r="451" b="3"/>
          <a:stretch/>
        </p:blipFill>
        <p:spPr>
          <a:xfrm>
            <a:off x="7827264" y="2130552"/>
            <a:ext cx="3905815" cy="2057400"/>
          </a:xfrm>
          <a:prstGeom prst="rect">
            <a:avLst/>
          </a:prstGeom>
        </p:spPr>
      </p:pic>
      <p:pic>
        <p:nvPicPr>
          <p:cNvPr id="7" name="Picture 6" descr="Text&#10;&#10;Description automatically generated with medium confidence">
            <a:extLst>
              <a:ext uri="{FF2B5EF4-FFF2-40B4-BE49-F238E27FC236}">
                <a16:creationId xmlns:a16="http://schemas.microsoft.com/office/drawing/2014/main" id="{A00FE17D-DDDB-1C4E-C3D0-25A569726581}"/>
              </a:ext>
            </a:extLst>
          </p:cNvPr>
          <p:cNvPicPr>
            <a:picLocks noChangeAspect="1"/>
          </p:cNvPicPr>
          <p:nvPr/>
        </p:nvPicPr>
        <p:blipFill rotWithShape="1">
          <a:blip r:embed="rId3">
            <a:extLst>
              <a:ext uri="{28A0092B-C50C-407E-A947-70E740481C1C}">
                <a14:useLocalDpi xmlns:a14="http://schemas.microsoft.com/office/drawing/2010/main" val="0"/>
              </a:ext>
            </a:extLst>
          </a:blip>
          <a:srcRect l="9191" t="1" r="24" b="1379"/>
          <a:stretch/>
        </p:blipFill>
        <p:spPr>
          <a:xfrm>
            <a:off x="7826144" y="4265676"/>
            <a:ext cx="3727227" cy="2142102"/>
          </a:xfrm>
          <a:prstGeom prst="rect">
            <a:avLst/>
          </a:prstGeom>
        </p:spPr>
      </p:pic>
    </p:spTree>
    <p:extLst>
      <p:ext uri="{BB962C8B-B14F-4D97-AF65-F5344CB8AC3E}">
        <p14:creationId xmlns:p14="http://schemas.microsoft.com/office/powerpoint/2010/main" val="4160868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E9DE2D-412D-3C53-A35E-F964B025DDE3}"/>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b="1" dirty="0">
                <a:solidFill>
                  <a:srgbClr val="FFFFFF"/>
                </a:solidFill>
              </a:rPr>
              <a:t>Customer Analysis and Demand</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descr="Chart, line chart&#10;&#10;Description automatically generated">
            <a:extLst>
              <a:ext uri="{FF2B5EF4-FFF2-40B4-BE49-F238E27FC236}">
                <a16:creationId xmlns:a16="http://schemas.microsoft.com/office/drawing/2014/main" id="{A8B2D321-9DE6-12A7-67B7-A6026D0341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567" y="2857060"/>
            <a:ext cx="5455917" cy="3137152"/>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Chart, line chart&#10;&#10;Description automatically generated">
            <a:extLst>
              <a:ext uri="{FF2B5EF4-FFF2-40B4-BE49-F238E27FC236}">
                <a16:creationId xmlns:a16="http://schemas.microsoft.com/office/drawing/2014/main" id="{4CB6229F-FFA5-9934-BF6B-2287DC9D58B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45073" y="2959359"/>
            <a:ext cx="5455917" cy="2932555"/>
          </a:xfrm>
          <a:prstGeom prst="rect">
            <a:avLst/>
          </a:prstGeom>
        </p:spPr>
      </p:pic>
    </p:spTree>
    <p:extLst>
      <p:ext uri="{BB962C8B-B14F-4D97-AF65-F5344CB8AC3E}">
        <p14:creationId xmlns:p14="http://schemas.microsoft.com/office/powerpoint/2010/main" val="1069373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0"/>
            <a:ext cx="3904488" cy="4233672"/>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D60FD4E-BD29-704B-AA98-28F3277E5E65}"/>
              </a:ext>
            </a:extLst>
          </p:cNvPr>
          <p:cNvSpPr>
            <a:spLocks noGrp="1"/>
          </p:cNvSpPr>
          <p:nvPr>
            <p:ph type="title"/>
          </p:nvPr>
        </p:nvSpPr>
        <p:spPr>
          <a:xfrm>
            <a:off x="731520" y="1115568"/>
            <a:ext cx="3364992" cy="2843784"/>
          </a:xfrm>
        </p:spPr>
        <p:txBody>
          <a:bodyPr vert="horz" lIns="91440" tIns="45720" rIns="91440" bIns="45720" rtlCol="0" anchor="ctr">
            <a:normAutofit/>
          </a:bodyPr>
          <a:lstStyle/>
          <a:p>
            <a:r>
              <a:rPr lang="en-US" sz="5000" b="1" kern="1200">
                <a:solidFill>
                  <a:srgbClr val="FFFFFF"/>
                </a:solidFill>
                <a:latin typeface="+mj-lt"/>
                <a:ea typeface="+mj-ea"/>
                <a:cs typeface="+mj-cs"/>
              </a:rPr>
              <a:t>Customer Analysis</a:t>
            </a:r>
          </a:p>
        </p:txBody>
      </p:sp>
      <p:sp>
        <p:nvSpPr>
          <p:cNvPr id="27" name="Rectangle 26">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846320"/>
            <a:ext cx="2395728" cy="1563624"/>
          </a:xfrm>
          <a:prstGeom prst="rect">
            <a:avLst/>
          </a:prstGeom>
          <a:solidFill>
            <a:schemeClr val="accent1">
              <a:alpha val="94902"/>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86DDAF98-BEE5-E3DF-2D9B-A6480D79F3B5}"/>
              </a:ext>
            </a:extLst>
          </p:cNvPr>
          <p:cNvSpPr>
            <a:spLocks noGrp="1"/>
          </p:cNvSpPr>
          <p:nvPr>
            <p:ph idx="1"/>
          </p:nvPr>
        </p:nvSpPr>
        <p:spPr>
          <a:xfrm>
            <a:off x="731520" y="5120640"/>
            <a:ext cx="1828800" cy="1024128"/>
          </a:xfrm>
        </p:spPr>
        <p:txBody>
          <a:bodyPr vert="horz" lIns="91440" tIns="45720" rIns="91440" bIns="45720" rtlCol="0" anchor="ctr">
            <a:normAutofit lnSpcReduction="10000"/>
          </a:bodyPr>
          <a:lstStyle/>
          <a:p>
            <a:pPr marL="0" indent="0">
              <a:buNone/>
            </a:pPr>
            <a:r>
              <a:rPr lang="en-US" sz="1900" kern="1200" dirty="0">
                <a:solidFill>
                  <a:srgbClr val="FFFFFF"/>
                </a:solidFill>
                <a:latin typeface="+mn-lt"/>
                <a:ea typeface="+mn-ea"/>
                <a:cs typeface="+mn-cs"/>
              </a:rPr>
              <a:t>The plot shows the count of users for both companies.</a:t>
            </a:r>
          </a:p>
        </p:txBody>
      </p:sp>
      <p:sp>
        <p:nvSpPr>
          <p:cNvPr id="29" name="Rectangle 28">
            <a:extLst>
              <a:ext uri="{FF2B5EF4-FFF2-40B4-BE49-F238E27FC236}">
                <a16:creationId xmlns:a16="http://schemas.microsoft.com/office/drawing/2014/main" id="{2C910467-8185-45DD-B8A2-A88DF20DF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1995" y="450221"/>
            <a:ext cx="7207948" cy="5948859"/>
          </a:xfrm>
          <a:prstGeom prst="rect">
            <a:avLst/>
          </a:prstGeom>
          <a:solidFill>
            <a:srgbClr val="7F7F7F">
              <a:alpha val="24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7" name="Picture 6" descr="Chart, bar chart&#10;&#10;Description automatically generated">
            <a:extLst>
              <a:ext uri="{FF2B5EF4-FFF2-40B4-BE49-F238E27FC236}">
                <a16:creationId xmlns:a16="http://schemas.microsoft.com/office/drawing/2014/main" id="{1B176C65-19BC-6A3A-2D17-635FCCAC7969}"/>
              </a:ext>
            </a:extLst>
          </p:cNvPr>
          <p:cNvPicPr>
            <a:picLocks noChangeAspect="1"/>
          </p:cNvPicPr>
          <p:nvPr/>
        </p:nvPicPr>
        <p:blipFill rotWithShape="1">
          <a:blip r:embed="rId2">
            <a:extLst>
              <a:ext uri="{28A0092B-C50C-407E-A947-70E740481C1C}">
                <a14:useLocalDpi xmlns:a14="http://schemas.microsoft.com/office/drawing/2010/main" val="0"/>
              </a:ext>
            </a:extLst>
          </a:blip>
          <a:srcRect t="2875" r="3" b="3"/>
          <a:stretch/>
        </p:blipFill>
        <p:spPr>
          <a:xfrm>
            <a:off x="4723687" y="1637687"/>
            <a:ext cx="6795868" cy="3580759"/>
          </a:xfrm>
          <a:prstGeom prst="rect">
            <a:avLst/>
          </a:prstGeom>
        </p:spPr>
      </p:pic>
      <p:sp>
        <p:nvSpPr>
          <p:cNvPr id="31" name="Rectangle 30">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7520" y="4835010"/>
            <a:ext cx="1349026" cy="157276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00284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9099D9-141F-0BE2-DB71-F03920BDE257}"/>
              </a:ext>
            </a:extLst>
          </p:cNvPr>
          <p:cNvSpPr>
            <a:spLocks noGrp="1"/>
          </p:cNvSpPr>
          <p:nvPr>
            <p:ph type="title"/>
          </p:nvPr>
        </p:nvSpPr>
        <p:spPr>
          <a:xfrm>
            <a:off x="838200" y="585216"/>
            <a:ext cx="10515600" cy="1325563"/>
          </a:xfrm>
        </p:spPr>
        <p:txBody>
          <a:bodyPr>
            <a:normAutofit/>
          </a:bodyPr>
          <a:lstStyle/>
          <a:p>
            <a:r>
              <a:rPr lang="en-US" sz="4000" b="1" dirty="0">
                <a:solidFill>
                  <a:schemeClr val="bg1"/>
                </a:solidFill>
              </a:rPr>
              <a:t>Demand by age group</a:t>
            </a:r>
            <a:endParaRPr lang="en-GB" sz="4000" b="1" dirty="0">
              <a:solidFill>
                <a:schemeClr val="bg1"/>
              </a:solidFill>
            </a:endParaRPr>
          </a:p>
        </p:txBody>
      </p:sp>
      <p:pic>
        <p:nvPicPr>
          <p:cNvPr id="5" name="Content Placeholder 4" descr="Chart, bar chart&#10;&#10;Description automatically generated">
            <a:extLst>
              <a:ext uri="{FF2B5EF4-FFF2-40B4-BE49-F238E27FC236}">
                <a16:creationId xmlns:a16="http://schemas.microsoft.com/office/drawing/2014/main" id="{280934B6-FFF9-6878-80F9-55E61B7EA15A}"/>
              </a:ext>
            </a:extLst>
          </p:cNvPr>
          <p:cNvPicPr>
            <a:picLocks noChangeAspect="1"/>
          </p:cNvPicPr>
          <p:nvPr/>
        </p:nvPicPr>
        <p:blipFill rotWithShape="1">
          <a:blip r:embed="rId2">
            <a:extLst>
              <a:ext uri="{28A0092B-C50C-407E-A947-70E740481C1C}">
                <a14:useLocalDpi xmlns:a14="http://schemas.microsoft.com/office/drawing/2010/main" val="0"/>
              </a:ext>
            </a:extLst>
          </a:blip>
          <a:srcRect l="18390" r="1531"/>
          <a:stretch/>
        </p:blipFill>
        <p:spPr>
          <a:xfrm>
            <a:off x="841248" y="2516777"/>
            <a:ext cx="6236208" cy="3660185"/>
          </a:xfrm>
          <a:prstGeom prst="rect">
            <a:avLst/>
          </a:prstGeom>
        </p:spPr>
      </p:pic>
      <p:sp>
        <p:nvSpPr>
          <p:cNvPr id="9" name="Content Placeholder 8">
            <a:extLst>
              <a:ext uri="{FF2B5EF4-FFF2-40B4-BE49-F238E27FC236}">
                <a16:creationId xmlns:a16="http://schemas.microsoft.com/office/drawing/2014/main" id="{C4C5B9B5-7A1B-1F07-D4B4-F3C0CBE13495}"/>
              </a:ext>
            </a:extLst>
          </p:cNvPr>
          <p:cNvSpPr>
            <a:spLocks noGrp="1"/>
          </p:cNvSpPr>
          <p:nvPr>
            <p:ph idx="1"/>
          </p:nvPr>
        </p:nvSpPr>
        <p:spPr>
          <a:xfrm>
            <a:off x="7546848" y="2516777"/>
            <a:ext cx="3803904" cy="3660185"/>
          </a:xfrm>
        </p:spPr>
        <p:txBody>
          <a:bodyPr anchor="ctr">
            <a:normAutofit/>
          </a:bodyPr>
          <a:lstStyle/>
          <a:p>
            <a:r>
              <a:rPr lang="en-US" sz="2200" dirty="0"/>
              <a:t>The number of trips taken by customers relative to each company shows a preference for the yellow cab company by all ages </a:t>
            </a:r>
          </a:p>
        </p:txBody>
      </p:sp>
    </p:spTree>
    <p:extLst>
      <p:ext uri="{BB962C8B-B14F-4D97-AF65-F5344CB8AC3E}">
        <p14:creationId xmlns:p14="http://schemas.microsoft.com/office/powerpoint/2010/main" val="3494868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EB71C-B321-30B7-7D33-FA7B67328A97}"/>
              </a:ext>
            </a:extLst>
          </p:cNvPr>
          <p:cNvSpPr>
            <a:spLocks noGrp="1"/>
          </p:cNvSpPr>
          <p:nvPr>
            <p:ph type="title"/>
          </p:nvPr>
        </p:nvSpPr>
        <p:spPr>
          <a:xfrm>
            <a:off x="838200" y="365125"/>
            <a:ext cx="10515600" cy="1101725"/>
          </a:xfrm>
        </p:spPr>
        <p:txBody>
          <a:bodyPr>
            <a:normAutofit/>
          </a:bodyPr>
          <a:lstStyle/>
          <a:p>
            <a:r>
              <a:rPr lang="en-US" sz="4000" b="1" dirty="0"/>
              <a:t>Demand by age group</a:t>
            </a:r>
            <a:endParaRPr lang="en-GB" sz="4000" b="1" dirty="0"/>
          </a:p>
        </p:txBody>
      </p:sp>
      <p:sp>
        <p:nvSpPr>
          <p:cNvPr id="3" name="Content Placeholder 2">
            <a:extLst>
              <a:ext uri="{FF2B5EF4-FFF2-40B4-BE49-F238E27FC236}">
                <a16:creationId xmlns:a16="http://schemas.microsoft.com/office/drawing/2014/main" id="{1BA179E3-70DA-227B-6CF3-37FC9FB01FD3}"/>
              </a:ext>
            </a:extLst>
          </p:cNvPr>
          <p:cNvSpPr>
            <a:spLocks noGrp="1"/>
          </p:cNvSpPr>
          <p:nvPr>
            <p:ph idx="1"/>
          </p:nvPr>
        </p:nvSpPr>
        <p:spPr/>
        <p:txBody>
          <a:bodyPr/>
          <a:lstStyle/>
          <a:p>
            <a:r>
              <a:rPr lang="en-US" dirty="0"/>
              <a:t>The 26 to 40 age range is the most dominant user of both cab services which shows a requirement for transport services majorly at that age. </a:t>
            </a:r>
          </a:p>
          <a:p>
            <a:r>
              <a:rPr lang="en-US" dirty="0"/>
              <a:t>We also see a similar trend as the profit analysis towards the end of each year with more customers trips being taken at this period</a:t>
            </a:r>
            <a:endParaRPr lang="en-GB" dirty="0"/>
          </a:p>
        </p:txBody>
      </p:sp>
    </p:spTree>
    <p:extLst>
      <p:ext uri="{BB962C8B-B14F-4D97-AF65-F5344CB8AC3E}">
        <p14:creationId xmlns:p14="http://schemas.microsoft.com/office/powerpoint/2010/main" val="2216867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2"/>
            <a:ext cx="6711020" cy="2781866"/>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56F0A8F5-150A-76D8-882D-FED055EA84D3}"/>
              </a:ext>
            </a:extLst>
          </p:cNvPr>
          <p:cNvSpPr>
            <a:spLocks noGrp="1"/>
          </p:cNvSpPr>
          <p:nvPr>
            <p:ph type="title"/>
          </p:nvPr>
        </p:nvSpPr>
        <p:spPr>
          <a:xfrm>
            <a:off x="774698" y="762000"/>
            <a:ext cx="6108725" cy="2144162"/>
          </a:xfrm>
        </p:spPr>
        <p:txBody>
          <a:bodyPr>
            <a:normAutofit/>
          </a:bodyPr>
          <a:lstStyle/>
          <a:p>
            <a:r>
              <a:rPr lang="en-US" b="1">
                <a:solidFill>
                  <a:srgbClr val="FFFFFF"/>
                </a:solidFill>
              </a:rPr>
              <a:t>Payment Method Analysis</a:t>
            </a:r>
            <a:endParaRPr lang="en-GB" b="1">
              <a:solidFill>
                <a:srgbClr val="FFFFFF"/>
              </a:solidFill>
            </a:endParaRPr>
          </a:p>
        </p:txBody>
      </p:sp>
      <p:sp>
        <p:nvSpPr>
          <p:cNvPr id="21" name="Rectangle 20">
            <a:extLst>
              <a:ext uri="{FF2B5EF4-FFF2-40B4-BE49-F238E27FC236}">
                <a16:creationId xmlns:a16="http://schemas.microsoft.com/office/drawing/2014/main" id="{75169340-65CE-40F2-B3C8-B9D474178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9089" y="455365"/>
            <a:ext cx="4371502" cy="2776721"/>
          </a:xfrm>
          <a:prstGeom prst="rect">
            <a:avLst/>
          </a:prstGeom>
          <a:solidFill>
            <a:srgbClr val="D08C66">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12" name="Picture 11" descr="Chart, bar chart&#10;&#10;Description automatically generated">
            <a:extLst>
              <a:ext uri="{FF2B5EF4-FFF2-40B4-BE49-F238E27FC236}">
                <a16:creationId xmlns:a16="http://schemas.microsoft.com/office/drawing/2014/main" id="{E5AFA843-E729-3472-FA29-0964D119C4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5719" y="768158"/>
            <a:ext cx="4012240" cy="2353733"/>
          </a:xfrm>
          <a:prstGeom prst="rect">
            <a:avLst/>
          </a:prstGeom>
        </p:spPr>
      </p:pic>
      <p:sp>
        <p:nvSpPr>
          <p:cNvPr id="23" name="Rectangle 22">
            <a:extLst>
              <a:ext uri="{FF2B5EF4-FFF2-40B4-BE49-F238E27FC236}">
                <a16:creationId xmlns:a16="http://schemas.microsoft.com/office/drawing/2014/main" id="{2A8B9026-04DF-499B-A388-67FCB7435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505" y="3395972"/>
            <a:ext cx="1332806" cy="1417320"/>
          </a:xfrm>
          <a:prstGeom prst="rect">
            <a:avLst/>
          </a:prstGeom>
          <a:solidFill>
            <a:srgbClr val="D08C66">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5" name="Rectangle 24">
            <a:extLst>
              <a:ext uri="{FF2B5EF4-FFF2-40B4-BE49-F238E27FC236}">
                <a16:creationId xmlns:a16="http://schemas.microsoft.com/office/drawing/2014/main" id="{05CC4153-3F0D-4F4C-8F12-E8FC3FA40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4" y="4965192"/>
            <a:ext cx="1338257" cy="1417320"/>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7" name="Rectangle 26">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75100" y="3395974"/>
            <a:ext cx="5193903" cy="3006661"/>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5">
            <a:extLst>
              <a:ext uri="{FF2B5EF4-FFF2-40B4-BE49-F238E27FC236}">
                <a16:creationId xmlns:a16="http://schemas.microsoft.com/office/drawing/2014/main" id="{35C47659-608C-4935-AC0E-EE49F71CDB88}"/>
              </a:ext>
            </a:extLst>
          </p:cNvPr>
          <p:cNvSpPr>
            <a:spLocks noGrp="1"/>
          </p:cNvSpPr>
          <p:nvPr>
            <p:ph idx="1"/>
          </p:nvPr>
        </p:nvSpPr>
        <p:spPr>
          <a:xfrm>
            <a:off x="2286000" y="3648548"/>
            <a:ext cx="4597423" cy="2481864"/>
          </a:xfrm>
        </p:spPr>
        <p:txBody>
          <a:bodyPr anchor="ctr">
            <a:normAutofit/>
          </a:bodyPr>
          <a:lstStyle/>
          <a:p>
            <a:r>
              <a:rPr lang="en-US" sz="1900" dirty="0"/>
              <a:t>The dominant method of payment is by card and the charts also show that this is the preferred method chosen by both male and female users</a:t>
            </a:r>
          </a:p>
        </p:txBody>
      </p:sp>
      <p:sp>
        <p:nvSpPr>
          <p:cNvPr id="29" name="Rectangle 28">
            <a:extLst>
              <a:ext uri="{FF2B5EF4-FFF2-40B4-BE49-F238E27FC236}">
                <a16:creationId xmlns:a16="http://schemas.microsoft.com/office/drawing/2014/main" id="{2656D4A3-B550-45B7-A4A3-7E1E528901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9089" y="3390832"/>
            <a:ext cx="4371502" cy="2991680"/>
          </a:xfrm>
          <a:prstGeom prst="rect">
            <a:avLst/>
          </a:prstGeom>
          <a:solidFill>
            <a:srgbClr val="D08C66">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8" name="Content Placeholder 7" descr="Chart, bar chart&#10;&#10;Description automatically generated">
            <a:extLst>
              <a:ext uri="{FF2B5EF4-FFF2-40B4-BE49-F238E27FC236}">
                <a16:creationId xmlns:a16="http://schemas.microsoft.com/office/drawing/2014/main" id="{0E4FE5BB-2423-CB4C-FA60-2FBB467F7D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2805" y="3557527"/>
            <a:ext cx="3744068" cy="2658289"/>
          </a:xfrm>
          <a:prstGeom prst="rect">
            <a:avLst/>
          </a:prstGeom>
        </p:spPr>
      </p:pic>
    </p:spTree>
    <p:extLst>
      <p:ext uri="{BB962C8B-B14F-4D97-AF65-F5344CB8AC3E}">
        <p14:creationId xmlns:p14="http://schemas.microsoft.com/office/powerpoint/2010/main" val="1495980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24">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8055"/>
            <a:ext cx="7201941" cy="1508760"/>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7F63D1BB-0FB2-1CA8-DBDC-F90AA572BA03}"/>
              </a:ext>
            </a:extLst>
          </p:cNvPr>
          <p:cNvSpPr>
            <a:spLocks noGrp="1"/>
          </p:cNvSpPr>
          <p:nvPr>
            <p:ph type="title"/>
          </p:nvPr>
        </p:nvSpPr>
        <p:spPr>
          <a:xfrm>
            <a:off x="777240" y="694944"/>
            <a:ext cx="6610388" cy="1042416"/>
          </a:xfrm>
        </p:spPr>
        <p:txBody>
          <a:bodyPr>
            <a:normAutofit/>
          </a:bodyPr>
          <a:lstStyle/>
          <a:p>
            <a:r>
              <a:rPr lang="en-US" sz="4200" b="1">
                <a:solidFill>
                  <a:srgbClr val="FFFFFF"/>
                </a:solidFill>
              </a:rPr>
              <a:t>Payment Method Analysis</a:t>
            </a:r>
            <a:endParaRPr lang="en-GB" sz="4200" b="1" dirty="0">
              <a:solidFill>
                <a:srgbClr val="FFFFFF"/>
              </a:solidFill>
            </a:endParaRPr>
          </a:p>
        </p:txBody>
      </p:sp>
      <p:sp>
        <p:nvSpPr>
          <p:cNvPr id="39" name="Rectangle 26">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5755" y="450222"/>
            <a:ext cx="1861718" cy="1506594"/>
          </a:xfrm>
          <a:prstGeom prst="rect">
            <a:avLst/>
          </a:prstGeom>
          <a:solidFill>
            <a:srgbClr val="D18E68">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9" name="Rectangle 28">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0314" y="453269"/>
            <a:ext cx="1862765" cy="1505231"/>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1" name="Rectangle 30">
            <a:extLst>
              <a:ext uri="{FF2B5EF4-FFF2-40B4-BE49-F238E27FC236}">
                <a16:creationId xmlns:a16="http://schemas.microsoft.com/office/drawing/2014/main" id="{33A87B69-D1B1-4DA7-B224-F220FC523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2130552"/>
            <a:ext cx="7205472" cy="4270248"/>
          </a:xfrm>
          <a:prstGeom prst="rect">
            <a:avLst/>
          </a:prstGeom>
          <a:solidFill>
            <a:srgbClr val="D18E68">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Content Placeholder 4" descr="Chart, bar chart&#10;&#10;Description automatically generated">
            <a:extLst>
              <a:ext uri="{FF2B5EF4-FFF2-40B4-BE49-F238E27FC236}">
                <a16:creationId xmlns:a16="http://schemas.microsoft.com/office/drawing/2014/main" id="{14CDA3B7-9BC0-B7E2-F09D-03819F1CA3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142" y="2395512"/>
            <a:ext cx="6795370" cy="3737452"/>
          </a:xfrm>
          <a:prstGeom prst="rect">
            <a:avLst/>
          </a:prstGeom>
        </p:spPr>
      </p:pic>
      <p:sp>
        <p:nvSpPr>
          <p:cNvPr id="33" name="Rectangle 32">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5755" y="2127680"/>
            <a:ext cx="3887324" cy="4273119"/>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B454AA46-9651-8FF8-527A-C79EE3B40216}"/>
              </a:ext>
            </a:extLst>
          </p:cNvPr>
          <p:cNvSpPr>
            <a:spLocks noGrp="1"/>
          </p:cNvSpPr>
          <p:nvPr>
            <p:ph idx="1"/>
          </p:nvPr>
        </p:nvSpPr>
        <p:spPr>
          <a:xfrm>
            <a:off x="8109311" y="2393792"/>
            <a:ext cx="3360212" cy="3740893"/>
          </a:xfrm>
        </p:spPr>
        <p:txBody>
          <a:bodyPr anchor="ctr">
            <a:normAutofit/>
          </a:bodyPr>
          <a:lstStyle/>
          <a:p>
            <a:r>
              <a:rPr lang="en-US" sz="1800" dirty="0"/>
              <a:t>We see how dominant card payments are for the companies state wise too as it remains so through all states</a:t>
            </a:r>
          </a:p>
        </p:txBody>
      </p:sp>
    </p:spTree>
    <p:extLst>
      <p:ext uri="{BB962C8B-B14F-4D97-AF65-F5344CB8AC3E}">
        <p14:creationId xmlns:p14="http://schemas.microsoft.com/office/powerpoint/2010/main" val="856226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9F7551-E956-43CB-8F36-268A5DA44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80677D43-DB57-4254-BD60-C0C10917DB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155" y="457200"/>
            <a:ext cx="7898845" cy="5909113"/>
          </a:xfrm>
          <a:custGeom>
            <a:avLst/>
            <a:gdLst>
              <a:gd name="connsiteX0" fmla="*/ 3848214 w 7898845"/>
              <a:gd name="connsiteY0" fmla="*/ 0 h 5909113"/>
              <a:gd name="connsiteX1" fmla="*/ 7898845 w 7898845"/>
              <a:gd name="connsiteY1" fmla="*/ 0 h 5909113"/>
              <a:gd name="connsiteX2" fmla="*/ 7898845 w 7898845"/>
              <a:gd name="connsiteY2" fmla="*/ 5907437 h 5909113"/>
              <a:gd name="connsiteX3" fmla="*/ 7778213 w 7898845"/>
              <a:gd name="connsiteY3" fmla="*/ 5907437 h 5909113"/>
              <a:gd name="connsiteX4" fmla="*/ 7778213 w 7898845"/>
              <a:gd name="connsiteY4" fmla="*/ 5909093 h 5909113"/>
              <a:gd name="connsiteX5" fmla="*/ 7485321 w 7898845"/>
              <a:gd name="connsiteY5" fmla="*/ 5909093 h 5909113"/>
              <a:gd name="connsiteX6" fmla="*/ 7485321 w 7898845"/>
              <a:gd name="connsiteY6" fmla="*/ 5909094 h 5909113"/>
              <a:gd name="connsiteX7" fmla="*/ 4228895 w 7898845"/>
              <a:gd name="connsiteY7" fmla="*/ 5909094 h 5909113"/>
              <a:gd name="connsiteX8" fmla="*/ 4228895 w 7898845"/>
              <a:gd name="connsiteY8" fmla="*/ 5909112 h 5909113"/>
              <a:gd name="connsiteX9" fmla="*/ 3936003 w 7898845"/>
              <a:gd name="connsiteY9" fmla="*/ 5909112 h 5909113"/>
              <a:gd name="connsiteX10" fmla="*/ 3936003 w 7898845"/>
              <a:gd name="connsiteY10" fmla="*/ 5909113 h 5909113"/>
              <a:gd name="connsiteX11" fmla="*/ 0 w 7898845"/>
              <a:gd name="connsiteY11" fmla="*/ 5909113 h 5909113"/>
              <a:gd name="connsiteX12" fmla="*/ 2796838 w 7898845"/>
              <a:gd name="connsiteY12" fmla="*/ 1676 h 5909113"/>
              <a:gd name="connsiteX13" fmla="*/ 2916686 w 7898845"/>
              <a:gd name="connsiteY13" fmla="*/ 1676 h 5909113"/>
              <a:gd name="connsiteX14" fmla="*/ 2917470 w 7898845"/>
              <a:gd name="connsiteY14" fmla="*/ 20 h 5909113"/>
              <a:gd name="connsiteX15" fmla="*/ 3210362 w 7898845"/>
              <a:gd name="connsiteY15" fmla="*/ 20 h 5909113"/>
              <a:gd name="connsiteX16" fmla="*/ 3210362 w 7898845"/>
              <a:gd name="connsiteY16" fmla="*/ 19 h 5909113"/>
              <a:gd name="connsiteX17" fmla="*/ 3555322 w 7898845"/>
              <a:gd name="connsiteY17" fmla="*/ 19 h 5909113"/>
              <a:gd name="connsiteX18" fmla="*/ 3555322 w 7898845"/>
              <a:gd name="connsiteY18" fmla="*/ 1 h 5909113"/>
              <a:gd name="connsiteX19" fmla="*/ 3848214 w 7898845"/>
              <a:gd name="connsiteY19" fmla="*/ 1 h 5909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898845" h="5909113">
                <a:moveTo>
                  <a:pt x="3848214" y="0"/>
                </a:moveTo>
                <a:lnTo>
                  <a:pt x="7898845" y="0"/>
                </a:lnTo>
                <a:lnTo>
                  <a:pt x="7898845" y="5907437"/>
                </a:lnTo>
                <a:lnTo>
                  <a:pt x="7778213" y="5907437"/>
                </a:lnTo>
                <a:lnTo>
                  <a:pt x="7778213" y="5909093"/>
                </a:lnTo>
                <a:lnTo>
                  <a:pt x="7485321" y="5909093"/>
                </a:lnTo>
                <a:lnTo>
                  <a:pt x="7485321" y="5909094"/>
                </a:lnTo>
                <a:lnTo>
                  <a:pt x="4228895" y="5909094"/>
                </a:lnTo>
                <a:lnTo>
                  <a:pt x="4228895" y="5909112"/>
                </a:lnTo>
                <a:lnTo>
                  <a:pt x="3936003" y="5909112"/>
                </a:lnTo>
                <a:lnTo>
                  <a:pt x="3936003" y="5909113"/>
                </a:lnTo>
                <a:lnTo>
                  <a:pt x="0" y="5909113"/>
                </a:lnTo>
                <a:lnTo>
                  <a:pt x="2796838" y="1676"/>
                </a:lnTo>
                <a:lnTo>
                  <a:pt x="2916686" y="1676"/>
                </a:lnTo>
                <a:lnTo>
                  <a:pt x="2917470" y="20"/>
                </a:lnTo>
                <a:lnTo>
                  <a:pt x="3210362" y="20"/>
                </a:lnTo>
                <a:lnTo>
                  <a:pt x="3210362" y="19"/>
                </a:lnTo>
                <a:lnTo>
                  <a:pt x="3555322" y="19"/>
                </a:lnTo>
                <a:lnTo>
                  <a:pt x="3555322" y="1"/>
                </a:lnTo>
                <a:lnTo>
                  <a:pt x="3848214" y="1"/>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F0924E5-8F0D-47CB-B59E-155AFCF8C3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8858"/>
            <a:ext cx="6769978" cy="5907437"/>
          </a:xfrm>
          <a:custGeom>
            <a:avLst/>
            <a:gdLst>
              <a:gd name="connsiteX0" fmla="*/ 0 w 6769978"/>
              <a:gd name="connsiteY0" fmla="*/ 0 h 5905761"/>
              <a:gd name="connsiteX1" fmla="*/ 6769978 w 6769978"/>
              <a:gd name="connsiteY1" fmla="*/ 0 h 5905761"/>
              <a:gd name="connsiteX2" fmla="*/ 3973138 w 6769978"/>
              <a:gd name="connsiteY2" fmla="*/ 5905761 h 5905761"/>
              <a:gd name="connsiteX3" fmla="*/ 0 w 6769978"/>
              <a:gd name="connsiteY3" fmla="*/ 5905761 h 5905761"/>
            </a:gdLst>
            <a:ahLst/>
            <a:cxnLst>
              <a:cxn ang="0">
                <a:pos x="connsiteX0" y="connsiteY0"/>
              </a:cxn>
              <a:cxn ang="0">
                <a:pos x="connsiteX1" y="connsiteY1"/>
              </a:cxn>
              <a:cxn ang="0">
                <a:pos x="connsiteX2" y="connsiteY2"/>
              </a:cxn>
              <a:cxn ang="0">
                <a:pos x="connsiteX3" y="connsiteY3"/>
              </a:cxn>
            </a:cxnLst>
            <a:rect l="l" t="t" r="r" b="b"/>
            <a:pathLst>
              <a:path w="6769978" h="5905761">
                <a:moveTo>
                  <a:pt x="0" y="0"/>
                </a:moveTo>
                <a:lnTo>
                  <a:pt x="6769978" y="0"/>
                </a:lnTo>
                <a:lnTo>
                  <a:pt x="3973138" y="5905761"/>
                </a:lnTo>
                <a:lnTo>
                  <a:pt x="0" y="5905761"/>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lumMod val="9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FAD1888-4504-9DDD-A658-74A86C0737BB}"/>
              </a:ext>
            </a:extLst>
          </p:cNvPr>
          <p:cNvSpPr>
            <a:spLocks noGrp="1"/>
          </p:cNvSpPr>
          <p:nvPr>
            <p:ph type="title"/>
          </p:nvPr>
        </p:nvSpPr>
        <p:spPr>
          <a:xfrm>
            <a:off x="838201" y="1710127"/>
            <a:ext cx="3431650" cy="3666346"/>
          </a:xfrm>
        </p:spPr>
        <p:txBody>
          <a:bodyPr>
            <a:normAutofit/>
          </a:bodyPr>
          <a:lstStyle/>
          <a:p>
            <a:r>
              <a:rPr lang="en-US" b="1">
                <a:solidFill>
                  <a:schemeClr val="bg1"/>
                </a:solidFill>
              </a:rPr>
              <a:t>FORECAST </a:t>
            </a:r>
            <a:endParaRPr lang="en-GB" b="1">
              <a:solidFill>
                <a:schemeClr val="bg1"/>
              </a:solidFill>
            </a:endParaRPr>
          </a:p>
        </p:txBody>
      </p:sp>
      <p:sp>
        <p:nvSpPr>
          <p:cNvPr id="3" name="Content Placeholder 2">
            <a:extLst>
              <a:ext uri="{FF2B5EF4-FFF2-40B4-BE49-F238E27FC236}">
                <a16:creationId xmlns:a16="http://schemas.microsoft.com/office/drawing/2014/main" id="{53846412-DC4D-0691-41A3-5942DE14039B}"/>
              </a:ext>
            </a:extLst>
          </p:cNvPr>
          <p:cNvSpPr>
            <a:spLocks noGrp="1"/>
          </p:cNvSpPr>
          <p:nvPr>
            <p:ph idx="1"/>
          </p:nvPr>
        </p:nvSpPr>
        <p:spPr>
          <a:xfrm>
            <a:off x="6766560" y="1335024"/>
            <a:ext cx="4581144" cy="4416552"/>
          </a:xfrm>
        </p:spPr>
        <p:txBody>
          <a:bodyPr anchor="ctr">
            <a:normAutofit/>
          </a:bodyPr>
          <a:lstStyle/>
          <a:p>
            <a:r>
              <a:rPr lang="en-US" sz="2000"/>
              <a:t>We plot a trend line for the months in the data showing the profit made so far and the estimated profit for the incoming year. We use the months so we can get a better view of trends predict properly.</a:t>
            </a:r>
          </a:p>
          <a:p>
            <a:endParaRPr lang="en-GB" sz="2000"/>
          </a:p>
        </p:txBody>
      </p:sp>
    </p:spTree>
    <p:extLst>
      <p:ext uri="{BB962C8B-B14F-4D97-AF65-F5344CB8AC3E}">
        <p14:creationId xmlns:p14="http://schemas.microsoft.com/office/powerpoint/2010/main" val="6755028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7F4EC0-82C2-7544-4980-C624C737CC9C}"/>
              </a:ext>
            </a:extLst>
          </p:cNvPr>
          <p:cNvSpPr>
            <a:spLocks noGrp="1"/>
          </p:cNvSpPr>
          <p:nvPr>
            <p:ph type="title"/>
          </p:nvPr>
        </p:nvSpPr>
        <p:spPr>
          <a:xfrm>
            <a:off x="630936" y="639520"/>
            <a:ext cx="3429000" cy="1719072"/>
          </a:xfrm>
        </p:spPr>
        <p:txBody>
          <a:bodyPr anchor="b">
            <a:normAutofit/>
          </a:bodyPr>
          <a:lstStyle/>
          <a:p>
            <a:r>
              <a:rPr lang="en-US" sz="5400"/>
              <a:t>Monthly forecast</a:t>
            </a:r>
            <a:endParaRPr lang="en-GB" sz="5400"/>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51B0BA38-6A80-186E-CC90-DAA3A5692C5A}"/>
              </a:ext>
            </a:extLst>
          </p:cNvPr>
          <p:cNvSpPr>
            <a:spLocks noGrp="1"/>
          </p:cNvSpPr>
          <p:nvPr>
            <p:ph idx="1"/>
          </p:nvPr>
        </p:nvSpPr>
        <p:spPr>
          <a:xfrm>
            <a:off x="630936" y="2807208"/>
            <a:ext cx="3429000" cy="3410712"/>
          </a:xfrm>
        </p:spPr>
        <p:txBody>
          <a:bodyPr anchor="t">
            <a:normAutofit/>
          </a:bodyPr>
          <a:lstStyle/>
          <a:p>
            <a:r>
              <a:rPr lang="en-US" sz="2000" dirty="0"/>
              <a:t>The predicted profit shows a similar trend to the previous year for both the pink and yellow cab companies with a slight difference in the middle of the year. The seasonal uptrend at the end of the year maintains its course.</a:t>
            </a:r>
          </a:p>
        </p:txBody>
      </p:sp>
      <p:pic>
        <p:nvPicPr>
          <p:cNvPr id="5" name="Content Placeholder 4" descr="Chart, line chart&#10;&#10;Description automatically generated">
            <a:extLst>
              <a:ext uri="{FF2B5EF4-FFF2-40B4-BE49-F238E27FC236}">
                <a16:creationId xmlns:a16="http://schemas.microsoft.com/office/drawing/2014/main" id="{57EE9B40-981A-1532-04B7-3B20363CC2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573625"/>
            <a:ext cx="6903720" cy="3710749"/>
          </a:xfrm>
          <a:prstGeom prst="rect">
            <a:avLst/>
          </a:prstGeom>
        </p:spPr>
      </p:pic>
    </p:spTree>
    <p:extLst>
      <p:ext uri="{BB962C8B-B14F-4D97-AF65-F5344CB8AC3E}">
        <p14:creationId xmlns:p14="http://schemas.microsoft.com/office/powerpoint/2010/main" val="2186682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076CAFF6-0F50-54CD-DBA8-2C0C1B2706E3}"/>
              </a:ext>
            </a:extLst>
          </p:cNvPr>
          <p:cNvSpPr>
            <a:spLocks noGrp="1"/>
          </p:cNvSpPr>
          <p:nvPr>
            <p:ph type="title"/>
          </p:nvPr>
        </p:nvSpPr>
        <p:spPr>
          <a:xfrm>
            <a:off x="777240" y="731519"/>
            <a:ext cx="2845191" cy="3237579"/>
          </a:xfrm>
        </p:spPr>
        <p:txBody>
          <a:bodyPr>
            <a:normAutofit/>
          </a:bodyPr>
          <a:lstStyle/>
          <a:p>
            <a:r>
              <a:rPr lang="en-US" sz="3800" b="1">
                <a:solidFill>
                  <a:srgbClr val="FFFFFF"/>
                </a:solidFill>
              </a:rPr>
              <a:t>EDA SUMMARY</a:t>
            </a:r>
            <a:endParaRPr lang="en-GB" sz="3800" b="1">
              <a:solidFill>
                <a:srgbClr val="FFFFFF"/>
              </a:solidFill>
            </a:endParaRP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B5D75BB-CE43-D27A-242F-AFBAB10517AD}"/>
              </a:ext>
            </a:extLst>
          </p:cNvPr>
          <p:cNvSpPr>
            <a:spLocks noGrp="1"/>
          </p:cNvSpPr>
          <p:nvPr>
            <p:ph idx="1"/>
          </p:nvPr>
        </p:nvSpPr>
        <p:spPr>
          <a:xfrm>
            <a:off x="4379709" y="686862"/>
            <a:ext cx="7037591" cy="5475129"/>
          </a:xfrm>
        </p:spPr>
        <p:txBody>
          <a:bodyPr anchor="ctr">
            <a:normAutofit/>
          </a:bodyPr>
          <a:lstStyle/>
          <a:p>
            <a:pPr marL="0" indent="0">
              <a:buNone/>
            </a:pPr>
            <a:r>
              <a:rPr lang="en-US" sz="2200"/>
              <a:t>We gained the following insights from the analysis:</a:t>
            </a:r>
          </a:p>
          <a:p>
            <a:r>
              <a:rPr lang="en-US" sz="2200"/>
              <a:t>Customers – Yellow cab maintains a large share of customers and although they have a higher profit margin which can be seen from higher prices charged, they are able to maintain a bulk of the market share </a:t>
            </a:r>
          </a:p>
          <a:p>
            <a:r>
              <a:rPr lang="en-US" sz="2200"/>
              <a:t>Demand – Although they both maintain similar demand over the given periods, Yellow cab maintains a higher demand rate than pink cab by state and with all age groups in numbers </a:t>
            </a:r>
          </a:p>
          <a:p>
            <a:r>
              <a:rPr lang="en-US" sz="2200"/>
              <a:t>Payment Distribution – Both companies maintain similar distribution of the payment mode used with respect to their counts and this likely has a minimal effect on retaining users.</a:t>
            </a:r>
          </a:p>
          <a:p>
            <a:r>
              <a:rPr lang="en-US" sz="2200"/>
              <a:t>Profit – Yellow cab maintains a higher profit margin through all factors analyzed.</a:t>
            </a:r>
            <a:endParaRPr lang="en-GB" sz="2200"/>
          </a:p>
        </p:txBody>
      </p:sp>
    </p:spTree>
    <p:extLst>
      <p:ext uri="{BB962C8B-B14F-4D97-AF65-F5344CB8AC3E}">
        <p14:creationId xmlns:p14="http://schemas.microsoft.com/office/powerpoint/2010/main" val="27861367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ACD91FB1-8BDE-F2F6-FDEF-749846901CE7}"/>
              </a:ext>
            </a:extLst>
          </p:cNvPr>
          <p:cNvSpPr>
            <a:spLocks noGrp="1"/>
          </p:cNvSpPr>
          <p:nvPr>
            <p:ph type="title"/>
          </p:nvPr>
        </p:nvSpPr>
        <p:spPr>
          <a:xfrm>
            <a:off x="777240" y="731519"/>
            <a:ext cx="2845191" cy="3237579"/>
          </a:xfrm>
        </p:spPr>
        <p:txBody>
          <a:bodyPr>
            <a:normAutofit/>
          </a:bodyPr>
          <a:lstStyle/>
          <a:p>
            <a:r>
              <a:rPr lang="en-US" sz="2400" b="1" dirty="0">
                <a:solidFill>
                  <a:srgbClr val="FFFFFF"/>
                </a:solidFill>
              </a:rPr>
              <a:t>RECOMMENDATION</a:t>
            </a:r>
            <a:endParaRPr lang="en-GB" sz="2400" b="1" dirty="0">
              <a:solidFill>
                <a:srgbClr val="FFFFFF"/>
              </a:solidFill>
            </a:endParaRP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B59FF6E-5EE8-5544-BB65-A14BA13DAE35}"/>
              </a:ext>
            </a:extLst>
          </p:cNvPr>
          <p:cNvSpPr>
            <a:spLocks noGrp="1"/>
          </p:cNvSpPr>
          <p:nvPr>
            <p:ph idx="1"/>
          </p:nvPr>
        </p:nvSpPr>
        <p:spPr>
          <a:xfrm>
            <a:off x="4379709" y="686862"/>
            <a:ext cx="7037591" cy="5475129"/>
          </a:xfrm>
        </p:spPr>
        <p:txBody>
          <a:bodyPr anchor="ctr">
            <a:normAutofit/>
          </a:bodyPr>
          <a:lstStyle/>
          <a:p>
            <a:r>
              <a:rPr lang="en-US" sz="2600" dirty="0"/>
              <a:t>On the basis of the analysis, we recommend the yellow cab company for investing as we can expect a return on XYZ’s investment and profitability in record time</a:t>
            </a:r>
            <a:endParaRPr lang="en-GB" sz="2600" dirty="0"/>
          </a:p>
        </p:txBody>
      </p:sp>
    </p:spTree>
    <p:extLst>
      <p:ext uri="{BB962C8B-B14F-4D97-AF65-F5344CB8AC3E}">
        <p14:creationId xmlns:p14="http://schemas.microsoft.com/office/powerpoint/2010/main" val="41724146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31F1850-A40F-61A6-B1BA-31F924D9FA58}"/>
              </a:ext>
            </a:extLst>
          </p:cNvPr>
          <p:cNvSpPr>
            <a:spLocks noGrp="1"/>
          </p:cNvSpPr>
          <p:nvPr>
            <p:ph type="title"/>
          </p:nvPr>
        </p:nvSpPr>
        <p:spPr>
          <a:xfrm>
            <a:off x="934872" y="982272"/>
            <a:ext cx="3388419" cy="4560970"/>
          </a:xfrm>
        </p:spPr>
        <p:txBody>
          <a:bodyPr>
            <a:normAutofit/>
          </a:bodyPr>
          <a:lstStyle/>
          <a:p>
            <a:r>
              <a:rPr lang="en-US" sz="4000" b="1">
                <a:solidFill>
                  <a:srgbClr val="FFFFFF"/>
                </a:solidFill>
              </a:rPr>
              <a:t>EXECUTIVE SUMMARY</a:t>
            </a:r>
            <a:endParaRPr lang="en-GB" sz="4000" b="1">
              <a:solidFill>
                <a:srgbClr val="FFFFFF"/>
              </a:solidFill>
            </a:endParaRP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9464EC1F-FC67-43B2-7465-AB4835CEFD8F}"/>
              </a:ext>
            </a:extLst>
          </p:cNvPr>
          <p:cNvSpPr>
            <a:spLocks noGrp="1"/>
          </p:cNvSpPr>
          <p:nvPr>
            <p:ph idx="1"/>
          </p:nvPr>
        </p:nvSpPr>
        <p:spPr>
          <a:xfrm>
            <a:off x="5221862" y="1719618"/>
            <a:ext cx="5948831" cy="4334629"/>
          </a:xfrm>
        </p:spPr>
        <p:txBody>
          <a:bodyPr anchor="ctr">
            <a:normAutofit/>
          </a:bodyPr>
          <a:lstStyle/>
          <a:p>
            <a:r>
              <a:rPr lang="en-US" sz="2400">
                <a:solidFill>
                  <a:srgbClr val="FEFFFF"/>
                </a:solidFill>
              </a:rPr>
              <a:t>XYZ is a reputable firm in the United States looking to make an investment in the cab industry due to its remarkable growth in the last few years.</a:t>
            </a:r>
          </a:p>
          <a:p>
            <a:endParaRPr lang="en-US" sz="2400">
              <a:solidFill>
                <a:srgbClr val="FEFFFF"/>
              </a:solidFill>
            </a:endParaRPr>
          </a:p>
          <a:p>
            <a:endParaRPr lang="en-GB" sz="2400">
              <a:solidFill>
                <a:srgbClr val="FEFFFF"/>
              </a:solidFill>
            </a:endParaRPr>
          </a:p>
        </p:txBody>
      </p:sp>
    </p:spTree>
    <p:extLst>
      <p:ext uri="{BB962C8B-B14F-4D97-AF65-F5344CB8AC3E}">
        <p14:creationId xmlns:p14="http://schemas.microsoft.com/office/powerpoint/2010/main" val="783079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2EC5B667-C5CD-735F-249C-9A6F20CE0CE4}"/>
              </a:ext>
            </a:extLst>
          </p:cNvPr>
          <p:cNvSpPr>
            <a:spLocks noGrp="1"/>
          </p:cNvSpPr>
          <p:nvPr>
            <p:ph type="title"/>
          </p:nvPr>
        </p:nvSpPr>
        <p:spPr>
          <a:xfrm>
            <a:off x="777240" y="731519"/>
            <a:ext cx="2845191" cy="3237579"/>
          </a:xfrm>
        </p:spPr>
        <p:txBody>
          <a:bodyPr>
            <a:normAutofit/>
          </a:bodyPr>
          <a:lstStyle/>
          <a:p>
            <a:r>
              <a:rPr lang="en-US" sz="3800" b="1">
                <a:solidFill>
                  <a:srgbClr val="FFFFFF"/>
                </a:solidFill>
              </a:rPr>
              <a:t>PROBLEM STATEMENT</a:t>
            </a:r>
            <a:endParaRPr lang="en-GB" sz="3800" b="1">
              <a:solidFill>
                <a:srgbClr val="FFFFFF"/>
              </a:solidFill>
            </a:endParaRP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DC3376E-380F-48EF-093C-0C51FB687E39}"/>
              </a:ext>
            </a:extLst>
          </p:cNvPr>
          <p:cNvSpPr>
            <a:spLocks noGrp="1"/>
          </p:cNvSpPr>
          <p:nvPr>
            <p:ph idx="1"/>
          </p:nvPr>
        </p:nvSpPr>
        <p:spPr>
          <a:xfrm>
            <a:off x="4379709" y="686862"/>
            <a:ext cx="7037591" cy="5475129"/>
          </a:xfrm>
        </p:spPr>
        <p:txBody>
          <a:bodyPr anchor="ctr">
            <a:normAutofit/>
          </a:bodyPr>
          <a:lstStyle/>
          <a:p>
            <a:r>
              <a:rPr lang="en-US" sz="2600"/>
              <a:t>Investigating the various factors that influence the cab industry and derive actionable insights to identify the right company to invest in.</a:t>
            </a:r>
          </a:p>
          <a:p>
            <a:r>
              <a:rPr lang="en-US" sz="2600"/>
              <a:t>The analysis of the provided data should provide insights into:</a:t>
            </a:r>
          </a:p>
          <a:p>
            <a:pPr lvl="1"/>
            <a:r>
              <a:rPr lang="en-US" sz="2600"/>
              <a:t>What we can understand about cab services from the provided data </a:t>
            </a:r>
          </a:p>
          <a:p>
            <a:pPr lvl="1"/>
            <a:r>
              <a:rPr lang="en-US" sz="2600"/>
              <a:t>What the demand for cab services is at the time period and its predicted demand in the future</a:t>
            </a:r>
          </a:p>
          <a:p>
            <a:pPr lvl="1"/>
            <a:r>
              <a:rPr lang="en-US" sz="2600"/>
              <a:t>What company has and retains the most users</a:t>
            </a:r>
          </a:p>
        </p:txBody>
      </p:sp>
    </p:spTree>
    <p:extLst>
      <p:ext uri="{BB962C8B-B14F-4D97-AF65-F5344CB8AC3E}">
        <p14:creationId xmlns:p14="http://schemas.microsoft.com/office/powerpoint/2010/main" val="927992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2241E-6550-0234-CD74-194426F31B98}"/>
              </a:ext>
            </a:extLst>
          </p:cNvPr>
          <p:cNvSpPr>
            <a:spLocks noGrp="1"/>
          </p:cNvSpPr>
          <p:nvPr>
            <p:ph type="title"/>
          </p:nvPr>
        </p:nvSpPr>
        <p:spPr/>
        <p:txBody>
          <a:bodyPr/>
          <a:lstStyle/>
          <a:p>
            <a:r>
              <a:rPr lang="en-US" b="1" dirty="0"/>
              <a:t>APPROACH</a:t>
            </a:r>
            <a:endParaRPr lang="en-GB" b="1" dirty="0"/>
          </a:p>
        </p:txBody>
      </p:sp>
      <p:sp>
        <p:nvSpPr>
          <p:cNvPr id="3" name="Content Placeholder 2">
            <a:extLst>
              <a:ext uri="{FF2B5EF4-FFF2-40B4-BE49-F238E27FC236}">
                <a16:creationId xmlns:a16="http://schemas.microsoft.com/office/drawing/2014/main" id="{348E77ED-5773-4A94-8FA6-905320AA45B7}"/>
              </a:ext>
            </a:extLst>
          </p:cNvPr>
          <p:cNvSpPr>
            <a:spLocks noGrp="1"/>
          </p:cNvSpPr>
          <p:nvPr>
            <p:ph idx="1"/>
          </p:nvPr>
        </p:nvSpPr>
        <p:spPr/>
        <p:txBody>
          <a:bodyPr/>
          <a:lstStyle/>
          <a:p>
            <a:r>
              <a:rPr lang="en-US" dirty="0"/>
              <a:t>The provided csv files are loaded in pandas so we can perform exploratory analysis on the data.</a:t>
            </a:r>
          </a:p>
          <a:p>
            <a:r>
              <a:rPr lang="en-US" dirty="0"/>
              <a:t>We import the given files and convert them to data frames, merge them on common features in each other and export the resulting data frame into a final csv file.</a:t>
            </a:r>
          </a:p>
          <a:p>
            <a:pPr marL="0" indent="0">
              <a:buNone/>
            </a:pPr>
            <a:r>
              <a:rPr lang="en-US" dirty="0"/>
              <a:t> </a:t>
            </a:r>
            <a:endParaRPr lang="en-GB" dirty="0"/>
          </a:p>
        </p:txBody>
      </p:sp>
      <p:sp>
        <p:nvSpPr>
          <p:cNvPr id="4" name="Oval 3">
            <a:extLst>
              <a:ext uri="{FF2B5EF4-FFF2-40B4-BE49-F238E27FC236}">
                <a16:creationId xmlns:a16="http://schemas.microsoft.com/office/drawing/2014/main" id="{0E77FAB1-E8D5-CB5F-248C-CB0E03709AFC}"/>
              </a:ext>
            </a:extLst>
          </p:cNvPr>
          <p:cNvSpPr/>
          <p:nvPr/>
        </p:nvSpPr>
        <p:spPr>
          <a:xfrm>
            <a:off x="1134836" y="4302805"/>
            <a:ext cx="1102178" cy="612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Cab_data</a:t>
            </a:r>
            <a:endParaRPr lang="en-GB" sz="1200" dirty="0"/>
          </a:p>
        </p:txBody>
      </p:sp>
      <p:sp>
        <p:nvSpPr>
          <p:cNvPr id="5" name="Oval 4">
            <a:extLst>
              <a:ext uri="{FF2B5EF4-FFF2-40B4-BE49-F238E27FC236}">
                <a16:creationId xmlns:a16="http://schemas.microsoft.com/office/drawing/2014/main" id="{D847334D-F44D-774A-8356-C4E58F21833B}"/>
              </a:ext>
            </a:extLst>
          </p:cNvPr>
          <p:cNvSpPr/>
          <p:nvPr/>
        </p:nvSpPr>
        <p:spPr>
          <a:xfrm>
            <a:off x="7332547" y="4298950"/>
            <a:ext cx="1102178" cy="612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City</a:t>
            </a:r>
            <a:endParaRPr lang="en-GB" sz="1200" dirty="0"/>
          </a:p>
        </p:txBody>
      </p:sp>
      <p:sp>
        <p:nvSpPr>
          <p:cNvPr id="6" name="Oval 5">
            <a:extLst>
              <a:ext uri="{FF2B5EF4-FFF2-40B4-BE49-F238E27FC236}">
                <a16:creationId xmlns:a16="http://schemas.microsoft.com/office/drawing/2014/main" id="{81955339-3522-53F5-BAF1-D0ADDFF08644}"/>
              </a:ext>
            </a:extLst>
          </p:cNvPr>
          <p:cNvSpPr/>
          <p:nvPr/>
        </p:nvSpPr>
        <p:spPr>
          <a:xfrm>
            <a:off x="2668698" y="4943929"/>
            <a:ext cx="1438956" cy="612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Customer_id</a:t>
            </a:r>
            <a:endParaRPr lang="en-GB" sz="1200" dirty="0"/>
          </a:p>
        </p:txBody>
      </p:sp>
      <p:sp>
        <p:nvSpPr>
          <p:cNvPr id="7" name="Oval 6">
            <a:extLst>
              <a:ext uri="{FF2B5EF4-FFF2-40B4-BE49-F238E27FC236}">
                <a16:creationId xmlns:a16="http://schemas.microsoft.com/office/drawing/2014/main" id="{8437F9F4-E1D6-8FC7-5EDE-631A83732CEA}"/>
              </a:ext>
            </a:extLst>
          </p:cNvPr>
          <p:cNvSpPr/>
          <p:nvPr/>
        </p:nvSpPr>
        <p:spPr>
          <a:xfrm>
            <a:off x="5499330" y="4911272"/>
            <a:ext cx="1664153" cy="612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Transaction_id</a:t>
            </a:r>
            <a:endParaRPr lang="en-GB" sz="1200" dirty="0"/>
          </a:p>
        </p:txBody>
      </p:sp>
      <p:sp>
        <p:nvSpPr>
          <p:cNvPr id="19" name="Rectangle: Rounded Corners 18">
            <a:extLst>
              <a:ext uri="{FF2B5EF4-FFF2-40B4-BE49-F238E27FC236}">
                <a16:creationId xmlns:a16="http://schemas.microsoft.com/office/drawing/2014/main" id="{11CE0D18-0211-4D3A-1541-31278B5127AC}"/>
              </a:ext>
            </a:extLst>
          </p:cNvPr>
          <p:cNvSpPr/>
          <p:nvPr/>
        </p:nvSpPr>
        <p:spPr>
          <a:xfrm>
            <a:off x="4107654" y="5768294"/>
            <a:ext cx="1313432" cy="5436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Final data</a:t>
            </a:r>
            <a:endParaRPr lang="en-GB" sz="1400" dirty="0"/>
          </a:p>
        </p:txBody>
      </p:sp>
      <p:cxnSp>
        <p:nvCxnSpPr>
          <p:cNvPr id="21" name="Straight Arrow Connector 20">
            <a:extLst>
              <a:ext uri="{FF2B5EF4-FFF2-40B4-BE49-F238E27FC236}">
                <a16:creationId xmlns:a16="http://schemas.microsoft.com/office/drawing/2014/main" id="{373396A9-7CA1-40EF-F7EA-6000CAC9F40E}"/>
              </a:ext>
            </a:extLst>
          </p:cNvPr>
          <p:cNvCxnSpPr/>
          <p:nvPr/>
        </p:nvCxnSpPr>
        <p:spPr>
          <a:xfrm>
            <a:off x="2318657" y="4514850"/>
            <a:ext cx="501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F1AC4B9-DABA-324C-F084-B57561372995}"/>
              </a:ext>
            </a:extLst>
          </p:cNvPr>
          <p:cNvCxnSpPr/>
          <p:nvPr/>
        </p:nvCxnSpPr>
        <p:spPr>
          <a:xfrm>
            <a:off x="4171950" y="5250090"/>
            <a:ext cx="12491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3507775-282F-B008-3AC9-3A801DCFFBA5}"/>
              </a:ext>
            </a:extLst>
          </p:cNvPr>
          <p:cNvCxnSpPr/>
          <p:nvPr/>
        </p:nvCxnSpPr>
        <p:spPr>
          <a:xfrm>
            <a:off x="4764370" y="4514850"/>
            <a:ext cx="0" cy="702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C3898CD-C2F4-824D-FCDA-E88F2026CF38}"/>
              </a:ext>
            </a:extLst>
          </p:cNvPr>
          <p:cNvCxnSpPr>
            <a:endCxn id="19" idx="0"/>
          </p:cNvCxnSpPr>
          <p:nvPr/>
        </p:nvCxnSpPr>
        <p:spPr>
          <a:xfrm>
            <a:off x="4764370" y="5250090"/>
            <a:ext cx="0" cy="518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442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ED10E63E-5628-2967-8F09-8C9E8F3906A4}"/>
              </a:ext>
            </a:extLst>
          </p:cNvPr>
          <p:cNvSpPr>
            <a:spLocks noGrp="1"/>
          </p:cNvSpPr>
          <p:nvPr>
            <p:ph type="title"/>
          </p:nvPr>
        </p:nvSpPr>
        <p:spPr>
          <a:xfrm>
            <a:off x="731520" y="731520"/>
            <a:ext cx="6089904" cy="1426464"/>
          </a:xfrm>
        </p:spPr>
        <p:txBody>
          <a:bodyPr>
            <a:normAutofit/>
          </a:bodyPr>
          <a:lstStyle/>
          <a:p>
            <a:r>
              <a:rPr lang="en-US" b="1">
                <a:solidFill>
                  <a:srgbClr val="FFFFFF"/>
                </a:solidFill>
              </a:rPr>
              <a:t>EXPLORATORY DATA ANALYSIS</a:t>
            </a:r>
            <a:endParaRPr lang="en-GB" b="1">
              <a:solidFill>
                <a:srgbClr val="FFFFFF"/>
              </a:solidFill>
            </a:endParaRP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266667-6CC8-6AF1-DBB9-D0362AF3C72D}"/>
              </a:ext>
            </a:extLst>
          </p:cNvPr>
          <p:cNvSpPr>
            <a:spLocks noGrp="1"/>
          </p:cNvSpPr>
          <p:nvPr>
            <p:ph idx="1"/>
          </p:nvPr>
        </p:nvSpPr>
        <p:spPr>
          <a:xfrm>
            <a:off x="789456" y="2798385"/>
            <a:ext cx="10597729" cy="3283260"/>
          </a:xfrm>
        </p:spPr>
        <p:txBody>
          <a:bodyPr anchor="ctr">
            <a:normAutofit/>
          </a:bodyPr>
          <a:lstStyle/>
          <a:p>
            <a:r>
              <a:rPr lang="en-US" sz="2700" dirty="0"/>
              <a:t>We change the data types of features such as users and population and clean the dataset so we can properly explore the data given.</a:t>
            </a:r>
          </a:p>
          <a:p>
            <a:r>
              <a:rPr lang="en-US" sz="2700" dirty="0"/>
              <a:t>We note that there are no null values in the dataset and minimal outliers that we will retain as price charged is correspondent to distance but there may be additional variables not contained that affect the pricing.</a:t>
            </a:r>
            <a:br>
              <a:rPr lang="en-US" sz="2700" dirty="0"/>
            </a:br>
            <a:endParaRPr lang="en-US" sz="2700" dirty="0"/>
          </a:p>
          <a:p>
            <a:endParaRPr lang="en-GB" sz="2700" dirty="0"/>
          </a:p>
        </p:txBody>
      </p:sp>
    </p:spTree>
    <p:extLst>
      <p:ext uri="{BB962C8B-B14F-4D97-AF65-F5344CB8AC3E}">
        <p14:creationId xmlns:p14="http://schemas.microsoft.com/office/powerpoint/2010/main" val="1398495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93775" y="478232"/>
            <a:ext cx="5809306"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DEB3F9-898E-196A-0149-EB9414233171}"/>
              </a:ext>
            </a:extLst>
          </p:cNvPr>
          <p:cNvSpPr>
            <a:spLocks noGrp="1"/>
          </p:cNvSpPr>
          <p:nvPr>
            <p:ph type="title"/>
          </p:nvPr>
        </p:nvSpPr>
        <p:spPr>
          <a:xfrm>
            <a:off x="947446" y="1053711"/>
            <a:ext cx="4933490" cy="1424446"/>
          </a:xfrm>
        </p:spPr>
        <p:txBody>
          <a:bodyPr vert="horz" lIns="91440" tIns="45720" rIns="91440" bIns="45720" rtlCol="0">
            <a:normAutofit/>
          </a:bodyPr>
          <a:lstStyle/>
          <a:p>
            <a:r>
              <a:rPr lang="en-US" sz="4000" b="1">
                <a:solidFill>
                  <a:srgbClr val="FFFFFF"/>
                </a:solidFill>
              </a:rPr>
              <a:t>Data Understanding</a:t>
            </a:r>
          </a:p>
        </p:txBody>
      </p:sp>
      <p:cxnSp>
        <p:nvCxnSpPr>
          <p:cNvPr id="25" name="Straight Connector 24">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9782" y="2639023"/>
            <a:ext cx="4800600"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20" name="Content Placeholder 19">
            <a:extLst>
              <a:ext uri="{FF2B5EF4-FFF2-40B4-BE49-F238E27FC236}">
                <a16:creationId xmlns:a16="http://schemas.microsoft.com/office/drawing/2014/main" id="{0B80FED1-2520-5AF0-78DF-76F0CD06CF74}"/>
              </a:ext>
            </a:extLst>
          </p:cNvPr>
          <p:cNvSpPr>
            <a:spLocks noGrp="1"/>
          </p:cNvSpPr>
          <p:nvPr>
            <p:ph idx="1"/>
          </p:nvPr>
        </p:nvSpPr>
        <p:spPr>
          <a:xfrm>
            <a:off x="947447" y="2799889"/>
            <a:ext cx="4933490" cy="2987543"/>
          </a:xfrm>
        </p:spPr>
        <p:txBody>
          <a:bodyPr anchor="t">
            <a:normAutofit/>
          </a:bodyPr>
          <a:lstStyle/>
          <a:p>
            <a:r>
              <a:rPr lang="en-US" sz="2200" dirty="0">
                <a:solidFill>
                  <a:srgbClr val="FFFFFF"/>
                </a:solidFill>
              </a:rPr>
              <a:t>We visualize some of the data to see any correlations or matches with our research and we can see that the frequency of transactions higher distances and higher trip prices are less</a:t>
            </a:r>
          </a:p>
        </p:txBody>
      </p:sp>
      <p:pic>
        <p:nvPicPr>
          <p:cNvPr id="5" name="Content Placeholder 4" descr="Chart, bar chart, histogram&#10;&#10;Description automatically generated">
            <a:extLst>
              <a:ext uri="{FF2B5EF4-FFF2-40B4-BE49-F238E27FC236}">
                <a16:creationId xmlns:a16="http://schemas.microsoft.com/office/drawing/2014/main" id="{6869256F-20D9-2457-D7D2-50636A7F5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74" y="492050"/>
            <a:ext cx="4855464" cy="2682643"/>
          </a:xfrm>
          <a:prstGeom prst="rect">
            <a:avLst/>
          </a:prstGeom>
        </p:spPr>
      </p:pic>
      <p:pic>
        <p:nvPicPr>
          <p:cNvPr id="7" name="Picture 6" descr="Chart, histogram&#10;&#10;Description automatically generated">
            <a:extLst>
              <a:ext uri="{FF2B5EF4-FFF2-40B4-BE49-F238E27FC236}">
                <a16:creationId xmlns:a16="http://schemas.microsoft.com/office/drawing/2014/main" id="{B03F4198-BF88-3B93-E67B-64757594D6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73" y="3747154"/>
            <a:ext cx="4855464" cy="2609811"/>
          </a:xfrm>
          <a:prstGeom prst="rect">
            <a:avLst/>
          </a:prstGeom>
        </p:spPr>
      </p:pic>
    </p:spTree>
    <p:extLst>
      <p:ext uri="{BB962C8B-B14F-4D97-AF65-F5344CB8AC3E}">
        <p14:creationId xmlns:p14="http://schemas.microsoft.com/office/powerpoint/2010/main" val="2818443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131DA208-1737-C22C-94DA-96EFB66BDD56}"/>
              </a:ext>
            </a:extLst>
          </p:cNvPr>
          <p:cNvSpPr>
            <a:spLocks noGrp="1"/>
          </p:cNvSpPr>
          <p:nvPr>
            <p:ph type="title"/>
          </p:nvPr>
        </p:nvSpPr>
        <p:spPr>
          <a:xfrm>
            <a:off x="731520" y="731520"/>
            <a:ext cx="6089904" cy="1426464"/>
          </a:xfrm>
        </p:spPr>
        <p:txBody>
          <a:bodyPr>
            <a:normAutofit/>
          </a:bodyPr>
          <a:lstStyle/>
          <a:p>
            <a:r>
              <a:rPr lang="en-US" dirty="0">
                <a:solidFill>
                  <a:srgbClr val="FFFFFF"/>
                </a:solidFill>
              </a:rPr>
              <a:t>Data Understanding</a:t>
            </a:r>
            <a:endParaRPr lang="en-GB" dirty="0">
              <a:solidFill>
                <a:srgbClr val="FFFFFF"/>
              </a:solidFill>
            </a:endParaRP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98A23ED-B51E-18C8-2BD6-EF66FC625F4A}"/>
              </a:ext>
            </a:extLst>
          </p:cNvPr>
          <p:cNvSpPr>
            <a:spLocks noGrp="1"/>
          </p:cNvSpPr>
          <p:nvPr>
            <p:ph idx="1"/>
          </p:nvPr>
        </p:nvSpPr>
        <p:spPr>
          <a:xfrm>
            <a:off x="789456" y="2798385"/>
            <a:ext cx="10597729" cy="3283260"/>
          </a:xfrm>
        </p:spPr>
        <p:txBody>
          <a:bodyPr anchor="ctr">
            <a:normAutofit/>
          </a:bodyPr>
          <a:lstStyle/>
          <a:p>
            <a:r>
              <a:rPr lang="en-US" sz="2700" dirty="0"/>
              <a:t>From this, we can see that the cabs mostly serve commercial purposes and can be accessed for many service ranges which are factors we’ll be looking into when making our investment</a:t>
            </a:r>
            <a:endParaRPr lang="en-GB" sz="2700" dirty="0"/>
          </a:p>
        </p:txBody>
      </p:sp>
    </p:spTree>
    <p:extLst>
      <p:ext uri="{BB962C8B-B14F-4D97-AF65-F5344CB8AC3E}">
        <p14:creationId xmlns:p14="http://schemas.microsoft.com/office/powerpoint/2010/main" val="2011746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8055"/>
            <a:ext cx="7201941" cy="1508760"/>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4FC5CD39-7861-59B8-E5FC-B5E0CB8A8BBE}"/>
              </a:ext>
            </a:extLst>
          </p:cNvPr>
          <p:cNvSpPr>
            <a:spLocks noGrp="1"/>
          </p:cNvSpPr>
          <p:nvPr>
            <p:ph type="title"/>
          </p:nvPr>
        </p:nvSpPr>
        <p:spPr>
          <a:xfrm>
            <a:off x="777240" y="694944"/>
            <a:ext cx="6610388" cy="1042416"/>
          </a:xfrm>
        </p:spPr>
        <p:txBody>
          <a:bodyPr>
            <a:normAutofit/>
          </a:bodyPr>
          <a:lstStyle/>
          <a:p>
            <a:r>
              <a:rPr lang="en-US" sz="4200" b="1">
                <a:solidFill>
                  <a:srgbClr val="FFFFFF"/>
                </a:solidFill>
              </a:rPr>
              <a:t>Profit Analysis</a:t>
            </a:r>
            <a:endParaRPr lang="en-GB" sz="4200" b="1">
              <a:solidFill>
                <a:srgbClr val="FFFFFF"/>
              </a:solidFill>
            </a:endParaRPr>
          </a:p>
        </p:txBody>
      </p:sp>
      <p:sp>
        <p:nvSpPr>
          <p:cNvPr id="14" name="Rectangle 13">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5755" y="450222"/>
            <a:ext cx="1861718" cy="1506594"/>
          </a:xfrm>
          <a:prstGeom prst="rect">
            <a:avLst/>
          </a:prstGeom>
          <a:solidFill>
            <a:srgbClr val="DF9B21">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6" name="Rectangle 15">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0314" y="453269"/>
            <a:ext cx="1862765" cy="1505231"/>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Rectangle 17">
            <a:extLst>
              <a:ext uri="{FF2B5EF4-FFF2-40B4-BE49-F238E27FC236}">
                <a16:creationId xmlns:a16="http://schemas.microsoft.com/office/drawing/2014/main" id="{33A87B69-D1B1-4DA7-B224-F220FC523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2130552"/>
            <a:ext cx="7205472" cy="4270248"/>
          </a:xfrm>
          <a:prstGeom prst="rect">
            <a:avLst/>
          </a:prstGeom>
          <a:solidFill>
            <a:srgbClr val="DF9B21">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Content Placeholder 4" descr="Chart, bar chart&#10;&#10;Description automatically generated">
            <a:extLst>
              <a:ext uri="{FF2B5EF4-FFF2-40B4-BE49-F238E27FC236}">
                <a16:creationId xmlns:a16="http://schemas.microsoft.com/office/drawing/2014/main" id="{F0D8F965-88EB-1E44-40A1-7DAC94B9DF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142" y="2387017"/>
            <a:ext cx="6795370" cy="3754442"/>
          </a:xfrm>
          <a:prstGeom prst="rect">
            <a:avLst/>
          </a:prstGeom>
        </p:spPr>
      </p:pic>
      <p:sp>
        <p:nvSpPr>
          <p:cNvPr id="20" name="Rectangle 19">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5755" y="2127680"/>
            <a:ext cx="3887324" cy="4273119"/>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96DFCFB1-C0AD-6688-981A-7094460B3DCC}"/>
              </a:ext>
            </a:extLst>
          </p:cNvPr>
          <p:cNvSpPr>
            <a:spLocks noGrp="1"/>
          </p:cNvSpPr>
          <p:nvPr>
            <p:ph idx="1"/>
          </p:nvPr>
        </p:nvSpPr>
        <p:spPr>
          <a:xfrm>
            <a:off x="8109311" y="2393792"/>
            <a:ext cx="3360212" cy="3740893"/>
          </a:xfrm>
        </p:spPr>
        <p:txBody>
          <a:bodyPr anchor="ctr">
            <a:normAutofit/>
          </a:bodyPr>
          <a:lstStyle/>
          <a:p>
            <a:r>
              <a:rPr lang="en-US" sz="1800" dirty="0"/>
              <a:t>Yellow cab makes significantly more profit than the pink cab on a yearly basis with 2017 being the most profitable year</a:t>
            </a:r>
          </a:p>
        </p:txBody>
      </p:sp>
    </p:spTree>
    <p:extLst>
      <p:ext uri="{BB962C8B-B14F-4D97-AF65-F5344CB8AC3E}">
        <p14:creationId xmlns:p14="http://schemas.microsoft.com/office/powerpoint/2010/main" val="138003552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3428</TotalTime>
  <Words>919</Words>
  <Application>Microsoft Office PowerPoint</Application>
  <PresentationFormat>Widescreen</PresentationFormat>
  <Paragraphs>76</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PowerPoint Presentation</vt:lpstr>
      <vt:lpstr>   Agenda</vt:lpstr>
      <vt:lpstr>EXECUTIVE SUMMARY</vt:lpstr>
      <vt:lpstr>PROBLEM STATEMENT</vt:lpstr>
      <vt:lpstr>APPROACH</vt:lpstr>
      <vt:lpstr>EXPLORATORY DATA ANALYSIS</vt:lpstr>
      <vt:lpstr>Data Understanding</vt:lpstr>
      <vt:lpstr>Data Understanding</vt:lpstr>
      <vt:lpstr>Profit Analysis</vt:lpstr>
      <vt:lpstr>Profit Analysis</vt:lpstr>
      <vt:lpstr>Monthly and Yearly profit over time</vt:lpstr>
      <vt:lpstr>Monthly and Yearly profit over time</vt:lpstr>
      <vt:lpstr>Profit by City</vt:lpstr>
      <vt:lpstr>Profit by City</vt:lpstr>
      <vt:lpstr>Customer Analysis and Demand</vt:lpstr>
      <vt:lpstr>Customer Analysis</vt:lpstr>
      <vt:lpstr>Demand by age group</vt:lpstr>
      <vt:lpstr>Demand by age group</vt:lpstr>
      <vt:lpstr>Payment Method Analysis</vt:lpstr>
      <vt:lpstr>Payment Method Analysis</vt:lpstr>
      <vt:lpstr>FORECAST </vt:lpstr>
      <vt:lpstr>Monthly forecast</vt:lpstr>
      <vt:lpstr>EDA SUMMARY</vt:lpstr>
      <vt:lpstr>RECOMMENDATION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Oluwaseun Omodemi</dc:creator>
  <cp:lastModifiedBy>Oluwaseun Omodemi</cp:lastModifiedBy>
  <cp:revision>13</cp:revision>
  <dcterms:created xsi:type="dcterms:W3CDTF">2022-09-26T13:17:13Z</dcterms:created>
  <dcterms:modified xsi:type="dcterms:W3CDTF">2022-09-28T22:25:37Z</dcterms:modified>
</cp:coreProperties>
</file>