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79" r:id="rId2"/>
    <p:sldId id="278" r:id="rId3"/>
    <p:sldId id="262" r:id="rId4"/>
    <p:sldId id="263" r:id="rId5"/>
    <p:sldId id="347" r:id="rId6"/>
    <p:sldId id="287" r:id="rId7"/>
    <p:sldId id="288" r:id="rId8"/>
    <p:sldId id="349" r:id="rId9"/>
    <p:sldId id="354" r:id="rId10"/>
    <p:sldId id="339" r:id="rId11"/>
    <p:sldId id="355" r:id="rId12"/>
    <p:sldId id="358" r:id="rId13"/>
    <p:sldId id="356" r:id="rId14"/>
    <p:sldId id="291" r:id="rId15"/>
    <p:sldId id="34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BF6"/>
    <a:srgbClr val="6ED0F7"/>
    <a:srgbClr val="356577"/>
    <a:srgbClr val="B9E6F8"/>
    <a:srgbClr val="3B8BAA"/>
    <a:srgbClr val="AA72D4"/>
    <a:srgbClr val="FFC5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96" y="-816"/>
      </p:cViewPr>
      <p:guideLst>
        <p:guide orient="horz" pos="2160"/>
        <p:guide orient="horz" pos="164"/>
        <p:guide orient="horz" pos="4156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5CAD-015D-4A64-BE05-B203A341CBE7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7AA0-4235-4DE6-8159-FC3A25E9A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76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822F-C37D-4ADD-BDEB-69166D131A94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0D02-625F-4C99-B413-29B365B02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6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4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6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6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슬라이드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0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1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461601" y="464160"/>
            <a:ext cx="167049" cy="1670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380377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TITLE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641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6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64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5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9" r:id="rId2"/>
    <p:sldLayoutId id="2147483685" r:id="rId3"/>
    <p:sldLayoutId id="2147483691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5175" y="3752850"/>
            <a:ext cx="253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장애인 전용 </a:t>
            </a:r>
            <a:endParaRPr lang="en-US" altLang="ko-KR" sz="2800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28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주차구역 관리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6759" y="5019169"/>
            <a:ext cx="21145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KKKK</a:t>
            </a: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권용현</a:t>
            </a:r>
            <a:endParaRPr lang="en-US" altLang="ko-KR" sz="20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김민승</a:t>
            </a:r>
            <a:endParaRPr lang="en-US" altLang="ko-KR" sz="20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김동영</a:t>
            </a:r>
            <a:endParaRPr lang="en-US" altLang="ko-KR" sz="20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김재현</a:t>
            </a:r>
            <a:endParaRPr lang="ko-KR" altLang="en-US" sz="2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3207543" y="5019169"/>
            <a:ext cx="2728913" cy="554501"/>
            <a:chOff x="3207543" y="5019169"/>
            <a:chExt cx="2825750" cy="574178"/>
          </a:xfrm>
        </p:grpSpPr>
        <p:sp>
          <p:nvSpPr>
            <p:cNvPr id="13" name="Rectangle 12"/>
            <p:cNvSpPr/>
            <p:nvPr/>
          </p:nvSpPr>
          <p:spPr>
            <a:xfrm>
              <a:off x="3207543" y="5019169"/>
              <a:ext cx="574178" cy="574178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067" y="5019169"/>
              <a:ext cx="574178" cy="574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8591" y="5019169"/>
              <a:ext cx="574178" cy="574178"/>
            </a:xfrm>
            <a:prstGeom prst="rect">
              <a:avLst/>
            </a:prstGeom>
            <a:solidFill>
              <a:srgbClr val="B9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9115" y="5019169"/>
              <a:ext cx="574178" cy="574178"/>
            </a:xfrm>
            <a:prstGeom prst="rect">
              <a:avLst/>
            </a:prstGeom>
            <a:solidFill>
              <a:srgbClr val="356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678461" y="2170274"/>
            <a:ext cx="2817838" cy="2817840"/>
            <a:chOff x="5678461" y="2170274"/>
            <a:chExt cx="2817838" cy="2817840"/>
          </a:xfrm>
        </p:grpSpPr>
        <p:sp>
          <p:nvSpPr>
            <p:cNvPr id="7" name="Rectangle 115"/>
            <p:cNvSpPr/>
            <p:nvPr/>
          </p:nvSpPr>
          <p:spPr>
            <a:xfrm>
              <a:off x="5678461" y="2170274"/>
              <a:ext cx="2817838" cy="2817840"/>
            </a:xfrm>
            <a:prstGeom prst="rect">
              <a:avLst/>
            </a:prstGeom>
            <a:noFill/>
            <a:ln w="63500">
              <a:solidFill>
                <a:srgbClr val="B9E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010" y="2285452"/>
              <a:ext cx="2607286" cy="2587481"/>
            </a:xfrm>
            <a:prstGeom prst="rect">
              <a:avLst/>
            </a:prstGeom>
          </p:spPr>
        </p:pic>
      </p:grpSp>
      <p:cxnSp>
        <p:nvCxnSpPr>
          <p:cNvPr id="6" name="직선 화살표 연결선 5"/>
          <p:cNvCxnSpPr/>
          <p:nvPr/>
        </p:nvCxnSpPr>
        <p:spPr>
          <a:xfrm flipV="1">
            <a:off x="3899140" y="3588589"/>
            <a:ext cx="135434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647700" y="2170274"/>
            <a:ext cx="2817838" cy="2817840"/>
            <a:chOff x="647700" y="2170274"/>
            <a:chExt cx="2817838" cy="2817840"/>
          </a:xfrm>
        </p:grpSpPr>
        <p:sp>
          <p:nvSpPr>
            <p:cNvPr id="116" name="Rectangle 115"/>
            <p:cNvSpPr/>
            <p:nvPr/>
          </p:nvSpPr>
          <p:spPr>
            <a:xfrm>
              <a:off x="647700" y="2170274"/>
              <a:ext cx="2817838" cy="2817840"/>
            </a:xfrm>
            <a:prstGeom prst="rect">
              <a:avLst/>
            </a:prstGeom>
            <a:noFill/>
            <a:ln w="63500">
              <a:solidFill>
                <a:srgbClr val="B9E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1" y="2285453"/>
              <a:ext cx="2590799" cy="258748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H="1">
              <a:off x="1613140" y="2285452"/>
              <a:ext cx="172528" cy="25874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268747" y="2285452"/>
              <a:ext cx="163902" cy="25874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37"/>
          <p:cNvSpPr/>
          <p:nvPr/>
        </p:nvSpPr>
        <p:spPr>
          <a:xfrm>
            <a:off x="553296" y="5209981"/>
            <a:ext cx="313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에지 검출</a:t>
            </a:r>
            <a:endParaRPr lang="en-US" altLang="ko-KR" sz="1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6" name="Straight Connector 22"/>
          <p:cNvCxnSpPr/>
          <p:nvPr/>
        </p:nvCxnSpPr>
        <p:spPr>
          <a:xfrm>
            <a:off x="635127" y="513581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7"/>
          <p:cNvSpPr/>
          <p:nvPr/>
        </p:nvSpPr>
        <p:spPr>
          <a:xfrm>
            <a:off x="5556606" y="5201358"/>
            <a:ext cx="313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매칭을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통한 유사도 파악</a:t>
            </a:r>
            <a:endParaRPr lang="en-US" altLang="ko-KR" sz="1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8" name="Straight Connector 22"/>
          <p:cNvCxnSpPr/>
          <p:nvPr/>
        </p:nvCxnSpPr>
        <p:spPr>
          <a:xfrm>
            <a:off x="5638437" y="5127195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7" name="Rectangle 115"/>
          <p:cNvSpPr/>
          <p:nvPr/>
        </p:nvSpPr>
        <p:spPr>
          <a:xfrm>
            <a:off x="647699" y="1887954"/>
            <a:ext cx="3319767" cy="3240000"/>
          </a:xfrm>
          <a:prstGeom prst="rect">
            <a:avLst/>
          </a:prstGeom>
          <a:noFill/>
          <a:ln w="63500">
            <a:solidFill>
              <a:srgbClr val="B9E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251883" y="3507954"/>
            <a:ext cx="720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8" y="1986579"/>
            <a:ext cx="3003986" cy="306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028911" y="3447985"/>
            <a:ext cx="1261168" cy="986796"/>
            <a:chOff x="7846100" y="3249283"/>
            <a:chExt cx="1826830" cy="1052423"/>
          </a:xfrm>
        </p:grpSpPr>
        <p:sp>
          <p:nvSpPr>
            <p:cNvPr id="18" name="타원 17"/>
            <p:cNvSpPr/>
            <p:nvPr/>
          </p:nvSpPr>
          <p:spPr>
            <a:xfrm>
              <a:off x="7846100" y="3723736"/>
              <a:ext cx="526211" cy="57797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146719" y="3249283"/>
              <a:ext cx="526211" cy="57797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899878" y="2089120"/>
            <a:ext cx="1224811" cy="973315"/>
            <a:chOff x="7659194" y="1800046"/>
            <a:chExt cx="1774166" cy="1038045"/>
          </a:xfrm>
        </p:grpSpPr>
        <p:sp>
          <p:nvSpPr>
            <p:cNvPr id="21" name="타원 20"/>
            <p:cNvSpPr/>
            <p:nvPr/>
          </p:nvSpPr>
          <p:spPr>
            <a:xfrm>
              <a:off x="7659194" y="2260121"/>
              <a:ext cx="526211" cy="57797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8907149" y="1800046"/>
              <a:ext cx="526211" cy="57797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56299" y="1887954"/>
            <a:ext cx="3240000" cy="3240000"/>
            <a:chOff x="5256299" y="2181243"/>
            <a:chExt cx="3240000" cy="3240000"/>
          </a:xfrm>
        </p:grpSpPr>
        <p:sp>
          <p:nvSpPr>
            <p:cNvPr id="116" name="Rectangle 115"/>
            <p:cNvSpPr/>
            <p:nvPr/>
          </p:nvSpPr>
          <p:spPr>
            <a:xfrm>
              <a:off x="5256299" y="2181243"/>
              <a:ext cx="3240000" cy="3240000"/>
            </a:xfrm>
            <a:prstGeom prst="rect">
              <a:avLst/>
            </a:prstGeom>
            <a:noFill/>
            <a:ln w="63500">
              <a:solidFill>
                <a:srgbClr val="B9E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46809" y="2293172"/>
              <a:ext cx="3059999" cy="3033392"/>
            </a:xfrm>
            <a:prstGeom prst="rect">
              <a:avLst/>
            </a:prstGeom>
          </p:spPr>
        </p:pic>
      </p:grpSp>
      <p:sp>
        <p:nvSpPr>
          <p:cNvPr id="27" name="타원 26"/>
          <p:cNvSpPr/>
          <p:nvPr/>
        </p:nvSpPr>
        <p:spPr>
          <a:xfrm>
            <a:off x="5430673" y="3602152"/>
            <a:ext cx="745839" cy="7628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997805" y="3930280"/>
            <a:ext cx="1076520" cy="9865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37"/>
          <p:cNvSpPr/>
          <p:nvPr/>
        </p:nvSpPr>
        <p:spPr>
          <a:xfrm>
            <a:off x="5368508" y="5330748"/>
            <a:ext cx="313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해결법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제누이노 사용</a:t>
            </a:r>
            <a:endParaRPr lang="en-US" altLang="ko-KR" sz="1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0" name="Straight Connector 22"/>
          <p:cNvCxnSpPr/>
          <p:nvPr/>
        </p:nvCxnSpPr>
        <p:spPr>
          <a:xfrm>
            <a:off x="5450339" y="5256585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7"/>
          <p:cNvSpPr/>
          <p:nvPr/>
        </p:nvSpPr>
        <p:spPr>
          <a:xfrm>
            <a:off x="5368508" y="5810541"/>
            <a:ext cx="313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해결법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모터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 사용</a:t>
            </a:r>
            <a:endParaRPr lang="en-US" altLang="ko-KR" sz="1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Rectangle 37"/>
          <p:cNvSpPr/>
          <p:nvPr/>
        </p:nvSpPr>
        <p:spPr>
          <a:xfrm>
            <a:off x="786208" y="5330748"/>
            <a:ext cx="313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문제점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아두이노의 간섭</a:t>
            </a:r>
            <a:endParaRPr lang="en-US" altLang="ko-KR" sz="1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3" name="Straight Connector 22"/>
          <p:cNvCxnSpPr/>
          <p:nvPr/>
        </p:nvCxnSpPr>
        <p:spPr>
          <a:xfrm>
            <a:off x="868039" y="5256585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786208" y="5810541"/>
            <a:ext cx="313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문제점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전력 부족</a:t>
            </a:r>
            <a:endParaRPr lang="en-US" altLang="ko-KR" sz="1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5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6" grpId="0"/>
      <p:bldP spid="31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7700" y="1057274"/>
            <a:ext cx="4500000" cy="237600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" y="4045297"/>
            <a:ext cx="4500000" cy="237600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906" y="4262110"/>
            <a:ext cx="148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</a:p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953" y="5687621"/>
            <a:ext cx="480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049" y="2725388"/>
            <a:ext cx="238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불법주차 해소를 </a:t>
            </a:r>
            <a:endParaRPr lang="en-US" altLang="ko-KR" sz="2000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위한 확실한 방안</a:t>
            </a:r>
            <a:endParaRPr lang="en-US" altLang="ko-KR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3841" y="5564510"/>
            <a:ext cx="264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불법주차 </a:t>
            </a:r>
            <a:endParaRPr lang="en-US" altLang="ko-KR" sz="2000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방지 및 관리</a:t>
            </a:r>
            <a:endParaRPr lang="en-US" altLang="ko-KR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6" y="4217469"/>
            <a:ext cx="4140000" cy="207882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19656" y="1185537"/>
            <a:ext cx="4140000" cy="1332000"/>
            <a:chOff x="830579" y="1517689"/>
            <a:chExt cx="5877859" cy="239131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79" y="2781141"/>
              <a:ext cx="5877857" cy="112785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17689"/>
              <a:ext cx="5870238" cy="1112616"/>
            </a:xfrm>
            <a:prstGeom prst="rect">
              <a:avLst/>
            </a:prstGeom>
          </p:spPr>
        </p:pic>
      </p:grpSp>
      <p:pic>
        <p:nvPicPr>
          <p:cNvPr id="23" name="내용 개체 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7373"/>
            <a:ext cx="4121455" cy="6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431" y="1595437"/>
            <a:ext cx="79668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chemeClr val="bg1"/>
                </a:solidFill>
              </a:rPr>
              <a:t>서민우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ko-KR" altLang="ko-KR" sz="2400" dirty="0">
                <a:solidFill>
                  <a:schemeClr val="bg1"/>
                </a:solidFill>
              </a:rPr>
              <a:t>김정훈</a:t>
            </a:r>
            <a:r>
              <a:rPr lang="en-US" altLang="ko-KR" sz="2400" dirty="0">
                <a:solidFill>
                  <a:schemeClr val="bg1"/>
                </a:solidFill>
              </a:rPr>
              <a:t>. 2015. </a:t>
            </a:r>
            <a:r>
              <a:rPr lang="ko-KR" altLang="ko-KR" sz="2400" dirty="0">
                <a:solidFill>
                  <a:schemeClr val="bg1"/>
                </a:solidFill>
              </a:rPr>
              <a:t>아두이노로 만드는 </a:t>
            </a:r>
            <a:r>
              <a:rPr lang="ko-KR" altLang="ko-KR" sz="2400" dirty="0" smtClean="0">
                <a:solidFill>
                  <a:schemeClr val="bg1"/>
                </a:solidFill>
              </a:rPr>
              <a:t>사물인터넷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ko-KR" sz="2400" dirty="0">
                <a:solidFill>
                  <a:schemeClr val="bg1"/>
                </a:solidFill>
              </a:rPr>
              <a:t>안드로이드 블루투스</a:t>
            </a:r>
            <a:r>
              <a:rPr lang="en-US" altLang="ko-KR" sz="2400" dirty="0">
                <a:solidFill>
                  <a:schemeClr val="bg1"/>
                </a:solidFill>
              </a:rPr>
              <a:t>, IOT</a:t>
            </a:r>
            <a:r>
              <a:rPr lang="ko-KR" altLang="ko-KR" sz="2400" dirty="0">
                <a:solidFill>
                  <a:schemeClr val="bg1"/>
                </a:solidFill>
              </a:rPr>
              <a:t>활용 센서 모터 활용법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</a:t>
            </a:r>
            <a:r>
              <a:rPr lang="ko-KR" altLang="ko-KR" sz="2400" dirty="0" smtClean="0">
                <a:solidFill>
                  <a:schemeClr val="bg1"/>
                </a:solidFill>
              </a:rPr>
              <a:t>동작원리와 </a:t>
            </a:r>
            <a:r>
              <a:rPr lang="ko-KR" altLang="ko-KR" sz="2400" dirty="0">
                <a:solidFill>
                  <a:schemeClr val="bg1"/>
                </a:solidFill>
              </a:rPr>
              <a:t>구조 이해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ko-KR" sz="2400" dirty="0">
                <a:solidFill>
                  <a:schemeClr val="bg1"/>
                </a:solidFill>
              </a:rPr>
              <a:t>고양</a:t>
            </a:r>
            <a:r>
              <a:rPr lang="en-US" altLang="ko-KR" sz="2400" dirty="0">
                <a:solidFill>
                  <a:schemeClr val="bg1"/>
                </a:solidFill>
              </a:rPr>
              <a:t> : </a:t>
            </a:r>
            <a:r>
              <a:rPr lang="ko-KR" altLang="ko-KR" sz="2400" dirty="0">
                <a:solidFill>
                  <a:schemeClr val="bg1"/>
                </a:solidFill>
              </a:rPr>
              <a:t>엔써북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 </a:t>
            </a:r>
            <a:endParaRPr lang="ko-KR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chemeClr val="bg1"/>
                </a:solidFill>
              </a:rPr>
              <a:t>배장열</a:t>
            </a:r>
            <a:r>
              <a:rPr lang="en-US" altLang="ko-KR" sz="2400" dirty="0">
                <a:solidFill>
                  <a:schemeClr val="bg1"/>
                </a:solidFill>
              </a:rPr>
              <a:t>, HowsDavid. 2014. (</a:t>
            </a:r>
            <a:r>
              <a:rPr lang="ko-KR" altLang="ko-KR" sz="2400" dirty="0">
                <a:solidFill>
                  <a:schemeClr val="bg1"/>
                </a:solidFill>
              </a:rPr>
              <a:t>리눅스와 함께하는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</a:t>
            </a:r>
            <a:r>
              <a:rPr lang="ko-KR" altLang="ko-KR" sz="2400" dirty="0" smtClean="0">
                <a:solidFill>
                  <a:schemeClr val="bg1"/>
                </a:solidFill>
              </a:rPr>
              <a:t>라즈베리 </a:t>
            </a:r>
            <a:r>
              <a:rPr lang="ko-KR" altLang="ko-KR" sz="2400" dirty="0">
                <a:solidFill>
                  <a:schemeClr val="bg1"/>
                </a:solidFill>
              </a:rPr>
              <a:t>파이</a:t>
            </a:r>
            <a:r>
              <a:rPr lang="en-US" altLang="ko-KR" sz="2400" dirty="0">
                <a:solidFill>
                  <a:schemeClr val="bg1"/>
                </a:solidFill>
              </a:rPr>
              <a:t> = Raspberry Pi + Linux. </a:t>
            </a:r>
            <a:r>
              <a:rPr lang="ko-KR" altLang="ko-KR" sz="2400" dirty="0">
                <a:solidFill>
                  <a:schemeClr val="bg1"/>
                </a:solidFill>
              </a:rPr>
              <a:t>파주</a:t>
            </a:r>
            <a:r>
              <a:rPr lang="en-US" altLang="ko-KR" sz="2400" dirty="0">
                <a:solidFill>
                  <a:schemeClr val="bg1"/>
                </a:solidFill>
              </a:rPr>
              <a:t> : </a:t>
            </a:r>
            <a:r>
              <a:rPr lang="ko-KR" altLang="ko-KR" sz="2400" dirty="0">
                <a:solidFill>
                  <a:schemeClr val="bg1"/>
                </a:solidFill>
              </a:rPr>
              <a:t>제이펍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 </a:t>
            </a:r>
            <a:endParaRPr lang="ko-KR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chemeClr val="bg1"/>
                </a:solidFill>
              </a:rPr>
              <a:t>김동근</a:t>
            </a:r>
            <a:r>
              <a:rPr lang="en-US" altLang="ko-KR" sz="2400" dirty="0">
                <a:solidFill>
                  <a:schemeClr val="bg1"/>
                </a:solidFill>
              </a:rPr>
              <a:t>. 2011. OpenCV Programing : OpenCV</a:t>
            </a:r>
            <a:r>
              <a:rPr lang="ko-KR" altLang="ko-KR" sz="2400" dirty="0">
                <a:solidFill>
                  <a:schemeClr val="bg1"/>
                </a:solidFill>
              </a:rPr>
              <a:t>로 배우는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</a:t>
            </a:r>
            <a:r>
              <a:rPr lang="ko-KR" altLang="ko-KR" sz="2400" dirty="0" smtClean="0">
                <a:solidFill>
                  <a:schemeClr val="bg1"/>
                </a:solidFill>
              </a:rPr>
              <a:t>디지털 </a:t>
            </a:r>
            <a:r>
              <a:rPr lang="ko-KR" altLang="ko-KR" sz="2400" dirty="0">
                <a:solidFill>
                  <a:schemeClr val="bg1"/>
                </a:solidFill>
              </a:rPr>
              <a:t>영상처리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ko-KR" sz="2400" dirty="0">
                <a:solidFill>
                  <a:schemeClr val="bg1"/>
                </a:solidFill>
              </a:rPr>
              <a:t>서울</a:t>
            </a:r>
            <a:r>
              <a:rPr lang="en-US" altLang="ko-KR" sz="2400" dirty="0">
                <a:solidFill>
                  <a:schemeClr val="bg1"/>
                </a:solidFill>
              </a:rPr>
              <a:t> : </a:t>
            </a:r>
            <a:r>
              <a:rPr lang="ko-KR" altLang="ko-KR" sz="2400" dirty="0">
                <a:solidFill>
                  <a:schemeClr val="bg1"/>
                </a:solidFill>
              </a:rPr>
              <a:t>가메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 </a:t>
            </a:r>
            <a:endParaRPr lang="ko-KR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chemeClr val="bg1"/>
                </a:solidFill>
              </a:rPr>
              <a:t>윤철환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ko-KR" sz="2400" dirty="0">
                <a:solidFill>
                  <a:schemeClr val="bg1"/>
                </a:solidFill>
              </a:rPr>
              <a:t>소정민</a:t>
            </a:r>
            <a:r>
              <a:rPr lang="en-US" altLang="ko-KR" sz="2400" dirty="0">
                <a:solidFill>
                  <a:schemeClr val="bg1"/>
                </a:solidFill>
              </a:rPr>
              <a:t>. (2015.1). </a:t>
            </a:r>
            <a:r>
              <a:rPr lang="ko-KR" altLang="ko-KR" sz="2400" dirty="0">
                <a:solidFill>
                  <a:schemeClr val="bg1"/>
                </a:solidFill>
              </a:rPr>
              <a:t>블루투스 비콘 기반 실내위치인식 및 안내 시스템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ko-KR" sz="2400" dirty="0">
                <a:solidFill>
                  <a:schemeClr val="bg1"/>
                </a:solidFill>
              </a:rPr>
              <a:t>한국통신학회 학술대회논문집</a:t>
            </a:r>
            <a:r>
              <a:rPr lang="en-US" altLang="ko-KR" sz="2400" dirty="0">
                <a:solidFill>
                  <a:schemeClr val="bg1"/>
                </a:solidFill>
              </a:rPr>
              <a:t>, 265-266.</a:t>
            </a:r>
            <a:endParaRPr lang="ko-KR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5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0800000">
            <a:off x="2169765" y="1950599"/>
            <a:ext cx="694675" cy="468283"/>
            <a:chOff x="3209925" y="2511127"/>
            <a:chExt cx="1362075" cy="918180"/>
          </a:xfrm>
          <a:solidFill>
            <a:schemeClr val="bg1"/>
          </a:solidFill>
        </p:grpSpPr>
        <p:grpSp>
          <p:nvGrpSpPr>
            <p:cNvPr id="15" name="Group 14"/>
            <p:cNvGrpSpPr/>
            <p:nvPr/>
          </p:nvGrpSpPr>
          <p:grpSpPr>
            <a:xfrm>
              <a:off x="3209925" y="2511127"/>
              <a:ext cx="619125" cy="917873"/>
              <a:chOff x="5610225" y="1028700"/>
              <a:chExt cx="904875" cy="1341507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5610225" y="1028700"/>
                <a:ext cx="904875" cy="9048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76950" y="1514475"/>
                <a:ext cx="438150" cy="8557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952875" y="2511434"/>
              <a:ext cx="619125" cy="917873"/>
              <a:chOff x="5610225" y="1028700"/>
              <a:chExt cx="904875" cy="1341507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610225" y="1028700"/>
                <a:ext cx="904875" cy="9048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76950" y="1514475"/>
                <a:ext cx="438150" cy="8557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2759242" y="2418882"/>
            <a:ext cx="35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36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222008" y="3065213"/>
            <a:ext cx="694675" cy="468283"/>
            <a:chOff x="3209925" y="2511127"/>
            <a:chExt cx="1362075" cy="918180"/>
          </a:xfrm>
          <a:solidFill>
            <a:schemeClr val="bg1"/>
          </a:solidFill>
        </p:grpSpPr>
        <p:grpSp>
          <p:nvGrpSpPr>
            <p:cNvPr id="42" name="Group 41"/>
            <p:cNvGrpSpPr/>
            <p:nvPr/>
          </p:nvGrpSpPr>
          <p:grpSpPr>
            <a:xfrm>
              <a:off x="3209925" y="2511127"/>
              <a:ext cx="619125" cy="917873"/>
              <a:chOff x="5610225" y="1028700"/>
              <a:chExt cx="904875" cy="1341507"/>
            </a:xfrm>
            <a:grpFill/>
          </p:grpSpPr>
          <p:sp>
            <p:nvSpPr>
              <p:cNvPr id="46" name="Rectangle 45"/>
              <p:cNvSpPr/>
              <p:nvPr/>
            </p:nvSpPr>
            <p:spPr>
              <a:xfrm>
                <a:off x="5610225" y="1028700"/>
                <a:ext cx="904875" cy="9048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076950" y="1514475"/>
                <a:ext cx="438150" cy="8557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952875" y="2511434"/>
              <a:ext cx="619125" cy="917873"/>
              <a:chOff x="5610225" y="1028700"/>
              <a:chExt cx="904875" cy="1341507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5610225" y="1028700"/>
                <a:ext cx="904875" cy="9048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076950" y="1514475"/>
                <a:ext cx="438150" cy="8557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9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72229" y="3853069"/>
            <a:ext cx="35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</a:t>
            </a:r>
            <a:endParaRPr lang="ko-KR" altLang="en-US" sz="36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9398" y="2964302"/>
            <a:ext cx="645203" cy="645204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485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280297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4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6051" y="280297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4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3018" y="280297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한계</a:t>
            </a:r>
            <a:endParaRPr lang="en-US" altLang="ko-KR" sz="4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9985" y="2802970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 </a:t>
            </a:r>
            <a:endParaRPr lang="en-US" altLang="ko-KR" sz="4000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altLang="ko-KR" sz="4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4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476500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24375" y="2528887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00825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93459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9023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08258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431" y="1595437"/>
            <a:ext cx="28767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 증가한 </a:t>
            </a:r>
            <a:endParaRPr lang="en-US" altLang="ko-KR" sz="2800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8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장애인 주차구역 위반 사례</a:t>
            </a:r>
            <a:endParaRPr lang="en-US" altLang="ko-KR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0625" y="1595437"/>
            <a:ext cx="4889500" cy="36671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5" y="1595437"/>
            <a:ext cx="4889500" cy="3667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81" y="2606039"/>
            <a:ext cx="3801125" cy="38850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205466"/>
            <a:ext cx="5966977" cy="922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2" y="4754730"/>
            <a:ext cx="5913632" cy="15927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67" y="3521681"/>
            <a:ext cx="5738357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7700" y="1057275"/>
            <a:ext cx="2266950" cy="22979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" y="4045297"/>
            <a:ext cx="2255615" cy="22979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1669" y="2729388"/>
            <a:ext cx="4803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차량용 비콘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6844" y="2252335"/>
            <a:ext cx="148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</a:p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906" y="4262110"/>
            <a:ext cx="148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</a:p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953" y="5687621"/>
            <a:ext cx="480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주변 블루투스 검색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1669" y="2329278"/>
            <a:ext cx="238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준비물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HM-10</a:t>
            </a:r>
            <a:endParaRPr lang="en-US" altLang="ko-KR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1" y="1274088"/>
            <a:ext cx="1910072" cy="19100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1" y="4239214"/>
            <a:ext cx="1910072" cy="19100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61953" y="5287511"/>
            <a:ext cx="238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준비물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제누이노</a:t>
            </a:r>
            <a:endParaRPr lang="en-US" altLang="ko-KR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7700" y="1057275"/>
            <a:ext cx="2266950" cy="22979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" y="4045297"/>
            <a:ext cx="2255615" cy="22979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1669" y="2729388"/>
            <a:ext cx="4803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차량용 비콘과 연결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6844" y="2252335"/>
            <a:ext cx="148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</a:p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906" y="4262110"/>
            <a:ext cx="148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</a:p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953" y="5687621"/>
            <a:ext cx="480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차량 존재 여부를 확인하여 데이터베이스에 신호를 보냄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1668" y="2329278"/>
            <a:ext cx="282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준비물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아두이노 나노</a:t>
            </a:r>
            <a:endParaRPr lang="en-US" altLang="ko-KR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952" y="5287511"/>
            <a:ext cx="264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준비물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 센서</a:t>
            </a:r>
            <a:endParaRPr lang="en-US" altLang="ko-KR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1" y="1251192"/>
            <a:ext cx="1942488" cy="19149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8" y="4227708"/>
            <a:ext cx="1921578" cy="19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5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092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8092" y="2564361"/>
            <a:ext cx="31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Omnium labores utr sit te. 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9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492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0492" y="2564361"/>
            <a:ext cx="31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tation ornatus intellegebat, ne idque ullum minim ius. Omnium labores utroque sit te. </a:t>
            </a:r>
            <a:endParaRPr lang="ko-KR" altLang="en-US" sz="12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8092" y="4821786"/>
            <a:ext cx="31324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일반차량의 접근으로 차단기가 내려간 상태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30492" y="4821786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장애인 스티커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비콘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붙은 차량의 접근으로 </a:t>
            </a:r>
            <a:endParaRPr lang="en-US" altLang="ko-KR" sz="12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차단기가 올라간 상태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50475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1848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40950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12323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03" y="1818080"/>
            <a:ext cx="2939836" cy="25596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23" y="1825528"/>
            <a:ext cx="2955839" cy="2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6" y="2593553"/>
            <a:ext cx="1077904" cy="127083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Group 4"/>
          <p:cNvGrpSpPr/>
          <p:nvPr/>
        </p:nvGrpSpPr>
        <p:grpSpPr>
          <a:xfrm>
            <a:off x="3610744" y="1815845"/>
            <a:ext cx="1975004" cy="2338255"/>
            <a:chOff x="3610744" y="1815845"/>
            <a:chExt cx="1975004" cy="2338255"/>
          </a:xfrm>
        </p:grpSpPr>
        <p:sp>
          <p:nvSpPr>
            <p:cNvPr id="26" name="Rectangle 25"/>
            <p:cNvSpPr/>
            <p:nvPr/>
          </p:nvSpPr>
          <p:spPr>
            <a:xfrm rot="2700000">
              <a:off x="3610363" y="2304231"/>
              <a:ext cx="1850250" cy="1849488"/>
            </a:xfrm>
            <a:prstGeom prst="rect">
              <a:avLst/>
            </a:prstGeom>
            <a:solidFill>
              <a:srgbClr val="6ED0F7">
                <a:alpha val="80000"/>
              </a:srgb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 rot="2700000">
              <a:off x="5440888" y="3156557"/>
              <a:ext cx="144890" cy="144830"/>
            </a:xfrm>
            <a:prstGeom prst="rect">
              <a:avLst/>
            </a:prstGeom>
            <a:solidFill>
              <a:srgbClr val="6ED0F7">
                <a:alpha val="80000"/>
              </a:srgb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46217" y="1815845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40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40948" y="1815844"/>
            <a:ext cx="1849488" cy="2338255"/>
            <a:chOff x="5540948" y="1815844"/>
            <a:chExt cx="1849488" cy="2338255"/>
          </a:xfrm>
        </p:grpSpPr>
        <p:sp>
          <p:nvSpPr>
            <p:cNvPr id="27" name="Rectangle 26"/>
            <p:cNvSpPr/>
            <p:nvPr/>
          </p:nvSpPr>
          <p:spPr>
            <a:xfrm rot="2700000">
              <a:off x="5540567" y="2304230"/>
              <a:ext cx="1850250" cy="184948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24139" y="1815844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40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80540" y="1816843"/>
            <a:ext cx="1975004" cy="2337257"/>
            <a:chOff x="1680540" y="1816843"/>
            <a:chExt cx="1975004" cy="2337257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1846492" y="1816843"/>
              <a:ext cx="710327" cy="707886"/>
            </a:xfrm>
            <a:prstGeom prst="rect">
              <a:avLst/>
            </a:prstGeom>
            <a:solidFill>
              <a:srgbClr val="60CBF6"/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40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80540" y="2303850"/>
              <a:ext cx="1975004" cy="1850250"/>
              <a:chOff x="1680540" y="2303850"/>
              <a:chExt cx="1975004" cy="1850250"/>
            </a:xfrm>
            <a:grpFill/>
          </p:grpSpPr>
          <p:sp>
            <p:nvSpPr>
              <p:cNvPr id="25" name="Rectangle 24"/>
              <p:cNvSpPr/>
              <p:nvPr/>
            </p:nvSpPr>
            <p:spPr>
              <a:xfrm rot="2700000">
                <a:off x="1680159" y="2304231"/>
                <a:ext cx="1850250" cy="1849488"/>
              </a:xfrm>
              <a:prstGeom prst="rect">
                <a:avLst/>
              </a:prstGeom>
              <a:grp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2700000">
                <a:off x="3510684" y="3156559"/>
                <a:ext cx="144890" cy="144830"/>
              </a:xfrm>
              <a:prstGeom prst="rect">
                <a:avLst/>
              </a:prstGeom>
              <a:grp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82871" y="2721143"/>
            <a:ext cx="14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pPr algn="ctr"/>
            <a:r>
              <a:rPr lang="en-US" altLang="ko-KR" sz="2000" spc="-15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673" y="5016063"/>
            <a:ext cx="4881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MySQL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저장된 내용과 아두이노에서 받은 </a:t>
            </a:r>
            <a:endParaRPr lang="en-US" altLang="ko-KR" sz="12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내용을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라즈베리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파이에서 비교한다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9922" y="2721140"/>
            <a:ext cx="14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pPr algn="ctr"/>
            <a:r>
              <a:rPr lang="en-US" altLang="ko-KR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5" y="2812450"/>
            <a:ext cx="1349929" cy="8330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55" y="2770101"/>
            <a:ext cx="1353846" cy="91774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021357" y="4240530"/>
            <a:ext cx="9000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063333" y="4228236"/>
            <a:ext cx="9000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26" y="2597213"/>
            <a:ext cx="1046107" cy="13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5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092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8092" y="2564361"/>
            <a:ext cx="31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tatioornatus intellegebat, ne idque ullum minim ius. Omnium laboresroque sit te. 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9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492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8092" y="3995977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4" name="그림 2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84" y="1825147"/>
            <a:ext cx="2880000" cy="1619999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91" y="1834614"/>
            <a:ext cx="2880000" cy="1620000"/>
          </a:xfrm>
          <a:prstGeom prst="rect">
            <a:avLst/>
          </a:prstGeom>
        </p:spPr>
      </p:pic>
      <p:pic>
        <p:nvPicPr>
          <p:cNvPr id="28" name="그림 27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5" y="4068069"/>
            <a:ext cx="288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5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092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8092" y="2564361"/>
            <a:ext cx="31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cu pro tatioornatus intellegebat, ne idque ullum minim ius. Omnium laboresroque sit te. </a:t>
            </a:r>
            <a:endParaRPr lang="ko-KR" altLang="en-US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9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492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8092" y="3995977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PLEASE ENTER</a:t>
            </a:r>
          </a:p>
          <a:p>
            <a:r>
              <a:rPr lang="en-US" altLang="ko-KR"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TEXT</a:t>
            </a:r>
            <a:endParaRPr lang="ko-KR" altLang="en-US" sz="20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50475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1848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40950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08" y="1825146"/>
            <a:ext cx="2952000" cy="1872000"/>
          </a:xfrm>
          <a:prstGeom prst="rect">
            <a:avLst/>
          </a:prstGeom>
        </p:spPr>
      </p:pic>
      <p:pic>
        <p:nvPicPr>
          <p:cNvPr id="30" name="그림 2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61" y="1825146"/>
            <a:ext cx="2952000" cy="1872000"/>
          </a:xfrm>
          <a:prstGeom prst="rect">
            <a:avLst/>
          </a:prstGeom>
        </p:spPr>
      </p:pic>
      <p:pic>
        <p:nvPicPr>
          <p:cNvPr id="31" name="그림 3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3" y="4082571"/>
            <a:ext cx="295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5197</TotalTime>
  <Words>330</Words>
  <Application>Microsoft Office PowerPoint</Application>
  <PresentationFormat>화면 슬라이드 쇼(4:3)</PresentationFormat>
  <Paragraphs>103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CONTENTS</vt:lpstr>
      <vt:lpstr>개요</vt:lpstr>
      <vt:lpstr>기술) 준비물</vt:lpstr>
      <vt:lpstr>기술) 준비물</vt:lpstr>
      <vt:lpstr>기술) 구현</vt:lpstr>
      <vt:lpstr>기술) 준비물</vt:lpstr>
      <vt:lpstr>기술) 구현</vt:lpstr>
      <vt:lpstr>기술) 구현</vt:lpstr>
      <vt:lpstr>기술) 예시</vt:lpstr>
      <vt:lpstr>한계</vt:lpstr>
      <vt:lpstr>결론</vt:lpstr>
      <vt:lpstr>참고문헌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User</cp:lastModifiedBy>
  <cp:revision>178</cp:revision>
  <dcterms:created xsi:type="dcterms:W3CDTF">2016-05-30T14:39:35Z</dcterms:created>
  <dcterms:modified xsi:type="dcterms:W3CDTF">2018-05-26T05:26:10Z</dcterms:modified>
</cp:coreProperties>
</file>