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EA0"/>
    <a:srgbClr val="117939"/>
    <a:srgbClr val="1A04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0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8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2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5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3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0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7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3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85A6-A2E3-408B-BE9D-55031615236B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8F41-E28E-463E-91F2-229E458B8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782515" y="694592"/>
            <a:ext cx="4906108" cy="5117123"/>
            <a:chOff x="782515" y="694592"/>
            <a:chExt cx="4906108" cy="5117123"/>
          </a:xfrm>
        </p:grpSpPr>
        <p:sp>
          <p:nvSpPr>
            <p:cNvPr id="4" name="직사각형 3"/>
            <p:cNvSpPr/>
            <p:nvPr/>
          </p:nvSpPr>
          <p:spPr>
            <a:xfrm>
              <a:off x="782515" y="694592"/>
              <a:ext cx="4906108" cy="5117123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3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lvl="3"/>
              <a:endParaRPr lang="en-US" altLang="ko-KR" dirty="0"/>
            </a:p>
            <a:p>
              <a:pPr lvl="3"/>
              <a:r>
                <a:rPr lang="ko-KR" altLang="en-US" dirty="0" smtClean="0"/>
                <a:t>학번 </a:t>
              </a:r>
              <a:r>
                <a:rPr lang="en-US" altLang="ko-KR" dirty="0" smtClean="0"/>
                <a:t>:</a:t>
              </a:r>
            </a:p>
            <a:p>
              <a:pPr lvl="3"/>
              <a:endParaRPr lang="en-US" altLang="ko-KR" dirty="0"/>
            </a:p>
            <a:p>
              <a:pPr lvl="3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791308" y="1301262"/>
              <a:ext cx="4897315" cy="87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068" y="737826"/>
              <a:ext cx="2519001" cy="520202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8090012" y="6092287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PAGE(2)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56109" y="609228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271843" y="670543"/>
            <a:ext cx="4906108" cy="5117123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114550" lvl="4" indent="-285750">
              <a:buFont typeface="맑은 고딕" panose="020B0503020000020004" pitchFamily="50" charset="-127"/>
              <a:buChar char="⊙"/>
            </a:pPr>
            <a:endParaRPr lang="en-US" altLang="ko-KR" dirty="0" smtClean="0"/>
          </a:p>
          <a:p>
            <a:pPr lvl="3"/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6280636" y="1296865"/>
            <a:ext cx="4897315" cy="87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397" y="713777"/>
            <a:ext cx="2519001" cy="52020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930937" y="2776776"/>
            <a:ext cx="18185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⊙"/>
            </a:pP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메뉴 보기</a:t>
            </a:r>
            <a:endParaRPr lang="en-US" altLang="ko-KR" sz="22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endParaRPr lang="en-US" altLang="ko-KR" sz="2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충전 하기</a:t>
            </a:r>
            <a:endParaRPr lang="en-US" altLang="ko-KR" sz="2200" dirty="0" smtClean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endParaRPr lang="en-US" altLang="ko-KR" sz="2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285750" indent="-285750">
              <a:buFont typeface="맑은 고딕" panose="020B0503020000020004" pitchFamily="50" charset="-127"/>
              <a:buChar char="⊙"/>
            </a:pPr>
            <a:r>
              <a:rPr lang="ko-KR" altLang="en-US" sz="2200" dirty="0" smtClean="0">
                <a:latin typeface="휴먼옛체" panose="02030504000101010101" pitchFamily="18" charset="-127"/>
                <a:ea typeface="휴먼옛체" panose="02030504000101010101" pitchFamily="18" charset="-127"/>
              </a:rPr>
              <a:t>사용 내역</a:t>
            </a:r>
            <a:endParaRPr lang="ko-KR" altLang="en-US" sz="22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85787" y="1511443"/>
            <a:ext cx="1024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장보현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419247" y="737229"/>
            <a:ext cx="553915" cy="520202"/>
            <a:chOff x="1085247" y="764261"/>
            <a:chExt cx="553915" cy="520202"/>
          </a:xfrm>
        </p:grpSpPr>
        <p:sp>
          <p:nvSpPr>
            <p:cNvPr id="36" name="직사각형 35"/>
            <p:cNvSpPr/>
            <p:nvPr/>
          </p:nvSpPr>
          <p:spPr>
            <a:xfrm>
              <a:off x="1085247" y="764261"/>
              <a:ext cx="553915" cy="52020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화살표 36"/>
            <p:cNvSpPr/>
            <p:nvPr/>
          </p:nvSpPr>
          <p:spPr>
            <a:xfrm>
              <a:off x="1182909" y="818925"/>
              <a:ext cx="358589" cy="379028"/>
            </a:xfrm>
            <a:prstGeom prst="lef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34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946808" y="713777"/>
            <a:ext cx="4906108" cy="5117123"/>
            <a:chOff x="6271843" y="670543"/>
            <a:chExt cx="4906108" cy="5117123"/>
          </a:xfrm>
        </p:grpSpPr>
        <p:sp>
          <p:nvSpPr>
            <p:cNvPr id="48" name="직사각형 47"/>
            <p:cNvSpPr/>
            <p:nvPr/>
          </p:nvSpPr>
          <p:spPr>
            <a:xfrm>
              <a:off x="6271843" y="670543"/>
              <a:ext cx="4906108" cy="5117123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114550" lvl="4" indent="-285750">
                <a:buFont typeface="맑은 고딕" panose="020B0503020000020004" pitchFamily="50" charset="-127"/>
                <a:buChar char="⊙"/>
              </a:pPr>
              <a:endParaRPr lang="en-US" altLang="ko-KR" dirty="0" smtClean="0"/>
            </a:p>
            <a:p>
              <a:pPr lvl="3"/>
              <a:endParaRPr lang="ko-KR" altLang="en-US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6280636" y="1296865"/>
              <a:ext cx="4897315" cy="87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5397" y="713777"/>
              <a:ext cx="2519001" cy="520202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930936" y="2669200"/>
              <a:ext cx="181856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맑은 고딕" panose="020B0503020000020004" pitchFamily="50" charset="-127"/>
                <a:buChar char="⊙"/>
              </a:pPr>
              <a:r>
                <a:rPr lang="ko-KR" altLang="en-US" sz="2200" dirty="0" smtClean="0">
                  <a:latin typeface="휴먼옛체" panose="02030504000101010101" pitchFamily="18" charset="-127"/>
                  <a:ea typeface="휴먼옛체" panose="02030504000101010101" pitchFamily="18" charset="-127"/>
                </a:rPr>
                <a:t>일일 메뉴</a:t>
              </a:r>
              <a:endParaRPr lang="en-US" altLang="ko-KR" sz="2200" dirty="0" smtClean="0"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  <a:p>
              <a:pPr marL="285750" indent="-285750">
                <a:buFont typeface="맑은 고딕" panose="020B0503020000020004" pitchFamily="50" charset="-127"/>
                <a:buChar char="⊙"/>
              </a:pPr>
              <a:endParaRPr lang="en-US" altLang="ko-KR" sz="2200" dirty="0" smtClean="0"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  <a:p>
              <a:endParaRPr lang="en-US" altLang="ko-KR" sz="2200" dirty="0"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  <a:p>
              <a:pPr marL="285750" indent="-285750">
                <a:buFont typeface="맑은 고딕" panose="020B0503020000020004" pitchFamily="50" charset="-127"/>
                <a:buChar char="⊙"/>
              </a:pPr>
              <a:r>
                <a:rPr lang="ko-KR" altLang="en-US" sz="2200" dirty="0" smtClean="0">
                  <a:latin typeface="휴먼옛체" panose="02030504000101010101" pitchFamily="18" charset="-127"/>
                  <a:ea typeface="휴먼옛체" panose="02030504000101010101" pitchFamily="18" charset="-127"/>
                </a:rPr>
                <a:t>주</a:t>
              </a:r>
              <a:r>
                <a:rPr lang="ko-KR" altLang="en-US" sz="2200" dirty="0">
                  <a:latin typeface="휴먼옛체" panose="02030504000101010101" pitchFamily="18" charset="-127"/>
                  <a:ea typeface="휴먼옛체" panose="02030504000101010101" pitchFamily="18" charset="-127"/>
                </a:rPr>
                <a:t>간</a:t>
              </a:r>
              <a:r>
                <a:rPr lang="ko-KR" altLang="en-US" sz="2200" dirty="0" smtClean="0">
                  <a:latin typeface="휴먼옛체" panose="02030504000101010101" pitchFamily="18" charset="-127"/>
                  <a:ea typeface="휴먼옛체" panose="02030504000101010101" pitchFamily="18" charset="-127"/>
                </a:rPr>
                <a:t> 하기</a:t>
              </a:r>
              <a:endParaRPr lang="en-US" altLang="ko-KR" sz="2200" dirty="0" smtClean="0">
                <a:latin typeface="휴먼옛체" panose="02030504000101010101" pitchFamily="18" charset="-127"/>
                <a:ea typeface="휴먼옛체" panose="02030504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885787" y="1511443"/>
              <a:ext cx="10242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장보현</a:t>
              </a:r>
              <a:endParaRPr lang="ko-KR" altLang="en-US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419247" y="737229"/>
              <a:ext cx="553915" cy="520202"/>
              <a:chOff x="1085247" y="764261"/>
              <a:chExt cx="553915" cy="520202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085247" y="764261"/>
                <a:ext cx="553915" cy="52020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왼쪽 화살표 54"/>
              <p:cNvSpPr/>
              <p:nvPr/>
            </p:nvSpPr>
            <p:spPr>
              <a:xfrm>
                <a:off x="1182909" y="818925"/>
                <a:ext cx="358589" cy="379028"/>
              </a:xfrm>
              <a:prstGeom prst="leftArrow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2291128" y="6020570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 항목 </a:t>
            </a:r>
            <a:r>
              <a:rPr lang="ko-KR" altLang="en-US" dirty="0" err="1" smtClean="0"/>
              <a:t>선택시</a:t>
            </a:r>
            <a:r>
              <a:rPr lang="en-US" altLang="ko-KR" dirty="0" smtClean="0"/>
              <a:t>(2-1)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567679" y="708663"/>
            <a:ext cx="4906109" cy="5740592"/>
            <a:chOff x="982668" y="721027"/>
            <a:chExt cx="4906109" cy="5740592"/>
          </a:xfrm>
        </p:grpSpPr>
        <p:sp>
          <p:nvSpPr>
            <p:cNvPr id="67" name="직사각형 66"/>
            <p:cNvSpPr/>
            <p:nvPr/>
          </p:nvSpPr>
          <p:spPr>
            <a:xfrm>
              <a:off x="982668" y="721027"/>
              <a:ext cx="4906108" cy="5117123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3"/>
              <a:r>
                <a:rPr lang="ko-KR" altLang="en-US" dirty="0" smtClean="0"/>
                <a:t>이름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장보현</a:t>
              </a:r>
              <a:endParaRPr lang="en-US" altLang="ko-KR" dirty="0" smtClean="0"/>
            </a:p>
            <a:p>
              <a:pPr lvl="3"/>
              <a:endParaRPr lang="en-US" altLang="ko-KR" dirty="0"/>
            </a:p>
            <a:p>
              <a:pPr lvl="3"/>
              <a:r>
                <a:rPr lang="ko-KR" altLang="en-US" dirty="0" smtClean="0"/>
                <a:t>학번 </a:t>
              </a:r>
              <a:r>
                <a:rPr lang="en-US" altLang="ko-KR" dirty="0" smtClean="0"/>
                <a:t>: </a:t>
              </a:r>
              <a:r>
                <a:rPr lang="en-US" altLang="ko-KR" dirty="0" smtClean="0"/>
                <a:t>201433027</a:t>
              </a:r>
            </a:p>
            <a:p>
              <a:pPr lvl="3"/>
              <a:endParaRPr lang="en-US" altLang="ko-KR" dirty="0"/>
            </a:p>
            <a:p>
              <a:pPr lvl="3"/>
              <a:r>
                <a:rPr lang="ko-KR" altLang="en-US" dirty="0" smtClean="0"/>
                <a:t>잔액 </a:t>
              </a:r>
              <a:r>
                <a:rPr lang="en-US" altLang="ko-KR" dirty="0" smtClean="0"/>
                <a:t>: 3000</a:t>
              </a:r>
              <a:r>
                <a:rPr lang="ko-KR" altLang="en-US" dirty="0" smtClean="0"/>
                <a:t>원</a:t>
              </a:r>
              <a:endParaRPr lang="en-US" altLang="ko-KR" dirty="0" smtClean="0"/>
            </a:p>
            <a:p>
              <a:pPr lvl="3"/>
              <a:endParaRPr lang="en-US" altLang="ko-KR" dirty="0"/>
            </a:p>
            <a:p>
              <a:pPr lvl="3"/>
              <a:endParaRPr lang="ko-KR" altLang="en-US" dirty="0"/>
            </a:p>
          </p:txBody>
        </p:sp>
        <p:cxnSp>
          <p:nvCxnSpPr>
            <p:cNvPr id="68" name="직선 연결선 67"/>
            <p:cNvCxnSpPr/>
            <p:nvPr/>
          </p:nvCxnSpPr>
          <p:spPr>
            <a:xfrm flipV="1">
              <a:off x="991462" y="1327697"/>
              <a:ext cx="4897315" cy="87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783956" y="6092287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학생 정보</a:t>
              </a:r>
              <a:r>
                <a:rPr lang="en-US" altLang="ko-KR" dirty="0" smtClean="0"/>
                <a:t>(2-2)</a:t>
              </a:r>
              <a:endParaRPr lang="ko-KR" altLang="en-US" dirty="0"/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1085247" y="764261"/>
              <a:ext cx="3609976" cy="4776655"/>
              <a:chOff x="1085247" y="764261"/>
              <a:chExt cx="3609976" cy="4776655"/>
            </a:xfrm>
          </p:grpSpPr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222" y="764261"/>
                <a:ext cx="2519001" cy="520202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3073" y="3755588"/>
                <a:ext cx="1785328" cy="1785328"/>
              </a:xfrm>
              <a:prstGeom prst="rect">
                <a:avLst/>
              </a:prstGeom>
            </p:spPr>
          </p:pic>
          <p:grpSp>
            <p:nvGrpSpPr>
              <p:cNvPr id="73" name="그룹 72"/>
              <p:cNvGrpSpPr/>
              <p:nvPr/>
            </p:nvGrpSpPr>
            <p:grpSpPr>
              <a:xfrm>
                <a:off x="1085247" y="764261"/>
                <a:ext cx="553915" cy="520202"/>
                <a:chOff x="1085247" y="764261"/>
                <a:chExt cx="553915" cy="520202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1085247" y="764261"/>
                  <a:ext cx="553915" cy="52020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왼쪽 화살표 74"/>
                <p:cNvSpPr/>
                <p:nvPr/>
              </p:nvSpPr>
              <p:spPr>
                <a:xfrm>
                  <a:off x="1182909" y="818925"/>
                  <a:ext cx="358589" cy="379028"/>
                </a:xfrm>
                <a:prstGeom prst="lef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417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563165" y="215996"/>
            <a:ext cx="5116052" cy="6642004"/>
            <a:chOff x="6560553" y="205134"/>
            <a:chExt cx="5116052" cy="6642004"/>
          </a:xfrm>
        </p:grpSpPr>
        <p:sp>
          <p:nvSpPr>
            <p:cNvPr id="34" name="TextBox 33"/>
            <p:cNvSpPr txBox="1"/>
            <p:nvPr/>
          </p:nvSpPr>
          <p:spPr>
            <a:xfrm>
              <a:off x="8529029" y="6477806"/>
              <a:ext cx="1899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일일 메뉴</a:t>
              </a:r>
              <a:r>
                <a:rPr lang="en-US" altLang="ko-KR" dirty="0" smtClean="0"/>
                <a:t>(2-1-1)</a:t>
              </a:r>
              <a:endParaRPr lang="ko-KR" altLang="en-US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560553" y="205134"/>
              <a:ext cx="5116052" cy="6257212"/>
              <a:chOff x="6560553" y="205134"/>
              <a:chExt cx="5116052" cy="625721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571203" y="205134"/>
                <a:ext cx="5105402" cy="6257212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3"/>
                <a:endParaRPr lang="ko-KR" altLang="en-US" dirty="0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 flipV="1">
                <a:off x="6579997" y="818924"/>
                <a:ext cx="5096608" cy="1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958" y="298723"/>
                <a:ext cx="1690252" cy="426825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7797478" y="901777"/>
                <a:ext cx="2297424" cy="36933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2017.05.24 (</a:t>
                </a:r>
                <a:r>
                  <a:rPr lang="ko-KR" altLang="en-US" dirty="0" smtClean="0"/>
                  <a:t>수</a:t>
                </a:r>
                <a:r>
                  <a:rPr lang="en-US" altLang="ko-KR" dirty="0" smtClean="0"/>
                  <a:t>) </a:t>
                </a:r>
                <a:r>
                  <a:rPr lang="ko-KR" altLang="en-US" dirty="0" smtClean="0"/>
                  <a:t>점심</a:t>
                </a:r>
                <a:endParaRPr lang="ko-KR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897327" y="1271109"/>
                <a:ext cx="4097725" cy="5078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u="sng" dirty="0" smtClean="0">
                    <a:solidFill>
                      <a:srgbClr val="1A04BC"/>
                    </a:solidFill>
                  </a:rPr>
                  <a:t>학생회관</a:t>
                </a:r>
                <a:r>
                  <a:rPr lang="ko-KR" altLang="en-US" b="1" dirty="0" smtClean="0">
                    <a:solidFill>
                      <a:srgbClr val="1A04BC"/>
                    </a:solidFill>
                  </a:rPr>
                  <a:t>  </a:t>
                </a:r>
                <a:r>
                  <a:rPr lang="en-US" altLang="ko-KR" sz="1600" dirty="0" smtClean="0"/>
                  <a:t>   </a:t>
                </a:r>
                <a:r>
                  <a:rPr lang="ko-KR" altLang="en-US" sz="1600" dirty="0" err="1" smtClean="0"/>
                  <a:t>환경과학대</a:t>
                </a:r>
                <a:r>
                  <a:rPr lang="ko-KR" altLang="en-US" sz="1600" dirty="0" smtClean="0"/>
                  <a:t>    기숙사</a:t>
                </a:r>
                <a:endParaRPr lang="en-US" altLang="ko-KR" sz="1600" dirty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ea typeface="문체부 바탕체" panose="02030609000101010101" pitchFamily="17" charset="-127"/>
                  </a:rPr>
                  <a:t>조식</a:t>
                </a:r>
                <a:endParaRPr lang="en-US" altLang="ko-KR" b="1" dirty="0" smtClean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[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한식 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3,500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원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]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불맛제육볶음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쌀밥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시금치국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err="1" smtClean="0">
                    <a:ea typeface="문체부 바탕체" panose="02030609000101010101" pitchFamily="17" charset="-127"/>
                  </a:rPr>
                  <a:t>데친두부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*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양념장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숙주당근나물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배추김치</a:t>
                </a:r>
                <a:endParaRPr lang="en-US" altLang="ko-KR" sz="1400" dirty="0" smtClean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[</a:t>
                </a:r>
                <a:r>
                  <a:rPr lang="ko-KR" altLang="en-US" sz="1400" b="1" dirty="0" err="1" smtClean="0">
                    <a:ea typeface="문체부 바탕체" panose="02030609000101010101" pitchFamily="17" charset="-127"/>
                  </a:rPr>
                  <a:t>직화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 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3,000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원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치즈부대찌개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쌀밥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err="1" smtClean="0">
                    <a:ea typeface="문체부 바탕체" panose="02030609000101010101" pitchFamily="17" charset="-127"/>
                  </a:rPr>
                  <a:t>단호박전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배추김치</a:t>
                </a:r>
                <a:endParaRPr lang="en-US" altLang="ko-KR" sz="1600" dirty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ea typeface="문체부 바탕체" panose="02030609000101010101" pitchFamily="17" charset="-127"/>
                  </a:rPr>
                  <a:t>중식</a:t>
                </a:r>
                <a:endParaRPr lang="en-US" altLang="ko-KR" b="1" dirty="0" smtClean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[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일품 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3,500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원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]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err="1" smtClean="0">
                    <a:ea typeface="문체부 바탕체" panose="02030609000101010101" pitchFamily="17" charset="-127"/>
                  </a:rPr>
                  <a:t>너비아니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 </a:t>
                </a:r>
                <a:r>
                  <a:rPr lang="ko-KR" altLang="en-US" sz="1400" dirty="0" err="1" smtClean="0">
                    <a:ea typeface="문체부 바탕체" panose="02030609000101010101" pitchFamily="17" charset="-127"/>
                  </a:rPr>
                  <a:t>마요덮밥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요구르트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시금치국</a:t>
                </a:r>
                <a:endParaRPr lang="en-US" altLang="ko-KR" sz="1400" dirty="0" smtClean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[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프리미엄 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4,000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원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쌀국수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해물칠리볶음밥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시금치국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err="1" smtClean="0">
                    <a:ea typeface="문체부 바탕체" panose="02030609000101010101" pitchFamily="17" charset="-127"/>
                  </a:rPr>
                  <a:t>모듬춘</a:t>
                </a:r>
                <a:endParaRPr lang="en-US" altLang="ko-KR" sz="1400" dirty="0" smtClean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권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배추김치</a:t>
                </a:r>
                <a:endParaRPr lang="en-US" altLang="ko-KR" sz="1400" dirty="0" smtClean="0">
                  <a:ea typeface="문체부 바탕체" panose="02030609000101010101" pitchFamily="17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[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스낵 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2,500</a:t>
                </a:r>
                <a:r>
                  <a:rPr lang="ko-KR" altLang="en-US" sz="1400" b="1" dirty="0" smtClean="0">
                    <a:ea typeface="문체부 바탕체" panose="02030609000101010101" pitchFamily="17" charset="-127"/>
                  </a:rPr>
                  <a:t>원</a:t>
                </a:r>
                <a:r>
                  <a:rPr lang="en-US" altLang="ko-KR" sz="1400" b="1" dirty="0" smtClean="0">
                    <a:ea typeface="문체부 바탕체" panose="02030609000101010101" pitchFamily="17" charset="-127"/>
                  </a:rPr>
                  <a:t>]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err="1" smtClean="0">
                    <a:ea typeface="문체부 바탕체" panose="02030609000101010101" pitchFamily="17" charset="-127"/>
                  </a:rPr>
                  <a:t>토핑라면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(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꼬치어묵라면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),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쌀밥</a:t>
                </a:r>
                <a:r>
                  <a:rPr lang="en-US" altLang="ko-KR" sz="1400" dirty="0" smtClean="0">
                    <a:ea typeface="문체부 바탕체" panose="02030609000101010101" pitchFamily="17" charset="-127"/>
                  </a:rPr>
                  <a:t>, </a:t>
                </a:r>
                <a:r>
                  <a:rPr lang="ko-KR" altLang="en-US" sz="1400" dirty="0" smtClean="0">
                    <a:ea typeface="문체부 바탕체" panose="02030609000101010101" pitchFamily="17" charset="-127"/>
                  </a:rPr>
                  <a:t>배추김치</a:t>
                </a:r>
                <a:endParaRPr lang="en-US" altLang="ko-KR" sz="1400" dirty="0" smtClean="0">
                  <a:ea typeface="문체부 바탕체" panose="02030609000101010101" pitchFamily="17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flipV="1">
                <a:off x="6579997" y="3613607"/>
                <a:ext cx="5096608" cy="882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6560553" y="1655901"/>
                <a:ext cx="5096608" cy="8824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44" name="그룹 43"/>
              <p:cNvGrpSpPr/>
              <p:nvPr/>
            </p:nvGrpSpPr>
            <p:grpSpPr>
              <a:xfrm>
                <a:off x="6643364" y="244059"/>
                <a:ext cx="553915" cy="520202"/>
                <a:chOff x="1085247" y="764261"/>
                <a:chExt cx="553915" cy="520202"/>
              </a:xfrm>
            </p:grpSpPr>
            <p:sp>
              <p:nvSpPr>
                <p:cNvPr id="45" name="직사각형 44"/>
                <p:cNvSpPr/>
                <p:nvPr/>
              </p:nvSpPr>
              <p:spPr>
                <a:xfrm>
                  <a:off x="1085247" y="764261"/>
                  <a:ext cx="553915" cy="520202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왼쪽 화살표 45"/>
                <p:cNvSpPr/>
                <p:nvPr/>
              </p:nvSpPr>
              <p:spPr>
                <a:xfrm>
                  <a:off x="1182909" y="818925"/>
                  <a:ext cx="358589" cy="379028"/>
                </a:xfrm>
                <a:prstGeom prst="leftArrow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8" name="직사각형 27"/>
          <p:cNvSpPr/>
          <p:nvPr/>
        </p:nvSpPr>
        <p:spPr>
          <a:xfrm>
            <a:off x="6485963" y="215996"/>
            <a:ext cx="4997825" cy="62572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3"/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494757" y="855978"/>
            <a:ext cx="4989031" cy="87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16" y="287063"/>
            <a:ext cx="2519001" cy="5202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790304" y="86477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2017.05.24 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점심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85043"/>
              </p:ext>
            </p:extLst>
          </p:nvPr>
        </p:nvGraphicFramePr>
        <p:xfrm>
          <a:off x="6494757" y="1242899"/>
          <a:ext cx="4989033" cy="5202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11">
                  <a:extLst>
                    <a:ext uri="{9D8B030D-6E8A-4147-A177-3AD203B41FA5}">
                      <a16:colId xmlns:a16="http://schemas.microsoft.com/office/drawing/2014/main" xmlns="" val="292518257"/>
                    </a:ext>
                  </a:extLst>
                </a:gridCol>
                <a:gridCol w="699363">
                  <a:extLst>
                    <a:ext uri="{9D8B030D-6E8A-4147-A177-3AD203B41FA5}">
                      <a16:colId xmlns:a16="http://schemas.microsoft.com/office/drawing/2014/main" xmlns="" val="3303866525"/>
                    </a:ext>
                  </a:extLst>
                </a:gridCol>
                <a:gridCol w="2626659">
                  <a:extLst>
                    <a:ext uri="{9D8B030D-6E8A-4147-A177-3AD203B41FA5}">
                      <a16:colId xmlns:a16="http://schemas.microsoft.com/office/drawing/2014/main" xmlns="" val="2271941944"/>
                    </a:ext>
                  </a:extLst>
                </a:gridCol>
              </a:tblGrid>
              <a:tr h="1518168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i="0" dirty="0" smtClean="0"/>
                    </a:p>
                    <a:p>
                      <a:pPr algn="ctr" latinLnBrk="1"/>
                      <a:r>
                        <a:rPr lang="en-US" altLang="ko-KR" i="0" dirty="0" smtClean="0"/>
                        <a:t>22</a:t>
                      </a:r>
                      <a:r>
                        <a:rPr lang="ko-KR" altLang="en-US" i="0" dirty="0" smtClean="0"/>
                        <a:t>일 </a:t>
                      </a:r>
                      <a:r>
                        <a:rPr lang="en-US" altLang="ko-KR" i="0" dirty="0" smtClean="0"/>
                        <a:t>(</a:t>
                      </a:r>
                      <a:r>
                        <a:rPr lang="ko-KR" altLang="en-US" i="0" dirty="0" smtClean="0"/>
                        <a:t>월</a:t>
                      </a:r>
                      <a:r>
                        <a:rPr lang="en-US" altLang="ko-KR" i="0" dirty="0" smtClean="0"/>
                        <a:t>)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조식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한식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간장제육깻잎볶음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쌀밥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계란 파국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명엽채조림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콩자반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직화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육개장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쌀밥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연두부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*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양념장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350192"/>
                  </a:ext>
                </a:extLst>
              </a:tr>
              <a:tr h="12491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중식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일품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샐러드파스타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&amp;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치킨가라아게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계란 파국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ea typeface="문체부 바탕체" panose="02030609000101010101" pitchFamily="17" charset="-127"/>
                        </a:rPr>
                        <a:t>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  <a:p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[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양식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]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돈꼬노미야끼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쌀밥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계란 파국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배추김치</a:t>
                      </a:r>
                      <a:r>
                        <a:rPr lang="en-US" altLang="ko-KR" sz="1400" dirty="0" smtClean="0">
                          <a:ea typeface="문체부 바탕체" panose="02030609000101010101" pitchFamily="17" charset="-127"/>
                        </a:rPr>
                        <a:t>,</a:t>
                      </a:r>
                    </a:p>
                    <a:p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마카로니 </a:t>
                      </a:r>
                      <a:r>
                        <a:rPr lang="ko-KR" altLang="en-US" sz="1400" dirty="0" err="1" smtClean="0">
                          <a:ea typeface="문체부 바탕체" panose="02030609000101010101" pitchFamily="17" charset="-127"/>
                        </a:rPr>
                        <a:t>후르츠</a:t>
                      </a:r>
                      <a:r>
                        <a:rPr lang="ko-KR" altLang="en-US" sz="1400" dirty="0" smtClean="0">
                          <a:ea typeface="문체부 바탕체" panose="02030609000101010101" pitchFamily="17" charset="-127"/>
                        </a:rPr>
                        <a:t> 샐러드</a:t>
                      </a:r>
                      <a:endParaRPr lang="en-US" altLang="ko-KR" sz="1400" dirty="0" smtClean="0">
                        <a:ea typeface="문체부 바탕체" panose="02030609000101010101" pitchFamily="17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3775819"/>
                  </a:ext>
                </a:extLst>
              </a:tr>
              <a:tr h="4279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err="1" smtClean="0"/>
                        <a:t>석식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146038"/>
                  </a:ext>
                </a:extLst>
              </a:tr>
              <a:tr h="427946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i="0" dirty="0" smtClean="0"/>
                    </a:p>
                    <a:p>
                      <a:pPr algn="ctr" latinLnBrk="1"/>
                      <a:endParaRPr lang="en-US" altLang="ko-KR" i="0" dirty="0" smtClean="0"/>
                    </a:p>
                    <a:p>
                      <a:pPr algn="ctr" latinLnBrk="1"/>
                      <a:r>
                        <a:rPr lang="en-US" altLang="ko-KR" i="0" dirty="0" smtClean="0"/>
                        <a:t>23</a:t>
                      </a:r>
                      <a:r>
                        <a:rPr lang="ko-KR" altLang="en-US" i="0" dirty="0" smtClean="0"/>
                        <a:t>일 </a:t>
                      </a:r>
                      <a:r>
                        <a:rPr lang="en-US" altLang="ko-KR" i="0" dirty="0" smtClean="0"/>
                        <a:t>(</a:t>
                      </a:r>
                      <a:r>
                        <a:rPr lang="ko-KR" altLang="en-US" i="0" dirty="0" smtClean="0"/>
                        <a:t>화</a:t>
                      </a:r>
                      <a:r>
                        <a:rPr lang="en-US" altLang="ko-KR" i="0" dirty="0" smtClean="0"/>
                        <a:t>)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조식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4944499"/>
                  </a:ext>
                </a:extLst>
              </a:tr>
              <a:tr h="4279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smtClean="0"/>
                        <a:t>중식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3513473"/>
                  </a:ext>
                </a:extLst>
              </a:tr>
              <a:tr h="4279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0" dirty="0" err="1" smtClean="0"/>
                        <a:t>석식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0231427"/>
                  </a:ext>
                </a:extLst>
              </a:tr>
              <a:tr h="55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0" dirty="0" smtClean="0"/>
                        <a:t>24</a:t>
                      </a:r>
                      <a:r>
                        <a:rPr lang="ko-KR" altLang="en-US" i="0" dirty="0" smtClean="0"/>
                        <a:t>일 </a:t>
                      </a:r>
                      <a:r>
                        <a:rPr lang="en-US" altLang="ko-KR" i="0" dirty="0" smtClean="0"/>
                        <a:t>(</a:t>
                      </a:r>
                      <a:r>
                        <a:rPr lang="ko-KR" altLang="en-US" i="0" dirty="0" smtClean="0"/>
                        <a:t>수</a:t>
                      </a:r>
                      <a:r>
                        <a:rPr lang="en-US" altLang="ko-KR" i="0" dirty="0" smtClean="0"/>
                        <a:t>)</a:t>
                      </a:r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=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05513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342849" y="6474244"/>
            <a:ext cx="307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주간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(2-1-2)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552582" y="287063"/>
            <a:ext cx="553915" cy="52020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화살표 46"/>
          <p:cNvSpPr/>
          <p:nvPr/>
        </p:nvSpPr>
        <p:spPr>
          <a:xfrm>
            <a:off x="6630748" y="361704"/>
            <a:ext cx="358589" cy="379028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8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53579" y="193575"/>
            <a:ext cx="10423907" cy="6192642"/>
            <a:chOff x="443997" y="385483"/>
            <a:chExt cx="10423907" cy="6192642"/>
          </a:xfrm>
        </p:grpSpPr>
        <p:sp>
          <p:nvSpPr>
            <p:cNvPr id="4" name="직사각형 3"/>
            <p:cNvSpPr/>
            <p:nvPr/>
          </p:nvSpPr>
          <p:spPr>
            <a:xfrm>
              <a:off x="443997" y="385483"/>
              <a:ext cx="5346415" cy="619264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657350" lvl="3" indent="-285750">
                <a:buFont typeface="Arial" panose="020B0604020202020204" pitchFamily="34" charset="0"/>
                <a:buChar char="•"/>
              </a:pPr>
              <a:endParaRPr lang="ko-KR" altLang="en-US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53579" y="1054736"/>
              <a:ext cx="5336833" cy="165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03" y="482505"/>
              <a:ext cx="2664719" cy="55029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38794" y="482505"/>
              <a:ext cx="603627" cy="53447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4768" y="1210339"/>
              <a:ext cx="1508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QR </a:t>
              </a:r>
              <a:r>
                <a:rPr lang="ko-KR" altLang="en-US" dirty="0" smtClean="0"/>
                <a:t>충전하기</a:t>
              </a:r>
              <a:endParaRPr lang="en-US" altLang="ko-KR" dirty="0" smtClean="0"/>
            </a:p>
          </p:txBody>
        </p:sp>
        <p:cxnSp>
          <p:nvCxnSpPr>
            <p:cNvPr id="12" name="직선 연결선 11"/>
            <p:cNvCxnSpPr/>
            <p:nvPr/>
          </p:nvCxnSpPr>
          <p:spPr>
            <a:xfrm flipV="1">
              <a:off x="600116" y="1559860"/>
              <a:ext cx="4931107" cy="8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645" y="1918345"/>
              <a:ext cx="1258436" cy="125843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3020400" y="2095222"/>
              <a:ext cx="2135693" cy="885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dirty="0" smtClean="0"/>
                <a:t>이름 </a:t>
              </a:r>
              <a:r>
                <a:rPr lang="en-US" altLang="ko-KR" sz="1400" dirty="0" smtClean="0"/>
                <a:t>: </a:t>
              </a:r>
              <a:r>
                <a:rPr lang="ko-KR" altLang="en-US" sz="1400" dirty="0" smtClean="0"/>
                <a:t>장보현</a:t>
              </a:r>
              <a:endParaRPr lang="en-US" altLang="ko-KR" sz="1400" dirty="0" smtClean="0"/>
            </a:p>
            <a:p>
              <a:pPr>
                <a:lnSpc>
                  <a:spcPct val="200000"/>
                </a:lnSpc>
              </a:pPr>
              <a:r>
                <a:rPr lang="ko-KR" altLang="en-US" sz="1400" dirty="0" smtClean="0"/>
                <a:t>학번 </a:t>
              </a:r>
              <a:r>
                <a:rPr lang="en-US" altLang="ko-KR" sz="1400" dirty="0" smtClean="0"/>
                <a:t>: 201433027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0116" y="340851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충전 금액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7854" y="3855698"/>
              <a:ext cx="80182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8617" y="3864661"/>
              <a:ext cx="80182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en-US" altLang="ko-KR" sz="1400" dirty="0" smtClean="0"/>
                <a:t>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09380" y="3864661"/>
              <a:ext cx="80182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</a:t>
              </a:r>
              <a:r>
                <a:rPr lang="en-US" altLang="ko-KR" sz="1400" dirty="0" smtClean="0"/>
                <a:t>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9670" y="3855697"/>
              <a:ext cx="801823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5</a:t>
              </a:r>
              <a:r>
                <a:rPr lang="en-US" altLang="ko-KR" sz="1400" dirty="0" smtClean="0"/>
                <a:t>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0433" y="3864661"/>
              <a:ext cx="901209" cy="307777"/>
            </a:xfrm>
            <a:prstGeom prst="rect">
              <a:avLst/>
            </a:prstGeom>
            <a:solidFill>
              <a:srgbClr val="117939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10,000</a:t>
              </a:r>
              <a:r>
                <a:rPr lang="ko-KR" altLang="en-US" sz="1400" dirty="0" smtClean="0"/>
                <a:t>원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0116" y="450738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결제 수단</a:t>
              </a:r>
              <a:endParaRPr lang="ko-KR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2454" y="5056314"/>
              <a:ext cx="5051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   신용카드    </a:t>
              </a:r>
              <a:r>
                <a:rPr lang="en-US" altLang="ko-KR" dirty="0" smtClean="0"/>
                <a:t>   </a:t>
              </a:r>
              <a:r>
                <a:rPr lang="ko-KR" altLang="en-US" dirty="0" smtClean="0"/>
                <a:t>실시간 계좌이체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   </a:t>
              </a:r>
              <a:r>
                <a:rPr lang="ko-KR" altLang="en-US" dirty="0" smtClean="0"/>
                <a:t>휴대폰</a:t>
              </a:r>
              <a:endParaRPr lang="ko-KR" altLang="en-US" dirty="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116" y="5133915"/>
              <a:ext cx="250656" cy="250656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4804" y="5133915"/>
              <a:ext cx="250656" cy="25065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9246" y="5106883"/>
              <a:ext cx="288516" cy="288516"/>
            </a:xfrm>
            <a:prstGeom prst="ellipse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1343603" y="5924552"/>
              <a:ext cx="3576917" cy="461665"/>
            </a:xfrm>
            <a:prstGeom prst="rect">
              <a:avLst/>
            </a:prstGeom>
            <a:solidFill>
              <a:srgbClr val="117939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충전 하기</a:t>
              </a:r>
              <a:endPara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30197" y="5536599"/>
              <a:ext cx="23150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충전 후 예상 잔액 </a:t>
              </a:r>
              <a:r>
                <a:rPr lang="en-US" altLang="ko-KR" sz="1200" dirty="0" smtClean="0"/>
                <a:t>: </a:t>
              </a:r>
              <a:r>
                <a:rPr lang="en-US" altLang="ko-KR" sz="1400" b="1" dirty="0" smtClean="0">
                  <a:solidFill>
                    <a:srgbClr val="1A04BC"/>
                  </a:solidFill>
                </a:rPr>
                <a:t>13,000</a:t>
              </a:r>
              <a:r>
                <a:rPr lang="ko-KR" altLang="en-US" sz="1400" b="1" dirty="0">
                  <a:solidFill>
                    <a:srgbClr val="1A04BC"/>
                  </a:solidFill>
                </a:rPr>
                <a:t>원</a:t>
              </a:r>
              <a:endParaRPr lang="ko-KR" altLang="en-US" sz="1200" b="1" dirty="0">
                <a:solidFill>
                  <a:srgbClr val="1A04BC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61" b="8743"/>
            <a:stretch/>
          </p:blipFill>
          <p:spPr>
            <a:xfrm>
              <a:off x="7017423" y="404849"/>
              <a:ext cx="3850481" cy="6007337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9393826" y="1694329"/>
              <a:ext cx="1408646" cy="307777"/>
            </a:xfrm>
            <a:prstGeom prst="rect">
              <a:avLst/>
            </a:prstGeom>
            <a:solidFill>
              <a:srgbClr val="235E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카드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14015" y="956248"/>
              <a:ext cx="1561044" cy="307777"/>
            </a:xfrm>
            <a:prstGeom prst="rect">
              <a:avLst/>
            </a:prstGeom>
            <a:solidFill>
              <a:srgbClr val="235E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Q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카드</a:t>
              </a:r>
              <a:r>
                <a:rPr lang="en-US" altLang="ko-KR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왼쪽 화살표 41"/>
            <p:cNvSpPr/>
            <p:nvPr/>
          </p:nvSpPr>
          <p:spPr>
            <a:xfrm>
              <a:off x="661312" y="560229"/>
              <a:ext cx="358589" cy="379028"/>
            </a:xfrm>
            <a:prstGeom prst="lef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531641" y="648866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충전 하기</a:t>
            </a:r>
            <a:r>
              <a:rPr lang="en-US" altLang="ko-KR" dirty="0" smtClean="0"/>
              <a:t>(2-3)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934701" y="6456402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결제창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(2-3-1)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1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46173" y="259977"/>
            <a:ext cx="5436399" cy="6538511"/>
            <a:chOff x="6191161" y="259977"/>
            <a:chExt cx="5436399" cy="6538511"/>
          </a:xfrm>
        </p:grpSpPr>
        <p:sp>
          <p:nvSpPr>
            <p:cNvPr id="11" name="직사각형 10"/>
            <p:cNvSpPr/>
            <p:nvPr/>
          </p:nvSpPr>
          <p:spPr>
            <a:xfrm>
              <a:off x="6191161" y="259977"/>
              <a:ext cx="5346415" cy="6078664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3"/>
              <a:endParaRPr lang="ko-KR" alt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199956" y="875441"/>
              <a:ext cx="5336833" cy="1651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6080" y="303210"/>
              <a:ext cx="2664719" cy="550294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285171" y="303210"/>
              <a:ext cx="603627" cy="53447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81145" y="1031044"/>
              <a:ext cx="5109091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사용내역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en-US" altLang="ko-KR" dirty="0" smtClean="0"/>
                <a:t>      </a:t>
              </a:r>
              <a:r>
                <a:rPr lang="ko-KR" altLang="en-US" dirty="0" smtClean="0"/>
                <a:t>카드 충전 </a:t>
              </a:r>
              <a:r>
                <a:rPr lang="en-US" altLang="ko-KR" dirty="0" smtClean="0"/>
                <a:t>			    +10,000</a:t>
              </a:r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      </a:t>
              </a:r>
              <a:r>
                <a:rPr lang="ko-KR" altLang="en-US" dirty="0" smtClean="0"/>
                <a:t>환경과학대학    </a:t>
              </a:r>
              <a:r>
                <a:rPr lang="en-US" altLang="ko-KR" dirty="0" smtClean="0"/>
                <a:t>		     -3,500</a:t>
              </a:r>
            </a:p>
            <a:p>
              <a:endParaRPr lang="en-US" altLang="ko-KR" dirty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      </a:t>
              </a:r>
              <a:r>
                <a:rPr lang="ko-KR" altLang="en-US" dirty="0" err="1" smtClean="0"/>
                <a:t>인성관</a:t>
              </a:r>
              <a:r>
                <a:rPr lang="en-US" altLang="ko-KR" dirty="0" smtClean="0"/>
                <a:t>		                -2,500</a:t>
              </a:r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      </a:t>
              </a:r>
              <a:r>
                <a:rPr lang="ko-KR" altLang="en-US" dirty="0" err="1" smtClean="0"/>
                <a:t>인성관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			     -3,500</a:t>
              </a:r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      </a:t>
              </a:r>
              <a:r>
                <a:rPr lang="ko-KR" altLang="en-US" dirty="0" smtClean="0"/>
                <a:t>환경과학대학     </a:t>
              </a:r>
              <a:r>
                <a:rPr lang="en-US" altLang="ko-KR" dirty="0" smtClean="0"/>
                <a:t>	                -7,000</a:t>
              </a:r>
            </a:p>
            <a:p>
              <a:endParaRPr lang="en-US" altLang="ko-KR" dirty="0" smtClean="0"/>
            </a:p>
            <a:p>
              <a:r>
                <a:rPr lang="en-US" altLang="ko-KR" dirty="0"/>
                <a:t>	</a:t>
              </a:r>
            </a:p>
            <a:p>
              <a:r>
                <a:rPr lang="en-US" altLang="ko-KR" dirty="0" smtClean="0"/>
                <a:t>      </a:t>
              </a:r>
              <a:r>
                <a:rPr lang="ko-KR" altLang="en-US" dirty="0" smtClean="0"/>
                <a:t>카드 충전 </a:t>
              </a:r>
              <a:r>
                <a:rPr lang="en-US" altLang="ko-KR" dirty="0" smtClean="0"/>
                <a:t>		                +20,000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6346493" y="1380565"/>
              <a:ext cx="4931107" cy="8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6493" y="1553891"/>
              <a:ext cx="386001" cy="386001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659" y="4791502"/>
              <a:ext cx="488650" cy="48865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732494" y="1939892"/>
              <a:ext cx="124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2017.05.24 13:11</a:t>
              </a:r>
              <a:endParaRPr lang="ko-KR" altLang="en-US" sz="11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424987" y="6060733"/>
              <a:ext cx="12025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잔액 </a:t>
              </a:r>
              <a:r>
                <a:rPr lang="en-US" altLang="ko-KR" sz="1100" dirty="0" smtClean="0"/>
                <a:t>: 20,000</a:t>
              </a:r>
              <a:r>
                <a:rPr lang="ko-KR" altLang="en-US" sz="1100" dirty="0" smtClean="0"/>
                <a:t>원</a:t>
              </a:r>
              <a:r>
                <a:rPr lang="en-US" altLang="ko-KR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60776" y="6036512"/>
              <a:ext cx="124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2017.05.15 10:11</a:t>
              </a:r>
              <a:endParaRPr lang="ko-KR" altLang="en-US" sz="1100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6492" y="5668730"/>
              <a:ext cx="386001" cy="386001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0424987" y="5280152"/>
              <a:ext cx="12025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잔액 </a:t>
              </a:r>
              <a:r>
                <a:rPr lang="en-US" altLang="ko-KR" sz="1100" dirty="0" smtClean="0"/>
                <a:t>: 13,000</a:t>
              </a:r>
              <a:r>
                <a:rPr lang="ko-KR" altLang="en-US" sz="1100" dirty="0" smtClean="0"/>
                <a:t>원</a:t>
              </a:r>
              <a:r>
                <a:rPr lang="en-US" altLang="ko-KR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659" y="3957475"/>
              <a:ext cx="488650" cy="4886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424987" y="4446125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잔액 </a:t>
              </a:r>
              <a:r>
                <a:rPr lang="en-US" altLang="ko-KR" sz="1100" dirty="0" smtClean="0"/>
                <a:t>: 9,500</a:t>
              </a:r>
              <a:r>
                <a:rPr lang="ko-KR" altLang="en-US" sz="1100" dirty="0" smtClean="0"/>
                <a:t>원</a:t>
              </a:r>
              <a:r>
                <a:rPr lang="en-US" altLang="ko-KR" sz="1100" dirty="0" smtClean="0"/>
                <a:t> </a:t>
              </a:r>
              <a:endParaRPr lang="ko-KR" altLang="en-US" sz="1100" dirty="0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659" y="3101073"/>
              <a:ext cx="488650" cy="48865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2659" y="2344713"/>
              <a:ext cx="488650" cy="48865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10429062" y="3570200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잔액 </a:t>
              </a:r>
              <a:r>
                <a:rPr lang="en-US" altLang="ko-KR" sz="1100" dirty="0" smtClean="0"/>
                <a:t>: 7,000</a:t>
              </a:r>
              <a:r>
                <a:rPr lang="ko-KR" altLang="en-US" sz="1100" dirty="0" smtClean="0"/>
                <a:t>원</a:t>
              </a:r>
              <a:r>
                <a:rPr lang="en-US" altLang="ko-KR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427850" y="2789619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잔액 </a:t>
              </a:r>
              <a:r>
                <a:rPr lang="en-US" altLang="ko-KR" sz="1100" dirty="0" smtClean="0"/>
                <a:t>: 3,500</a:t>
              </a:r>
              <a:r>
                <a:rPr lang="ko-KR" altLang="en-US" sz="1100" dirty="0" smtClean="0"/>
                <a:t>원</a:t>
              </a:r>
              <a:r>
                <a:rPr lang="en-US" altLang="ko-KR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424987" y="2009038"/>
              <a:ext cx="12025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잔액 </a:t>
              </a:r>
              <a:r>
                <a:rPr lang="en-US" altLang="ko-KR" sz="1100" dirty="0" smtClean="0"/>
                <a:t>: 13,500</a:t>
              </a:r>
              <a:r>
                <a:rPr lang="ko-KR" altLang="en-US" sz="1100" dirty="0" smtClean="0"/>
                <a:t>원</a:t>
              </a:r>
              <a:r>
                <a:rPr lang="en-US" altLang="ko-KR" sz="1100" dirty="0" smtClean="0"/>
                <a:t> 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1309" y="2755629"/>
              <a:ext cx="124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2017.05.23 12:09</a:t>
              </a:r>
              <a:endParaRPr lang="ko-KR" altLang="en-US" sz="11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31309" y="3615939"/>
              <a:ext cx="124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2017.05.19 11:45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31309" y="4439912"/>
              <a:ext cx="124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2017.05.17 11:33</a:t>
              </a:r>
              <a:endParaRPr lang="ko-KR" altLang="en-US" sz="11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39001" y="5265917"/>
              <a:ext cx="12490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2017.05.15 12:13</a:t>
              </a:r>
              <a:endParaRPr lang="ko-KR" altLang="en-US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39523" y="6429156"/>
              <a:ext cx="2930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 </a:t>
              </a:r>
              <a:r>
                <a:rPr lang="ko-KR" altLang="en-US" dirty="0" smtClean="0"/>
                <a:t>내역</a:t>
              </a:r>
              <a:r>
                <a:rPr lang="en-US" altLang="ko-KR" dirty="0" smtClean="0"/>
                <a:t>(2-4)</a:t>
              </a:r>
              <a:endParaRPr lang="ko-KR" altLang="en-US" dirty="0"/>
            </a:p>
          </p:txBody>
        </p:sp>
        <p:sp>
          <p:nvSpPr>
            <p:cNvPr id="50" name="왼쪽 화살표 49"/>
            <p:cNvSpPr/>
            <p:nvPr/>
          </p:nvSpPr>
          <p:spPr>
            <a:xfrm>
              <a:off x="6373905" y="388843"/>
              <a:ext cx="358589" cy="379028"/>
            </a:xfrm>
            <a:prstGeom prst="lef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367527" y="259977"/>
            <a:ext cx="4906108" cy="5117123"/>
            <a:chOff x="782515" y="694592"/>
            <a:chExt cx="4906108" cy="5117123"/>
          </a:xfrm>
        </p:grpSpPr>
        <p:sp>
          <p:nvSpPr>
            <p:cNvPr id="52" name="직사각형 51"/>
            <p:cNvSpPr/>
            <p:nvPr/>
          </p:nvSpPr>
          <p:spPr>
            <a:xfrm>
              <a:off x="782515" y="694592"/>
              <a:ext cx="4906108" cy="5117123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3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lvl="3"/>
              <a:endParaRPr lang="en-US" altLang="ko-KR" dirty="0"/>
            </a:p>
            <a:p>
              <a:pPr lvl="3"/>
              <a:r>
                <a:rPr lang="ko-KR" altLang="en-US" dirty="0" smtClean="0"/>
                <a:t>학번 </a:t>
              </a:r>
              <a:r>
                <a:rPr lang="en-US" altLang="ko-KR" dirty="0" smtClean="0"/>
                <a:t>:</a:t>
              </a:r>
            </a:p>
            <a:p>
              <a:pPr lvl="3"/>
              <a:endParaRPr lang="en-US" altLang="ko-KR" dirty="0"/>
            </a:p>
            <a:p>
              <a:pPr lvl="3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cxnSp>
          <p:nvCxnSpPr>
            <p:cNvPr id="53" name="직선 연결선 52"/>
            <p:cNvCxnSpPr/>
            <p:nvPr/>
          </p:nvCxnSpPr>
          <p:spPr>
            <a:xfrm flipV="1">
              <a:off x="791308" y="1301262"/>
              <a:ext cx="4897315" cy="8793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068" y="737826"/>
              <a:ext cx="2519001" cy="520202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8228811" y="5685399"/>
            <a:ext cx="11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 아웃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326</Words>
  <Application>Microsoft Office PowerPoint</Application>
  <PresentationFormat>사용자 지정</PresentationFormat>
  <Paragraphs>120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장보현</dc:creator>
  <cp:lastModifiedBy>jaeha kim</cp:lastModifiedBy>
  <cp:revision>26</cp:revision>
  <dcterms:created xsi:type="dcterms:W3CDTF">2017-05-23T12:07:07Z</dcterms:created>
  <dcterms:modified xsi:type="dcterms:W3CDTF">2017-05-24T03:47:59Z</dcterms:modified>
</cp:coreProperties>
</file>