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60" r:id="rId4"/>
    <p:sldId id="258" r:id="rId5"/>
    <p:sldId id="256" r:id="rId6"/>
    <p:sldId id="262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47C"/>
    <a:srgbClr val="93D1DC"/>
    <a:srgbClr val="5090C5"/>
    <a:srgbClr val="317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8" autoAdjust="0"/>
    <p:restoredTop sz="94660"/>
  </p:normalViewPr>
  <p:slideViewPr>
    <p:cSldViewPr snapToGrid="0">
      <p:cViewPr>
        <p:scale>
          <a:sx n="100" d="100"/>
          <a:sy n="100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7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3AFB-C8F7-4B79-A9F6-C2C9774F564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AC0F-7202-4E32-8341-BA06049AB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44705"/>
              </p:ext>
            </p:extLst>
          </p:nvPr>
        </p:nvGraphicFramePr>
        <p:xfrm>
          <a:off x="1198245" y="255514"/>
          <a:ext cx="7509508" cy="637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105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57385514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5257219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949103450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모델 알고리즘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프로그래밍 언어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31798F"/>
                          </a:solidFill>
                        </a:rPr>
                        <a:t>PCA</a:t>
                      </a:r>
                      <a:endParaRPr lang="ko-KR" altLang="en-US" sz="1050" b="1" dirty="0">
                        <a:solidFill>
                          <a:srgbClr val="31798F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5090C5"/>
                          </a:solidFill>
                        </a:rPr>
                        <a:t>SVM</a:t>
                      </a:r>
                      <a:endParaRPr lang="ko-KR" altLang="en-US" sz="1050" b="1" dirty="0">
                        <a:solidFill>
                          <a:srgbClr val="5090C5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ANN</a:t>
                      </a:r>
                      <a:endParaRPr lang="ko-KR" altLang="en-US" sz="105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accent6"/>
                          </a:solidFill>
                        </a:rPr>
                        <a:t>Autoencoder</a:t>
                      </a:r>
                      <a:endParaRPr lang="ko-KR" alt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accent2"/>
                          </a:solidFill>
                        </a:rPr>
                        <a:t>Python</a:t>
                      </a:r>
                      <a:endParaRPr lang="ko-KR" altLang="en-US" sz="1050" b="1" dirty="0">
                        <a:solidFill>
                          <a:schemeClr val="accent2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ko-KR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FF0000"/>
                          </a:solidFill>
                        </a:rPr>
                        <a:t>MATLAB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4823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소재 및 특성 분석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반응 촉매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열역학적 거동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막분리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소재 분석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공정 설계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설계 및 평가 자동화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단원자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증착 공정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공정 제어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제목 필요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제목 필요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공정 최적화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수소 생산 공정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유동층반응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공정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10672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공정 안전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이상 진단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3164455" y="2327455"/>
            <a:ext cx="158400" cy="158400"/>
          </a:xfrm>
          <a:prstGeom prst="ellipse">
            <a:avLst/>
          </a:prstGeom>
          <a:solidFill>
            <a:srgbClr val="31798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FFDBDD-6210-4F66-A2B0-57010355D8BB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92DA0B-2092-4D82-A611-CB684E245566}"/>
              </a:ext>
            </a:extLst>
          </p:cNvPr>
          <p:cNvSpPr/>
          <p:nvPr/>
        </p:nvSpPr>
        <p:spPr>
          <a:xfrm>
            <a:off x="4848475" y="1893115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70FD92-D73C-4EB4-AC81-5C7F3E555A48}"/>
              </a:ext>
            </a:extLst>
          </p:cNvPr>
          <p:cNvSpPr/>
          <p:nvPr/>
        </p:nvSpPr>
        <p:spPr>
          <a:xfrm>
            <a:off x="4853630" y="4765855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037858F-7D5F-4503-A3C0-EABFE937AD6B}"/>
              </a:ext>
            </a:extLst>
          </p:cNvPr>
          <p:cNvSpPr/>
          <p:nvPr/>
        </p:nvSpPr>
        <p:spPr>
          <a:xfrm>
            <a:off x="5693340" y="6053635"/>
            <a:ext cx="158400" cy="15840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4CD8EB-3E7F-44AE-94FA-61BC85DE04E6}"/>
              </a:ext>
            </a:extLst>
          </p:cNvPr>
          <p:cNvSpPr/>
          <p:nvPr/>
        </p:nvSpPr>
        <p:spPr>
          <a:xfrm>
            <a:off x="4848475" y="1416635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B88765-66AE-4E53-88F3-BE19EC16805E}"/>
              </a:ext>
            </a:extLst>
          </p:cNvPr>
          <p:cNvSpPr/>
          <p:nvPr/>
        </p:nvSpPr>
        <p:spPr>
          <a:xfrm>
            <a:off x="3987415" y="3307042"/>
            <a:ext cx="158400" cy="158400"/>
          </a:xfrm>
          <a:prstGeom prst="ellipse">
            <a:avLst/>
          </a:prstGeom>
          <a:solidFill>
            <a:srgbClr val="5090C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F6CBB9D-32DB-430D-BB28-C8C5C9E90F10}"/>
              </a:ext>
            </a:extLst>
          </p:cNvPr>
          <p:cNvSpPr/>
          <p:nvPr/>
        </p:nvSpPr>
        <p:spPr>
          <a:xfrm>
            <a:off x="4844275" y="5238008"/>
            <a:ext cx="158400" cy="158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7947525-D75C-442D-BE4C-684C0281AA75}"/>
              </a:ext>
            </a:extLst>
          </p:cNvPr>
          <p:cNvSpPr/>
          <p:nvPr/>
        </p:nvSpPr>
        <p:spPr>
          <a:xfrm>
            <a:off x="3987415" y="2844577"/>
            <a:ext cx="158400" cy="158400"/>
          </a:xfrm>
          <a:prstGeom prst="ellipse">
            <a:avLst/>
          </a:prstGeom>
          <a:solidFill>
            <a:srgbClr val="5090C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83DD16-7C42-4C74-BB9B-906400B5860D}"/>
              </a:ext>
            </a:extLst>
          </p:cNvPr>
          <p:cNvSpPr/>
          <p:nvPr/>
        </p:nvSpPr>
        <p:spPr>
          <a:xfrm>
            <a:off x="7364084" y="1416635"/>
            <a:ext cx="158400" cy="158400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8F2AA1-E415-40D0-BCC4-D2033637CAD2}"/>
              </a:ext>
            </a:extLst>
          </p:cNvPr>
          <p:cNvSpPr/>
          <p:nvPr/>
        </p:nvSpPr>
        <p:spPr>
          <a:xfrm>
            <a:off x="6495404" y="1879100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4CE296-C079-475C-8DB6-C772E2F804B4}"/>
              </a:ext>
            </a:extLst>
          </p:cNvPr>
          <p:cNvSpPr/>
          <p:nvPr/>
        </p:nvSpPr>
        <p:spPr>
          <a:xfrm>
            <a:off x="6495404" y="2333810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257FB15-B932-4E79-97B0-9126DF976337}"/>
              </a:ext>
            </a:extLst>
          </p:cNvPr>
          <p:cNvSpPr/>
          <p:nvPr/>
        </p:nvSpPr>
        <p:spPr>
          <a:xfrm>
            <a:off x="8202284" y="2844577"/>
            <a:ext cx="158400" cy="158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036DAC-72E7-4BA9-9DDB-DD6F60248E3A}"/>
              </a:ext>
            </a:extLst>
          </p:cNvPr>
          <p:cNvSpPr/>
          <p:nvPr/>
        </p:nvSpPr>
        <p:spPr>
          <a:xfrm>
            <a:off x="7364084" y="3307042"/>
            <a:ext cx="158400" cy="158400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418891-60E0-4B82-883C-5CF6F579BCF2}"/>
              </a:ext>
            </a:extLst>
          </p:cNvPr>
          <p:cNvSpPr/>
          <p:nvPr/>
        </p:nvSpPr>
        <p:spPr>
          <a:xfrm>
            <a:off x="6495404" y="4767592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0ED331-D288-4925-97EF-D2F8BFEFFE8E}"/>
              </a:ext>
            </a:extLst>
          </p:cNvPr>
          <p:cNvSpPr/>
          <p:nvPr/>
        </p:nvSpPr>
        <p:spPr>
          <a:xfrm>
            <a:off x="8202284" y="5238008"/>
            <a:ext cx="158400" cy="1584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C38643-BA96-40B1-A918-ACD4039E4FCD}"/>
              </a:ext>
            </a:extLst>
          </p:cNvPr>
          <p:cNvSpPr/>
          <p:nvPr/>
        </p:nvSpPr>
        <p:spPr>
          <a:xfrm>
            <a:off x="6495404" y="6053635"/>
            <a:ext cx="158400" cy="1584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9F99F-374B-424B-B643-99025672169A}"/>
              </a:ext>
            </a:extLst>
          </p:cNvPr>
          <p:cNvSpPr txBox="1"/>
          <p:nvPr/>
        </p:nvSpPr>
        <p:spPr>
          <a:xfrm>
            <a:off x="127726" y="106638"/>
            <a:ext cx="617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소프트웨어에 따른 분류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6FB37C-24CC-4888-A38A-82002BAA3BB3}"/>
              </a:ext>
            </a:extLst>
          </p:cNvPr>
          <p:cNvSpPr/>
          <p:nvPr/>
        </p:nvSpPr>
        <p:spPr>
          <a:xfrm>
            <a:off x="2474514" y="1725435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1   5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812E-166E-4E81-9F4E-7BD7B2491416}"/>
              </a:ext>
            </a:extLst>
          </p:cNvPr>
          <p:cNvSpPr txBox="1"/>
          <p:nvPr/>
        </p:nvSpPr>
        <p:spPr>
          <a:xfrm>
            <a:off x="2471528" y="1263770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 language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F8AFD4-8471-4A96-8668-9930EA6B1765}"/>
              </a:ext>
            </a:extLst>
          </p:cNvPr>
          <p:cNvSpPr/>
          <p:nvPr/>
        </p:nvSpPr>
        <p:spPr>
          <a:xfrm>
            <a:off x="4004958" y="4083184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4   7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3B1C-5D6B-4F6E-A64F-65E649D6DA80}"/>
              </a:ext>
            </a:extLst>
          </p:cNvPr>
          <p:cNvSpPr txBox="1"/>
          <p:nvPr/>
        </p:nvSpPr>
        <p:spPr>
          <a:xfrm>
            <a:off x="4001972" y="3621519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MATLAB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0567B8-CC5D-478C-8CA6-F2C251A480C8}"/>
              </a:ext>
            </a:extLst>
          </p:cNvPr>
          <p:cNvSpPr/>
          <p:nvPr/>
        </p:nvSpPr>
        <p:spPr>
          <a:xfrm>
            <a:off x="5631809" y="1676624"/>
            <a:ext cx="2041199" cy="20411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2   3   6   8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D4924-4C65-4B0C-9647-72A4E40D4CB8}"/>
              </a:ext>
            </a:extLst>
          </p:cNvPr>
          <p:cNvSpPr txBox="1"/>
          <p:nvPr/>
        </p:nvSpPr>
        <p:spPr>
          <a:xfrm>
            <a:off x="5701380" y="1214959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Python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5F641-F023-43B8-9FBC-07E5757B48BD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9F99F-374B-424B-B643-99025672169A}"/>
              </a:ext>
            </a:extLst>
          </p:cNvPr>
          <p:cNvSpPr txBox="1"/>
          <p:nvPr/>
        </p:nvSpPr>
        <p:spPr>
          <a:xfrm>
            <a:off x="127726" y="106638"/>
            <a:ext cx="617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목적에 따른 분류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6FB37C-24CC-4888-A38A-82002BAA3BB3}"/>
              </a:ext>
            </a:extLst>
          </p:cNvPr>
          <p:cNvSpPr/>
          <p:nvPr/>
        </p:nvSpPr>
        <p:spPr>
          <a:xfrm>
            <a:off x="2894618" y="1580320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1   2   3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812E-166E-4E81-9F4E-7BD7B2491416}"/>
              </a:ext>
            </a:extLst>
          </p:cNvPr>
          <p:cNvSpPr txBox="1"/>
          <p:nvPr/>
        </p:nvSpPr>
        <p:spPr>
          <a:xfrm>
            <a:off x="2891632" y="1118655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Analysis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B29382-536B-480D-9BF8-F11F5BAC0B28}"/>
              </a:ext>
            </a:extLst>
          </p:cNvPr>
          <p:cNvSpPr/>
          <p:nvPr/>
        </p:nvSpPr>
        <p:spPr>
          <a:xfrm>
            <a:off x="2891632" y="3945837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6   7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408DD-F7E3-4EF3-A291-C9C173DC186A}"/>
              </a:ext>
            </a:extLst>
          </p:cNvPr>
          <p:cNvSpPr txBox="1"/>
          <p:nvPr/>
        </p:nvSpPr>
        <p:spPr>
          <a:xfrm>
            <a:off x="2891632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Optimization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F8AFD4-8471-4A96-8668-9930EA6B1765}"/>
              </a:ext>
            </a:extLst>
          </p:cNvPr>
          <p:cNvSpPr/>
          <p:nvPr/>
        </p:nvSpPr>
        <p:spPr>
          <a:xfrm>
            <a:off x="5237229" y="3945837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8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3B1C-5D6B-4F6E-A64F-65E649D6DA80}"/>
              </a:ext>
            </a:extLst>
          </p:cNvPr>
          <p:cNvSpPr txBox="1"/>
          <p:nvPr/>
        </p:nvSpPr>
        <p:spPr>
          <a:xfrm>
            <a:off x="5234243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Detection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0567B8-CC5D-478C-8CA6-F2C251A480C8}"/>
              </a:ext>
            </a:extLst>
          </p:cNvPr>
          <p:cNvSpPr/>
          <p:nvPr/>
        </p:nvSpPr>
        <p:spPr>
          <a:xfrm>
            <a:off x="5234244" y="1580321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4   5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D4924-4C65-4B0C-9647-72A4E40D4CB8}"/>
              </a:ext>
            </a:extLst>
          </p:cNvPr>
          <p:cNvSpPr txBox="1"/>
          <p:nvPr/>
        </p:nvSpPr>
        <p:spPr>
          <a:xfrm>
            <a:off x="5231258" y="1118656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Prediction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27476-80A1-4CE8-9FAF-1C622A1F1A72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9F99F-374B-424B-B643-99025672169A}"/>
              </a:ext>
            </a:extLst>
          </p:cNvPr>
          <p:cNvSpPr txBox="1"/>
          <p:nvPr/>
        </p:nvSpPr>
        <p:spPr>
          <a:xfrm>
            <a:off x="127726" y="106638"/>
            <a:ext cx="617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 알고리즘에 따른 분류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6FB37C-24CC-4888-A38A-82002BAA3BB3}"/>
              </a:ext>
            </a:extLst>
          </p:cNvPr>
          <p:cNvSpPr/>
          <p:nvPr/>
        </p:nvSpPr>
        <p:spPr>
          <a:xfrm>
            <a:off x="2772688" y="1580321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3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812E-166E-4E81-9F4E-7BD7B2491416}"/>
              </a:ext>
            </a:extLst>
          </p:cNvPr>
          <p:cNvSpPr txBox="1"/>
          <p:nvPr/>
        </p:nvSpPr>
        <p:spPr>
          <a:xfrm>
            <a:off x="2769702" y="1118656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PCA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B29382-536B-480D-9BF8-F11F5BAC0B28}"/>
              </a:ext>
            </a:extLst>
          </p:cNvPr>
          <p:cNvSpPr/>
          <p:nvPr/>
        </p:nvSpPr>
        <p:spPr>
          <a:xfrm>
            <a:off x="2653748" y="3945837"/>
            <a:ext cx="2133968" cy="21339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1   2   6   7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408DD-F7E3-4EF3-A291-C9C173DC186A}"/>
              </a:ext>
            </a:extLst>
          </p:cNvPr>
          <p:cNvSpPr txBox="1"/>
          <p:nvPr/>
        </p:nvSpPr>
        <p:spPr>
          <a:xfrm>
            <a:off x="2769704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ANN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F8AFD4-8471-4A96-8668-9930EA6B1765}"/>
              </a:ext>
            </a:extLst>
          </p:cNvPr>
          <p:cNvSpPr/>
          <p:nvPr/>
        </p:nvSpPr>
        <p:spPr>
          <a:xfrm>
            <a:off x="5237229" y="3945837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8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3B1C-5D6B-4F6E-A64F-65E649D6DA80}"/>
              </a:ext>
            </a:extLst>
          </p:cNvPr>
          <p:cNvSpPr txBox="1"/>
          <p:nvPr/>
        </p:nvSpPr>
        <p:spPr>
          <a:xfrm>
            <a:off x="5234243" y="3484172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Autoencoder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0567B8-CC5D-478C-8CA6-F2C251A480C8}"/>
              </a:ext>
            </a:extLst>
          </p:cNvPr>
          <p:cNvSpPr/>
          <p:nvPr/>
        </p:nvSpPr>
        <p:spPr>
          <a:xfrm>
            <a:off x="5234244" y="1580321"/>
            <a:ext cx="1896084" cy="18960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4   5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D4924-4C65-4B0C-9647-72A4E40D4CB8}"/>
              </a:ext>
            </a:extLst>
          </p:cNvPr>
          <p:cNvSpPr txBox="1"/>
          <p:nvPr/>
        </p:nvSpPr>
        <p:spPr>
          <a:xfrm>
            <a:off x="5231258" y="1118656"/>
            <a:ext cx="190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SVM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E48F9-AABB-4FCD-9C2E-5C42BB4AA9FB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8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/>
        </p:nvGraphicFramePr>
        <p:xfrm>
          <a:off x="160021" y="411480"/>
          <a:ext cx="8442955" cy="628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3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935716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58741668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313714178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6336344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85410526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52636374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9877724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34989510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</a:tblGrid>
              <a:tr h="3709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수집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데이터 </a:t>
                      </a:r>
                      <a:r>
                        <a:rPr lang="ko-KR" altLang="en-US" sz="900" dirty="0" err="1"/>
                        <a:t>전처리</a:t>
                      </a: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예측 및 분석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확보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데이터구조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데이터 저장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결손치제거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표준화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정규화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차원축소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LSTM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ANN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RF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SVM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소재 및 특성 분석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촉매 개발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4-2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활동도계수</a:t>
                      </a:r>
                      <a:r>
                        <a:rPr lang="ko-KR" altLang="en-US" sz="900" dirty="0"/>
                        <a:t>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4-1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막 소재 개발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4-3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설계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화학공정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반도체공정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5-1</a:t>
                      </a: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자동화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운전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수소 생산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납사</a:t>
                      </a:r>
                      <a:r>
                        <a:rPr lang="ko-KR" altLang="en-US" sz="900" dirty="0"/>
                        <a:t> 분해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52679130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유동층반응</a:t>
                      </a:r>
                      <a:r>
                        <a:rPr lang="ko-KR" altLang="en-US" sz="900" dirty="0"/>
                        <a:t>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제어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다변수</a:t>
                      </a:r>
                      <a:r>
                        <a:rPr lang="ko-KR" altLang="en-US" sz="900" dirty="0"/>
                        <a:t> 공정제어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20957045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시스템 인식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05440238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연속 공정 제어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856779"/>
                  </a:ext>
                </a:extLst>
              </a:tr>
              <a:tr h="36957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진단 및 안전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이상 진단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048660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AB60636-8811-4B9C-9232-F2AA574268A6}"/>
              </a:ext>
            </a:extLst>
          </p:cNvPr>
          <p:cNvSpPr/>
          <p:nvPr/>
        </p:nvSpPr>
        <p:spPr>
          <a:xfrm>
            <a:off x="8793480" y="1249680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B4FE-ADEB-4CAB-807D-C68397B13A0F}"/>
              </a:ext>
            </a:extLst>
          </p:cNvPr>
          <p:cNvSpPr txBox="1"/>
          <p:nvPr/>
        </p:nvSpPr>
        <p:spPr>
          <a:xfrm flipH="1">
            <a:off x="8770618" y="845820"/>
            <a:ext cx="1135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환경 및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F8CB1-381A-4C8A-B05C-54AB385C3679}"/>
              </a:ext>
            </a:extLst>
          </p:cNvPr>
          <p:cNvSpPr txBox="1"/>
          <p:nvPr/>
        </p:nvSpPr>
        <p:spPr>
          <a:xfrm flipH="1">
            <a:off x="9159236" y="129413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Python</a:t>
            </a:r>
            <a:endParaRPr lang="ko-KR" altLang="en-US" sz="105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389C36-992D-4DC6-BC56-8EE8546B8ACE}"/>
              </a:ext>
            </a:extLst>
          </p:cNvPr>
          <p:cNvSpPr/>
          <p:nvPr/>
        </p:nvSpPr>
        <p:spPr>
          <a:xfrm>
            <a:off x="8793480" y="1793260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22104-FD41-442E-A07F-DCBDC5AD7B02}"/>
              </a:ext>
            </a:extLst>
          </p:cNvPr>
          <p:cNvSpPr txBox="1"/>
          <p:nvPr/>
        </p:nvSpPr>
        <p:spPr>
          <a:xfrm flipH="1">
            <a:off x="9159236" y="183771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R</a:t>
            </a:r>
            <a:endParaRPr lang="ko-KR" altLang="en-US" sz="105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DC1CD9-CECD-4C28-A1CC-A32F1E0AE08D}"/>
              </a:ext>
            </a:extLst>
          </p:cNvPr>
          <p:cNvSpPr/>
          <p:nvPr/>
        </p:nvSpPr>
        <p:spPr>
          <a:xfrm>
            <a:off x="8793480" y="2336840"/>
            <a:ext cx="324000" cy="3240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2A49-DD5E-42C0-83CC-43F2B351ED8E}"/>
              </a:ext>
            </a:extLst>
          </p:cNvPr>
          <p:cNvSpPr txBox="1"/>
          <p:nvPr/>
        </p:nvSpPr>
        <p:spPr>
          <a:xfrm flipH="1">
            <a:off x="9159236" y="2385142"/>
            <a:ext cx="678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MATLAB</a:t>
            </a:r>
            <a:endParaRPr lang="ko-KR" altLang="en-US" sz="105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FB46A4-F64E-460B-9389-B9F5714ED47F}"/>
              </a:ext>
            </a:extLst>
          </p:cNvPr>
          <p:cNvSpPr/>
          <p:nvPr/>
        </p:nvSpPr>
        <p:spPr>
          <a:xfrm>
            <a:off x="6964680" y="1170235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4512775" y="1260235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8347B2-D0FA-4423-9CC4-D307D25CC136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4656775" y="1332235"/>
            <a:ext cx="230790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4512775" y="201646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>
            <a:off x="4656775" y="2088461"/>
            <a:ext cx="110394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>
            <a:off x="7288680" y="2088461"/>
            <a:ext cx="2624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5175715" y="1650701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156832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156832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319715" y="1722701"/>
            <a:ext cx="1644965" cy="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7288680" y="1730321"/>
            <a:ext cx="8491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6964680" y="263512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8137854" y="263512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4512775" y="272512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>
            <a:off x="4656775" y="2797121"/>
            <a:ext cx="23079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7288680" y="2797121"/>
            <a:ext cx="84917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5760720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35" idx="6"/>
            <a:endCxn id="24" idx="2"/>
          </p:cNvCxnSpPr>
          <p:nvPr/>
        </p:nvCxnSpPr>
        <p:spPr>
          <a:xfrm>
            <a:off x="6084720" y="2088461"/>
            <a:ext cx="87996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7551114" y="1926461"/>
            <a:ext cx="324000" cy="32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38" idx="6"/>
            <a:endCxn id="25" idx="2"/>
          </p:cNvCxnSpPr>
          <p:nvPr/>
        </p:nvCxnSpPr>
        <p:spPr>
          <a:xfrm>
            <a:off x="7875114" y="2088461"/>
            <a:ext cx="26274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1662895" y="2725121"/>
            <a:ext cx="144000" cy="144000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45" idx="6"/>
            <a:endCxn id="32" idx="2"/>
          </p:cNvCxnSpPr>
          <p:nvPr/>
        </p:nvCxnSpPr>
        <p:spPr>
          <a:xfrm>
            <a:off x="1806895" y="2797121"/>
            <a:ext cx="27058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/>
        </p:nvGraphicFramePr>
        <p:xfrm>
          <a:off x="1353502" y="237514"/>
          <a:ext cx="7198995" cy="637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165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547837">
                  <a:extLst>
                    <a:ext uri="{9D8B030D-6E8A-4147-A177-3AD203B41FA5}">
                      <a16:colId xmlns:a16="http://schemas.microsoft.com/office/drawing/2014/main" val="3115246819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952414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예측 및 분석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PCA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SVM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ANN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Autoencoder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4823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소재 및 특성 분석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반응 촉매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열역학적 거동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막분리</a:t>
                      </a:r>
                      <a:r>
                        <a:rPr lang="ko-KR" altLang="en-US" sz="900" dirty="0"/>
                        <a:t> 소재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설계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설계 및 평가 자동화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단원자</a:t>
                      </a:r>
                      <a:r>
                        <a:rPr lang="ko-KR" altLang="en-US" sz="900" dirty="0"/>
                        <a:t> 증착 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제어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최적화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수소 생산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유동층반응</a:t>
                      </a:r>
                      <a:r>
                        <a:rPr lang="ko-KR" altLang="en-US" sz="900" dirty="0"/>
                        <a:t>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10672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안전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이상 진단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AB60636-8811-4B9C-9232-F2AA574268A6}"/>
              </a:ext>
            </a:extLst>
          </p:cNvPr>
          <p:cNvSpPr/>
          <p:nvPr/>
        </p:nvSpPr>
        <p:spPr>
          <a:xfrm>
            <a:off x="11346180" y="-350520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B4FE-ADEB-4CAB-807D-C68397B13A0F}"/>
              </a:ext>
            </a:extLst>
          </p:cNvPr>
          <p:cNvSpPr txBox="1"/>
          <p:nvPr/>
        </p:nvSpPr>
        <p:spPr>
          <a:xfrm flipH="1">
            <a:off x="11323318" y="-754380"/>
            <a:ext cx="1135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환경 및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F8CB1-381A-4C8A-B05C-54AB385C3679}"/>
              </a:ext>
            </a:extLst>
          </p:cNvPr>
          <p:cNvSpPr txBox="1"/>
          <p:nvPr/>
        </p:nvSpPr>
        <p:spPr>
          <a:xfrm flipH="1">
            <a:off x="11711936" y="-30606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Python</a:t>
            </a:r>
            <a:endParaRPr lang="ko-KR" altLang="en-US" sz="105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389C36-992D-4DC6-BC56-8EE8546B8ACE}"/>
              </a:ext>
            </a:extLst>
          </p:cNvPr>
          <p:cNvSpPr/>
          <p:nvPr/>
        </p:nvSpPr>
        <p:spPr>
          <a:xfrm>
            <a:off x="11346180" y="193060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22104-FD41-442E-A07F-DCBDC5AD7B02}"/>
              </a:ext>
            </a:extLst>
          </p:cNvPr>
          <p:cNvSpPr txBox="1"/>
          <p:nvPr/>
        </p:nvSpPr>
        <p:spPr>
          <a:xfrm flipH="1">
            <a:off x="11711936" y="23751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R</a:t>
            </a:r>
            <a:endParaRPr lang="ko-KR" altLang="en-US" sz="105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DC1CD9-CECD-4C28-A1CC-A32F1E0AE08D}"/>
              </a:ext>
            </a:extLst>
          </p:cNvPr>
          <p:cNvSpPr/>
          <p:nvPr/>
        </p:nvSpPr>
        <p:spPr>
          <a:xfrm>
            <a:off x="11346180" y="736640"/>
            <a:ext cx="324000" cy="3240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2A49-DD5E-42C0-83CC-43F2B351ED8E}"/>
              </a:ext>
            </a:extLst>
          </p:cNvPr>
          <p:cNvSpPr txBox="1"/>
          <p:nvPr/>
        </p:nvSpPr>
        <p:spPr>
          <a:xfrm flipH="1">
            <a:off x="11711936" y="784942"/>
            <a:ext cx="678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MATLAB</a:t>
            </a:r>
            <a:endParaRPr lang="ko-KR" altLang="en-US" sz="105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FB46A4-F64E-460B-9389-B9F5714ED47F}"/>
              </a:ext>
            </a:extLst>
          </p:cNvPr>
          <p:cNvSpPr/>
          <p:nvPr/>
        </p:nvSpPr>
        <p:spPr>
          <a:xfrm>
            <a:off x="8092440" y="6930955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5155712" y="2316655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8347B2-D0FA-4423-9CC4-D307D25CC1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876800" y="7092955"/>
            <a:ext cx="321564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6303475" y="7411421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8092440" y="732904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9265614" y="732904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447475" y="7483421"/>
            <a:ext cx="1644965" cy="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8416440" y="7491041"/>
            <a:ext cx="8491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FFDBDD-6210-4F66-A2B0-57010355D8BB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92DA0B-2092-4D82-A611-CB684E245566}"/>
              </a:ext>
            </a:extLst>
          </p:cNvPr>
          <p:cNvSpPr/>
          <p:nvPr/>
        </p:nvSpPr>
        <p:spPr>
          <a:xfrm>
            <a:off x="7037852" y="1882315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70FD92-D73C-4EB4-AC81-5C7F3E555A48}"/>
              </a:ext>
            </a:extLst>
          </p:cNvPr>
          <p:cNvSpPr/>
          <p:nvPr/>
        </p:nvSpPr>
        <p:spPr>
          <a:xfrm>
            <a:off x="7043007" y="4755055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037858F-7D5F-4503-A3C0-EABFE937AD6B}"/>
              </a:ext>
            </a:extLst>
          </p:cNvPr>
          <p:cNvSpPr/>
          <p:nvPr/>
        </p:nvSpPr>
        <p:spPr>
          <a:xfrm>
            <a:off x="7997017" y="6042835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4CD8EB-3E7F-44AE-94FA-61BC85DE04E6}"/>
              </a:ext>
            </a:extLst>
          </p:cNvPr>
          <p:cNvSpPr/>
          <p:nvPr/>
        </p:nvSpPr>
        <p:spPr>
          <a:xfrm>
            <a:off x="7037852" y="1405835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B88765-66AE-4E53-88F3-BE19EC16805E}"/>
              </a:ext>
            </a:extLst>
          </p:cNvPr>
          <p:cNvSpPr/>
          <p:nvPr/>
        </p:nvSpPr>
        <p:spPr>
          <a:xfrm>
            <a:off x="6092972" y="3296242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F6CBB9D-32DB-430D-BB28-C8C5C9E90F10}"/>
              </a:ext>
            </a:extLst>
          </p:cNvPr>
          <p:cNvSpPr/>
          <p:nvPr/>
        </p:nvSpPr>
        <p:spPr>
          <a:xfrm>
            <a:off x="7033652" y="5231535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7947525-D75C-442D-BE4C-684C0281AA75}"/>
              </a:ext>
            </a:extLst>
          </p:cNvPr>
          <p:cNvSpPr/>
          <p:nvPr/>
        </p:nvSpPr>
        <p:spPr>
          <a:xfrm>
            <a:off x="6092972" y="2833777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94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8FA0D0-F8BA-48F1-8B68-F3581FCDB4DD}"/>
              </a:ext>
            </a:extLst>
          </p:cNvPr>
          <p:cNvGraphicFramePr>
            <a:graphicFrameLocks noGrp="1"/>
          </p:cNvGraphicFramePr>
          <p:nvPr/>
        </p:nvGraphicFramePr>
        <p:xfrm>
          <a:off x="1198245" y="255514"/>
          <a:ext cx="7509508" cy="637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105">
                  <a:extLst>
                    <a:ext uri="{9D8B030D-6E8A-4147-A177-3AD203B41FA5}">
                      <a16:colId xmlns:a16="http://schemas.microsoft.com/office/drawing/2014/main" val="11003758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906985668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2592909063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125954386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9819680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314784013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573855144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1525721970"/>
                    </a:ext>
                  </a:extLst>
                </a:gridCol>
                <a:gridCol w="836789">
                  <a:extLst>
                    <a:ext uri="{9D8B030D-6E8A-4147-A177-3AD203B41FA5}">
                      <a16:colId xmlns:a16="http://schemas.microsoft.com/office/drawing/2014/main" val="949103450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모델 알고리즘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프로그래밍 언어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149"/>
                  </a:ext>
                </a:extLst>
              </a:tr>
              <a:tr h="482350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PCA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SVM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ANN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Autoencoder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Python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R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MATLAB</a:t>
                      </a:r>
                      <a:endParaRPr lang="ko-KR" altLang="en-US" sz="9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92267828"/>
                  </a:ext>
                </a:extLst>
              </a:tr>
              <a:tr h="4823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소재 및 특성 분석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반응 촉매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2314230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열역학적 거동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632119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막분리</a:t>
                      </a:r>
                      <a:r>
                        <a:rPr lang="ko-KR" altLang="en-US" sz="900" dirty="0"/>
                        <a:t> 소재 분석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41645878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설계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설계 및 평가 자동화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84992037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단원자</a:t>
                      </a:r>
                      <a:r>
                        <a:rPr lang="ko-KR" altLang="en-US" sz="900" dirty="0"/>
                        <a:t> 증착 공정 설계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8497113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제어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6544436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제목 필요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89666362"/>
                  </a:ext>
                </a:extLst>
              </a:tr>
              <a:tr h="48235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최적화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수소 생산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64798579"/>
                  </a:ext>
                </a:extLst>
              </a:tr>
              <a:tr h="482350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/>
                        <a:t>유동층반응</a:t>
                      </a:r>
                      <a:r>
                        <a:rPr lang="ko-KR" altLang="en-US" sz="900" dirty="0"/>
                        <a:t> 공정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76531985"/>
                  </a:ext>
                </a:extLst>
              </a:tr>
              <a:tr h="10672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공정 안전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/>
                        <a:t>이상 진단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5515817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AB60636-8811-4B9C-9232-F2AA574268A6}"/>
              </a:ext>
            </a:extLst>
          </p:cNvPr>
          <p:cNvSpPr/>
          <p:nvPr/>
        </p:nvSpPr>
        <p:spPr>
          <a:xfrm>
            <a:off x="11346180" y="-350520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B4FE-ADEB-4CAB-807D-C68397B13A0F}"/>
              </a:ext>
            </a:extLst>
          </p:cNvPr>
          <p:cNvSpPr txBox="1"/>
          <p:nvPr/>
        </p:nvSpPr>
        <p:spPr>
          <a:xfrm flipH="1">
            <a:off x="11323318" y="-754380"/>
            <a:ext cx="1135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환경 및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F8CB1-381A-4C8A-B05C-54AB385C3679}"/>
              </a:ext>
            </a:extLst>
          </p:cNvPr>
          <p:cNvSpPr txBox="1"/>
          <p:nvPr/>
        </p:nvSpPr>
        <p:spPr>
          <a:xfrm flipH="1">
            <a:off x="11711936" y="-30606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Python</a:t>
            </a:r>
            <a:endParaRPr lang="ko-KR" altLang="en-US" sz="105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389C36-992D-4DC6-BC56-8EE8546B8ACE}"/>
              </a:ext>
            </a:extLst>
          </p:cNvPr>
          <p:cNvSpPr/>
          <p:nvPr/>
        </p:nvSpPr>
        <p:spPr>
          <a:xfrm>
            <a:off x="11346180" y="193060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22104-FD41-442E-A07F-DCBDC5AD7B02}"/>
              </a:ext>
            </a:extLst>
          </p:cNvPr>
          <p:cNvSpPr txBox="1"/>
          <p:nvPr/>
        </p:nvSpPr>
        <p:spPr>
          <a:xfrm flipH="1">
            <a:off x="11711936" y="237515"/>
            <a:ext cx="57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R</a:t>
            </a:r>
            <a:endParaRPr lang="ko-KR" altLang="en-US" sz="105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DC1CD9-CECD-4C28-A1CC-A32F1E0AE08D}"/>
              </a:ext>
            </a:extLst>
          </p:cNvPr>
          <p:cNvSpPr/>
          <p:nvPr/>
        </p:nvSpPr>
        <p:spPr>
          <a:xfrm>
            <a:off x="11346180" y="736640"/>
            <a:ext cx="324000" cy="3240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2A49-DD5E-42C0-83CC-43F2B351ED8E}"/>
              </a:ext>
            </a:extLst>
          </p:cNvPr>
          <p:cNvSpPr txBox="1"/>
          <p:nvPr/>
        </p:nvSpPr>
        <p:spPr>
          <a:xfrm flipH="1">
            <a:off x="11711936" y="784942"/>
            <a:ext cx="678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MATLAB</a:t>
            </a:r>
            <a:endParaRPr lang="ko-KR" altLang="en-US" sz="105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FB46A4-F64E-460B-9389-B9F5714ED47F}"/>
              </a:ext>
            </a:extLst>
          </p:cNvPr>
          <p:cNvSpPr/>
          <p:nvPr/>
        </p:nvSpPr>
        <p:spPr>
          <a:xfrm>
            <a:off x="8092440" y="6930955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AB00E3-6B8E-42A7-885F-CFB2CA6ED03B}"/>
              </a:ext>
            </a:extLst>
          </p:cNvPr>
          <p:cNvSpPr/>
          <p:nvPr/>
        </p:nvSpPr>
        <p:spPr>
          <a:xfrm>
            <a:off x="3184151" y="234715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8347B2-D0FA-4423-9CC4-D307D25CC1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876800" y="7092955"/>
            <a:ext cx="321564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94C3E-E741-4AFE-831D-34C7D8DBAFDD}"/>
              </a:ext>
            </a:extLst>
          </p:cNvPr>
          <p:cNvSpPr/>
          <p:nvPr/>
        </p:nvSpPr>
        <p:spPr>
          <a:xfrm>
            <a:off x="6303475" y="7411421"/>
            <a:ext cx="144000" cy="144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590057-2865-4E6D-9E22-C5346F884685}"/>
              </a:ext>
            </a:extLst>
          </p:cNvPr>
          <p:cNvSpPr/>
          <p:nvPr/>
        </p:nvSpPr>
        <p:spPr>
          <a:xfrm>
            <a:off x="8092440" y="732904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25CC23-FAB5-4428-97B5-FD4AE572A950}"/>
              </a:ext>
            </a:extLst>
          </p:cNvPr>
          <p:cNvSpPr/>
          <p:nvPr/>
        </p:nvSpPr>
        <p:spPr>
          <a:xfrm>
            <a:off x="9265614" y="7329041"/>
            <a:ext cx="324000" cy="32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BAF1C5-CFF7-4C04-8D56-5C204C55F8EC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447475" y="7483421"/>
            <a:ext cx="1644965" cy="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B5CB0D-B2C0-4ACC-B235-30B34F890EE1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8416440" y="7491041"/>
            <a:ext cx="8491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FFDBDD-6210-4F66-A2B0-57010355D8BB}"/>
              </a:ext>
            </a:extLst>
          </p:cNvPr>
          <p:cNvSpPr txBox="1"/>
          <p:nvPr/>
        </p:nvSpPr>
        <p:spPr>
          <a:xfrm>
            <a:off x="9906000" y="1171523"/>
            <a:ext cx="4867690" cy="451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1.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수성가스 반응 촉매 분석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2.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열역학적 거동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3.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유기용매 </a:t>
            </a:r>
            <a:r>
              <a:rPr lang="ko-KR" altLang="ko-KR" sz="1100" b="1" kern="100" dirty="0" err="1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막분리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분석 </a:t>
            </a: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PCA,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4.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전과정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평가 </a:t>
            </a: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이산화탄소 발생량 예측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5.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탈실험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b="1" kern="100" dirty="0" err="1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단원자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증착 공정 설계 </a:t>
            </a:r>
            <a:r>
              <a:rPr lang="en-US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100" b="1" kern="100" dirty="0">
                <a:solidFill>
                  <a:srgbClr val="4472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모델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SVM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6.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수소 생산 공정 운전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sensitivity analysis, optimization(grid search)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7. </a:t>
            </a:r>
            <a:r>
              <a:rPr lang="ko-KR" altLang="ko-KR" sz="11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유동층</a:t>
            </a:r>
            <a:r>
              <a:rPr lang="ko-KR" altLang="ko-KR" sz="11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반응기 최적화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ANN, optimization(genetic algorithm)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Chapter 8. </a:t>
            </a:r>
            <a:r>
              <a:rPr lang="ko-KR" altLang="ko-KR" sz="1100" b="1" kern="100" dirty="0">
                <a:solidFill>
                  <a:srgbClr val="ED7D3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화학공정에서의 이상진단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표준화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AE, fault detection, contribution analysis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92DA0B-2092-4D82-A611-CB684E245566}"/>
              </a:ext>
            </a:extLst>
          </p:cNvPr>
          <p:cNvSpPr/>
          <p:nvPr/>
        </p:nvSpPr>
        <p:spPr>
          <a:xfrm>
            <a:off x="4868171" y="191281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70FD92-D73C-4EB4-AC81-5C7F3E555A48}"/>
              </a:ext>
            </a:extLst>
          </p:cNvPr>
          <p:cNvSpPr/>
          <p:nvPr/>
        </p:nvSpPr>
        <p:spPr>
          <a:xfrm>
            <a:off x="4873326" y="478555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037858F-7D5F-4503-A3C0-EABFE937AD6B}"/>
              </a:ext>
            </a:extLst>
          </p:cNvPr>
          <p:cNvSpPr/>
          <p:nvPr/>
        </p:nvSpPr>
        <p:spPr>
          <a:xfrm>
            <a:off x="5713036" y="6073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4CD8EB-3E7F-44AE-94FA-61BC85DE04E6}"/>
              </a:ext>
            </a:extLst>
          </p:cNvPr>
          <p:cNvSpPr/>
          <p:nvPr/>
        </p:nvSpPr>
        <p:spPr>
          <a:xfrm>
            <a:off x="4868171" y="1436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B88765-66AE-4E53-88F3-BE19EC16805E}"/>
              </a:ext>
            </a:extLst>
          </p:cNvPr>
          <p:cNvSpPr/>
          <p:nvPr/>
        </p:nvSpPr>
        <p:spPr>
          <a:xfrm>
            <a:off x="4007111" y="3326738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F6CBB9D-32DB-430D-BB28-C8C5C9E90F10}"/>
              </a:ext>
            </a:extLst>
          </p:cNvPr>
          <p:cNvSpPr/>
          <p:nvPr/>
        </p:nvSpPr>
        <p:spPr>
          <a:xfrm>
            <a:off x="4863971" y="5257704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7947525-D75C-442D-BE4C-684C0281AA75}"/>
              </a:ext>
            </a:extLst>
          </p:cNvPr>
          <p:cNvSpPr/>
          <p:nvPr/>
        </p:nvSpPr>
        <p:spPr>
          <a:xfrm>
            <a:off x="4007111" y="2864273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83DD16-7C42-4C74-BB9B-906400B5860D}"/>
              </a:ext>
            </a:extLst>
          </p:cNvPr>
          <p:cNvSpPr/>
          <p:nvPr/>
        </p:nvSpPr>
        <p:spPr>
          <a:xfrm>
            <a:off x="7383780" y="1436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8F2AA1-E415-40D0-BCC4-D2033637CAD2}"/>
              </a:ext>
            </a:extLst>
          </p:cNvPr>
          <p:cNvSpPr/>
          <p:nvPr/>
        </p:nvSpPr>
        <p:spPr>
          <a:xfrm>
            <a:off x="6515100" y="1898796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4CE296-C079-475C-8DB6-C772E2F804B4}"/>
              </a:ext>
            </a:extLst>
          </p:cNvPr>
          <p:cNvSpPr/>
          <p:nvPr/>
        </p:nvSpPr>
        <p:spPr>
          <a:xfrm>
            <a:off x="6515100" y="2353506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257FB15-B932-4E79-97B0-9126DF976337}"/>
              </a:ext>
            </a:extLst>
          </p:cNvPr>
          <p:cNvSpPr/>
          <p:nvPr/>
        </p:nvSpPr>
        <p:spPr>
          <a:xfrm>
            <a:off x="8221980" y="2864273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036DAC-72E7-4BA9-9DDB-DD6F60248E3A}"/>
              </a:ext>
            </a:extLst>
          </p:cNvPr>
          <p:cNvSpPr/>
          <p:nvPr/>
        </p:nvSpPr>
        <p:spPr>
          <a:xfrm>
            <a:off x="7383780" y="3326738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418891-60E0-4B82-883C-5CF6F579BCF2}"/>
              </a:ext>
            </a:extLst>
          </p:cNvPr>
          <p:cNvSpPr/>
          <p:nvPr/>
        </p:nvSpPr>
        <p:spPr>
          <a:xfrm>
            <a:off x="6515100" y="4787288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0ED331-D288-4925-97EF-D2F8BFEFFE8E}"/>
              </a:ext>
            </a:extLst>
          </p:cNvPr>
          <p:cNvSpPr/>
          <p:nvPr/>
        </p:nvSpPr>
        <p:spPr>
          <a:xfrm>
            <a:off x="8221980" y="5257704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C38643-BA96-40B1-A918-ACD4039E4FCD}"/>
              </a:ext>
            </a:extLst>
          </p:cNvPr>
          <p:cNvSpPr/>
          <p:nvPr/>
        </p:nvSpPr>
        <p:spPr>
          <a:xfrm>
            <a:off x="6515100" y="6073331"/>
            <a:ext cx="119008" cy="119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1039</Words>
  <Application>Microsoft Office PowerPoint</Application>
  <PresentationFormat>A4 용지(210x297mm)</PresentationFormat>
  <Paragraphs>255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Jiyong Kim</dc:creator>
  <cp:lastModifiedBy>HONG SEOKYOUNG</cp:lastModifiedBy>
  <cp:revision>9</cp:revision>
  <dcterms:created xsi:type="dcterms:W3CDTF">2022-01-25T07:14:14Z</dcterms:created>
  <dcterms:modified xsi:type="dcterms:W3CDTF">2022-02-23T15:55:45Z</dcterms:modified>
</cp:coreProperties>
</file>