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356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F5C26F-D799-47A0-8C80-AD35C1605CC4}" v="4" dt="2025-08-29T02:09:20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309661949117072"/>
          <c:y val="0.13342349936018585"/>
          <c:w val="0.66287713411521143"/>
          <c:h val="0.74359551002234336"/>
        </c:manualLayout>
      </c:layout>
      <c:radarChart>
        <c:radarStyle val="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전국평균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c:spPr>
          <c:marker>
            <c:symbol val="none"/>
          </c:marker>
          <c:cat>
            <c:strRef>
              <c:f>Sheet1!$B$1:$N$1</c:f>
              <c:strCache>
                <c:ptCount val="13"/>
                <c:pt idx="0">
                  <c:v>신입생충원율</c:v>
                </c:pt>
                <c:pt idx="1">
                  <c:v>신입생경쟁률</c:v>
                </c:pt>
                <c:pt idx="2">
                  <c:v>외국인학생수
(학위과정)</c:v>
                </c:pt>
                <c:pt idx="3">
                  <c:v>재학생충원율</c:v>
                </c:pt>
                <c:pt idx="4">
                  <c:v>중도탈락률</c:v>
                </c:pt>
                <c:pt idx="5">
                  <c:v>전임교원강의비율</c:v>
                </c:pt>
                <c:pt idx="6">
                  <c:v>전임교원확보율</c:v>
                </c:pt>
                <c:pt idx="7">
                  <c:v>장학금</c:v>
                </c:pt>
                <c:pt idx="8">
                  <c:v>1인당 교육비</c:v>
                </c:pt>
                <c:pt idx="9">
                  <c:v>등록금</c:v>
                </c:pt>
                <c:pt idx="10">
                  <c:v>교원연구
(국내)</c:v>
                </c:pt>
                <c:pt idx="11">
                  <c:v>교원연구
(국제)</c:v>
                </c:pt>
                <c:pt idx="12">
                  <c:v>취업률</c:v>
                </c:pt>
              </c:strCache>
            </c:strRef>
          </c:cat>
          <c:val>
            <c:numRef>
              <c:f>Sheet1!$B$2:$N$2</c:f>
              <c:numCache>
                <c:formatCode>_-* #,##0.00_-;\-* #,##0.00_-;_-* "-"_-;_-@_-</c:formatCode>
                <c:ptCount val="13"/>
                <c:pt idx="0">
                  <c:v>5.0000000000000009</c:v>
                </c:pt>
                <c:pt idx="1">
                  <c:v>5.0000000000000018</c:v>
                </c:pt>
                <c:pt idx="2">
                  <c:v>5.0000000000000009</c:v>
                </c:pt>
                <c:pt idx="3">
                  <c:v>4.9999999999999956</c:v>
                </c:pt>
                <c:pt idx="4">
                  <c:v>5.0000000000000009</c:v>
                </c:pt>
                <c:pt idx="5">
                  <c:v>5.0000000000000018</c:v>
                </c:pt>
                <c:pt idx="6">
                  <c:v>4.9999999999999956</c:v>
                </c:pt>
                <c:pt idx="7">
                  <c:v>5.0000000000000018</c:v>
                </c:pt>
                <c:pt idx="8">
                  <c:v>5.0000000000000044</c:v>
                </c:pt>
                <c:pt idx="9">
                  <c:v>4.9999999999999964</c:v>
                </c:pt>
                <c:pt idx="10">
                  <c:v>4.9999999999999991</c:v>
                </c:pt>
                <c:pt idx="11">
                  <c:v>5</c:v>
                </c:pt>
                <c:pt idx="12">
                  <c:v>4.9999999999999991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DB-46EC-ACD1-1AFFC88EF3F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서울평균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c:spPr>
          <c:marker>
            <c:symbol val="none"/>
          </c:marker>
          <c:cat>
            <c:strRef>
              <c:f>Sheet1!$B$1:$N$1</c:f>
              <c:strCache>
                <c:ptCount val="13"/>
                <c:pt idx="0">
                  <c:v>신입생충원율</c:v>
                </c:pt>
                <c:pt idx="1">
                  <c:v>신입생경쟁률</c:v>
                </c:pt>
                <c:pt idx="2">
                  <c:v>외국인학생수
(학위과정)</c:v>
                </c:pt>
                <c:pt idx="3">
                  <c:v>재학생충원율</c:v>
                </c:pt>
                <c:pt idx="4">
                  <c:v>중도탈락률</c:v>
                </c:pt>
                <c:pt idx="5">
                  <c:v>전임교원강의비율</c:v>
                </c:pt>
                <c:pt idx="6">
                  <c:v>전임교원확보율</c:v>
                </c:pt>
                <c:pt idx="7">
                  <c:v>장학금</c:v>
                </c:pt>
                <c:pt idx="8">
                  <c:v>1인당 교육비</c:v>
                </c:pt>
                <c:pt idx="9">
                  <c:v>등록금</c:v>
                </c:pt>
                <c:pt idx="10">
                  <c:v>교원연구
(국내)</c:v>
                </c:pt>
                <c:pt idx="11">
                  <c:v>교원연구
(국제)</c:v>
                </c:pt>
                <c:pt idx="12">
                  <c:v>취업률</c:v>
                </c:pt>
              </c:strCache>
            </c:strRef>
          </c:cat>
          <c:val>
            <c:numRef>
              <c:f>Sheet1!$B$3:$N$3</c:f>
              <c:numCache>
                <c:formatCode>0.00</c:formatCode>
                <c:ptCount val="13"/>
                <c:pt idx="0">
                  <c:v>5.3182262327940002</c:v>
                </c:pt>
                <c:pt idx="1">
                  <c:v>5.9445061605926472</c:v>
                </c:pt>
                <c:pt idx="2">
                  <c:v>5.6322215236354696</c:v>
                </c:pt>
                <c:pt idx="3">
                  <c:v>5.5222234136580743</c:v>
                </c:pt>
                <c:pt idx="4">
                  <c:v>5.5139016864495769</c:v>
                </c:pt>
                <c:pt idx="5">
                  <c:v>4.8887254798373538</c:v>
                </c:pt>
                <c:pt idx="6">
                  <c:v>4.3984218306213707</c:v>
                </c:pt>
                <c:pt idx="7">
                  <c:v>4.872664757728562</c:v>
                </c:pt>
                <c:pt idx="8">
                  <c:v>4.5109138358983758</c:v>
                </c:pt>
                <c:pt idx="9">
                  <c:v>4.6295558327623221</c:v>
                </c:pt>
                <c:pt idx="10">
                  <c:v>4.4918663469808049</c:v>
                </c:pt>
                <c:pt idx="11">
                  <c:v>5.1315412182160545</c:v>
                </c:pt>
                <c:pt idx="12">
                  <c:v>5.2762177839340687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DB-46EC-ACD1-1AFFC88EF3F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사립평균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c:spPr>
          <c:marker>
            <c:symbol val="none"/>
          </c:marker>
          <c:cat>
            <c:strRef>
              <c:f>Sheet1!$B$1:$N$1</c:f>
              <c:strCache>
                <c:ptCount val="13"/>
                <c:pt idx="0">
                  <c:v>신입생충원율</c:v>
                </c:pt>
                <c:pt idx="1">
                  <c:v>신입생경쟁률</c:v>
                </c:pt>
                <c:pt idx="2">
                  <c:v>외국인학생수
(학위과정)</c:v>
                </c:pt>
                <c:pt idx="3">
                  <c:v>재학생충원율</c:v>
                </c:pt>
                <c:pt idx="4">
                  <c:v>중도탈락률</c:v>
                </c:pt>
                <c:pt idx="5">
                  <c:v>전임교원강의비율</c:v>
                </c:pt>
                <c:pt idx="6">
                  <c:v>전임교원확보율</c:v>
                </c:pt>
                <c:pt idx="7">
                  <c:v>장학금</c:v>
                </c:pt>
                <c:pt idx="8">
                  <c:v>1인당 교육비</c:v>
                </c:pt>
                <c:pt idx="9">
                  <c:v>등록금</c:v>
                </c:pt>
                <c:pt idx="10">
                  <c:v>교원연구
(국내)</c:v>
                </c:pt>
                <c:pt idx="11">
                  <c:v>교원연구
(국제)</c:v>
                </c:pt>
                <c:pt idx="12">
                  <c:v>취업률</c:v>
                </c:pt>
              </c:strCache>
            </c:strRef>
          </c:cat>
          <c:val>
            <c:numRef>
              <c:f>Sheet1!$B$4:$N$4</c:f>
              <c:numCache>
                <c:formatCode>0.00</c:formatCode>
                <c:ptCount val="13"/>
                <c:pt idx="0">
                  <c:v>4.9278436695432841</c:v>
                </c:pt>
                <c:pt idx="1">
                  <c:v>4.9477962577969778</c:v>
                </c:pt>
                <c:pt idx="2">
                  <c:v>5.0458173125555037</c:v>
                </c:pt>
                <c:pt idx="3">
                  <c:v>4.9011090743540748</c:v>
                </c:pt>
                <c:pt idx="4">
                  <c:v>4.8836648383776238</c:v>
                </c:pt>
                <c:pt idx="5">
                  <c:v>5.0113416861545224</c:v>
                </c:pt>
                <c:pt idx="6">
                  <c:v>5.039983886568522</c:v>
                </c:pt>
                <c:pt idx="7">
                  <c:v>4.6664163264540459</c:v>
                </c:pt>
                <c:pt idx="8">
                  <c:v>4.8318542706186207</c:v>
                </c:pt>
                <c:pt idx="9">
                  <c:v>5.0671667217229608</c:v>
                </c:pt>
                <c:pt idx="10">
                  <c:v>5.0071377716349712</c:v>
                </c:pt>
                <c:pt idx="11">
                  <c:v>4.8018099487898285</c:v>
                </c:pt>
                <c:pt idx="12">
                  <c:v>5.0134248246804267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DB-46EC-ACD1-1AFFC88EF3F2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광운대학교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chemeClr val="accent6"/>
                </a:solidFill>
                <a:round/>
              </a:ln>
              <a:effectLst>
                <a:outerShdw blurRad="50800" dist="25400" dir="5400000" rotWithShape="0">
                  <a:srgbClr val="000000">
                    <a:alpha val="5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soft" dir="t">
                  <a:rot lat="0" lon="0" rev="2700000"/>
                </a:lightRig>
              </a:scene3d>
              <a:sp3d prstMaterial="matte">
                <a:bevelT w="50800" h="50800"/>
                <a:contourClr>
                  <a:scrgbClr r="0" g="0" b="0"/>
                </a:contourClr>
              </a:sp3d>
            </c:spPr>
          </c:marker>
          <c:dLbls>
            <c:dLbl>
              <c:idx val="0"/>
              <c:layout>
                <c:manualLayout>
                  <c:x val="-4.7953961176549426E-3"/>
                  <c:y val="1.40630654293531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DB-46EC-ACD1-1AFFC88EF3F2}"/>
                </c:ext>
              </c:extLst>
            </c:dLbl>
            <c:dLbl>
              <c:idx val="1"/>
              <c:layout>
                <c:manualLayout>
                  <c:x val="-8.7914579893610036E-17"/>
                  <c:y val="2.81261308587062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EDB-46EC-ACD1-1AFFC88EF3F2}"/>
                </c:ext>
              </c:extLst>
            </c:dLbl>
            <c:dLbl>
              <c:idx val="2"/>
              <c:layout>
                <c:manualLayout>
                  <c:x val="8.7914579893610036E-17"/>
                  <c:y val="1.40630654293531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EDB-46EC-ACD1-1AFFC88EF3F2}"/>
                </c:ext>
              </c:extLst>
            </c:dLbl>
            <c:dLbl>
              <c:idx val="3"/>
              <c:layout>
                <c:manualLayout>
                  <c:x val="9.5907922353096215E-3"/>
                  <c:y val="1.1250452343482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EDB-46EC-ACD1-1AFFC88EF3F2}"/>
                </c:ext>
              </c:extLst>
            </c:dLbl>
            <c:dLbl>
              <c:idx val="4"/>
              <c:layout>
                <c:manualLayout>
                  <c:x val="0"/>
                  <c:y val="8.4378392576118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EDB-46EC-ACD1-1AFFC88EF3F2}"/>
                </c:ext>
              </c:extLst>
            </c:dLbl>
            <c:dLbl>
              <c:idx val="5"/>
              <c:layout>
                <c:manualLayout>
                  <c:x val="2.3976980588274275E-3"/>
                  <c:y val="1.40630654293530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EDB-46EC-ACD1-1AFFC88EF3F2}"/>
                </c:ext>
              </c:extLst>
            </c:dLbl>
            <c:dLbl>
              <c:idx val="6"/>
              <c:layout>
                <c:manualLayout>
                  <c:x val="4.795396117654855E-3"/>
                  <c:y val="2.81261308587062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EDB-46EC-ACD1-1AFFC88EF3F2}"/>
                </c:ext>
              </c:extLst>
            </c:dLbl>
            <c:dLbl>
              <c:idx val="7"/>
              <c:layout>
                <c:manualLayout>
                  <c:x val="-1.4386188352964565E-2"/>
                  <c:y val="8.4378392576118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EDB-46EC-ACD1-1AFFC88EF3F2}"/>
                </c:ext>
              </c:extLst>
            </c:dLbl>
            <c:dLbl>
              <c:idx val="9"/>
              <c:layout>
                <c:manualLayout>
                  <c:x val="-4.315856505889374E-2"/>
                  <c:y val="8.4378392576118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EDB-46EC-ACD1-1AFFC88EF3F2}"/>
                </c:ext>
              </c:extLst>
            </c:dLbl>
            <c:dLbl>
              <c:idx val="11"/>
              <c:layout>
                <c:manualLayout>
                  <c:x val="7.432863982365024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EDB-46EC-ACD1-1AFFC88EF3F2}"/>
                </c:ext>
              </c:extLst>
            </c:dLbl>
            <c:dLbl>
              <c:idx val="12"/>
              <c:layout>
                <c:manualLayout>
                  <c:x val="1.6783886411791991E-2"/>
                  <c:y val="8.4378392576118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EDB-46EC-ACD1-1AFFC88EF3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rgbClr val="D92323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Sheet1!$B$1:$N$1</c:f>
              <c:strCache>
                <c:ptCount val="13"/>
                <c:pt idx="0">
                  <c:v>신입생충원율</c:v>
                </c:pt>
                <c:pt idx="1">
                  <c:v>신입생경쟁률</c:v>
                </c:pt>
                <c:pt idx="2">
                  <c:v>외국인학생수
(학위과정)</c:v>
                </c:pt>
                <c:pt idx="3">
                  <c:v>재학생충원율</c:v>
                </c:pt>
                <c:pt idx="4">
                  <c:v>중도탈락률</c:v>
                </c:pt>
                <c:pt idx="5">
                  <c:v>전임교원강의비율</c:v>
                </c:pt>
                <c:pt idx="6">
                  <c:v>전임교원확보율</c:v>
                </c:pt>
                <c:pt idx="7">
                  <c:v>장학금</c:v>
                </c:pt>
                <c:pt idx="8">
                  <c:v>1인당 교육비</c:v>
                </c:pt>
                <c:pt idx="9">
                  <c:v>등록금</c:v>
                </c:pt>
                <c:pt idx="10">
                  <c:v>교원연구
(국내)</c:v>
                </c:pt>
                <c:pt idx="11">
                  <c:v>교원연구
(국제)</c:v>
                </c:pt>
                <c:pt idx="12">
                  <c:v>취업률</c:v>
                </c:pt>
              </c:strCache>
            </c:strRef>
          </c:cat>
          <c:val>
            <c:numRef>
              <c:f>Sheet1!$B$5:$N$5</c:f>
              <c:numCache>
                <c:formatCode>0.00</c:formatCode>
                <c:ptCount val="13"/>
                <c:pt idx="0">
                  <c:v>5.3573631007430933</c:v>
                </c:pt>
                <c:pt idx="1">
                  <c:v>5.8276628636035746</c:v>
                </c:pt>
                <c:pt idx="2">
                  <c:v>5.568398328444883</c:v>
                </c:pt>
                <c:pt idx="3">
                  <c:v>5.3660391556782834</c:v>
                </c:pt>
                <c:pt idx="4">
                  <c:v>5.438668421056982</c:v>
                </c:pt>
                <c:pt idx="5">
                  <c:v>5.0266847437131705</c:v>
                </c:pt>
                <c:pt idx="6">
                  <c:v>4.8125823434337818</c:v>
                </c:pt>
                <c:pt idx="7">
                  <c:v>4.4098268262657783</c:v>
                </c:pt>
                <c:pt idx="8">
                  <c:v>4.801321733522399</c:v>
                </c:pt>
                <c:pt idx="9">
                  <c:v>4.6067949321317974</c:v>
                </c:pt>
                <c:pt idx="10">
                  <c:v>5.0037025524937624</c:v>
                </c:pt>
                <c:pt idx="11">
                  <c:v>6.0976246532820175</c:v>
                </c:pt>
                <c:pt idx="12">
                  <c:v>5.2951782892878532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EDB-46EC-ACD1-1AFFC88EF3F2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서울+사립</c:v>
                </c:pt>
              </c:strCache>
            </c:strRef>
          </c:tx>
          <c:spPr>
            <a:ln w="34925" cap="rnd">
              <a:solidFill>
                <a:srgbClr val="00B0F0"/>
              </a:solidFill>
              <a:round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c:spPr>
          <c:marker>
            <c:symbol val="none"/>
          </c:marker>
          <c:cat>
            <c:strRef>
              <c:f>Sheet1!$B$1:$N$1</c:f>
              <c:strCache>
                <c:ptCount val="13"/>
                <c:pt idx="0">
                  <c:v>신입생충원율</c:v>
                </c:pt>
                <c:pt idx="1">
                  <c:v>신입생경쟁률</c:v>
                </c:pt>
                <c:pt idx="2">
                  <c:v>외국인학생수
(학위과정)</c:v>
                </c:pt>
                <c:pt idx="3">
                  <c:v>재학생충원율</c:v>
                </c:pt>
                <c:pt idx="4">
                  <c:v>중도탈락률</c:v>
                </c:pt>
                <c:pt idx="5">
                  <c:v>전임교원강의비율</c:v>
                </c:pt>
                <c:pt idx="6">
                  <c:v>전임교원확보율</c:v>
                </c:pt>
                <c:pt idx="7">
                  <c:v>장학금</c:v>
                </c:pt>
                <c:pt idx="8">
                  <c:v>1인당 교육비</c:v>
                </c:pt>
                <c:pt idx="9">
                  <c:v>등록금</c:v>
                </c:pt>
                <c:pt idx="10">
                  <c:v>교원연구
(국내)</c:v>
                </c:pt>
                <c:pt idx="11">
                  <c:v>교원연구
(국제)</c:v>
                </c:pt>
                <c:pt idx="12">
                  <c:v>취업률</c:v>
                </c:pt>
              </c:strCache>
            </c:strRef>
          </c:cat>
          <c:val>
            <c:numRef>
              <c:f>Sheet1!$B$6:$N$6</c:f>
              <c:numCache>
                <c:formatCode>0.00</c:formatCode>
                <c:ptCount val="13"/>
                <c:pt idx="0">
                  <c:v>5.3131395518034559</c:v>
                </c:pt>
                <c:pt idx="1">
                  <c:v>6.0039256444058209</c:v>
                </c:pt>
                <c:pt idx="2">
                  <c:v>5.7496784613686502</c:v>
                </c:pt>
                <c:pt idx="3">
                  <c:v>5.4599306045828984</c:v>
                </c:pt>
                <c:pt idx="4">
                  <c:v>5.4587194130505878</c:v>
                </c:pt>
                <c:pt idx="5">
                  <c:v>4.8771586326127983</c:v>
                </c:pt>
                <c:pt idx="6">
                  <c:v>4.4581776962335224</c:v>
                </c:pt>
                <c:pt idx="7">
                  <c:v>4.2558518776291168</c:v>
                </c:pt>
                <c:pt idx="8">
                  <c:v>4.8120162100915129</c:v>
                </c:pt>
                <c:pt idx="9">
                  <c:v>4.6869011197794554</c:v>
                </c:pt>
                <c:pt idx="10">
                  <c:v>5.1662858345351221</c:v>
                </c:pt>
                <c:pt idx="11">
                  <c:v>5.1956092572989858</c:v>
                </c:pt>
                <c:pt idx="12">
                  <c:v>5.0260722861163751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EDB-46EC-ACD1-1AFFC88EF3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085552"/>
        <c:axId val="956256320"/>
      </c:radarChart>
      <c:catAx>
        <c:axId val="45308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marL="0" marR="0" indent="0" algn="r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altLang="ko-KR" sz="800" b="0" i="0" u="none" strike="noStrike" kern="1200" spc="-50" baseline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2" charset="-127"/>
                <a:ea typeface="KoPub돋움체 Medium" pitchFamily="2" charset="-127"/>
                <a:cs typeface="+mn-cs"/>
              </a:defRPr>
            </a:pPr>
            <a:endParaRPr lang="ko-KR"/>
          </a:p>
        </c:txPr>
        <c:crossAx val="956256320"/>
        <c:crosses val="autoZero"/>
        <c:auto val="1"/>
        <c:lblAlgn val="ctr"/>
        <c:lblOffset val="100"/>
        <c:noMultiLvlLbl val="0"/>
      </c:catAx>
      <c:valAx>
        <c:axId val="956256320"/>
        <c:scaling>
          <c:orientation val="minMax"/>
          <c:max val="6.2"/>
          <c:min val="4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_-;\-* #,##0.00_-;_-* &quot;-&quot;_-;_-@_-" sourceLinked="1"/>
        <c:majorTickMark val="out"/>
        <c:minorTickMark val="none"/>
        <c:tickLblPos val="nextTo"/>
        <c:crossAx val="45308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r" rtl="0" fontAlgn="base" latinLnBrk="1">
            <a:lnSpc>
              <a:spcPct val="11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  <a:defRPr lang="en-US" altLang="ko-KR" sz="800" b="0" i="0" u="none" strike="noStrike" kern="1200" spc="-50" baseline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Medium" pitchFamily="2" charset="-127"/>
              <a:ea typeface="KoPub돋움체 Medium" pitchFamily="2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316575023453809"/>
          <c:y val="0.15649930118746444"/>
          <c:w val="0.50488430128694428"/>
          <c:h val="0.76765701621077698"/>
        </c:manualLayout>
      </c:layout>
      <c:radarChart>
        <c:radarStyle val="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서울평균</c:v>
                </c:pt>
              </c:strCache>
            </c:strRef>
          </c:tx>
          <c:spPr>
            <a:ln w="28575" cap="rnd">
              <a:solidFill>
                <a:srgbClr val="0D0D0D"/>
              </a:solidFill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교육</c:v>
                </c:pt>
                <c:pt idx="1">
                  <c:v>연구</c:v>
                </c:pt>
                <c:pt idx="2">
                  <c:v>창업 및 산학협력</c:v>
                </c:pt>
                <c:pt idx="3">
                  <c:v>국제화</c:v>
                </c:pt>
              </c:strCache>
            </c:strRef>
          </c:cat>
          <c:val>
            <c:numRef>
              <c:f>Sheet1!$B$2:$E$2</c:f>
              <c:numCache>
                <c:formatCode>0.00</c:formatCode>
                <c:ptCount val="4"/>
                <c:pt idx="0">
                  <c:v>5.0708992482742588</c:v>
                </c:pt>
                <c:pt idx="1">
                  <c:v>5.1075887072473307</c:v>
                </c:pt>
                <c:pt idx="2">
                  <c:v>5.2478003018322621</c:v>
                </c:pt>
                <c:pt idx="3">
                  <c:v>5.3422246667723154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55-49B9-9634-E88039134B1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광운대학교</c:v>
                </c:pt>
              </c:strCache>
            </c:strRef>
          </c:tx>
          <c:spPr>
            <a:ln w="28575" cap="rnd">
              <a:solidFill>
                <a:srgbClr val="D9232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D92323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교육</c:v>
                </c:pt>
                <c:pt idx="1">
                  <c:v>연구</c:v>
                </c:pt>
                <c:pt idx="2">
                  <c:v>창업 및 산학협력</c:v>
                </c:pt>
                <c:pt idx="3">
                  <c:v>국제화</c:v>
                </c:pt>
              </c:strCache>
            </c:strRef>
          </c:cat>
          <c:val>
            <c:numRef>
              <c:f>Sheet1!$B$3:$E$3</c:f>
              <c:numCache>
                <c:formatCode>0.00</c:formatCode>
                <c:ptCount val="4"/>
                <c:pt idx="0">
                  <c:v>5.1550399355624918</c:v>
                </c:pt>
                <c:pt idx="1">
                  <c:v>5.2331738023761813</c:v>
                </c:pt>
                <c:pt idx="2">
                  <c:v>5.0048598093228653</c:v>
                </c:pt>
                <c:pt idx="3">
                  <c:v>5.0053439135017781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55-49B9-9634-E88039134B1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전국평균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교육</c:v>
                </c:pt>
                <c:pt idx="1">
                  <c:v>연구</c:v>
                </c:pt>
                <c:pt idx="2">
                  <c:v>창업 및 산학협력</c:v>
                </c:pt>
                <c:pt idx="3">
                  <c:v>국제화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55-49B9-9634-E88039134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4654624"/>
        <c:axId val="1412179055"/>
      </c:radarChart>
      <c:catAx>
        <c:axId val="188465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2179055"/>
        <c:crosses val="autoZero"/>
        <c:auto val="1"/>
        <c:lblAlgn val="ctr"/>
        <c:lblOffset val="100"/>
        <c:noMultiLvlLbl val="0"/>
      </c:catAx>
      <c:valAx>
        <c:axId val="14121790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188465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2.4672031160581087E-2"/>
          <c:y val="0.56534820260689811"/>
          <c:w val="0.15474284992718998"/>
          <c:h val="0.156423487780995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0.45837</cdr:x>
      <cdr:y>0.93211</cdr:y>
    </cdr:from>
    <cdr:to>
      <cdr:x>0.92852</cdr:x>
      <cdr:y>0.98381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1F92BE9-4E92-2A54-BBEB-FF8BB5AE9133}"/>
            </a:ext>
          </a:extLst>
        </cdr:cNvPr>
        <cdr:cNvSpPr txBox="1"/>
      </cdr:nvSpPr>
      <cdr:spPr bwMode="auto">
        <a:xfrm xmlns:a="http://schemas.openxmlformats.org/drawingml/2006/main">
          <a:off x="2427862" y="4208832"/>
          <a:ext cx="2490269" cy="23344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vert="horz" wrap="square" lIns="91440" tIns="90000" rIns="91440" bIns="90000" numCol="1" rtlCol="0" anchor="ctr" anchorCtr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pPr algn="r" rtl="0" eaLnBrk="0" fontAlgn="base" latinLnBrk="1" hangingPunct="0">
            <a:lnSpc>
              <a:spcPct val="110000"/>
            </a:lnSpc>
            <a:spcBef>
              <a:spcPct val="0"/>
            </a:spcBef>
            <a:spcAft>
              <a:spcPct val="0"/>
            </a:spcAft>
          </a:pPr>
          <a:r>
            <a:rPr kumimoji="1" lang="en-US" altLang="ko-KR" sz="800" b="1" dirty="0">
              <a:solidFill>
                <a:schemeClr val="tx1"/>
              </a:solidFill>
              <a:latin typeface="+mn-ea"/>
              <a:cs typeface="+mj-cs"/>
            </a:rPr>
            <a:t>**</a:t>
          </a:r>
          <a:r>
            <a:rPr kumimoji="1" lang="ko-KR" altLang="en-US" sz="800" b="1" dirty="0">
              <a:solidFill>
                <a:schemeClr val="tx1"/>
              </a:solidFill>
              <a:latin typeface="+mn-ea"/>
              <a:cs typeface="+mj-cs"/>
            </a:rPr>
            <a:t>전국 </a:t>
          </a:r>
          <a:r>
            <a:rPr kumimoji="1" lang="en-US" altLang="ko-KR" sz="800" b="1" dirty="0">
              <a:solidFill>
                <a:schemeClr val="tx1"/>
              </a:solidFill>
              <a:latin typeface="+mn-ea"/>
              <a:cs typeface="+mj-cs"/>
            </a:rPr>
            <a:t>188</a:t>
          </a:r>
          <a:r>
            <a:rPr kumimoji="1" lang="ko-KR" altLang="en-US" sz="800" b="1" dirty="0">
              <a:solidFill>
                <a:schemeClr val="tx1"/>
              </a:solidFill>
              <a:latin typeface="+mn-ea"/>
              <a:cs typeface="+mj-cs"/>
            </a:rPr>
            <a:t>개 대학 </a:t>
          </a:r>
          <a:r>
            <a:rPr kumimoji="1" lang="en-US" altLang="ko-KR" sz="800" b="1" dirty="0">
              <a:solidFill>
                <a:schemeClr val="tx1"/>
              </a:solidFill>
              <a:latin typeface="+mn-ea"/>
              <a:cs typeface="+mj-cs"/>
            </a:rPr>
            <a:t>/ </a:t>
          </a:r>
          <a:r>
            <a:rPr kumimoji="1" lang="ko-KR" altLang="en-US" sz="800" b="1" dirty="0">
              <a:solidFill>
                <a:schemeClr val="tx1"/>
              </a:solidFill>
              <a:latin typeface="+mn-ea"/>
              <a:cs typeface="+mj-cs"/>
            </a:rPr>
            <a:t>서울</a:t>
          </a:r>
          <a:r>
            <a:rPr kumimoji="1" lang="en-US" altLang="ko-KR" sz="800" b="1" dirty="0">
              <a:solidFill>
                <a:schemeClr val="tx1"/>
              </a:solidFill>
              <a:latin typeface="+mn-ea"/>
              <a:cs typeface="+mj-cs"/>
            </a:rPr>
            <a:t> 38</a:t>
          </a:r>
          <a:r>
            <a:rPr kumimoji="1" lang="ko-KR" altLang="en-US" sz="800" b="1" dirty="0">
              <a:solidFill>
                <a:schemeClr val="tx1"/>
              </a:solidFill>
              <a:latin typeface="+mn-ea"/>
              <a:cs typeface="+mj-cs"/>
            </a:rPr>
            <a:t>개 대학 </a:t>
          </a:r>
          <a:r>
            <a:rPr kumimoji="1" lang="en-US" altLang="ko-KR" sz="800" b="1" dirty="0">
              <a:solidFill>
                <a:schemeClr val="tx1"/>
              </a:solidFill>
              <a:latin typeface="+mn-ea"/>
              <a:cs typeface="+mj-cs"/>
            </a:rPr>
            <a:t>/ </a:t>
          </a:r>
          <a:r>
            <a:rPr kumimoji="1" lang="ko-KR" altLang="en-US" sz="800" b="1" dirty="0">
              <a:solidFill>
                <a:schemeClr val="tx1"/>
              </a:solidFill>
              <a:latin typeface="+mn-ea"/>
              <a:ea typeface="+mn-ea"/>
              <a:cs typeface="+mn-cs"/>
            </a:rPr>
            <a:t>표준점수 </a:t>
          </a:r>
          <a:r>
            <a:rPr kumimoji="1" lang="en-US" altLang="ko-KR" sz="800" b="1" dirty="0">
              <a:solidFill>
                <a:schemeClr val="tx1"/>
              </a:solidFill>
              <a:latin typeface="+mn-ea"/>
              <a:ea typeface="+mn-ea"/>
              <a:cs typeface="+mn-cs"/>
            </a:rPr>
            <a:t>(</a:t>
          </a:r>
          <a:r>
            <a:rPr kumimoji="1" lang="ko-KR" altLang="en-US" sz="800" b="1" dirty="0">
              <a:solidFill>
                <a:schemeClr val="tx1"/>
              </a:solidFill>
              <a:latin typeface="+mn-ea"/>
              <a:ea typeface="+mn-ea"/>
              <a:cs typeface="+mn-cs"/>
            </a:rPr>
            <a:t>평균</a:t>
          </a:r>
          <a:r>
            <a:rPr kumimoji="1" lang="en-US" altLang="ko-KR" sz="800" b="1" dirty="0">
              <a:solidFill>
                <a:schemeClr val="tx1"/>
              </a:solidFill>
              <a:latin typeface="+mn-ea"/>
              <a:ea typeface="+mn-ea"/>
              <a:cs typeface="+mn-cs"/>
            </a:rPr>
            <a:t>=5)</a:t>
          </a:r>
          <a:endParaRPr kumimoji="1" lang="ko-KR" altLang="en-US" sz="800" b="1" i="0" u="none" strike="noStrike" kern="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+mn-ea"/>
            <a:cs typeface="+mj-cs"/>
          </a:endParaRPr>
        </a:p>
      </cdr:txBody>
    </cdr:sp>
  </cdr:relSizeAnchor>
  <cdr:relSizeAnchor xmlns:cdr="http://schemas.openxmlformats.org/drawingml/2006/chartDrawing">
    <cdr:from>
      <cdr:x>0.25723</cdr:x>
      <cdr:y>0.23132</cdr:y>
    </cdr:from>
    <cdr:to>
      <cdr:x>0.69841</cdr:x>
      <cdr:y>0.64309</cdr:y>
    </cdr:to>
    <cdr:sp macro="" textlink="">
      <cdr:nvSpPr>
        <cdr:cNvPr id="5" name="자유형: 도형 4">
          <a:extLst xmlns:a="http://schemas.openxmlformats.org/drawingml/2006/main">
            <a:ext uri="{FF2B5EF4-FFF2-40B4-BE49-F238E27FC236}">
              <a16:creationId xmlns:a16="http://schemas.microsoft.com/office/drawing/2014/main" id="{A7919BF0-4E87-4539-687C-27682641DC0F}"/>
            </a:ext>
          </a:extLst>
        </cdr:cNvPr>
        <cdr:cNvSpPr/>
      </cdr:nvSpPr>
      <cdr:spPr>
        <a:xfrm xmlns:a="http://schemas.openxmlformats.org/drawingml/2006/main">
          <a:off x="1362482" y="1044496"/>
          <a:ext cx="2336819" cy="1859296"/>
        </a:xfrm>
        <a:custGeom xmlns:a="http://schemas.openxmlformats.org/drawingml/2006/main">
          <a:avLst/>
          <a:gdLst>
            <a:gd name="connsiteX0" fmla="*/ 0 w 2336800"/>
            <a:gd name="connsiteY0" fmla="*/ 320040 h 1859280"/>
            <a:gd name="connsiteX1" fmla="*/ 558800 w 2336800"/>
            <a:gd name="connsiteY1" fmla="*/ 1158240 h 1859280"/>
            <a:gd name="connsiteX2" fmla="*/ 904240 w 2336800"/>
            <a:gd name="connsiteY2" fmla="*/ 1417320 h 1859280"/>
            <a:gd name="connsiteX3" fmla="*/ 919480 w 2336800"/>
            <a:gd name="connsiteY3" fmla="*/ 1696720 h 1859280"/>
            <a:gd name="connsiteX4" fmla="*/ 1239520 w 2336800"/>
            <a:gd name="connsiteY4" fmla="*/ 1529080 h 1859280"/>
            <a:gd name="connsiteX5" fmla="*/ 1468120 w 2336800"/>
            <a:gd name="connsiteY5" fmla="*/ 1859280 h 1859280"/>
            <a:gd name="connsiteX6" fmla="*/ 1838960 w 2336800"/>
            <a:gd name="connsiteY6" fmla="*/ 1803400 h 1859280"/>
            <a:gd name="connsiteX7" fmla="*/ 2331720 w 2336800"/>
            <a:gd name="connsiteY7" fmla="*/ 1595120 h 1859280"/>
            <a:gd name="connsiteX8" fmla="*/ 2336800 w 2336800"/>
            <a:gd name="connsiteY8" fmla="*/ 1102360 h 1859280"/>
            <a:gd name="connsiteX9" fmla="*/ 2275840 w 2336800"/>
            <a:gd name="connsiteY9" fmla="*/ 533400 h 1859280"/>
            <a:gd name="connsiteX10" fmla="*/ 1976120 w 2336800"/>
            <a:gd name="connsiteY10" fmla="*/ 0 h 1859280"/>
            <a:gd name="connsiteX11" fmla="*/ 1300480 w 2336800"/>
            <a:gd name="connsiteY11" fmla="*/ 187960 h 1859280"/>
            <a:gd name="connsiteX12" fmla="*/ 838200 w 2336800"/>
            <a:gd name="connsiteY12" fmla="*/ 365760 h 1859280"/>
            <a:gd name="connsiteX13" fmla="*/ 0 w 2336800"/>
            <a:gd name="connsiteY13" fmla="*/ 320040 h 185928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</a:cxnLst>
          <a:rect l="l" t="t" r="r" b="b"/>
          <a:pathLst>
            <a:path w="2336800" h="1859280">
              <a:moveTo>
                <a:pt x="0" y="320040"/>
              </a:moveTo>
              <a:lnTo>
                <a:pt x="558800" y="1158240"/>
              </a:lnTo>
              <a:lnTo>
                <a:pt x="904240" y="1417320"/>
              </a:lnTo>
              <a:lnTo>
                <a:pt x="919480" y="1696720"/>
              </a:lnTo>
              <a:lnTo>
                <a:pt x="1239520" y="1529080"/>
              </a:lnTo>
              <a:lnTo>
                <a:pt x="1468120" y="1859280"/>
              </a:lnTo>
              <a:lnTo>
                <a:pt x="1838960" y="1803400"/>
              </a:lnTo>
              <a:lnTo>
                <a:pt x="2331720" y="1595120"/>
              </a:lnTo>
              <a:cubicBezTo>
                <a:pt x="2333413" y="1430867"/>
                <a:pt x="2335107" y="1266613"/>
                <a:pt x="2336800" y="1102360"/>
              </a:cubicBezTo>
              <a:lnTo>
                <a:pt x="2275840" y="533400"/>
              </a:lnTo>
              <a:lnTo>
                <a:pt x="1976120" y="0"/>
              </a:lnTo>
              <a:lnTo>
                <a:pt x="1300480" y="187960"/>
              </a:lnTo>
              <a:lnTo>
                <a:pt x="838200" y="365760"/>
              </a:lnTo>
              <a:lnTo>
                <a:pt x="0" y="320040"/>
              </a:lnTo>
              <a:close/>
            </a:path>
          </a:pathLst>
        </a:custGeom>
        <a:solidFill xmlns:a="http://schemas.openxmlformats.org/drawingml/2006/main">
          <a:srgbClr val="730E0E">
            <a:alpha val="37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 altLang="en-US" kern="12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2CB06-9A7A-42FF-921F-1860D9F8E622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8B63E-9836-4D80-A0F9-5F05F806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sz="1200" b="1" kern="1200" spc="-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E818D-0149-44AA-ABC6-87E57A9272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BD4F6-39B2-CC93-728E-04A3B31E2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D8D14D-FCB2-2EF0-BC97-61560D30B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F700E-1E84-5340-5F4A-F906BFE9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F8D-7213-4A77-9F5E-EBB94A8FFDD3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77B7A-9D0C-2338-A31C-D7BA9AC4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7AD06-8B4F-E73B-DAB4-1A5EFCD7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EBA-ABC3-4EF3-BC91-C6FDF492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63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ED7F9-EA30-9F5B-02DE-8A4636FE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96E1E-4AFE-9DA4-A656-5402CE511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33D61-12FE-806B-825F-26468D39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F8D-7213-4A77-9F5E-EBB94A8FFDD3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EF27C-4A83-054C-5612-03DFFB47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99B63-1E8C-8BC6-6878-435D11E6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EBA-ABC3-4EF3-BC91-C6FDF492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4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F0E7BF-064C-2DE9-3CCB-0DC787090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9DDC32-6DA6-CA95-CC0F-2D726F972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F7028-EC50-5A3A-1361-F5A5525A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F8D-7213-4A77-9F5E-EBB94A8FFDD3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E3D03-8318-7A66-0F2A-089F5558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6936E-2434-3860-6F36-675A593A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EBA-ABC3-4EF3-BC91-C6FDF492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1AAB5E6-5D3F-E3E2-D98A-BFC3175D967C}"/>
              </a:ext>
            </a:extLst>
          </p:cNvPr>
          <p:cNvSpPr/>
          <p:nvPr userDrawn="1"/>
        </p:nvSpPr>
        <p:spPr>
          <a:xfrm>
            <a:off x="1068258" y="515293"/>
            <a:ext cx="560063" cy="41920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32A01D40-3522-5D4C-616D-CAF02C7456D0}"/>
              </a:ext>
            </a:extLst>
          </p:cNvPr>
          <p:cNvSpPr/>
          <p:nvPr userDrawn="1"/>
        </p:nvSpPr>
        <p:spPr>
          <a:xfrm>
            <a:off x="1068255" y="305686"/>
            <a:ext cx="10907865" cy="314407"/>
          </a:xfrm>
          <a:prstGeom prst="round2DiagRect">
            <a:avLst>
              <a:gd name="adj1" fmla="val 375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defTabSz="914395" rtl="0" eaLnBrk="1" latinLnBrk="1" hangingPunct="1"/>
            <a:endParaRPr lang="ko-KR" altLang="en-US" sz="1400" kern="120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DB14226A-7974-12BA-F154-7E861DAC1512}"/>
              </a:ext>
            </a:extLst>
          </p:cNvPr>
          <p:cNvSpPr/>
          <p:nvPr userDrawn="1"/>
        </p:nvSpPr>
        <p:spPr>
          <a:xfrm>
            <a:off x="1068257" y="620092"/>
            <a:ext cx="10185899" cy="314407"/>
          </a:xfrm>
          <a:prstGeom prst="round2DiagRect">
            <a:avLst>
              <a:gd name="adj1" fmla="val 375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CD8208F1-214E-9FD0-8BF1-B97E91C90240}"/>
              </a:ext>
            </a:extLst>
          </p:cNvPr>
          <p:cNvSpPr/>
          <p:nvPr userDrawn="1"/>
        </p:nvSpPr>
        <p:spPr>
          <a:xfrm>
            <a:off x="0" y="515289"/>
            <a:ext cx="1039963" cy="419210"/>
          </a:xfrm>
          <a:custGeom>
            <a:avLst/>
            <a:gdLst>
              <a:gd name="connsiteX0" fmla="*/ 233331 w 1112809"/>
              <a:gd name="connsiteY0" fmla="*/ 0 h 552091"/>
              <a:gd name="connsiteX1" fmla="*/ 1112808 w 1112809"/>
              <a:gd name="connsiteY1" fmla="*/ 0 h 552091"/>
              <a:gd name="connsiteX2" fmla="*/ 1112809 w 1112809"/>
              <a:gd name="connsiteY2" fmla="*/ 276045 h 552091"/>
              <a:gd name="connsiteX3" fmla="*/ 836763 w 1112809"/>
              <a:gd name="connsiteY3" fmla="*/ 552091 h 552091"/>
              <a:gd name="connsiteX4" fmla="*/ 599293 w 1112809"/>
              <a:gd name="connsiteY4" fmla="*/ 552091 h 552091"/>
              <a:gd name="connsiteX5" fmla="*/ 233331 w 1112809"/>
              <a:gd name="connsiteY5" fmla="*/ 552091 h 552091"/>
              <a:gd name="connsiteX6" fmla="*/ 0 w 1112809"/>
              <a:gd name="connsiteY6" fmla="*/ 552091 h 552091"/>
              <a:gd name="connsiteX7" fmla="*/ 0 w 1112809"/>
              <a:gd name="connsiteY7" fmla="*/ 1 h 552091"/>
              <a:gd name="connsiteX8" fmla="*/ 233331 w 1112809"/>
              <a:gd name="connsiteY8" fmla="*/ 1 h 55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2809" h="552091">
                <a:moveTo>
                  <a:pt x="233331" y="0"/>
                </a:moveTo>
                <a:lnTo>
                  <a:pt x="1112808" y="0"/>
                </a:lnTo>
                <a:cubicBezTo>
                  <a:pt x="1112808" y="92015"/>
                  <a:pt x="1112809" y="184030"/>
                  <a:pt x="1112809" y="276045"/>
                </a:cubicBezTo>
                <a:cubicBezTo>
                  <a:pt x="1112809" y="428501"/>
                  <a:pt x="989219" y="552091"/>
                  <a:pt x="836763" y="552091"/>
                </a:cubicBezTo>
                <a:lnTo>
                  <a:pt x="599293" y="552091"/>
                </a:lnTo>
                <a:lnTo>
                  <a:pt x="233331" y="552091"/>
                </a:lnTo>
                <a:lnTo>
                  <a:pt x="0" y="552091"/>
                </a:lnTo>
                <a:lnTo>
                  <a:pt x="0" y="1"/>
                </a:lnTo>
                <a:lnTo>
                  <a:pt x="233331" y="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D9F4639-81D8-2C6A-EDA2-26AD66F3F6C5}"/>
              </a:ext>
            </a:extLst>
          </p:cNvPr>
          <p:cNvSpPr/>
          <p:nvPr userDrawn="1"/>
        </p:nvSpPr>
        <p:spPr>
          <a:xfrm>
            <a:off x="11792921" y="6565376"/>
            <a:ext cx="231916" cy="1884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7472" y="629728"/>
            <a:ext cx="10994528" cy="398314"/>
          </a:xfrm>
        </p:spPr>
        <p:txBody>
          <a:bodyPr>
            <a:normAutofit/>
          </a:bodyPr>
          <a:lstStyle>
            <a:lvl1pPr marL="0" algn="l" defTabSz="914395" rtl="0" eaLnBrk="1" latinLnBrk="1" hangingPunct="1">
              <a:spcBef>
                <a:spcPct val="0"/>
              </a:spcBef>
              <a:buNone/>
              <a:defRPr lang="ko-KR" altLang="en-US" sz="1600" kern="1200">
                <a:solidFill>
                  <a:srgbClr val="0D0D0D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D3B9ACE6-2446-1F42-48D2-66F05A42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4471" y="6611965"/>
            <a:ext cx="388815" cy="95254"/>
          </a:xfrm>
        </p:spPr>
        <p:txBody>
          <a:bodyPr/>
          <a:lstStyle>
            <a:lvl1pPr algn="ctr">
              <a:defRPr sz="799" b="1"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2CFD5-CAA2-4E5F-BE9F-9B4C3FBFA1AC}"/>
              </a:ext>
            </a:extLst>
          </p:cNvPr>
          <p:cNvSpPr txBox="1"/>
          <p:nvPr userDrawn="1"/>
        </p:nvSpPr>
        <p:spPr>
          <a:xfrm>
            <a:off x="22804" y="192125"/>
            <a:ext cx="994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kern="1200">
                <a:solidFill>
                  <a:srgbClr val="7F7F7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j-cs"/>
              </a:rPr>
              <a:t>[ </a:t>
            </a:r>
            <a:r>
              <a:rPr lang="ko-KR" altLang="en-US" sz="1500" kern="1200">
                <a:solidFill>
                  <a:srgbClr val="7F7F7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j-cs"/>
              </a:rPr>
              <a:t>별 첨 </a:t>
            </a:r>
            <a:r>
              <a:rPr lang="en-US" altLang="ko-KR" sz="1500" kern="1200">
                <a:solidFill>
                  <a:srgbClr val="7F7F7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j-cs"/>
              </a:rPr>
              <a:t>]</a:t>
            </a:r>
            <a:endParaRPr lang="ko-KR" altLang="en-US" sz="1500" kern="1200">
              <a:solidFill>
                <a:srgbClr val="7F7F7F"/>
              </a:solidFill>
              <a:latin typeface="G마켓 산스 Bold" panose="02000000000000000000" pitchFamily="50" charset="-127"/>
              <a:ea typeface="G마켓 산스 Bold" panose="02000000000000000000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9C92A-D939-2951-818D-697B9CAB7AD8}"/>
              </a:ext>
            </a:extLst>
          </p:cNvPr>
          <p:cNvSpPr txBox="1"/>
          <p:nvPr userDrawn="1"/>
        </p:nvSpPr>
        <p:spPr>
          <a:xfrm>
            <a:off x="9088020" y="330680"/>
            <a:ext cx="2820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>
                <a:solidFill>
                  <a:srgbClr val="BFBFBF"/>
                </a:solidFill>
              </a:rPr>
              <a:t>광운대학교 중장기 발전계획 컨설팅</a:t>
            </a:r>
          </a:p>
        </p:txBody>
      </p:sp>
      <p:sp>
        <p:nvSpPr>
          <p:cNvPr id="9" name="텍스트 개체 틀 26">
            <a:extLst>
              <a:ext uri="{FF2B5EF4-FFF2-40B4-BE49-F238E27FC236}">
                <a16:creationId xmlns:a16="http://schemas.microsoft.com/office/drawing/2014/main" id="{DBA8A14B-EE3B-D165-65B8-8EF40FF3E6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7709" y="1028700"/>
            <a:ext cx="10779369" cy="628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457200" indent="0">
              <a:buFontTx/>
              <a:buNone/>
              <a:defRPr sz="1600">
                <a:latin typeface="+mj-ea"/>
                <a:ea typeface="+mj-ea"/>
              </a:defRPr>
            </a:lvl2pPr>
            <a:lvl3pPr marL="914400" indent="0">
              <a:buFontTx/>
              <a:buNone/>
              <a:defRPr sz="1600">
                <a:latin typeface="+mj-ea"/>
                <a:ea typeface="+mj-ea"/>
              </a:defRPr>
            </a:lvl3pPr>
            <a:lvl4pPr marL="1371600" indent="0">
              <a:buFontTx/>
              <a:buNone/>
              <a:defRPr sz="1600">
                <a:latin typeface="+mj-ea"/>
                <a:ea typeface="+mj-ea"/>
              </a:defRPr>
            </a:lvl4pPr>
            <a:lvl5pPr marL="1828800" indent="0">
              <a:buFontTx/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ko-KR" altLang="en-US"/>
              <a:t>주요내용</a:t>
            </a:r>
            <a:r>
              <a:rPr lang="en-US" altLang="ko-KR"/>
              <a:t>(</a:t>
            </a:r>
            <a:r>
              <a:rPr lang="en-US" altLang="ko-KR" err="1"/>
              <a:t>KoPub</a:t>
            </a:r>
            <a:r>
              <a:rPr lang="en-US" altLang="ko-KR"/>
              <a:t> </a:t>
            </a:r>
            <a:r>
              <a:rPr lang="ko-KR" altLang="en-US"/>
              <a:t>돋움체 </a:t>
            </a:r>
            <a:r>
              <a:rPr lang="en-US" altLang="ko-KR"/>
              <a:t>Bold 1</a:t>
            </a:r>
            <a:r>
              <a:rPr lang="ko-KR" altLang="en-US"/>
              <a:t>４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111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65DEA-575B-91AE-E9FC-ECD3F830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B1BB3-F629-A73D-5AA3-CD01DDECA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9414E-5503-B3F0-ACBB-12D2BD0D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F8D-7213-4A77-9F5E-EBB94A8FFDD3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E5B4C-D87B-6007-BAEE-EDAB7868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72C9D-1FD6-EF4D-78ED-220E6E02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EBA-ABC3-4EF3-BC91-C6FDF492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53B18-70D2-C470-66A7-003E0C03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668A30-9502-D2F0-FF52-CE31A7F9B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3A3C8-FDB4-BB89-3EB9-9C701315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F8D-7213-4A77-9F5E-EBB94A8FFDD3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D7E49-4CE5-F172-DF33-2247A85F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D8E1-FFF7-082A-3E89-EB38FF95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EBA-ABC3-4EF3-BC91-C6FDF492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13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BBF64-9738-C51F-173C-932BDBE6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B6DFA-0B9C-8B8B-3798-B2134928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1AFB0D-6F6B-B2E5-9435-C609BDD8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6E747-7A30-F882-5860-79122418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F8D-7213-4A77-9F5E-EBB94A8FFDD3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D43276-3F02-1EDA-EE98-25AD7823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E2B03-E908-F8A7-EB1F-1AD2F195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EBA-ABC3-4EF3-BC91-C6FDF492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3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67F15-2A47-4908-DF8B-7B30C7F8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85257-C6A5-9589-FCEE-8EE7A6D00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C7AEC6-8167-C323-7F67-63796AA0B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DBAA29-6AF3-5755-3725-66F44BCAF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888A03-19DB-7468-0338-8CF3F6C79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92BFD8-0BF3-E61A-3D68-333296E8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F8D-7213-4A77-9F5E-EBB94A8FFDD3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CD0E81-8E03-3074-A37D-7E2DE2C8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B05683-2E72-930F-FA01-FD32F6B3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EBA-ABC3-4EF3-BC91-C6FDF492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F063F-E959-4AF5-892B-23FA1E82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85451-56DF-EC74-AAA9-12F012D3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F8D-7213-4A77-9F5E-EBB94A8FFDD3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8A85E5-0C81-011A-CF24-4E31F08A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C6450B-D415-929A-190D-4DC765CF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EBA-ABC3-4EF3-BC91-C6FDF492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AC4648-DD12-D4D2-2E5A-CE892504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F8D-7213-4A77-9F5E-EBB94A8FFDD3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0568B5-B676-A93B-04A1-14FB9D44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92B59E-DBC1-C0AD-DC7F-CC3335A8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EBA-ABC3-4EF3-BC91-C6FDF492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5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87B1C-251A-A71D-ED33-93DC1A99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ED45F-6E89-54E9-0520-B7F3EE93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9A5C4D-A085-7AA6-891F-0A236E991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A56701-47AE-E670-37F8-62297D5E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F8D-7213-4A77-9F5E-EBB94A8FFDD3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F03840-2B4D-E26B-D469-C2B8F398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9B031-7C6F-256C-A319-7B8247D9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EBA-ABC3-4EF3-BC91-C6FDF492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3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1A119-2884-3E7B-8C40-2BF9407A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799902-DA28-FAD2-2FF2-8ED5F3348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05328-C879-9271-E2D2-6C6572FEB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E06F7-3C8D-3263-3719-B782F9D9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F8D-7213-4A77-9F5E-EBB94A8FFDD3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497EE-0CFB-4D34-4A86-68F8200C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C9C63D-16D6-D9BE-612E-C9108333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EBA-ABC3-4EF3-BC91-C6FDF492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9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4D353F-9785-89C6-BF5B-DB2632AB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E09F3-9222-89FE-714F-C08920D09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93FEF-4BDC-D659-1FEA-C8D38BDAE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8F1F8D-7213-4A77-9F5E-EBB94A8FFDD3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86294-70D2-0586-3685-5CC145461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9BCEB-9509-43E1-13C9-099445A08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91EBA-ABC3-4EF3-BC91-C6FDF492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15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0E0B0EF4-724F-11AE-6282-5A43E7CA6B40}"/>
              </a:ext>
            </a:extLst>
          </p:cNvPr>
          <p:cNvSpPr/>
          <p:nvPr/>
        </p:nvSpPr>
        <p:spPr>
          <a:xfrm>
            <a:off x="-1437691" y="1688892"/>
            <a:ext cx="528002" cy="413886"/>
          </a:xfrm>
          <a:prstGeom prst="rect">
            <a:avLst/>
          </a:prstGeom>
          <a:solidFill>
            <a:srgbClr val="73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kern="0">
                <a:solidFill>
                  <a:schemeClr val="bg1">
                    <a:lumMod val="9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</a:t>
            </a:r>
            <a:endParaRPr lang="ko-KR" altLang="en-US" sz="110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EB5B926-A06D-4242-9BBA-9B1BA9F4002A}"/>
              </a:ext>
            </a:extLst>
          </p:cNvPr>
          <p:cNvSpPr/>
          <p:nvPr/>
        </p:nvSpPr>
        <p:spPr>
          <a:xfrm>
            <a:off x="-1424808" y="2237232"/>
            <a:ext cx="528002" cy="413886"/>
          </a:xfrm>
          <a:prstGeom prst="rect">
            <a:avLst/>
          </a:prstGeom>
          <a:solidFill>
            <a:srgbClr val="A6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141ADDE-AE91-5DEC-02F9-F9AB1E372DA1}"/>
              </a:ext>
            </a:extLst>
          </p:cNvPr>
          <p:cNvSpPr/>
          <p:nvPr/>
        </p:nvSpPr>
        <p:spPr>
          <a:xfrm>
            <a:off x="-1424808" y="2749994"/>
            <a:ext cx="528002" cy="413886"/>
          </a:xfrm>
          <a:prstGeom prst="rect">
            <a:avLst/>
          </a:prstGeom>
          <a:solidFill>
            <a:srgbClr val="D9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C545A7E-6979-8AA4-64A3-339464F03FEE}"/>
              </a:ext>
            </a:extLst>
          </p:cNvPr>
          <p:cNvSpPr/>
          <p:nvPr/>
        </p:nvSpPr>
        <p:spPr>
          <a:xfrm>
            <a:off x="-1437691" y="5404470"/>
            <a:ext cx="528002" cy="4138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3CD26ED-53BF-F5F5-130B-59F83C8E576F}"/>
              </a:ext>
            </a:extLst>
          </p:cNvPr>
          <p:cNvSpPr/>
          <p:nvPr/>
        </p:nvSpPr>
        <p:spPr>
          <a:xfrm>
            <a:off x="-1424808" y="3775518"/>
            <a:ext cx="528002" cy="413886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D9D7591-9E30-65DF-12F1-3960C05F41E5}"/>
              </a:ext>
            </a:extLst>
          </p:cNvPr>
          <p:cNvSpPr/>
          <p:nvPr/>
        </p:nvSpPr>
        <p:spPr>
          <a:xfrm>
            <a:off x="-1424808" y="4874293"/>
            <a:ext cx="528002" cy="41388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D2D94BA-55A2-5FE0-8A90-FC6754EDC8B9}"/>
              </a:ext>
            </a:extLst>
          </p:cNvPr>
          <p:cNvSpPr/>
          <p:nvPr/>
        </p:nvSpPr>
        <p:spPr>
          <a:xfrm>
            <a:off x="-1437691" y="3280235"/>
            <a:ext cx="528002" cy="413886"/>
          </a:xfrm>
          <a:prstGeom prst="rect">
            <a:avLst/>
          </a:prstGeom>
          <a:solidFill>
            <a:srgbClr val="BF75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BF7589"/>
              </a:highlight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D6FA22E-0DD4-1E2D-5A95-F6AC54C60458}"/>
              </a:ext>
            </a:extLst>
          </p:cNvPr>
          <p:cNvSpPr/>
          <p:nvPr/>
        </p:nvSpPr>
        <p:spPr>
          <a:xfrm>
            <a:off x="-1424808" y="4344990"/>
            <a:ext cx="528002" cy="413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6E24C17E-80E4-544A-62F9-F608F7111D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431125"/>
              </p:ext>
            </p:extLst>
          </p:nvPr>
        </p:nvGraphicFramePr>
        <p:xfrm>
          <a:off x="-81168" y="1250780"/>
          <a:ext cx="5296747" cy="4515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모서리가 둥근 직사각형 92">
            <a:extLst>
              <a:ext uri="{FF2B5EF4-FFF2-40B4-BE49-F238E27FC236}">
                <a16:creationId xmlns:a16="http://schemas.microsoft.com/office/drawing/2014/main" id="{1B237CE5-3F6D-7BB9-9D37-3F4D9546DA47}"/>
              </a:ext>
            </a:extLst>
          </p:cNvPr>
          <p:cNvSpPr/>
          <p:nvPr/>
        </p:nvSpPr>
        <p:spPr>
          <a:xfrm>
            <a:off x="5487560" y="1575150"/>
            <a:ext cx="6202556" cy="4069534"/>
          </a:xfrm>
          <a:prstGeom prst="roundRect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63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latinLnBrk="0">
              <a:defRPr/>
            </a:pPr>
            <a:endParaRPr lang="ko-KR" altLang="en-US" sz="1200" kern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  <a:latin typeface="KoPub돋움체 Bold"/>
              <a:ea typeface="KoPub돋움체 Bold"/>
              <a:cs typeface="Tahoma" pitchFamily="34" charset="0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598CB0F1-1ECE-03D8-F30E-5BC6317826A5}"/>
              </a:ext>
            </a:extLst>
          </p:cNvPr>
          <p:cNvSpPr/>
          <p:nvPr/>
        </p:nvSpPr>
        <p:spPr bwMode="auto">
          <a:xfrm>
            <a:off x="6631924" y="1770539"/>
            <a:ext cx="3930650" cy="3930650"/>
          </a:xfrm>
          <a:prstGeom prst="ellipse">
            <a:avLst/>
          </a:prstGeom>
          <a:solidFill>
            <a:schemeClr val="tx2">
              <a:lumMod val="20000"/>
              <a:lumOff val="80000"/>
              <a:alpha val="34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20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BBE4A0B6-72FB-6398-F6CB-3D90C2AC3F2C}"/>
              </a:ext>
            </a:extLst>
          </p:cNvPr>
          <p:cNvSpPr/>
          <p:nvPr/>
        </p:nvSpPr>
        <p:spPr bwMode="auto">
          <a:xfrm>
            <a:off x="6958905" y="2199065"/>
            <a:ext cx="3043364" cy="3053754"/>
          </a:xfrm>
          <a:custGeom>
            <a:avLst/>
            <a:gdLst>
              <a:gd name="connsiteX0" fmla="*/ 1518920 w 3027680"/>
              <a:gd name="connsiteY0" fmla="*/ 0 h 3022600"/>
              <a:gd name="connsiteX1" fmla="*/ 0 w 3027680"/>
              <a:gd name="connsiteY1" fmla="*/ 1498600 h 3022600"/>
              <a:gd name="connsiteX2" fmla="*/ 1518920 w 3027680"/>
              <a:gd name="connsiteY2" fmla="*/ 3022600 h 3022600"/>
              <a:gd name="connsiteX3" fmla="*/ 3027680 w 3027680"/>
              <a:gd name="connsiteY3" fmla="*/ 1483360 h 3022600"/>
              <a:gd name="connsiteX4" fmla="*/ 1518920 w 3027680"/>
              <a:gd name="connsiteY4" fmla="*/ 0 h 302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7680" h="3022600">
                <a:moveTo>
                  <a:pt x="1518920" y="0"/>
                </a:moveTo>
                <a:lnTo>
                  <a:pt x="0" y="1498600"/>
                </a:lnTo>
                <a:lnTo>
                  <a:pt x="1518920" y="3022600"/>
                </a:lnTo>
                <a:lnTo>
                  <a:pt x="3027680" y="1483360"/>
                </a:lnTo>
                <a:lnTo>
                  <a:pt x="1518920" y="0"/>
                </a:lnTo>
                <a:close/>
              </a:path>
            </a:pathLst>
          </a:cu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35B615A1-893D-CFC7-72C7-2854357B7A5F}"/>
              </a:ext>
            </a:extLst>
          </p:cNvPr>
          <p:cNvSpPr/>
          <p:nvPr/>
        </p:nvSpPr>
        <p:spPr bwMode="auto">
          <a:xfrm>
            <a:off x="7262244" y="2503695"/>
            <a:ext cx="2422526" cy="2436940"/>
          </a:xfrm>
          <a:custGeom>
            <a:avLst/>
            <a:gdLst>
              <a:gd name="connsiteX0" fmla="*/ 977900 w 1943100"/>
              <a:gd name="connsiteY0" fmla="*/ 0 h 1927225"/>
              <a:gd name="connsiteX1" fmla="*/ 0 w 1943100"/>
              <a:gd name="connsiteY1" fmla="*/ 968375 h 1927225"/>
              <a:gd name="connsiteX2" fmla="*/ 981075 w 1943100"/>
              <a:gd name="connsiteY2" fmla="*/ 1927225 h 1927225"/>
              <a:gd name="connsiteX3" fmla="*/ 1943100 w 1943100"/>
              <a:gd name="connsiteY3" fmla="*/ 962025 h 1927225"/>
              <a:gd name="connsiteX4" fmla="*/ 977900 w 1943100"/>
              <a:gd name="connsiteY4" fmla="*/ 0 h 192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3100" h="1927225">
                <a:moveTo>
                  <a:pt x="977900" y="0"/>
                </a:moveTo>
                <a:lnTo>
                  <a:pt x="0" y="968375"/>
                </a:lnTo>
                <a:lnTo>
                  <a:pt x="981075" y="1927225"/>
                </a:lnTo>
                <a:lnTo>
                  <a:pt x="1943100" y="962025"/>
                </a:lnTo>
                <a:lnTo>
                  <a:pt x="977900" y="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graphicFrame>
        <p:nvGraphicFramePr>
          <p:cNvPr id="151" name="차트 150">
            <a:extLst>
              <a:ext uri="{FF2B5EF4-FFF2-40B4-BE49-F238E27FC236}">
                <a16:creationId xmlns:a16="http://schemas.microsoft.com/office/drawing/2014/main" id="{656E2DC1-D435-D3F2-6884-1724EA0E8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006427"/>
              </p:ext>
            </p:extLst>
          </p:nvPr>
        </p:nvGraphicFramePr>
        <p:xfrm>
          <a:off x="5487699" y="1530750"/>
          <a:ext cx="6177035" cy="4062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D45D6CE-34B1-0551-CDB5-54BB6C03A3B2}"/>
              </a:ext>
            </a:extLst>
          </p:cNvPr>
          <p:cNvSpPr/>
          <p:nvPr/>
        </p:nvSpPr>
        <p:spPr bwMode="auto">
          <a:xfrm>
            <a:off x="5487560" y="1267598"/>
            <a:ext cx="6189662" cy="315100"/>
          </a:xfrm>
          <a:prstGeom prst="rect">
            <a:avLst/>
          </a:prstGeom>
          <a:solidFill>
            <a:srgbClr val="730E0E"/>
          </a:solidFill>
          <a:ln w="25400" cap="flat" cmpd="sng" algn="ctr">
            <a:solidFill>
              <a:srgbClr val="BFBFBF"/>
            </a:solidFill>
            <a:prstDash val="solid"/>
            <a:miter lim="800000"/>
          </a:ln>
          <a:effectLst>
            <a:outerShdw blurRad="38100" algn="ctr" rotWithShape="0">
              <a:prstClr val="black">
                <a:alpha val="20000"/>
              </a:prstClr>
            </a:outerShdw>
          </a:effectLst>
        </p:spPr>
        <p:txBody>
          <a:bodyPr rtlCol="0" anchor="ctr" anchorCtr="0"/>
          <a:lstStyle/>
          <a:p>
            <a:pPr algn="ctr" defTabSz="723301" eaLnBrk="0" fontAlgn="base" hangingPunct="0">
              <a:spcBef>
                <a:spcPts val="200"/>
              </a:spcBef>
              <a:spcAft>
                <a:spcPct val="0"/>
              </a:spcAft>
            </a:pPr>
            <a:r>
              <a:rPr kumimoji="1" lang="ko-KR" altLang="en-US" sz="1200" b="1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광운대학교 역량 영역별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EE1BC94-F026-38DD-33DA-77D752D15796}"/>
              </a:ext>
            </a:extLst>
          </p:cNvPr>
          <p:cNvGrpSpPr/>
          <p:nvPr/>
        </p:nvGrpSpPr>
        <p:grpSpPr>
          <a:xfrm>
            <a:off x="5598566" y="1658902"/>
            <a:ext cx="1923957" cy="1345340"/>
            <a:chOff x="355286" y="2450046"/>
            <a:chExt cx="2127055" cy="1345340"/>
          </a:xfrm>
        </p:grpSpPr>
        <p:sp>
          <p:nvSpPr>
            <p:cNvPr id="17" name="사각형: 둥근 위쪽 모서리 16">
              <a:extLst>
                <a:ext uri="{FF2B5EF4-FFF2-40B4-BE49-F238E27FC236}">
                  <a16:creationId xmlns:a16="http://schemas.microsoft.com/office/drawing/2014/main" id="{30DA505C-557E-EDB4-04FD-4C0B594F6087}"/>
                </a:ext>
              </a:extLst>
            </p:cNvPr>
            <p:cNvSpPr/>
            <p:nvPr/>
          </p:nvSpPr>
          <p:spPr>
            <a:xfrm>
              <a:off x="355286" y="2450046"/>
              <a:ext cx="2127055" cy="253837"/>
            </a:xfrm>
            <a:prstGeom prst="round2SameRect">
              <a:avLst/>
            </a:prstGeom>
            <a:solidFill>
              <a:srgbClr val="0D0D0D"/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I.</a:t>
              </a:r>
              <a:r>
                <a:rPr lang="ko-KR" altLang="en-US" sz="1000" b="1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교육분야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1E51E89-A1A4-2A2D-B7D5-9CF567CA8700}"/>
                </a:ext>
              </a:extLst>
            </p:cNvPr>
            <p:cNvSpPr/>
            <p:nvPr/>
          </p:nvSpPr>
          <p:spPr>
            <a:xfrm>
              <a:off x="355286" y="2709927"/>
              <a:ext cx="2127055" cy="10854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전임교원 확보율</a:t>
              </a:r>
              <a:r>
                <a:rPr lang="en-US" altLang="ko-KR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</a:t>
              </a: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교육비환원율</a:t>
              </a:r>
              <a:endParaRPr lang="en-US" altLang="ko-KR" sz="900" spc="-5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재학생당 </a:t>
              </a:r>
              <a:r>
                <a:rPr lang="ko-KR" altLang="en-US" sz="900" spc="-5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총강좌수</a:t>
              </a:r>
              <a:endParaRPr lang="en-US" altLang="ko-KR" sz="900" spc="-5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비전임교원대비 강사 담당학점</a:t>
              </a:r>
              <a:endParaRPr lang="en-US" altLang="ko-KR" sz="900" spc="-5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en-US" altLang="ko-KR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</a:t>
              </a: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정원내</a:t>
              </a:r>
              <a:r>
                <a:rPr lang="en-US" altLang="ko-KR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r>
                <a:rPr lang="ko-KR" altLang="en-US" sz="900" spc="-5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신입생충원율</a:t>
              </a:r>
              <a:r>
                <a:rPr lang="en-US" altLang="ko-KR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900" spc="-5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재학생충원율</a:t>
              </a:r>
              <a:endParaRPr lang="en-US" altLang="ko-KR" sz="900" spc="-5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취업율</a:t>
              </a:r>
              <a:r>
                <a:rPr lang="en-US" altLang="ko-KR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900" spc="-5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유지취업률</a:t>
              </a:r>
              <a:r>
                <a:rPr lang="en-US" altLang="ko-KR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900" spc="-5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중도탈락률</a:t>
              </a:r>
              <a:endParaRPr lang="en-US" altLang="ko-KR" sz="900" spc="-5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전임교원 강의비율</a:t>
              </a:r>
              <a:endParaRPr lang="en-US" altLang="ko-KR" sz="900" spc="-5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학생 </a:t>
              </a:r>
              <a:r>
                <a:rPr lang="en-US" altLang="ko-KR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인당 장학금</a:t>
              </a:r>
              <a:endParaRPr lang="en-US" altLang="ko-KR" sz="900" spc="-5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4B11F3-5AFF-5182-502B-83A45DAF5956}"/>
              </a:ext>
            </a:extLst>
          </p:cNvPr>
          <p:cNvGrpSpPr/>
          <p:nvPr/>
        </p:nvGrpSpPr>
        <p:grpSpPr>
          <a:xfrm>
            <a:off x="9744153" y="1658903"/>
            <a:ext cx="1852160" cy="1355615"/>
            <a:chOff x="4385158" y="2450046"/>
            <a:chExt cx="2127055" cy="1355615"/>
          </a:xfrm>
        </p:grpSpPr>
        <p:sp>
          <p:nvSpPr>
            <p:cNvPr id="20" name="사각형: 둥근 위쪽 모서리 19">
              <a:extLst>
                <a:ext uri="{FF2B5EF4-FFF2-40B4-BE49-F238E27FC236}">
                  <a16:creationId xmlns:a16="http://schemas.microsoft.com/office/drawing/2014/main" id="{BFFF5893-187F-827A-AAF9-8EE58D9CCD65}"/>
                </a:ext>
              </a:extLst>
            </p:cNvPr>
            <p:cNvSpPr/>
            <p:nvPr/>
          </p:nvSpPr>
          <p:spPr>
            <a:xfrm>
              <a:off x="4385158" y="2450046"/>
              <a:ext cx="2127055" cy="227819"/>
            </a:xfrm>
            <a:prstGeom prst="round2SameRect">
              <a:avLst/>
            </a:prstGeom>
            <a:solidFill>
              <a:srgbClr val="0D0D0D"/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II. </a:t>
              </a:r>
              <a:r>
                <a:rPr lang="ko-KR" altLang="en-US" sz="1000" b="1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연구분야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35E5B9E-AB11-DE42-F6FC-6B292116A85A}"/>
                </a:ext>
              </a:extLst>
            </p:cNvPr>
            <p:cNvSpPr/>
            <p:nvPr/>
          </p:nvSpPr>
          <p:spPr>
            <a:xfrm>
              <a:off x="4385158" y="2690173"/>
              <a:ext cx="2127055" cy="1115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전임교원 </a:t>
              </a:r>
              <a:r>
                <a:rPr lang="en-US" altLang="ko-KR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인당 교내 연구비</a:t>
              </a:r>
              <a:endParaRPr lang="en-US" altLang="ko-KR" sz="900" spc="-5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전임교원 </a:t>
              </a:r>
              <a:r>
                <a:rPr lang="en-US" altLang="ko-KR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인당 교외 연구비</a:t>
              </a:r>
              <a:endParaRPr lang="en-US" altLang="ko-KR" sz="900" spc="-5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교원</a:t>
              </a:r>
              <a:r>
                <a:rPr lang="en-US" altLang="ko-KR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1</a:t>
              </a: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인당 연구실적</a:t>
              </a:r>
              <a:r>
                <a:rPr lang="en-US" altLang="ko-KR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</a:t>
              </a: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국내</a:t>
              </a:r>
              <a:r>
                <a:rPr lang="en-US" altLang="ko-KR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</a:p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교원 </a:t>
              </a:r>
              <a:r>
                <a:rPr lang="en-US" altLang="ko-KR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인당 연구실적</a:t>
              </a:r>
              <a:r>
                <a:rPr lang="en-US" altLang="ko-KR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(SCI</a:t>
              </a: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기준</a:t>
              </a:r>
              <a:r>
                <a:rPr lang="en-US" altLang="ko-KR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</a:p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교원 </a:t>
              </a:r>
              <a:r>
                <a:rPr lang="en-US" altLang="ko-KR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인당 </a:t>
              </a:r>
              <a:r>
                <a:rPr lang="ko-KR" altLang="en-US" sz="900" spc="-5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저역서</a:t>
              </a:r>
              <a:endParaRPr lang="en-US" altLang="ko-KR" sz="900" spc="-5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졸업생 진학률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700536-3415-061D-05C3-DD6F8804960E}"/>
              </a:ext>
            </a:extLst>
          </p:cNvPr>
          <p:cNvGrpSpPr/>
          <p:nvPr/>
        </p:nvGrpSpPr>
        <p:grpSpPr>
          <a:xfrm>
            <a:off x="9744153" y="4488241"/>
            <a:ext cx="1852160" cy="1042497"/>
            <a:chOff x="4425257" y="5455484"/>
            <a:chExt cx="2127055" cy="1148287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A69C865-343C-208A-E0BB-878E8855AE78}"/>
                </a:ext>
              </a:extLst>
            </p:cNvPr>
            <p:cNvSpPr/>
            <p:nvPr/>
          </p:nvSpPr>
          <p:spPr>
            <a:xfrm>
              <a:off x="4425257" y="5455484"/>
              <a:ext cx="2127055" cy="227819"/>
            </a:xfrm>
            <a:prstGeom prst="round2SameRect">
              <a:avLst/>
            </a:prstGeom>
            <a:solidFill>
              <a:srgbClr val="0D0D0D"/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III. </a:t>
              </a:r>
              <a:r>
                <a:rPr lang="ko-KR" altLang="en-US" sz="1000" b="1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창업 및 산학협력 분야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9189309-493F-6571-7B0D-CFD61CF56FFA}"/>
                </a:ext>
              </a:extLst>
            </p:cNvPr>
            <p:cNvSpPr/>
            <p:nvPr/>
          </p:nvSpPr>
          <p:spPr>
            <a:xfrm>
              <a:off x="4425257" y="5695611"/>
              <a:ext cx="2127055" cy="908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산업체 </a:t>
              </a:r>
              <a:r>
                <a:rPr lang="ko-KR" altLang="en-US" sz="900" spc="-5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경력전임교원수</a:t>
              </a:r>
              <a:endParaRPr lang="en-US" altLang="ko-KR" sz="900" spc="-5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기술이전 </a:t>
              </a:r>
              <a:r>
                <a:rPr lang="ko-KR" altLang="en-US" sz="900" spc="-5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수입료</a:t>
              </a:r>
              <a:endParaRPr lang="en-US" altLang="ko-KR" sz="900" spc="-5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현장실습 이수학생수</a:t>
              </a:r>
              <a:endParaRPr lang="en-US" altLang="ko-KR" sz="900" spc="-5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캡스톤디자인</a:t>
              </a: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이수학생수</a:t>
              </a:r>
              <a:endParaRPr lang="en-US" altLang="ko-KR" sz="900" spc="-5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학생창업자 수</a:t>
              </a:r>
              <a:endParaRPr lang="en-US" altLang="ko-KR" sz="900" spc="-5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학생창업 지원액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F80A128-019C-3541-57AE-98387AAB84CD}"/>
              </a:ext>
            </a:extLst>
          </p:cNvPr>
          <p:cNvGrpSpPr/>
          <p:nvPr/>
        </p:nvGrpSpPr>
        <p:grpSpPr>
          <a:xfrm>
            <a:off x="5598566" y="4484568"/>
            <a:ext cx="1923957" cy="1053270"/>
            <a:chOff x="352033" y="5451811"/>
            <a:chExt cx="2127055" cy="1160153"/>
          </a:xfrm>
        </p:grpSpPr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610D94BC-4A5B-8CAE-168E-2DA7CEDBD595}"/>
                </a:ext>
              </a:extLst>
            </p:cNvPr>
            <p:cNvSpPr/>
            <p:nvPr/>
          </p:nvSpPr>
          <p:spPr>
            <a:xfrm>
              <a:off x="352033" y="5451811"/>
              <a:ext cx="2127055" cy="224338"/>
            </a:xfrm>
            <a:prstGeom prst="round2SameRect">
              <a:avLst/>
            </a:prstGeom>
            <a:solidFill>
              <a:srgbClr val="0D0D0D"/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IV. </a:t>
              </a:r>
              <a:r>
                <a:rPr lang="ko-KR" altLang="en-US" sz="1000" b="1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국제화 분야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587126A-C01F-83AB-D0E9-D864A3F14A38}"/>
                </a:ext>
              </a:extLst>
            </p:cNvPr>
            <p:cNvSpPr/>
            <p:nvPr/>
          </p:nvSpPr>
          <p:spPr>
            <a:xfrm>
              <a:off x="352033" y="5684651"/>
              <a:ext cx="2127055" cy="927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외국인 전임교원 수</a:t>
              </a:r>
              <a:endParaRPr lang="en-US" altLang="ko-KR" sz="900" spc="-5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학위과정 외국인 학생수</a:t>
              </a:r>
              <a:endParaRPr lang="en-US" altLang="ko-KR" sz="900" spc="-5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87313" indent="-87313">
                <a:buFont typeface="Wingdings" panose="05000000000000000000" pitchFamily="2" charset="2"/>
                <a:buChar char="§"/>
              </a:pPr>
              <a:r>
                <a:rPr lang="ko-KR" altLang="en-US" sz="900" spc="-5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학위과정 외국인 </a:t>
              </a:r>
              <a:r>
                <a:rPr lang="ko-KR" altLang="en-US" sz="900" spc="-5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중도탈락률</a:t>
              </a:r>
              <a:endParaRPr lang="ko-KR" altLang="en-US" sz="900" spc="-5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F2434EB-5735-0A54-E931-879CA2E6CCEC}"/>
              </a:ext>
            </a:extLst>
          </p:cNvPr>
          <p:cNvSpPr/>
          <p:nvPr/>
        </p:nvSpPr>
        <p:spPr bwMode="auto">
          <a:xfrm>
            <a:off x="5533078" y="5658640"/>
            <a:ext cx="4577080" cy="18352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8000" rIns="18000" bIns="180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*Source : </a:t>
            </a:r>
            <a:r>
              <a:rPr lang="ko-KR" altLang="en-US" sz="800" spc="-5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대학알리미</a:t>
            </a:r>
            <a:r>
              <a:rPr lang="ko-KR" altLang="en-US" sz="8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8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8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검색일 </a:t>
            </a:r>
            <a:r>
              <a:rPr lang="en-US" altLang="ko-KR" sz="8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2025.01.26.)</a:t>
            </a:r>
            <a:endParaRPr lang="ko-KR" altLang="en-US" sz="800" spc="-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88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사용자 지정 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75756"/>
    </a:accent1>
    <a:accent2>
      <a:srgbClr val="192B75"/>
    </a:accent2>
    <a:accent3>
      <a:srgbClr val="C6D1E6"/>
    </a:accent3>
    <a:accent4>
      <a:srgbClr val="DFE5F1"/>
    </a:accent4>
    <a:accent5>
      <a:srgbClr val="17479E"/>
    </a:accent5>
    <a:accent6>
      <a:srgbClr val="C00000"/>
    </a:accent6>
    <a:hlink>
      <a:srgbClr val="FCC13F"/>
    </a:hlink>
    <a:folHlink>
      <a:srgbClr val="954F72"/>
    </a:folHlink>
  </a:clrScheme>
  <a:fontScheme name="사용자 지정 1">
    <a:majorFont>
      <a:latin typeface="KoPub돋움체 Bold"/>
      <a:ea typeface="KoPub돋움체 Bold"/>
      <a:cs typeface=""/>
    </a:majorFont>
    <a:minorFont>
      <a:latin typeface="KoPub돋움체 Medium"/>
      <a:ea typeface="KoPub돋움체 Medium"/>
      <a:cs typeface=""/>
    </a:minorFont>
  </a:fontScheme>
  <a:fmtScheme name="원본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Metadata/LabelInfo.xml><?xml version="1.0" encoding="utf-8"?>
<clbl:labelList xmlns:clbl="http://schemas.microsoft.com/office/2020/mipLabelMetadata">
  <clbl:label id="{c2409f82-be0e-4039-a860-b2379a55ecaf}" enabled="0" method="" siteId="{c2409f82-be0e-4039-a860-b2379a55eca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137</Words>
  <Application>Microsoft Office PowerPoint</Application>
  <PresentationFormat>와이드스크린</PresentationFormat>
  <Paragraphs>42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G마켓 산스 Bold</vt:lpstr>
      <vt:lpstr>G마켓 산스 Light</vt:lpstr>
      <vt:lpstr>G마켓 산스 Medium</vt:lpstr>
      <vt:lpstr>KoPub돋움체 Bold</vt:lpstr>
      <vt:lpstr>KoPub돋움체_Pro Medium</vt:lpstr>
      <vt:lpstr>맑은 고딕</vt:lpstr>
      <vt:lpstr>에스코어 드림 4 Regular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박채연</dc:creator>
  <cp:lastModifiedBy>윤서현</cp:lastModifiedBy>
  <cp:revision>2</cp:revision>
  <dcterms:created xsi:type="dcterms:W3CDTF">2025-08-29T02:07:38Z</dcterms:created>
  <dcterms:modified xsi:type="dcterms:W3CDTF">2025-08-29T03:37:11Z</dcterms:modified>
</cp:coreProperties>
</file>