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254"/>
      </p:cViewPr>
      <p:guideLst>
        <p:guide orient="horz" pos="2047"/>
        <p:guide pos="388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DFEE3-626A-43B5-8EA8-E51FD2BCEC6F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CCCB-7A06-40AD-88B6-809B7EF0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9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05702-3E22-4DEC-BA15-298797B737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05702-3E22-4DEC-BA15-298797B737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1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05702-3E22-4DEC-BA15-298797B737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6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05702-3E22-4DEC-BA15-298797B737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6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05702-3E22-4DEC-BA15-298797B737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4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05702-3E22-4DEC-BA15-298797B737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05702-3E22-4DEC-BA15-298797B737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05702-3E22-4DEC-BA15-298797B737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8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05702-3E22-4DEC-BA15-298797B737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4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05702-3E22-4DEC-BA15-298797B737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6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9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6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8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2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0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5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DA500-60E4-4657-AD74-A5E3FDFB2321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91C9-6EA5-4E3B-ACD1-4D2439681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6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64D9E66-8290-4430-A6B2-A380CA8F73D8}"/>
              </a:ext>
            </a:extLst>
          </p:cNvPr>
          <p:cNvSpPr txBox="1"/>
          <p:nvPr/>
        </p:nvSpPr>
        <p:spPr>
          <a:xfrm>
            <a:off x="602501" y="135525"/>
            <a:ext cx="10986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&lt;CAE 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차 </a:t>
            </a:r>
            <a:r>
              <a:rPr lang="ko-KR" altLang="en-US" sz="2800" b="1" dirty="0"/>
              <a:t>발표</a:t>
            </a:r>
            <a:r>
              <a:rPr lang="en-US" altLang="ko-KR" sz="2800" b="1" dirty="0"/>
              <a:t>&gt;</a:t>
            </a:r>
          </a:p>
          <a:p>
            <a:pPr algn="ctr"/>
            <a:r>
              <a:rPr lang="ko-KR" altLang="en-US" sz="2400" dirty="0"/>
              <a:t>무인 서빙 로봇의 </a:t>
            </a:r>
            <a:r>
              <a:rPr lang="ko-KR" altLang="en-US" sz="2400" dirty="0" smtClean="0"/>
              <a:t>주행 중에서 </a:t>
            </a:r>
            <a:r>
              <a:rPr lang="ko-KR" altLang="en-US" sz="2400" dirty="0" err="1" smtClean="0"/>
              <a:t>변형량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최소화를 </a:t>
            </a:r>
            <a:r>
              <a:rPr lang="ko-KR" altLang="en-US" sz="2400" dirty="0"/>
              <a:t>위한 </a:t>
            </a:r>
            <a:r>
              <a:rPr lang="ko-KR" altLang="en-US" sz="2400" dirty="0" err="1" smtClean="0"/>
              <a:t>정적해석</a:t>
            </a:r>
            <a:r>
              <a:rPr lang="ko-KR" altLang="en-US" sz="2400" dirty="0" smtClean="0"/>
              <a:t> 및 </a:t>
            </a:r>
            <a:r>
              <a:rPr lang="ko-KR" altLang="en-US" sz="2400" dirty="0" err="1" smtClean="0"/>
              <a:t>모달해석</a:t>
            </a:r>
            <a:endParaRPr lang="ko-KR" altLang="en-US" sz="2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AB5912-74C0-4CE2-8A40-8DF97EAE50EC}"/>
              </a:ext>
            </a:extLst>
          </p:cNvPr>
          <p:cNvCxnSpPr>
            <a:cxnSpLocks/>
          </p:cNvCxnSpPr>
          <p:nvPr/>
        </p:nvCxnSpPr>
        <p:spPr>
          <a:xfrm>
            <a:off x="0" y="105273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7E86EB-4D34-4482-926B-32AED4E4B7A3}"/>
              </a:ext>
            </a:extLst>
          </p:cNvPr>
          <p:cNvSpPr txBox="1"/>
          <p:nvPr/>
        </p:nvSpPr>
        <p:spPr>
          <a:xfrm>
            <a:off x="7536160" y="5229200"/>
            <a:ext cx="4228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기계시스템디자인공학과</a:t>
            </a:r>
            <a:endParaRPr lang="en-US" altLang="ko-KR" sz="2000" dirty="0"/>
          </a:p>
          <a:p>
            <a:pPr algn="r"/>
            <a:r>
              <a:rPr lang="en-US" altLang="ko-KR" sz="2000" dirty="0"/>
              <a:t>16100228 </a:t>
            </a:r>
            <a:r>
              <a:rPr lang="ko-KR" altLang="en-US" sz="2000" dirty="0"/>
              <a:t>최재혁</a:t>
            </a:r>
            <a:endParaRPr lang="en-US" altLang="ko-KR" sz="2000" dirty="0"/>
          </a:p>
          <a:p>
            <a:pPr algn="r"/>
            <a:r>
              <a:rPr lang="en-US" altLang="ko-KR" sz="2000" dirty="0"/>
              <a:t>16101819 </a:t>
            </a:r>
            <a:r>
              <a:rPr lang="ko-KR" altLang="en-US" sz="2000" dirty="0"/>
              <a:t>강혁인</a:t>
            </a:r>
            <a:endParaRPr lang="en-US" altLang="ko-KR" sz="20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44D5DED-9FFE-4C52-8633-A4A1FCF8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799" y="1563901"/>
            <a:ext cx="4130402" cy="41731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D1FFD0-EFE4-AB4E-BC3D-F51BC193BAD1}"/>
              </a:ext>
            </a:extLst>
          </p:cNvPr>
          <p:cNvSpPr/>
          <p:nvPr/>
        </p:nvSpPr>
        <p:spPr>
          <a:xfrm>
            <a:off x="0" y="6518629"/>
            <a:ext cx="12192000" cy="273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536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A2ED9-F674-4627-9A6F-7F5194780766}"/>
              </a:ext>
            </a:extLst>
          </p:cNvPr>
          <p:cNvCxnSpPr>
            <a:cxnSpLocks/>
          </p:cNvCxnSpPr>
          <p:nvPr/>
        </p:nvCxnSpPr>
        <p:spPr>
          <a:xfrm>
            <a:off x="0" y="7137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2400" y="139224"/>
            <a:ext cx="4572000" cy="543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933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최종 재설계</a:t>
            </a:r>
            <a:endParaRPr lang="en-US" altLang="ko-KR" sz="2933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400" y="812480"/>
            <a:ext cx="11890248" cy="55895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0143" y="5298698"/>
            <a:ext cx="114088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 b="1"/>
            </a:lvl1pPr>
          </a:lstStyle>
          <a:p>
            <a:r>
              <a:rPr lang="ko-KR" altLang="en-US" sz="1600" dirty="0" smtClean="0"/>
              <a:t>최종적으로 사각 단면 보의 형상을 채택하였고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지지대의 높이를 </a:t>
            </a:r>
            <a:r>
              <a:rPr lang="en-US" altLang="ko-KR" sz="1600" dirty="0" smtClean="0"/>
              <a:t>20 mm </a:t>
            </a:r>
            <a:r>
              <a:rPr lang="ko-KR" altLang="en-US" sz="1600" dirty="0" smtClean="0"/>
              <a:t>줄이고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단면 이차 모멘트는 </a:t>
            </a:r>
            <a:r>
              <a:rPr lang="ko-KR" altLang="en-US" sz="1600" dirty="0" err="1" smtClean="0"/>
              <a:t>크게하여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변형량을</a:t>
            </a:r>
            <a:r>
              <a:rPr lang="ko-KR" altLang="en-US" sz="1600" dirty="0" smtClean="0"/>
              <a:t> 많이 줄었으며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모달해석의</a:t>
            </a:r>
            <a:r>
              <a:rPr lang="ko-KR" altLang="en-US" sz="1600" dirty="0" smtClean="0"/>
              <a:t> 경우 구동주파수인 </a:t>
            </a:r>
            <a:r>
              <a:rPr lang="en-US" altLang="ko-KR" sz="1600" dirty="0" smtClean="0"/>
              <a:t>116 Hz</a:t>
            </a:r>
            <a:r>
              <a:rPr lang="ko-KR" altLang="en-US" sz="1600" dirty="0" smtClean="0"/>
              <a:t>에 제일 가까운 </a:t>
            </a:r>
            <a:r>
              <a:rPr lang="ko-KR" altLang="en-US" sz="1600" dirty="0" err="1" smtClean="0"/>
              <a:t>모드형상을</a:t>
            </a:r>
            <a:r>
              <a:rPr lang="ko-KR" altLang="en-US" sz="1600" dirty="0" smtClean="0"/>
              <a:t> 측정하였을 때 </a:t>
            </a:r>
            <a:r>
              <a:rPr lang="ko-KR" altLang="en-US" sz="1600" dirty="0" err="1" smtClean="0"/>
              <a:t>변형량이</a:t>
            </a:r>
            <a:r>
              <a:rPr lang="ko-KR" altLang="en-US" sz="1600" dirty="0" smtClean="0"/>
              <a:t> 평균적으로 </a:t>
            </a:r>
            <a:r>
              <a:rPr lang="en-US" altLang="ko-KR" sz="1600" dirty="0" smtClean="0"/>
              <a:t>1.3 mm </a:t>
            </a:r>
            <a:r>
              <a:rPr lang="ko-KR" altLang="en-US" sz="1600" dirty="0" smtClean="0"/>
              <a:t>정도 줄이는게 성공하였다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또한 </a:t>
            </a:r>
            <a:r>
              <a:rPr lang="en-US" altLang="ko-KR" sz="1600" dirty="0" smtClean="0"/>
              <a:t>Campbell Diagram</a:t>
            </a:r>
            <a:r>
              <a:rPr lang="ko-KR" altLang="en-US" sz="1600" dirty="0" smtClean="0"/>
              <a:t>에서 공진주파수를 지나는 삼각형 표시가 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개에서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개로 줄어듦을 확인하였다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98703" y="2944368"/>
            <a:ext cx="13477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ko-KR" altLang="en-US" sz="1050" b="1" dirty="0" smtClean="0"/>
              <a:t>길이 </a:t>
            </a:r>
            <a:r>
              <a:rPr lang="en-US" altLang="ko-KR" sz="1050" b="1" dirty="0" smtClean="0"/>
              <a:t>80 mm</a:t>
            </a:r>
          </a:p>
          <a:p>
            <a:pPr marL="0" indent="0">
              <a:buNone/>
            </a:pPr>
            <a:r>
              <a:rPr lang="ko-KR" altLang="en-US" sz="1050" b="1" dirty="0" smtClean="0"/>
              <a:t>한 변 </a:t>
            </a:r>
            <a:r>
              <a:rPr lang="en-US" altLang="ko-KR" sz="1050" b="1" dirty="0" smtClean="0"/>
              <a:t>10.63 mm</a:t>
            </a:r>
            <a:endParaRPr lang="en-US" altLang="ko-KR" sz="105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45283" y="2944367"/>
            <a:ext cx="1237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buFont typeface="Arial" panose="020B0604020202020204" pitchFamily="34" charset="0"/>
              <a:buNone/>
              <a:defRPr sz="1200" b="1"/>
            </a:lvl1pPr>
          </a:lstStyle>
          <a:p>
            <a:r>
              <a:rPr lang="ko-KR" altLang="en-US" sz="1050" dirty="0"/>
              <a:t>길이 </a:t>
            </a:r>
            <a:r>
              <a:rPr lang="en-US" altLang="ko-KR" sz="1050" dirty="0"/>
              <a:t>6</a:t>
            </a:r>
            <a:r>
              <a:rPr lang="en-US" altLang="ko-KR" sz="1050" dirty="0" smtClean="0"/>
              <a:t>0 </a:t>
            </a:r>
            <a:r>
              <a:rPr lang="en-US" altLang="ko-KR" sz="1050" dirty="0"/>
              <a:t>mm</a:t>
            </a:r>
          </a:p>
          <a:p>
            <a:r>
              <a:rPr lang="ko-KR" altLang="en-US" sz="1050" dirty="0"/>
              <a:t>한 변 </a:t>
            </a:r>
            <a:r>
              <a:rPr lang="en-US" altLang="ko-KR" sz="1050" dirty="0"/>
              <a:t>20 mm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90143" y="936260"/>
            <a:ext cx="4081057" cy="2008109"/>
            <a:chOff x="591312" y="936260"/>
            <a:chExt cx="4081057" cy="200810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866" y="936261"/>
              <a:ext cx="1363106" cy="200810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312" y="936261"/>
              <a:ext cx="976918" cy="200810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8608" y="936260"/>
              <a:ext cx="1563761" cy="200810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3008541" y="2926078"/>
            <a:ext cx="14626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buFont typeface="Arial" panose="020B0604020202020204" pitchFamily="34" charset="0"/>
              <a:buNone/>
              <a:defRPr sz="1200" b="1"/>
            </a:lvl1pPr>
          </a:lstStyle>
          <a:p>
            <a:r>
              <a:rPr lang="ko-KR" altLang="en-US" sz="1050" dirty="0"/>
              <a:t>길이 </a:t>
            </a:r>
            <a:r>
              <a:rPr lang="en-US" altLang="ko-KR" sz="1050" dirty="0"/>
              <a:t>6</a:t>
            </a:r>
            <a:r>
              <a:rPr lang="en-US" altLang="ko-KR" sz="1050" dirty="0" smtClean="0"/>
              <a:t>0 </a:t>
            </a:r>
            <a:r>
              <a:rPr lang="en-US" altLang="ko-KR" sz="1050" dirty="0"/>
              <a:t>mm</a:t>
            </a:r>
          </a:p>
          <a:p>
            <a:r>
              <a:rPr lang="ko-KR" altLang="en-US" sz="1050" dirty="0" smtClean="0"/>
              <a:t>바깥 지름 </a:t>
            </a:r>
            <a:r>
              <a:rPr lang="en-US" altLang="ko-KR" sz="1050" dirty="0" smtClean="0"/>
              <a:t>23.4 mm </a:t>
            </a:r>
          </a:p>
          <a:p>
            <a:r>
              <a:rPr lang="ko-KR" altLang="en-US" sz="1050" dirty="0" smtClean="0"/>
              <a:t>안쪽 지름 </a:t>
            </a:r>
            <a:r>
              <a:rPr lang="en-US" altLang="ko-KR" sz="1050" dirty="0" smtClean="0"/>
              <a:t>6 mm</a:t>
            </a:r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면적 같게 설계</a:t>
            </a:r>
            <a:r>
              <a:rPr lang="en-US" altLang="ko-KR" sz="1050" dirty="0" smtClean="0"/>
              <a:t>)</a:t>
            </a:r>
            <a:endParaRPr lang="en-US" altLang="ko-KR" sz="105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302" y="3000027"/>
            <a:ext cx="4483372" cy="20008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298" y="938538"/>
            <a:ext cx="4483372" cy="18897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298379" y="1288719"/>
            <a:ext cx="27704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buFont typeface="Arial" panose="020B0604020202020204" pitchFamily="34" charset="0"/>
              <a:buNone/>
              <a:defRPr sz="1200" b="1"/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/>
              <a:t>정적해석의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변형량은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중공축이</a:t>
            </a:r>
            <a:r>
              <a:rPr lang="ko-KR" altLang="en-US" sz="1050" dirty="0" smtClean="0"/>
              <a:t> 더 적으나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모달해석에서의 </a:t>
            </a:r>
            <a:r>
              <a:rPr lang="ko-KR" altLang="en-US" sz="1050" dirty="0" err="1" smtClean="0"/>
              <a:t>변형량은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사각단면</a:t>
            </a:r>
            <a:r>
              <a:rPr lang="ko-KR" altLang="en-US" sz="1050" dirty="0" smtClean="0"/>
              <a:t> 보가 더 적다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음료를 흘리지 않게 하는 안정성이 더 중요하므로 진동해석에서의 </a:t>
            </a:r>
            <a:r>
              <a:rPr lang="ko-KR" altLang="en-US" sz="1050" dirty="0" err="1" smtClean="0"/>
              <a:t>변형량이</a:t>
            </a:r>
            <a:r>
              <a:rPr lang="ko-KR" altLang="en-US" sz="1050" dirty="0" smtClean="0"/>
              <a:t> 더 적은 사각 단면 보를 최종 설계로 채택하였다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233" y="3733189"/>
            <a:ext cx="4264967" cy="14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A2ED9-F674-4627-9A6F-7F5194780766}"/>
              </a:ext>
            </a:extLst>
          </p:cNvPr>
          <p:cNvCxnSpPr>
            <a:cxnSpLocks/>
          </p:cNvCxnSpPr>
          <p:nvPr/>
        </p:nvCxnSpPr>
        <p:spPr>
          <a:xfrm>
            <a:off x="0" y="7137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2400" y="139224"/>
            <a:ext cx="4572000" cy="543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933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결론 및 고찰</a:t>
            </a:r>
            <a:endParaRPr lang="en-US" altLang="ko-KR" sz="2933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400" y="812480"/>
            <a:ext cx="11890248" cy="55895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302" y="987635"/>
            <a:ext cx="116530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600" b="1"/>
            </a:lvl1pPr>
          </a:lstStyle>
          <a:p>
            <a:r>
              <a:rPr lang="ko-KR" altLang="en-US" dirty="0"/>
              <a:t>실제 휘어짐 각에 의한 </a:t>
            </a:r>
            <a:r>
              <a:rPr lang="ko-KR" altLang="en-US" dirty="0" smtClean="0"/>
              <a:t>변형 길이를 </a:t>
            </a:r>
            <a:r>
              <a:rPr lang="ko-KR" altLang="en-US" dirty="0" err="1"/>
              <a:t>계산하는데에</a:t>
            </a:r>
            <a:r>
              <a:rPr lang="ko-KR" altLang="en-US" dirty="0"/>
              <a:t> 있어</a:t>
            </a:r>
            <a:r>
              <a:rPr lang="en-US" altLang="ko-KR" dirty="0"/>
              <a:t>, </a:t>
            </a:r>
            <a:r>
              <a:rPr lang="ko-KR" altLang="en-US" dirty="0" smtClean="0"/>
              <a:t>지지대의 위쪽과 </a:t>
            </a:r>
            <a:r>
              <a:rPr lang="ko-KR" altLang="en-US" dirty="0" err="1"/>
              <a:t>아랫쪽의</a:t>
            </a:r>
            <a:r>
              <a:rPr lang="ko-KR" altLang="en-US" dirty="0"/>
              <a:t> 상대적인 변형을 고려해야하나</a:t>
            </a:r>
            <a:r>
              <a:rPr lang="en-US" altLang="ko-KR" dirty="0"/>
              <a:t>. </a:t>
            </a:r>
            <a:r>
              <a:rPr lang="ko-KR" altLang="en-US" dirty="0"/>
              <a:t>해석을 할 </a:t>
            </a:r>
            <a:r>
              <a:rPr lang="ko-KR" altLang="en-US" dirty="0" smtClean="0"/>
              <a:t>때에는 </a:t>
            </a:r>
            <a:r>
              <a:rPr lang="ko-KR" altLang="en-US" dirty="0" err="1"/>
              <a:t>모드형상을</a:t>
            </a:r>
            <a:r>
              <a:rPr lang="ko-KR" altLang="en-US" dirty="0"/>
              <a:t> 정확히 알 수가 없으므로 절대 </a:t>
            </a:r>
            <a:r>
              <a:rPr lang="ko-KR" altLang="en-US" dirty="0" err="1"/>
              <a:t>변형량을</a:t>
            </a:r>
            <a:r>
              <a:rPr lang="ko-KR" altLang="en-US" dirty="0"/>
              <a:t> 기준으로 조건의 만족 정도를 파악하였다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중공축의</a:t>
            </a:r>
            <a:r>
              <a:rPr lang="ko-KR" altLang="en-US" dirty="0"/>
              <a:t> 경우 같은 면적대비 </a:t>
            </a:r>
            <a:r>
              <a:rPr lang="ko-KR" altLang="en-US" dirty="0" err="1"/>
              <a:t>중실축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사각단면</a:t>
            </a:r>
            <a:r>
              <a:rPr lang="ko-KR" altLang="en-US" dirty="0"/>
              <a:t> 보의 경우보다 </a:t>
            </a:r>
            <a:r>
              <a:rPr lang="ko-KR" altLang="en-US" dirty="0" smtClean="0"/>
              <a:t>단면 </a:t>
            </a:r>
            <a:r>
              <a:rPr lang="ko-KR" altLang="en-US" dirty="0"/>
              <a:t>이차 모멘트가 커서 </a:t>
            </a:r>
            <a:r>
              <a:rPr lang="ko-KR" altLang="en-US" dirty="0" err="1" smtClean="0"/>
              <a:t>중공축으로</a:t>
            </a:r>
            <a:r>
              <a:rPr lang="ko-KR" altLang="en-US" dirty="0" smtClean="0"/>
              <a:t> 설계했을 시 </a:t>
            </a:r>
            <a:r>
              <a:rPr lang="ko-KR" altLang="en-US" dirty="0" err="1" smtClean="0"/>
              <a:t>정적해석에</a:t>
            </a:r>
            <a:r>
              <a:rPr lang="ko-KR" altLang="en-US" dirty="0" smtClean="0"/>
              <a:t> 있어 </a:t>
            </a:r>
            <a:r>
              <a:rPr lang="ko-KR" altLang="en-US" dirty="0" err="1" smtClean="0"/>
              <a:t>변형량이</a:t>
            </a:r>
            <a:r>
              <a:rPr lang="ko-KR" altLang="en-US" dirty="0" smtClean="0"/>
              <a:t> 작아지는 효과를 볼 수 있었으며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해석의 경우에는 동일 면적일 때 </a:t>
            </a:r>
            <a:r>
              <a:rPr lang="ko-KR" altLang="en-US" dirty="0" err="1" smtClean="0"/>
              <a:t>사각단면의</a:t>
            </a:r>
            <a:r>
              <a:rPr lang="ko-KR" altLang="en-US" dirty="0" smtClean="0"/>
              <a:t> 경우가 </a:t>
            </a:r>
            <a:r>
              <a:rPr lang="ko-KR" altLang="en-US" dirty="0" err="1" smtClean="0"/>
              <a:t>중공축보다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변형량이</a:t>
            </a:r>
            <a:r>
              <a:rPr lang="ko-KR" altLang="en-US" dirty="0" smtClean="0"/>
              <a:t> 더 적은 결과를 얻었다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최종 설계는 높이를 </a:t>
            </a:r>
            <a:r>
              <a:rPr lang="en-US" altLang="ko-KR" dirty="0" smtClean="0"/>
              <a:t>20 mm </a:t>
            </a:r>
            <a:r>
              <a:rPr lang="ko-KR" altLang="en-US" dirty="0" smtClean="0"/>
              <a:t>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너비와 폭은 </a:t>
            </a:r>
            <a:r>
              <a:rPr lang="en-US" altLang="ko-KR" dirty="0" smtClean="0"/>
              <a:t>10 mm</a:t>
            </a:r>
            <a:r>
              <a:rPr lang="ko-KR" altLang="en-US" dirty="0" smtClean="0"/>
              <a:t>씩 늘린 사각단면보를 채택하였다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8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93BAA-9194-4B33-915E-8DB034A7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96446" y="6543664"/>
            <a:ext cx="2057400" cy="365125"/>
          </a:xfrm>
        </p:spPr>
        <p:txBody>
          <a:bodyPr/>
          <a:lstStyle/>
          <a:p>
            <a:pPr algn="ctr"/>
            <a:fld id="{44DE2C9D-BDA6-4909-9B4A-38ED0A83F158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A2ED9-F674-4627-9A6F-7F5194780766}"/>
              </a:ext>
            </a:extLst>
          </p:cNvPr>
          <p:cNvCxnSpPr>
            <a:cxnSpLocks/>
          </p:cNvCxnSpPr>
          <p:nvPr/>
        </p:nvCxnSpPr>
        <p:spPr>
          <a:xfrm>
            <a:off x="0" y="7137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2400" y="139224"/>
            <a:ext cx="4572000" cy="543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933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오류 사항 해결</a:t>
            </a:r>
            <a:endParaRPr lang="en-US" altLang="ko-KR" sz="2933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D1FFD0-EFE4-AB4E-BC3D-F51BC193BAD1}"/>
              </a:ext>
            </a:extLst>
          </p:cNvPr>
          <p:cNvSpPr/>
          <p:nvPr/>
        </p:nvSpPr>
        <p:spPr>
          <a:xfrm>
            <a:off x="0" y="6518629"/>
            <a:ext cx="12192000" cy="273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6" y="3307844"/>
            <a:ext cx="3373672" cy="256562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52400" y="830330"/>
            <a:ext cx="11890248" cy="2260342"/>
            <a:chOff x="152400" y="830330"/>
            <a:chExt cx="11890248" cy="2260342"/>
          </a:xfrm>
        </p:grpSpPr>
        <p:sp>
          <p:nvSpPr>
            <p:cNvPr id="30" name="TextBox 29"/>
            <p:cNvSpPr txBox="1"/>
            <p:nvPr/>
          </p:nvSpPr>
          <p:spPr>
            <a:xfrm>
              <a:off x="7734076" y="981037"/>
              <a:ext cx="4308572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100"/>
              </a:lvl1pPr>
            </a:lstStyle>
            <a:p>
              <a:r>
                <a:rPr lang="ko-KR" altLang="en-US" sz="1050" b="1" dirty="0" err="1" smtClean="0"/>
                <a:t>모달해석을</a:t>
              </a:r>
              <a:r>
                <a:rPr lang="ko-KR" altLang="en-US" sz="1050" b="1" dirty="0" smtClean="0"/>
                <a:t> 할 때 발생하는 </a:t>
              </a:r>
              <a:r>
                <a:rPr lang="en-US" altLang="ko-KR" sz="1050" b="1" dirty="0" smtClean="0"/>
                <a:t>Check </a:t>
              </a:r>
              <a:r>
                <a:rPr lang="en-US" altLang="ko-KR" sz="1050" b="1" dirty="0" smtClean="0"/>
                <a:t>the solver output </a:t>
              </a:r>
              <a:r>
                <a:rPr lang="ko-KR" altLang="en-US" sz="1050" b="1" dirty="0" smtClean="0"/>
                <a:t>문제</a:t>
              </a:r>
              <a:r>
                <a:rPr lang="en-US" altLang="ko-KR" sz="1050" b="1" dirty="0"/>
                <a:t> </a:t>
              </a:r>
              <a:r>
                <a:rPr lang="ko-KR" altLang="en-US" sz="1050" b="1" dirty="0" smtClean="0"/>
                <a:t>해결</a:t>
              </a:r>
              <a:endParaRPr lang="en-US" altLang="ko-KR" sz="1050" b="1" dirty="0" smtClean="0"/>
            </a:p>
            <a:p>
              <a:pPr marL="0" indent="0">
                <a:buNone/>
              </a:pPr>
              <a:r>
                <a:rPr lang="en-US" altLang="ko-KR" sz="1050" b="1" dirty="0"/>
                <a:t> </a:t>
              </a:r>
              <a:r>
                <a:rPr lang="en-US" altLang="ko-KR" sz="1050" b="1" dirty="0" smtClean="0"/>
                <a:t>   =&gt; 2020 R1</a:t>
              </a:r>
              <a:r>
                <a:rPr lang="ko-KR" altLang="en-US" sz="1050" b="1" dirty="0" smtClean="0"/>
                <a:t>으로 버전을 바꾸어 </a:t>
              </a:r>
              <a:r>
                <a:rPr lang="ko-KR" altLang="en-US" sz="1050" b="1" dirty="0" err="1" smtClean="0"/>
                <a:t>다운하니</a:t>
              </a:r>
              <a:r>
                <a:rPr lang="ko-KR" altLang="en-US" sz="1050" b="1" dirty="0" smtClean="0"/>
                <a:t> 정상적으로 구동 됨</a:t>
              </a:r>
              <a:endParaRPr lang="ko-KR" altLang="en-US" sz="105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2400" y="830330"/>
              <a:ext cx="11890248" cy="226034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776" y="881100"/>
              <a:ext cx="3373672" cy="214485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6570" y="881100"/>
              <a:ext cx="4026483" cy="213915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285046" y="869327"/>
              <a:ext cx="408007" cy="3383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52400" y="3200080"/>
            <a:ext cx="11890248" cy="3201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0776" y="5978953"/>
            <a:ext cx="336499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형상이 복잡하여 </a:t>
            </a:r>
            <a:r>
              <a:rPr lang="ko-KR" altLang="en-US" sz="1050" b="1" dirty="0" err="1" smtClean="0"/>
              <a:t>메쉬가</a:t>
            </a:r>
            <a:r>
              <a:rPr lang="ko-KR" altLang="en-US" sz="1050" b="1" dirty="0" smtClean="0"/>
              <a:t> 생성되지 않는 부분 확인</a:t>
            </a:r>
            <a:endParaRPr lang="en-US" altLang="ko-KR" sz="105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470" y="3307844"/>
            <a:ext cx="4046681" cy="156590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448580" y="5109999"/>
            <a:ext cx="24624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다음과 같이 형상을 최대한 </a:t>
            </a:r>
            <a:r>
              <a:rPr lang="ko-KR" altLang="en-US" sz="1050" b="1" dirty="0" smtClean="0"/>
              <a:t>단순화 </a:t>
            </a:r>
            <a:r>
              <a:rPr lang="en-US" altLang="ko-KR" sz="1050" b="1" dirty="0" smtClean="0"/>
              <a:t>=&gt; </a:t>
            </a:r>
            <a:r>
              <a:rPr lang="ko-KR" altLang="en-US" sz="1050" b="1" dirty="0" err="1" smtClean="0"/>
              <a:t>메쉬</a:t>
            </a:r>
            <a:r>
              <a:rPr lang="ko-KR" altLang="en-US" sz="1050" b="1" dirty="0" smtClean="0"/>
              <a:t> 문제 해결</a:t>
            </a:r>
            <a:r>
              <a:rPr lang="ko-KR" altLang="en-US" sz="1050" b="1" dirty="0" smtClean="0"/>
              <a:t> </a:t>
            </a:r>
            <a:endParaRPr lang="en-US" altLang="ko-KR" sz="1050" b="1" dirty="0" smtClean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3745" y="3307844"/>
            <a:ext cx="4209255" cy="183081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28534" y="5193266"/>
            <a:ext cx="404506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하중 조건을 주기 위해 바디 분할 실시</a:t>
            </a:r>
            <a:endParaRPr lang="en-US" altLang="ko-KR" sz="1050" b="1" dirty="0" smtClean="0"/>
          </a:p>
          <a:p>
            <a:pPr marL="0" indent="0">
              <a:buNone/>
            </a:pPr>
            <a:r>
              <a:rPr lang="en-US" altLang="ko-KR" sz="1050" b="1" dirty="0"/>
              <a:t> </a:t>
            </a:r>
            <a:r>
              <a:rPr lang="en-US" altLang="ko-KR" sz="1050" b="1" dirty="0" smtClean="0"/>
              <a:t>   =&gt; </a:t>
            </a:r>
            <a:r>
              <a:rPr lang="ko-KR" altLang="en-US" sz="1050" b="1" dirty="0" smtClean="0"/>
              <a:t>스페이스 클레임 환경에서 면 </a:t>
            </a:r>
            <a:r>
              <a:rPr lang="en-US" altLang="ko-KR" sz="1050" b="1" dirty="0" smtClean="0"/>
              <a:t>300</a:t>
            </a:r>
            <a:r>
              <a:rPr lang="ko-KR" altLang="en-US" sz="1050" b="1" dirty="0" smtClean="0"/>
              <a:t>개가 넘어가면 모델링    </a:t>
            </a:r>
            <a:r>
              <a:rPr lang="en-US" altLang="ko-KR" sz="1050" b="1" dirty="0" smtClean="0"/>
              <a:t/>
            </a:r>
            <a:br>
              <a:rPr lang="en-US" altLang="ko-KR" sz="1050" b="1" dirty="0" smtClean="0"/>
            </a:br>
            <a:r>
              <a:rPr lang="en-US" altLang="ko-KR" sz="1050" b="1" dirty="0" smtClean="0"/>
              <a:t>         </a:t>
            </a:r>
            <a:r>
              <a:rPr lang="ko-KR" altLang="en-US" sz="1050" b="1" dirty="0" smtClean="0"/>
              <a:t>이 되지 않으므로 고려하여 분할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3193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93BAA-9194-4B33-915E-8DB034A7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96446" y="6543664"/>
            <a:ext cx="2057400" cy="365125"/>
          </a:xfrm>
        </p:spPr>
        <p:txBody>
          <a:bodyPr/>
          <a:lstStyle/>
          <a:p>
            <a:pPr algn="ctr"/>
            <a:fld id="{44DE2C9D-BDA6-4909-9B4A-38ED0A83F158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A2ED9-F674-4627-9A6F-7F5194780766}"/>
              </a:ext>
            </a:extLst>
          </p:cNvPr>
          <p:cNvCxnSpPr>
            <a:cxnSpLocks/>
          </p:cNvCxnSpPr>
          <p:nvPr/>
        </p:nvCxnSpPr>
        <p:spPr>
          <a:xfrm>
            <a:off x="0" y="7137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2400" y="139224"/>
            <a:ext cx="4572000" cy="543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933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피드백 반영 사항</a:t>
            </a:r>
            <a:endParaRPr lang="en-US" altLang="ko-KR" sz="2933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D1FFD0-EFE4-AB4E-BC3D-F51BC193BAD1}"/>
              </a:ext>
            </a:extLst>
          </p:cNvPr>
          <p:cNvSpPr/>
          <p:nvPr/>
        </p:nvSpPr>
        <p:spPr>
          <a:xfrm>
            <a:off x="0" y="6518629"/>
            <a:ext cx="12192000" cy="273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200"/>
          </a:p>
        </p:txBody>
      </p:sp>
      <p:sp>
        <p:nvSpPr>
          <p:cNvPr id="28" name="직사각형 27"/>
          <p:cNvSpPr/>
          <p:nvPr/>
        </p:nvSpPr>
        <p:spPr>
          <a:xfrm>
            <a:off x="152400" y="830330"/>
            <a:ext cx="11890248" cy="226034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52400" y="3200080"/>
            <a:ext cx="11890248" cy="3201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67209" y="900332"/>
            <a:ext cx="40450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진동해석 </a:t>
            </a:r>
            <a:r>
              <a:rPr lang="en-US" altLang="ko-KR" sz="1050" b="1" dirty="0" smtClean="0"/>
              <a:t>: modal response</a:t>
            </a:r>
            <a:r>
              <a:rPr lang="ko-KR" altLang="en-US" sz="1050" b="1" dirty="0" smtClean="0"/>
              <a:t>에서 축에 </a:t>
            </a:r>
            <a:r>
              <a:rPr lang="en-US" altLang="ko-KR" sz="1050" b="1" dirty="0" smtClean="0"/>
              <a:t>rotating velocity </a:t>
            </a:r>
            <a:r>
              <a:rPr lang="ko-KR" altLang="en-US" sz="1050" b="1" dirty="0" smtClean="0"/>
              <a:t>조건을 주어 지지대와 모터 부분의 변형을 줄이는 해석을 할 예정</a:t>
            </a:r>
            <a:endParaRPr lang="en-US" altLang="ko-KR" sz="105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6" y="900332"/>
            <a:ext cx="4790992" cy="2120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76" y="3335414"/>
            <a:ext cx="2481230" cy="29398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383" y="3335414"/>
            <a:ext cx="5157250" cy="200468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07633" y="3336558"/>
            <a:ext cx="40450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그림과 같이 스페이스 클레임 환경에서 면을 분할하여 </a:t>
            </a:r>
            <a:r>
              <a:rPr lang="en-US" altLang="ko-KR" sz="1050" b="1" dirty="0" smtClean="0"/>
              <a:t>4</a:t>
            </a:r>
            <a:r>
              <a:rPr lang="ko-KR" altLang="en-US" sz="1050" b="1" dirty="0" smtClean="0"/>
              <a:t>개의 바퀴의 면에 </a:t>
            </a:r>
            <a:r>
              <a:rPr lang="en-US" altLang="ko-KR" sz="1050" b="1" dirty="0" smtClean="0"/>
              <a:t>frictionless support </a:t>
            </a:r>
            <a:r>
              <a:rPr lang="ko-KR" altLang="en-US" sz="1050" b="1" dirty="0" smtClean="0"/>
              <a:t>지정 </a:t>
            </a:r>
            <a:endParaRPr lang="en-US" altLang="ko-KR" sz="1050" b="1" dirty="0" smtClean="0"/>
          </a:p>
        </p:txBody>
      </p:sp>
      <p:sp>
        <p:nvSpPr>
          <p:cNvPr id="12" name="타원 11"/>
          <p:cNvSpPr/>
          <p:nvPr/>
        </p:nvSpPr>
        <p:spPr>
          <a:xfrm>
            <a:off x="1980586" y="4589246"/>
            <a:ext cx="504265" cy="411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99258" y="3226006"/>
            <a:ext cx="504265" cy="411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199257" y="5952469"/>
            <a:ext cx="504265" cy="411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10776" y="4599623"/>
            <a:ext cx="504265" cy="411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843867" y="4975824"/>
            <a:ext cx="504265" cy="411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152227" y="5011103"/>
            <a:ext cx="504265" cy="411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610929" y="5027108"/>
            <a:ext cx="504265" cy="411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453286" y="4969860"/>
            <a:ext cx="504265" cy="411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67209" y="1530935"/>
            <a:ext cx="40450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err="1" smtClean="0"/>
              <a:t>소음해석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: </a:t>
            </a:r>
            <a:r>
              <a:rPr lang="ko-KR" altLang="en-US" sz="1050" b="1" dirty="0" err="1" smtClean="0"/>
              <a:t>소음해석은</a:t>
            </a:r>
            <a:r>
              <a:rPr lang="ko-KR" altLang="en-US" sz="1050" b="1" dirty="0"/>
              <a:t> </a:t>
            </a:r>
            <a:r>
              <a:rPr lang="en-US" altLang="ko-KR" sz="1050" b="1" dirty="0" err="1" smtClean="0"/>
              <a:t>ansys</a:t>
            </a:r>
            <a:r>
              <a:rPr lang="ko-KR" altLang="en-US" sz="1050" b="1" dirty="0" smtClean="0"/>
              <a:t>에서 불가능하기 때문에 실제로 흡음재를 부착하여 작품을 만들 예정 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6189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93BAA-9194-4B33-915E-8DB034A7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96446" y="6543664"/>
            <a:ext cx="2057400" cy="365125"/>
          </a:xfrm>
        </p:spPr>
        <p:txBody>
          <a:bodyPr/>
          <a:lstStyle/>
          <a:p>
            <a:pPr algn="ctr"/>
            <a:fld id="{44DE2C9D-BDA6-4909-9B4A-38ED0A83F158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A2ED9-F674-4627-9A6F-7F5194780766}"/>
              </a:ext>
            </a:extLst>
          </p:cNvPr>
          <p:cNvCxnSpPr>
            <a:cxnSpLocks/>
          </p:cNvCxnSpPr>
          <p:nvPr/>
        </p:nvCxnSpPr>
        <p:spPr>
          <a:xfrm>
            <a:off x="0" y="7137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2400" y="139224"/>
            <a:ext cx="4572000" cy="543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933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피드백 반영 사항</a:t>
            </a:r>
            <a:endParaRPr lang="en-US" altLang="ko-KR" sz="2933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D1FFD0-EFE4-AB4E-BC3D-F51BC193BAD1}"/>
              </a:ext>
            </a:extLst>
          </p:cNvPr>
          <p:cNvSpPr/>
          <p:nvPr/>
        </p:nvSpPr>
        <p:spPr>
          <a:xfrm>
            <a:off x="0" y="6518629"/>
            <a:ext cx="12192000" cy="273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152400" y="785810"/>
            <a:ext cx="11890248" cy="5616229"/>
          </a:xfrm>
          <a:custGeom>
            <a:avLst/>
            <a:gdLst>
              <a:gd name="connsiteX0" fmla="*/ 0 w 11890248"/>
              <a:gd name="connsiteY0" fmla="*/ 0 h 5616229"/>
              <a:gd name="connsiteX1" fmla="*/ 11890248 w 11890248"/>
              <a:gd name="connsiteY1" fmla="*/ 0 h 5616229"/>
              <a:gd name="connsiteX2" fmla="*/ 11890248 w 11890248"/>
              <a:gd name="connsiteY2" fmla="*/ 5616229 h 5616229"/>
              <a:gd name="connsiteX3" fmla="*/ 0 w 11890248"/>
              <a:gd name="connsiteY3" fmla="*/ 5616229 h 5616229"/>
              <a:gd name="connsiteX4" fmla="*/ 0 w 11890248"/>
              <a:gd name="connsiteY4" fmla="*/ 0 h 5616229"/>
              <a:gd name="connsiteX0" fmla="*/ 0 w 11890248"/>
              <a:gd name="connsiteY0" fmla="*/ 0 h 5616229"/>
              <a:gd name="connsiteX1" fmla="*/ 11890248 w 11890248"/>
              <a:gd name="connsiteY1" fmla="*/ 0 h 5616229"/>
              <a:gd name="connsiteX2" fmla="*/ 11890248 w 11890248"/>
              <a:gd name="connsiteY2" fmla="*/ 2624902 h 5616229"/>
              <a:gd name="connsiteX3" fmla="*/ 11890248 w 11890248"/>
              <a:gd name="connsiteY3" fmla="*/ 5616229 h 5616229"/>
              <a:gd name="connsiteX4" fmla="*/ 0 w 11890248"/>
              <a:gd name="connsiteY4" fmla="*/ 5616229 h 5616229"/>
              <a:gd name="connsiteX5" fmla="*/ 0 w 11890248"/>
              <a:gd name="connsiteY5" fmla="*/ 0 h 5616229"/>
              <a:gd name="connsiteX0" fmla="*/ 0 w 11890248"/>
              <a:gd name="connsiteY0" fmla="*/ 0 h 5616229"/>
              <a:gd name="connsiteX1" fmla="*/ 11890248 w 11890248"/>
              <a:gd name="connsiteY1" fmla="*/ 0 h 5616229"/>
              <a:gd name="connsiteX2" fmla="*/ 11890248 w 11890248"/>
              <a:gd name="connsiteY2" fmla="*/ 2624902 h 5616229"/>
              <a:gd name="connsiteX3" fmla="*/ 11890248 w 11890248"/>
              <a:gd name="connsiteY3" fmla="*/ 5616229 h 5616229"/>
              <a:gd name="connsiteX4" fmla="*/ 6083808 w 11890248"/>
              <a:gd name="connsiteY4" fmla="*/ 5605846 h 5616229"/>
              <a:gd name="connsiteX5" fmla="*/ 0 w 11890248"/>
              <a:gd name="connsiteY5" fmla="*/ 5616229 h 5616229"/>
              <a:gd name="connsiteX6" fmla="*/ 0 w 11890248"/>
              <a:gd name="connsiteY6" fmla="*/ 0 h 5616229"/>
              <a:gd name="connsiteX0" fmla="*/ 0 w 11890248"/>
              <a:gd name="connsiteY0" fmla="*/ 0 h 5616229"/>
              <a:gd name="connsiteX1" fmla="*/ 11890248 w 11890248"/>
              <a:gd name="connsiteY1" fmla="*/ 0 h 5616229"/>
              <a:gd name="connsiteX2" fmla="*/ 11890248 w 11890248"/>
              <a:gd name="connsiteY2" fmla="*/ 2624902 h 5616229"/>
              <a:gd name="connsiteX3" fmla="*/ 6056376 w 11890248"/>
              <a:gd name="connsiteY3" fmla="*/ 2635285 h 5616229"/>
              <a:gd name="connsiteX4" fmla="*/ 6083808 w 11890248"/>
              <a:gd name="connsiteY4" fmla="*/ 5605846 h 5616229"/>
              <a:gd name="connsiteX5" fmla="*/ 0 w 11890248"/>
              <a:gd name="connsiteY5" fmla="*/ 5616229 h 5616229"/>
              <a:gd name="connsiteX6" fmla="*/ 0 w 11890248"/>
              <a:gd name="connsiteY6" fmla="*/ 0 h 561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90248" h="5616229">
                <a:moveTo>
                  <a:pt x="0" y="0"/>
                </a:moveTo>
                <a:lnTo>
                  <a:pt x="11890248" y="0"/>
                </a:lnTo>
                <a:lnTo>
                  <a:pt x="11890248" y="2624902"/>
                </a:lnTo>
                <a:lnTo>
                  <a:pt x="6056376" y="2635285"/>
                </a:lnTo>
                <a:lnTo>
                  <a:pt x="6083808" y="5605846"/>
                </a:lnTo>
                <a:lnTo>
                  <a:pt x="0" y="5616229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178617" y="3092968"/>
            <a:ext cx="4135487" cy="3273929"/>
            <a:chOff x="8161363" y="3012324"/>
            <a:chExt cx="4135487" cy="3273929"/>
          </a:xfrm>
        </p:grpSpPr>
        <p:sp>
          <p:nvSpPr>
            <p:cNvPr id="68" name="TextBox 67"/>
            <p:cNvSpPr txBox="1"/>
            <p:nvPr/>
          </p:nvSpPr>
          <p:spPr>
            <a:xfrm>
              <a:off x="11026642" y="5578367"/>
              <a:ext cx="119489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>
                <a:buFont typeface="Wingdings" panose="05000000000000000000" pitchFamily="2" charset="2"/>
                <a:buNone/>
                <a:defRPr sz="1000" b="1"/>
              </a:lvl1pPr>
            </a:lstStyle>
            <a:p>
              <a:r>
                <a:rPr lang="en-US" altLang="ko-KR" sz="800" dirty="0" smtClean="0"/>
                <a:t>F=49 N =&gt; </a:t>
              </a:r>
              <a:r>
                <a:rPr lang="ko-KR" altLang="en-US" sz="800" dirty="0" smtClean="0"/>
                <a:t>총 전체 로봇 무게 </a:t>
              </a:r>
              <a:r>
                <a:rPr lang="en-US" altLang="ko-KR" sz="800" dirty="0" smtClean="0"/>
                <a:t>20kg *9.81/4 (</a:t>
              </a:r>
              <a:r>
                <a:rPr lang="ko-KR" altLang="en-US" sz="800" dirty="0" smtClean="0"/>
                <a:t>바퀴 </a:t>
              </a:r>
              <a:r>
                <a:rPr lang="en-US" altLang="ko-KR" sz="800" dirty="0" smtClean="0"/>
                <a:t>4</a:t>
              </a:r>
              <a:r>
                <a:rPr lang="ko-KR" altLang="en-US" sz="800" dirty="0" smtClean="0"/>
                <a:t>개</a:t>
              </a:r>
              <a:r>
                <a:rPr lang="en-US" altLang="ko-KR" sz="800" dirty="0" smtClean="0"/>
                <a:t>) </a:t>
              </a:r>
              <a:endParaRPr lang="en-US" altLang="ko-KR" sz="800" dirty="0"/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중심에 가해진다고 가정</a:t>
              </a:r>
              <a:r>
                <a:rPr lang="en-US" altLang="ko-KR" sz="800" dirty="0"/>
                <a:t>) </a:t>
              </a:r>
              <a:endParaRPr lang="ko-KR" altLang="en-US" sz="8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161363" y="3012324"/>
              <a:ext cx="4135487" cy="2625337"/>
              <a:chOff x="145852" y="2785476"/>
              <a:chExt cx="5588870" cy="3547990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145852" y="3088358"/>
                <a:ext cx="889539" cy="791055"/>
                <a:chOff x="8945663" y="4044102"/>
                <a:chExt cx="921148" cy="819164"/>
              </a:xfrm>
            </p:grpSpPr>
            <p:grpSp>
              <p:nvGrpSpPr>
                <p:cNvPr id="48" name="그룹 47"/>
                <p:cNvGrpSpPr/>
                <p:nvPr/>
              </p:nvGrpSpPr>
              <p:grpSpPr>
                <a:xfrm>
                  <a:off x="9091749" y="4296015"/>
                  <a:ext cx="470262" cy="438449"/>
                  <a:chOff x="9091749" y="4296015"/>
                  <a:chExt cx="470262" cy="438449"/>
                </a:xfrm>
              </p:grpSpPr>
              <p:cxnSp>
                <p:nvCxnSpPr>
                  <p:cNvPr id="51" name="직선 화살표 연결선 50"/>
                  <p:cNvCxnSpPr/>
                  <p:nvPr/>
                </p:nvCxnSpPr>
                <p:spPr>
                  <a:xfrm>
                    <a:off x="9091749" y="4734463"/>
                    <a:ext cx="47026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화살표 연결선 51"/>
                  <p:cNvCxnSpPr/>
                  <p:nvPr/>
                </p:nvCxnSpPr>
                <p:spPr>
                  <a:xfrm flipV="1">
                    <a:off x="9091749" y="4296015"/>
                    <a:ext cx="0" cy="43844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9562011" y="4617045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indent="0">
                    <a:buFont typeface="Wingdings" panose="05000000000000000000" pitchFamily="2" charset="2"/>
                    <a:buNone/>
                    <a:defRPr sz="1000" b="1"/>
                  </a:lvl1pPr>
                </a:lstStyle>
                <a:p>
                  <a:r>
                    <a:rPr lang="en-US" altLang="ko-KR" dirty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8945663" y="4044102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indent="0">
                    <a:buFont typeface="Wingdings" panose="05000000000000000000" pitchFamily="2" charset="2"/>
                    <a:buNone/>
                    <a:defRPr sz="1000" b="1"/>
                  </a:lvl1pPr>
                </a:lstStyle>
                <a:p>
                  <a:r>
                    <a:rPr lang="en-US" altLang="ko-KR" dirty="0"/>
                    <a:t>y</a:t>
                  </a:r>
                  <a:endParaRPr lang="ko-KR" altLang="en-US" dirty="0"/>
                </a:p>
              </p:txBody>
            </p:sp>
          </p:grpSp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905" y="3647874"/>
                <a:ext cx="4073550" cy="1885920"/>
              </a:xfrm>
              <a:prstGeom prst="rect">
                <a:avLst/>
              </a:prstGeom>
            </p:spPr>
          </p:pic>
          <p:cxnSp>
            <p:nvCxnSpPr>
              <p:cNvPr id="57" name="직선 화살표 연결선 56"/>
              <p:cNvCxnSpPr/>
              <p:nvPr/>
            </p:nvCxnSpPr>
            <p:spPr>
              <a:xfrm>
                <a:off x="4919455" y="3647874"/>
                <a:ext cx="0" cy="1755314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36749" y="4316546"/>
                <a:ext cx="7979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71450" indent="-171450">
                  <a:buFont typeface="Wingdings" panose="05000000000000000000" pitchFamily="2" charset="2"/>
                  <a:buChar char="Ø"/>
                  <a:defRPr sz="1200" b="1"/>
                </a:lvl1pPr>
              </a:lstStyle>
              <a:p>
                <a:pPr marL="0" indent="0">
                  <a:buNone/>
                </a:pPr>
                <a:r>
                  <a:rPr lang="en-US" altLang="ko-KR" dirty="0"/>
                  <a:t>64 mm</a:t>
                </a:r>
                <a:endParaRPr lang="ko-KR" altLang="en-US" dirty="0"/>
              </a:p>
            </p:txBody>
          </p:sp>
          <p:cxnSp>
            <p:nvCxnSpPr>
              <p:cNvPr id="61" name="직선 화살표 연결선 60"/>
              <p:cNvCxnSpPr/>
              <p:nvPr/>
            </p:nvCxnSpPr>
            <p:spPr>
              <a:xfrm flipV="1">
                <a:off x="4442978" y="3264311"/>
                <a:ext cx="0" cy="3835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3937539" y="2985533"/>
                <a:ext cx="11099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indent="0">
                  <a:buFont typeface="Wingdings" panose="05000000000000000000" pitchFamily="2" charset="2"/>
                  <a:buNone/>
                  <a:defRPr sz="1000" b="1"/>
                </a:lvl1pPr>
              </a:lstStyle>
              <a:p>
                <a:r>
                  <a:rPr lang="ko-KR" altLang="en-US" dirty="0" smtClean="0"/>
                  <a:t>길이 </a:t>
                </a:r>
                <a:r>
                  <a:rPr lang="en-US" altLang="ko-KR" dirty="0"/>
                  <a:t>25.6 mm</a:t>
                </a:r>
                <a:endParaRPr lang="ko-KR" altLang="en-US" dirty="0"/>
              </a:p>
            </p:txBody>
          </p:sp>
          <p:cxnSp>
            <p:nvCxnSpPr>
              <p:cNvPr id="63" name="직선 화살표 연결선 62"/>
              <p:cNvCxnSpPr/>
              <p:nvPr/>
            </p:nvCxnSpPr>
            <p:spPr>
              <a:xfrm flipV="1">
                <a:off x="3644757" y="4746743"/>
                <a:ext cx="0" cy="4865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3133009" y="5215512"/>
                <a:ext cx="1443827" cy="386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71450" indent="-171450">
                  <a:buFont typeface="Wingdings" panose="05000000000000000000" pitchFamily="2" charset="2"/>
                  <a:buChar char="Ø"/>
                  <a:defRPr sz="1200" b="1"/>
                </a:lvl1pPr>
              </a:lstStyle>
              <a:p>
                <a:pPr marL="0" indent="0">
                  <a:buNone/>
                </a:pPr>
                <a:r>
                  <a:rPr lang="ko-KR" altLang="en-US" sz="1000" dirty="0" err="1"/>
                  <a:t>중실축</a:t>
                </a:r>
                <a:r>
                  <a:rPr lang="ko-KR" altLang="en-US" sz="1000" dirty="0"/>
                  <a:t> 지름 </a:t>
                </a:r>
                <a:r>
                  <a:rPr lang="en-US" altLang="ko-KR" sz="1000" dirty="0"/>
                  <a:t>8 mm</a:t>
                </a:r>
              </a:p>
              <a:p>
                <a:pPr marL="0" indent="0">
                  <a:buNone/>
                </a:pPr>
                <a:r>
                  <a:rPr lang="ko-KR" altLang="en-US" sz="1000" dirty="0"/>
                  <a:t>길이 </a:t>
                </a:r>
                <a:r>
                  <a:rPr lang="en-US" altLang="ko-KR" sz="1000" dirty="0"/>
                  <a:t>8mm</a:t>
                </a:r>
                <a:endParaRPr lang="ko-KR" altLang="en-US" sz="1000" dirty="0"/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>
                <a:off x="2057109" y="4804695"/>
                <a:ext cx="0" cy="729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216681" y="5533794"/>
                <a:ext cx="1680856" cy="237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indent="0">
                  <a:buFont typeface="Wingdings" panose="05000000000000000000" pitchFamily="2" charset="2"/>
                  <a:buNone/>
                  <a:defRPr sz="1000" b="1"/>
                </a:lvl1pPr>
              </a:lstStyle>
              <a:p>
                <a:r>
                  <a:rPr lang="ko-KR" altLang="en-US" dirty="0" err="1"/>
                  <a:t>중실축</a:t>
                </a:r>
                <a:r>
                  <a:rPr lang="ko-KR" altLang="en-US" dirty="0"/>
                  <a:t> 지름 </a:t>
                </a:r>
                <a:r>
                  <a:rPr lang="en-US" altLang="ko-KR" dirty="0"/>
                  <a:t>44.6 mm</a:t>
                </a:r>
                <a:endParaRPr lang="ko-KR" altLang="en-US" dirty="0"/>
              </a:p>
            </p:txBody>
          </p:sp>
          <p:cxnSp>
            <p:nvCxnSpPr>
              <p:cNvPr id="67" name="직선 화살표 연결선 66"/>
              <p:cNvCxnSpPr/>
              <p:nvPr/>
            </p:nvCxnSpPr>
            <p:spPr>
              <a:xfrm flipV="1">
                <a:off x="4419854" y="5403189"/>
                <a:ext cx="0" cy="9302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3200442" y="5233307"/>
                <a:ext cx="0" cy="87996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2511471" y="5868327"/>
                <a:ext cx="1692012" cy="45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indent="0">
                  <a:buFont typeface="Wingdings" panose="05000000000000000000" pitchFamily="2" charset="2"/>
                  <a:buNone/>
                  <a:defRPr sz="1000" b="1"/>
                </a:lvl1pPr>
              </a:lstStyle>
              <a:p>
                <a:r>
                  <a:rPr lang="en-US" altLang="ko-KR" sz="800" dirty="0"/>
                  <a:t>F1</a:t>
                </a:r>
                <a:r>
                  <a:rPr lang="en-US" altLang="ko-KR" sz="800" dirty="0" smtClean="0"/>
                  <a:t>=- 43.1 </a:t>
                </a:r>
                <a:r>
                  <a:rPr lang="en-US" altLang="ko-KR" sz="800" dirty="0" smtClean="0"/>
                  <a:t>N </a:t>
                </a:r>
              </a:p>
              <a:p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모터케이스의 </a:t>
                </a:r>
                <a:r>
                  <a:rPr lang="ko-KR" altLang="en-US" sz="800" dirty="0" err="1" smtClean="0"/>
                  <a:t>지지힘</a:t>
                </a:r>
                <a:r>
                  <a:rPr lang="en-US" altLang="ko-KR" sz="800" dirty="0" smtClean="0"/>
                  <a:t>)</a:t>
                </a:r>
                <a:endParaRPr lang="en-US" altLang="ko-KR" sz="800" dirty="0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1086795" y="3287808"/>
                <a:ext cx="2078734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1086795" y="3287808"/>
                <a:ext cx="0" cy="55397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>
                <a:off x="1364316" y="3287808"/>
                <a:ext cx="0" cy="55397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/>
              <p:nvPr/>
            </p:nvCxnSpPr>
            <p:spPr>
              <a:xfrm>
                <a:off x="1667066" y="3287808"/>
                <a:ext cx="0" cy="55397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1952997" y="3287808"/>
                <a:ext cx="0" cy="55397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>
                <a:off x="2272567" y="3287808"/>
                <a:ext cx="0" cy="55397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>
                <a:off x="2527663" y="3287808"/>
                <a:ext cx="0" cy="55397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>
                <a:off x="2817927" y="3287808"/>
                <a:ext cx="0" cy="55397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>
                <a:off x="3165529" y="3287808"/>
                <a:ext cx="0" cy="55397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3211656" y="4012622"/>
                <a:ext cx="769140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/>
              <p:nvPr/>
            </p:nvCxnSpPr>
            <p:spPr>
              <a:xfrm>
                <a:off x="3224222" y="4012622"/>
                <a:ext cx="0" cy="40885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/>
              <p:nvPr/>
            </p:nvCxnSpPr>
            <p:spPr>
              <a:xfrm>
                <a:off x="3403806" y="4012622"/>
                <a:ext cx="0" cy="40885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>
                <a:off x="3596225" y="4012622"/>
                <a:ext cx="0" cy="40885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3787547" y="4012622"/>
                <a:ext cx="0" cy="40885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3980796" y="4012622"/>
                <a:ext cx="0" cy="40885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338328" y="5804529"/>
                <a:ext cx="1025988" cy="237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indent="0">
                  <a:buFont typeface="Wingdings" panose="05000000000000000000" pitchFamily="2" charset="2"/>
                  <a:buNone/>
                  <a:defRPr sz="1000" b="1"/>
                </a:lvl1pPr>
              </a:lstStyle>
              <a:p>
                <a:r>
                  <a:rPr lang="ko-KR" altLang="en-US" dirty="0"/>
                  <a:t>길이 </a:t>
                </a:r>
                <a:r>
                  <a:rPr lang="en-US" altLang="ko-KR" dirty="0"/>
                  <a:t>= 71 mm</a:t>
                </a:r>
                <a:endParaRPr lang="ko-KR" altLang="en-US" dirty="0"/>
              </a:p>
            </p:txBody>
          </p:sp>
          <p:cxnSp>
            <p:nvCxnSpPr>
              <p:cNvPr id="89" name="꺾인 연결선 88"/>
              <p:cNvCxnSpPr>
                <a:endCxn id="88" idx="0"/>
              </p:cNvCxnSpPr>
              <p:nvPr/>
            </p:nvCxnSpPr>
            <p:spPr>
              <a:xfrm rot="10800000" flipV="1">
                <a:off x="851323" y="5246042"/>
                <a:ext cx="878077" cy="55848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085406" y="2785476"/>
                <a:ext cx="28521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71450" indent="-171450">
                  <a:buFont typeface="Wingdings" panose="05000000000000000000" pitchFamily="2" charset="2"/>
                  <a:buChar char="Ø"/>
                  <a:defRPr sz="1200" b="1"/>
                </a:lvl1pPr>
              </a:lstStyle>
              <a:p>
                <a:pPr marL="0" indent="0">
                  <a:buNone/>
                </a:pPr>
                <a:r>
                  <a:rPr lang="ko-KR" altLang="en-US" sz="1000" dirty="0" smtClean="0"/>
                  <a:t>모터 무게 </a:t>
                </a:r>
                <a:r>
                  <a:rPr lang="en-US" altLang="ko-KR" sz="1000" dirty="0" smtClean="0"/>
                  <a:t>: 0.6 kg =&gt; 0.6 * 9.81/0.079 = 74.5 </a:t>
                </a:r>
                <a:r>
                  <a:rPr lang="en-US" altLang="ko-KR" sz="1000" dirty="0"/>
                  <a:t>N/m</a:t>
                </a:r>
                <a:endParaRPr lang="ko-KR" altLang="en-US" sz="1000" dirty="0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50" y="866837"/>
            <a:ext cx="4748351" cy="18763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29" y="3902429"/>
            <a:ext cx="2401737" cy="107710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939927" y="2806127"/>
            <a:ext cx="99529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en-US" altLang="ko-KR" sz="1050" b="1" dirty="0" smtClean="0"/>
              <a:t>&lt;</a:t>
            </a:r>
            <a:r>
              <a:rPr lang="ko-KR" altLang="en-US" sz="1050" b="1" dirty="0" smtClean="0"/>
              <a:t>전체 형상</a:t>
            </a:r>
            <a:r>
              <a:rPr lang="en-US" altLang="ko-KR" sz="1050" b="1" dirty="0" smtClean="0"/>
              <a:t>&gt;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939927" y="5987531"/>
            <a:ext cx="99529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en-US" altLang="ko-KR" sz="1050" b="1" dirty="0" smtClean="0"/>
              <a:t>&lt;</a:t>
            </a:r>
            <a:r>
              <a:rPr lang="ko-KR" altLang="en-US" sz="1050" b="1" dirty="0" smtClean="0"/>
              <a:t>모터 부분</a:t>
            </a:r>
            <a:r>
              <a:rPr lang="en-US" altLang="ko-KR" sz="1050" b="1" dirty="0" smtClean="0"/>
              <a:t>&gt;</a:t>
            </a:r>
          </a:p>
        </p:txBody>
      </p:sp>
      <p:grpSp>
        <p:nvGrpSpPr>
          <p:cNvPr id="97" name="그룹 96"/>
          <p:cNvGrpSpPr/>
          <p:nvPr/>
        </p:nvGrpSpPr>
        <p:grpSpPr>
          <a:xfrm>
            <a:off x="5391421" y="866833"/>
            <a:ext cx="1892477" cy="2289320"/>
            <a:chOff x="5936126" y="866833"/>
            <a:chExt cx="1892477" cy="228932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6126" y="866833"/>
              <a:ext cx="1892477" cy="1876371"/>
            </a:xfrm>
            <a:prstGeom prst="rect">
              <a:avLst/>
            </a:prstGeom>
          </p:spPr>
        </p:pic>
        <p:cxnSp>
          <p:nvCxnSpPr>
            <p:cNvPr id="16" name="직선 화살표 연결선 15"/>
            <p:cNvCxnSpPr/>
            <p:nvPr/>
          </p:nvCxnSpPr>
          <p:spPr>
            <a:xfrm flipH="1">
              <a:off x="6931234" y="866833"/>
              <a:ext cx="42" cy="56522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396393" y="889861"/>
              <a:ext cx="141384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>
                <a:buFont typeface="Wingdings" panose="05000000000000000000" pitchFamily="2" charset="2"/>
                <a:buNone/>
                <a:defRPr sz="1000" b="1"/>
              </a:lvl1pPr>
            </a:lstStyle>
            <a:p>
              <a:r>
                <a:rPr lang="en-US" altLang="ko-KR" dirty="0" smtClean="0"/>
                <a:t>80 g=&gt; 0.7848 N</a:t>
              </a:r>
              <a:endParaRPr lang="ko-KR" altLang="en-US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 flipV="1">
              <a:off x="6931234" y="2658312"/>
              <a:ext cx="0" cy="49784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1679" y="889861"/>
            <a:ext cx="4256638" cy="1643008"/>
          </a:xfrm>
          <a:prstGeom prst="rect">
            <a:avLst/>
          </a:prstGeom>
        </p:spPr>
      </p:pic>
      <p:cxnSp>
        <p:nvCxnSpPr>
          <p:cNvPr id="98" name="직선 화살표 연결선 97"/>
          <p:cNvCxnSpPr/>
          <p:nvPr/>
        </p:nvCxnSpPr>
        <p:spPr>
          <a:xfrm>
            <a:off x="7572201" y="1012971"/>
            <a:ext cx="0" cy="2968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10141665" y="785810"/>
            <a:ext cx="0" cy="2968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11449257" y="1135222"/>
            <a:ext cx="0" cy="2968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8925513" y="1432053"/>
            <a:ext cx="0" cy="2968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580318" y="877844"/>
            <a:ext cx="21570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Wingdings" panose="05000000000000000000" pitchFamily="2" charset="2"/>
              <a:buNone/>
              <a:defRPr sz="1000" b="1"/>
            </a:lvl1pPr>
          </a:lstStyle>
          <a:p>
            <a:r>
              <a:rPr lang="en-US" altLang="ko-KR" dirty="0" smtClean="0"/>
              <a:t>8</a:t>
            </a:r>
            <a:r>
              <a:rPr lang="ko-KR" altLang="en-US" dirty="0"/>
              <a:t> </a:t>
            </a:r>
            <a:r>
              <a:rPr lang="en-US" altLang="ko-KR" dirty="0" smtClean="0"/>
              <a:t>kg=&gt; 78.48 N 4</a:t>
            </a:r>
            <a:r>
              <a:rPr lang="ko-KR" altLang="en-US" dirty="0" smtClean="0"/>
              <a:t>개로 분산</a:t>
            </a:r>
            <a:endParaRPr lang="ko-KR" altLang="en-US" dirty="0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9602169" y="1901378"/>
            <a:ext cx="0" cy="29683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59352" y="2191688"/>
            <a:ext cx="21570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Wingdings" panose="05000000000000000000" pitchFamily="2" charset="2"/>
              <a:buNone/>
              <a:defRPr sz="1000" b="1"/>
            </a:lvl1pPr>
          </a:lstStyle>
          <a:p>
            <a:r>
              <a:rPr lang="en-US" altLang="ko-KR" dirty="0" smtClean="0"/>
              <a:t>0.5 kg=&gt; 4.905 N </a:t>
            </a:r>
            <a:endParaRPr lang="ko-KR" altLang="en-US" dirty="0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8596329" y="1894857"/>
            <a:ext cx="0" cy="2968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10623249" y="1805018"/>
            <a:ext cx="0" cy="2968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원호 112"/>
          <p:cNvSpPr/>
          <p:nvPr/>
        </p:nvSpPr>
        <p:spPr>
          <a:xfrm flipV="1">
            <a:off x="8596329" y="1810479"/>
            <a:ext cx="2026920" cy="894760"/>
          </a:xfrm>
          <a:prstGeom prst="arc">
            <a:avLst>
              <a:gd name="adj1" fmla="val 10746604"/>
              <a:gd name="adj2" fmla="val 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057092" y="2710700"/>
            <a:ext cx="13604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Wingdings" panose="05000000000000000000" pitchFamily="2" charset="2"/>
              <a:buNone/>
              <a:defRPr sz="1000" b="1"/>
            </a:lvl1pPr>
          </a:lstStyle>
          <a:p>
            <a:r>
              <a:rPr lang="ko-KR" altLang="en-US" dirty="0" smtClean="0"/>
              <a:t>기타 회로 무게 적용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94200" y="3116719"/>
            <a:ext cx="14138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Wingdings" panose="05000000000000000000" pitchFamily="2" charset="2"/>
              <a:buNone/>
              <a:defRPr sz="1000" b="1"/>
            </a:lvl1pPr>
          </a:lstStyle>
          <a:p>
            <a:r>
              <a:rPr lang="en-US" altLang="ko-KR" dirty="0" smtClean="0"/>
              <a:t>&lt;</a:t>
            </a:r>
            <a:r>
              <a:rPr lang="ko-KR" altLang="en-US" dirty="0" smtClean="0"/>
              <a:t>하중 조건 피드백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6319150" y="3510843"/>
            <a:ext cx="5723498" cy="289119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4889" y="3548808"/>
            <a:ext cx="3302130" cy="2372358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0585" y="3614457"/>
            <a:ext cx="1905000" cy="1628775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6374794" y="6017726"/>
            <a:ext cx="40677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Wingdings" panose="05000000000000000000" pitchFamily="2" charset="2"/>
              <a:buNone/>
              <a:defRPr sz="1000" b="1"/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정적해석의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구속조건과</a:t>
            </a:r>
            <a:r>
              <a:rPr lang="ko-KR" altLang="en-US" dirty="0" smtClean="0"/>
              <a:t> 모델링을 가져와서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해석 시행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78160" y="6067847"/>
            <a:ext cx="14138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Wingdings" panose="05000000000000000000" pitchFamily="2" charset="2"/>
              <a:buNone/>
              <a:defRPr sz="1000" b="1"/>
            </a:lvl1pPr>
          </a:lstStyle>
          <a:p>
            <a:r>
              <a:rPr lang="en-US" altLang="ko-KR" dirty="0" smtClean="0"/>
              <a:t>&lt;</a:t>
            </a:r>
            <a:r>
              <a:rPr lang="ko-KR" altLang="en-US" dirty="0" smtClean="0"/>
              <a:t>모델링 피드백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4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93BAA-9194-4B33-915E-8DB034A7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96446" y="6543664"/>
            <a:ext cx="2057400" cy="365125"/>
          </a:xfrm>
        </p:spPr>
        <p:txBody>
          <a:bodyPr/>
          <a:lstStyle/>
          <a:p>
            <a:pPr algn="ctr"/>
            <a:fld id="{44DE2C9D-BDA6-4909-9B4A-38ED0A83F158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A2ED9-F674-4627-9A6F-7F5194780766}"/>
              </a:ext>
            </a:extLst>
          </p:cNvPr>
          <p:cNvCxnSpPr>
            <a:cxnSpLocks/>
          </p:cNvCxnSpPr>
          <p:nvPr/>
        </p:nvCxnSpPr>
        <p:spPr>
          <a:xfrm>
            <a:off x="0" y="7137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2400" y="139224"/>
            <a:ext cx="4572000" cy="543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933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정적 해석 결과 </a:t>
            </a:r>
            <a:endParaRPr lang="en-US" altLang="ko-KR" sz="2933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D1FFD0-EFE4-AB4E-BC3D-F51BC193BAD1}"/>
              </a:ext>
            </a:extLst>
          </p:cNvPr>
          <p:cNvSpPr/>
          <p:nvPr/>
        </p:nvSpPr>
        <p:spPr>
          <a:xfrm>
            <a:off x="0" y="6518629"/>
            <a:ext cx="12192000" cy="273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152400" y="850072"/>
            <a:ext cx="11890248" cy="250829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88827" y="2891710"/>
            <a:ext cx="21599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수정한 모델 정적 해석 결과</a:t>
            </a:r>
            <a:endParaRPr lang="en-US" altLang="ko-KR" sz="105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5" y="897600"/>
            <a:ext cx="5512977" cy="1781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207" y="897601"/>
            <a:ext cx="3930527" cy="240444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52400" y="3478179"/>
            <a:ext cx="11890248" cy="292386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797289" y="3613309"/>
            <a:ext cx="8245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지지대 변형을 적게 하는 것이 목표이므로 </a:t>
            </a:r>
            <a:r>
              <a:rPr lang="ko-KR" altLang="en-US" sz="1050" b="1" dirty="0" err="1" smtClean="0"/>
              <a:t>정적해석</a:t>
            </a:r>
            <a:r>
              <a:rPr lang="ko-KR" altLang="en-US" sz="1050" b="1" dirty="0" smtClean="0"/>
              <a:t> 결과 휘는 </a:t>
            </a:r>
            <a:r>
              <a:rPr lang="ko-KR" altLang="en-US" sz="1050" b="1" dirty="0"/>
              <a:t>방</a:t>
            </a:r>
            <a:r>
              <a:rPr lang="ko-KR" altLang="en-US" sz="1050" b="1" dirty="0" smtClean="0"/>
              <a:t>향에 대한 단면 이차 모멘트의 값을 크게 하여 </a:t>
            </a:r>
            <a:r>
              <a:rPr lang="ko-KR" altLang="en-US" sz="1050" b="1" dirty="0" err="1" smtClean="0"/>
              <a:t>변형량을</a:t>
            </a:r>
            <a:r>
              <a:rPr lang="ko-KR" altLang="en-US" sz="1050" b="1" dirty="0" smtClean="0"/>
              <a:t> 줄일 </a:t>
            </a:r>
            <a:r>
              <a:rPr lang="ko-KR" altLang="en-US" sz="1050" b="1" dirty="0" smtClean="0"/>
              <a:t>예정 </a:t>
            </a:r>
            <a:endParaRPr lang="en-US" altLang="ko-KR" sz="105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3649" y="897599"/>
            <a:ext cx="981991" cy="242972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410440" y="3405897"/>
            <a:ext cx="482317" cy="546687"/>
            <a:chOff x="2178617" y="4114233"/>
            <a:chExt cx="482317" cy="546687"/>
          </a:xfrm>
        </p:grpSpPr>
        <p:cxnSp>
          <p:nvCxnSpPr>
            <p:cNvPr id="34" name="직선 화살표 연결선 33"/>
            <p:cNvCxnSpPr/>
            <p:nvPr/>
          </p:nvCxnSpPr>
          <p:spPr>
            <a:xfrm>
              <a:off x="2283004" y="4607537"/>
              <a:ext cx="336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283004" y="4294240"/>
              <a:ext cx="0" cy="31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178617" y="4114233"/>
              <a:ext cx="217798" cy="175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>
                <a:buFont typeface="Wingdings" panose="05000000000000000000" pitchFamily="2" charset="2"/>
                <a:buNone/>
                <a:defRPr sz="1000" b="1"/>
              </a:lvl1pPr>
            </a:lstStyle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76738" y="4414699"/>
              <a:ext cx="1841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>
                <a:buFont typeface="Wingdings" panose="05000000000000000000" pitchFamily="2" charset="2"/>
                <a:buNone/>
                <a:defRPr sz="1000" b="1"/>
              </a:lvl1pPr>
            </a:lstStyle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955244" y="3568946"/>
            <a:ext cx="842045" cy="2703667"/>
            <a:chOff x="757539" y="3530481"/>
            <a:chExt cx="842045" cy="27036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727991A-134E-4975-8922-9A1DC352281F}"/>
                </a:ext>
              </a:extLst>
            </p:cNvPr>
            <p:cNvSpPr/>
            <p:nvPr/>
          </p:nvSpPr>
          <p:spPr>
            <a:xfrm>
              <a:off x="757539" y="3956862"/>
              <a:ext cx="842045" cy="1985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4">
              <a:extLst>
                <a:ext uri="{FF2B5EF4-FFF2-40B4-BE49-F238E27FC236}">
                  <a16:creationId xmlns:a16="http://schemas.microsoft.com/office/drawing/2014/main" id="{722D28C4-CB4B-4A48-A47F-CF4B47F1B7C3}"/>
                </a:ext>
              </a:extLst>
            </p:cNvPr>
            <p:cNvSpPr/>
            <p:nvPr/>
          </p:nvSpPr>
          <p:spPr>
            <a:xfrm>
              <a:off x="1090586" y="3530481"/>
              <a:ext cx="175950" cy="3854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>
              <a:off x="1015704" y="5942274"/>
              <a:ext cx="325714" cy="2918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오른쪽으로 구부러짐 2">
              <a:extLst>
                <a:ext uri="{FF2B5EF4-FFF2-40B4-BE49-F238E27FC236}">
                  <a16:creationId xmlns:a16="http://schemas.microsoft.com/office/drawing/2014/main" id="{394718B5-2344-4367-ABFC-25D3A88D1270}"/>
                </a:ext>
              </a:extLst>
            </p:cNvPr>
            <p:cNvSpPr/>
            <p:nvPr/>
          </p:nvSpPr>
          <p:spPr>
            <a:xfrm rot="5400000">
              <a:off x="1022926" y="3456463"/>
              <a:ext cx="299650" cy="57218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0858118" y="2935996"/>
            <a:ext cx="12704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err="1" smtClean="0"/>
              <a:t>변형량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mm</a:t>
            </a:r>
            <a:r>
              <a:rPr lang="ko-KR" altLang="en-US" sz="1050" b="1" dirty="0" smtClean="0"/>
              <a:t> </a:t>
            </a:r>
            <a:endParaRPr lang="en-US" altLang="ko-KR" sz="1050" b="1" dirty="0" smtClean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83" y="3581837"/>
            <a:ext cx="2066686" cy="260435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20242" y="6131520"/>
            <a:ext cx="172975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err="1" smtClean="0"/>
              <a:t>본미세스</a:t>
            </a:r>
            <a:r>
              <a:rPr lang="ko-KR" altLang="en-US" sz="1050" b="1" dirty="0" smtClean="0"/>
              <a:t> 응력 </a:t>
            </a:r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Mpa</a:t>
            </a:r>
            <a:r>
              <a:rPr lang="en-US" altLang="ko-KR" sz="1050" b="1" dirty="0" smtClean="0"/>
              <a:t>)</a:t>
            </a:r>
            <a:r>
              <a:rPr lang="ko-KR" altLang="en-US" sz="1050" b="1" dirty="0" smtClean="0"/>
              <a:t> </a:t>
            </a:r>
            <a:endParaRPr lang="en-US" altLang="ko-KR" sz="105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C757161-D906-4B6F-9ADE-E395990AED97}"/>
                  </a:ext>
                </a:extLst>
              </p:cNvPr>
              <p:cNvSpPr txBox="1"/>
              <p:nvPr/>
            </p:nvSpPr>
            <p:spPr>
              <a:xfrm>
                <a:off x="5211686" y="3929492"/>
                <a:ext cx="6688619" cy="1827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71450" indent="-171450">
                  <a:buFont typeface="Arial" panose="020B0604020202020204" pitchFamily="34" charset="0"/>
                  <a:buChar char="•"/>
                  <a:defRPr sz="1050" b="1"/>
                </a:lvl1pPr>
              </a:lstStyle>
              <a:p>
                <a:pPr marL="0" indent="0">
                  <a:buNone/>
                </a:pPr>
                <a:r>
                  <a:rPr lang="en-US" altLang="ko-KR" dirty="0" smtClean="0"/>
                  <a:t>&lt;</a:t>
                </a:r>
                <a:r>
                  <a:rPr lang="ko-KR" altLang="en-US" dirty="0" smtClean="0"/>
                  <a:t>가정</a:t>
                </a:r>
                <a:r>
                  <a:rPr lang="en-US" altLang="ko-KR" dirty="0" smtClean="0"/>
                  <a:t>&gt;</a:t>
                </a:r>
                <a:r>
                  <a:rPr lang="ko-KR" altLang="en-US" dirty="0" smtClean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세로 </a:t>
                </a:r>
                <a:r>
                  <a:rPr lang="en-US" altLang="ko-KR" dirty="0"/>
                  <a:t>x(mm), </a:t>
                </a:r>
                <a:r>
                  <a:rPr lang="ko-KR" altLang="en-US" dirty="0"/>
                  <a:t>높이 </a:t>
                </a:r>
                <a:r>
                  <a:rPr lang="en-US" altLang="ko-KR" dirty="0"/>
                  <a:t>80mm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PLA </a:t>
                </a:r>
                <a:r>
                  <a:rPr lang="ko-KR" altLang="en-US" dirty="0"/>
                  <a:t>지지대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보 가정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휘어짐이 </a:t>
                </a:r>
                <a:r>
                  <a:rPr lang="en-US" altLang="ko-KR" dirty="0"/>
                  <a:t>11.32</a:t>
                </a:r>
                <a:r>
                  <a:rPr lang="ko-KR" altLang="en-US" dirty="0"/>
                  <a:t>도를 넘어가면 음료 운반 불가능</a:t>
                </a:r>
                <a:r>
                  <a:rPr lang="en-US" altLang="ko-KR" dirty="0" smtClean="0"/>
                  <a:t>. (</a:t>
                </a:r>
                <a:r>
                  <a:rPr lang="ko-KR" altLang="en-US" dirty="0" err="1" smtClean="0"/>
                  <a:t>그란데</a:t>
                </a:r>
                <a:r>
                  <a:rPr lang="ko-KR" altLang="en-US" dirty="0" smtClean="0"/>
                  <a:t> 사이즈 </a:t>
                </a:r>
                <a:r>
                  <a:rPr lang="ko-KR" altLang="en-US" dirty="0" smtClean="0"/>
                  <a:t>기준 조사 및 실제 실험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r>
                  <a:rPr lang="ko-KR" altLang="en-US" dirty="0"/>
                  <a:t>또한 응력 파손 조건도 만족해야 함</a:t>
                </a:r>
                <a:endParaRPr lang="en-US" altLang="ko-KR" dirty="0"/>
              </a:p>
              <a:p>
                <a:r>
                  <a:rPr lang="ko-KR" altLang="en-US" dirty="0" smtClean="0"/>
                  <a:t>모터 정격 주파수 </a:t>
                </a:r>
                <a:r>
                  <a:rPr lang="en-US" altLang="ko-KR" dirty="0" smtClean="0"/>
                  <a:t>116.67 Hz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근처</a:t>
                </a:r>
                <a:r>
                  <a:rPr lang="ko-KR" altLang="en-US" dirty="0" smtClean="0"/>
                  <a:t>에서 </a:t>
                </a:r>
                <a:r>
                  <a:rPr lang="ko-KR" altLang="en-US" dirty="0" err="1" smtClean="0"/>
                  <a:t>변형량</a:t>
                </a:r>
                <a:r>
                  <a:rPr lang="ko-KR" altLang="en-US" dirty="0" smtClean="0"/>
                  <a:t> 조건과 정적해석에서 파손 </a:t>
                </a:r>
                <a:r>
                  <a:rPr lang="ko-KR" altLang="en-US" dirty="0"/>
                  <a:t>조건 확인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주어진 조건 </a:t>
                </a:r>
                <a:r>
                  <a:rPr lang="en-US" altLang="ko-KR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=2.34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정사각형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/>
                        </m:ctrlPr>
                      </m:sSubPr>
                      <m:e>
                        <m:r>
                          <a:rPr lang="ko-KR" altLang="en-US"/>
                          <m:t>𝜎</m:t>
                        </m:r>
                      </m:e>
                      <m:sub>
                        <m:r>
                          <a:rPr lang="en-US" altLang="ko-KR"/>
                          <m:t>𝑎𝑙𝑙</m:t>
                        </m:r>
                      </m:sub>
                    </m:sSub>
                    <m:r>
                      <a:rPr lang="en-US" altLang="ko-KR"/>
                      <m:t>=</m:t>
                    </m:r>
                    <m:f>
                      <m:fPr>
                        <m:ctrlPr>
                          <a:rPr lang="en-US" altLang="ko-KR"/>
                        </m:ctrlPr>
                      </m:fPr>
                      <m:num>
                        <m:sSub>
                          <m:sSubPr>
                            <m:ctrlPr>
                              <a:rPr lang="en-US" altLang="ko-KR"/>
                            </m:ctrlPr>
                          </m:sSubPr>
                          <m:e>
                            <m:r>
                              <a:rPr lang="ko-KR" altLang="en-US"/>
                              <m:t>𝜎</m:t>
                            </m:r>
                          </m:e>
                          <m:sub>
                            <m:r>
                              <a:rPr lang="en-US" altLang="ko-KR"/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altLang="ko-KR"/>
                          <m:t>2</m:t>
                        </m:r>
                      </m:den>
                    </m:f>
                    <m:r>
                      <a:rPr lang="en-US" altLang="ko-KR"/>
                      <m:t>=31.815 </m:t>
                    </m:r>
                    <m:r>
                      <a:rPr lang="en-US" altLang="ko-KR"/>
                      <m:t>𝑀𝑝𝑎</m:t>
                    </m:r>
                    <m:r>
                      <a:rPr lang="en-US" altLang="ko-KR"/>
                      <m:t> </m:t>
                    </m:r>
                    <m:d>
                      <m:dPr>
                        <m:ctrlPr>
                          <a:rPr lang="en-US" altLang="ko-KR"/>
                        </m:ctrlPr>
                      </m:dPr>
                      <m:e>
                        <m:r>
                          <a:rPr lang="en-US" altLang="ko-KR"/>
                          <m:t>𝑆</m:t>
                        </m:r>
                        <m:r>
                          <a:rPr lang="en-US" altLang="ko-KR"/>
                          <m:t>=2</m:t>
                        </m:r>
                      </m:e>
                    </m:d>
                    <m:r>
                      <a:rPr lang="en-US" altLang="ko-KR"/>
                      <m:t>,  </m:t>
                    </m:r>
                    <m:sSub>
                      <m:sSubPr>
                        <m:ctrlPr>
                          <a:rPr lang="en-US" altLang="ko-KR"/>
                        </m:ctrlPr>
                      </m:sSubPr>
                      <m:e>
                        <m:r>
                          <a:rPr lang="ko-KR" altLang="en-US"/>
                          <m:t>𝜎</m:t>
                        </m:r>
                      </m:e>
                      <m:sub>
                        <m:r>
                          <a:rPr lang="en-US" altLang="ko-KR"/>
                          <m:t>𝑦𝑖𝑒𝑙𝑑</m:t>
                        </m:r>
                      </m:sub>
                    </m:sSub>
                    <m:r>
                      <a:rPr lang="en-US" altLang="ko-KR"/>
                      <m:t>=50 </m:t>
                    </m:r>
                    <m:r>
                      <a:rPr lang="en-US" altLang="ko-KR"/>
                      <m:t>𝑀𝑝𝑎</m:t>
                    </m:r>
                    <m:r>
                      <a:rPr lang="en-US" altLang="ko-KR"/>
                      <m:t> (</m:t>
                    </m:r>
                    <m:sSub>
                      <m:sSubPr>
                        <m:ctrlPr>
                          <a:rPr lang="en-US" altLang="ko-KR"/>
                        </m:ctrlPr>
                      </m:sSubPr>
                      <m:e>
                        <m:r>
                          <a:rPr lang="ko-KR" altLang="en-US"/>
                          <m:t>𝜎</m:t>
                        </m:r>
                      </m:e>
                      <m:sub>
                        <m:r>
                          <a:rPr lang="en-US" altLang="ko-KR"/>
                          <m:t>𝑦</m:t>
                        </m:r>
                      </m:sub>
                    </m:sSub>
                    <m:r>
                      <a:rPr lang="en-US" altLang="ko-KR"/>
                      <m:t>&gt;</m:t>
                    </m:r>
                    <m:sSub>
                      <m:sSubPr>
                        <m:ctrlPr>
                          <a:rPr lang="en-US" altLang="ko-KR"/>
                        </m:ctrlPr>
                      </m:sSubPr>
                      <m:e>
                        <m:r>
                          <a:rPr lang="ko-KR" altLang="en-US"/>
                          <m:t>𝜎</m:t>
                        </m:r>
                      </m:e>
                      <m:sub>
                        <m:r>
                          <a:rPr lang="en-US" altLang="ko-KR"/>
                          <m:t>𝑎𝑙𝑙</m:t>
                        </m:r>
                      </m:sub>
                    </m:sSub>
                    <m:r>
                      <a:rPr lang="en-US" altLang="ko-KR"/>
                      <m:t>, </m:t>
                    </m:r>
                    <m:r>
                      <a:rPr lang="ko-KR" altLang="en-US"/>
                      <m:t>탄성범위</m:t>
                    </m:r>
                    <m:r>
                      <a:rPr lang="en-US" altLang="ko-KR"/>
                      <m:t> </m:t>
                    </m:r>
                    <m:r>
                      <a:rPr lang="ko-KR" altLang="en-US"/>
                      <m:t>내의</m:t>
                    </m:r>
                    <m:r>
                      <a:rPr lang="en-US" altLang="ko-KR"/>
                      <m:t> </m:t>
                    </m:r>
                    <m:r>
                      <a:rPr lang="ko-KR" altLang="en-US"/>
                      <m:t>물체</m:t>
                    </m:r>
                    <m:r>
                      <a:rPr lang="en-US" altLang="ko-KR"/>
                      <m:t>, </m:t>
                    </m:r>
                    <m:r>
                      <m:rPr>
                        <m:sty m:val="p"/>
                      </m:rPr>
                      <a:rPr lang="en-US" altLang="ko-KR"/>
                      <m:t>PLA</m:t>
                    </m:r>
                    <m:r>
                      <a:rPr lang="ko-KR" altLang="en-US"/>
                      <m:t>의</m:t>
                    </m:r>
                    <m:r>
                      <a:rPr lang="en-US" altLang="ko-KR"/>
                      <m:t>  </m:t>
                    </m:r>
                    <m:r>
                      <a:rPr lang="ko-KR" altLang="en-US"/>
                      <m:t>극</m:t>
                    </m:r>
                    <m:r>
                      <a:rPr lang="ko-KR" altLang="en-US"/>
                      <m:t>한</m:t>
                    </m:r>
                    <m:r>
                      <a:rPr lang="ko-KR" altLang="en-US"/>
                      <m:t>응</m:t>
                    </m:r>
                    <m:r>
                      <a:rPr lang="ko-KR" altLang="en-US"/>
                      <m:t>력</m:t>
                    </m:r>
                    <m:r>
                      <a:rPr lang="ko-KR" altLang="en-US"/>
                      <m:t>은</m:t>
                    </m:r>
                    <m:r>
                      <a:rPr lang="en-US" altLang="ko-KR"/>
                      <m:t> </m:t>
                    </m:r>
                    <m:r>
                      <a:rPr lang="en-US" altLang="ko-KR" b="0" i="1"/>
                      <m:t>63</m:t>
                    </m:r>
                    <m:r>
                      <a:rPr lang="en-US" altLang="ko-KR" b="0"/>
                      <m:t>.</m:t>
                    </m:r>
                    <m:r>
                      <a:rPr lang="en-US" altLang="ko-KR" b="0" i="1"/>
                      <m:t>63</m:t>
                    </m:r>
                    <m:r>
                      <a:rPr lang="en-US" altLang="ko-KR" b="0"/>
                      <m:t> </m:t>
                    </m:r>
                    <m:r>
                      <m:rPr>
                        <m:sty m:val="p"/>
                      </m:rPr>
                      <a:rPr lang="en-US" altLang="ko-KR" b="0" i="1"/>
                      <m:t>Mpa</m:t>
                    </m:r>
                    <m:r>
                      <a:rPr lang="en-US" altLang="ko-KR" b="0"/>
                      <m:t>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/>
                      <m:t>항복응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/>
                      <m:t> </m:t>
                    </m:r>
                    <m:r>
                      <a:rPr lang="en-US" altLang="ko-KR"/>
                      <m:t>50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Mpa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치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행</m:t>
                    </m:r>
                    <m:r>
                      <a:rPr lang="en-US" altLang="ko-KR"/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C757161-D906-4B6F-9ADE-E395990A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686" y="3929492"/>
                <a:ext cx="6688619" cy="1827488"/>
              </a:xfrm>
              <a:prstGeom prst="rect">
                <a:avLst/>
              </a:prstGeom>
              <a:blipFill>
                <a:blip r:embed="rId7"/>
                <a:stretch>
                  <a:fillRect t="-334" b="-3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218388" y="5218977"/>
                <a:ext cx="101992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050" b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050" b="1" dirty="0" smtClean="0"/>
                  <a:t>=11.32 </a:t>
                </a:r>
                <a:r>
                  <a:rPr lang="ko-KR" altLang="en-US" sz="1050" b="1" dirty="0" smtClean="0"/>
                  <a:t>도</a:t>
                </a:r>
                <a:endParaRPr lang="ko-KR" altLang="en-US" sz="1050" b="1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88" y="5218977"/>
                <a:ext cx="1019920" cy="253916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744045" y="4482604"/>
            <a:ext cx="1019920" cy="1419956"/>
            <a:chOff x="3744045" y="3995327"/>
            <a:chExt cx="1019920" cy="1419956"/>
          </a:xfrm>
        </p:grpSpPr>
        <p:grpSp>
          <p:nvGrpSpPr>
            <p:cNvPr id="61" name="그룹 60"/>
            <p:cNvGrpSpPr/>
            <p:nvPr/>
          </p:nvGrpSpPr>
          <p:grpSpPr>
            <a:xfrm>
              <a:off x="4089257" y="3995327"/>
              <a:ext cx="674708" cy="1419956"/>
              <a:chOff x="4089257" y="3995327"/>
              <a:chExt cx="674708" cy="1419956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4245009" y="3995327"/>
                <a:ext cx="518956" cy="1419956"/>
                <a:chOff x="4148738" y="4206240"/>
                <a:chExt cx="518956" cy="1419956"/>
              </a:xfrm>
            </p:grpSpPr>
            <p:cxnSp>
              <p:nvCxnSpPr>
                <p:cNvPr id="45" name="직선 연결선 44"/>
                <p:cNvCxnSpPr/>
                <p:nvPr/>
              </p:nvCxnSpPr>
              <p:spPr>
                <a:xfrm flipV="1">
                  <a:off x="4148738" y="4206240"/>
                  <a:ext cx="0" cy="14199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V="1">
                  <a:off x="4148738" y="4206240"/>
                  <a:ext cx="518956" cy="14199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>
                  <a:off x="4148738" y="4210050"/>
                  <a:ext cx="5189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원호 59"/>
              <p:cNvSpPr/>
              <p:nvPr/>
            </p:nvSpPr>
            <p:spPr>
              <a:xfrm>
                <a:off x="4089257" y="4937760"/>
                <a:ext cx="311502" cy="4785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4" name="직선 화살표 연결선 63"/>
            <p:cNvCxnSpPr/>
            <p:nvPr/>
          </p:nvCxnSpPr>
          <p:spPr>
            <a:xfrm>
              <a:off x="4176936" y="3995327"/>
              <a:ext cx="0" cy="14199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744045" y="4441234"/>
                  <a:ext cx="101992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1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ko-KR" sz="1050" b="1" dirty="0" smtClean="0"/>
                    <a:t>.08 m</a:t>
                  </a:r>
                  <a:endParaRPr lang="ko-KR" altLang="en-US" sz="1050" b="1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45" y="4441234"/>
                  <a:ext cx="1019920" cy="253916"/>
                </a:xfrm>
                <a:prstGeom prst="rect">
                  <a:avLst/>
                </a:prstGeom>
                <a:blipFill>
                  <a:blip r:embed="rId9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/>
          <p:cNvSpPr txBox="1"/>
          <p:nvPr/>
        </p:nvSpPr>
        <p:spPr>
          <a:xfrm>
            <a:off x="3866357" y="4275746"/>
            <a:ext cx="1345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0.08 </a:t>
            </a:r>
            <a:r>
              <a:rPr lang="ko-KR" altLang="en-US" sz="700" b="1" dirty="0" smtClean="0"/>
              <a:t>* </a:t>
            </a:r>
            <a:r>
              <a:rPr lang="en-US" altLang="ko-KR" sz="700" b="1" dirty="0" smtClean="0"/>
              <a:t>tan(11.32</a:t>
            </a:r>
            <a:r>
              <a:rPr lang="ko-KR" altLang="en-US" sz="700" b="1" dirty="0" smtClean="0"/>
              <a:t>도</a:t>
            </a:r>
            <a:r>
              <a:rPr lang="en-US" altLang="ko-KR" sz="700" b="1" dirty="0" smtClean="0"/>
              <a:t>)=16 </a:t>
            </a:r>
            <a:r>
              <a:rPr lang="en-US" altLang="ko-KR" sz="700" b="1" dirty="0" smtClean="0"/>
              <a:t>mm</a:t>
            </a:r>
            <a:endParaRPr lang="ko-KR" altLang="en-US" sz="7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70175" y="5956770"/>
            <a:ext cx="85184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정적해석결과 </a:t>
            </a:r>
            <a:r>
              <a:rPr lang="ko-KR" altLang="en-US" sz="1050" b="1" dirty="0" smtClean="0"/>
              <a:t>지지대의 최대 </a:t>
            </a:r>
            <a:r>
              <a:rPr lang="ko-KR" altLang="en-US" sz="1050" b="1" dirty="0" err="1" smtClean="0"/>
              <a:t>변형량이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0.24 mm, </a:t>
            </a:r>
            <a:r>
              <a:rPr lang="ko-KR" altLang="en-US" sz="1050" b="1" dirty="0" smtClean="0"/>
              <a:t>최대 </a:t>
            </a:r>
            <a:r>
              <a:rPr lang="ko-KR" altLang="en-US" sz="1050" b="1" dirty="0" err="1" smtClean="0"/>
              <a:t>본미세스</a:t>
            </a:r>
            <a:r>
              <a:rPr lang="ko-KR" altLang="en-US" sz="1050" b="1" dirty="0" smtClean="0"/>
              <a:t> 응력이 </a:t>
            </a:r>
            <a:r>
              <a:rPr lang="en-US" altLang="ko-KR" sz="1050" b="1" dirty="0" smtClean="0"/>
              <a:t>2.575 MPa </a:t>
            </a:r>
            <a:r>
              <a:rPr lang="ko-KR" altLang="en-US" sz="1050" b="1" dirty="0" smtClean="0"/>
              <a:t>이므로 </a:t>
            </a:r>
            <a:r>
              <a:rPr lang="ko-KR" altLang="en-US" sz="1050" b="1" dirty="0" err="1" smtClean="0"/>
              <a:t>허용응력</a:t>
            </a:r>
            <a:r>
              <a:rPr lang="ko-KR" altLang="en-US" sz="1050" b="1" dirty="0" smtClean="0"/>
              <a:t> 이내이고 허용 </a:t>
            </a:r>
            <a:r>
              <a:rPr lang="ko-KR" altLang="en-US" sz="1050" b="1" dirty="0" err="1" smtClean="0"/>
              <a:t>변형량</a:t>
            </a:r>
            <a:r>
              <a:rPr lang="ko-KR" altLang="en-US" sz="1050" b="1" dirty="0" smtClean="0"/>
              <a:t> 이내이다</a:t>
            </a:r>
            <a:r>
              <a:rPr lang="en-US" altLang="ko-KR" sz="1050" b="1" dirty="0" smtClean="0"/>
              <a:t>.</a:t>
            </a:r>
            <a:r>
              <a:rPr lang="ko-KR" altLang="en-US" sz="1050" b="1" dirty="0" smtClean="0"/>
              <a:t> 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3272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93BAA-9194-4B33-915E-8DB034A7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96446" y="6543664"/>
            <a:ext cx="2057400" cy="365125"/>
          </a:xfrm>
        </p:spPr>
        <p:txBody>
          <a:bodyPr/>
          <a:lstStyle/>
          <a:p>
            <a:pPr algn="ctr"/>
            <a:fld id="{44DE2C9D-BDA6-4909-9B4A-38ED0A83F158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A2ED9-F674-4627-9A6F-7F5194780766}"/>
              </a:ext>
            </a:extLst>
          </p:cNvPr>
          <p:cNvCxnSpPr>
            <a:cxnSpLocks/>
          </p:cNvCxnSpPr>
          <p:nvPr/>
        </p:nvCxnSpPr>
        <p:spPr>
          <a:xfrm>
            <a:off x="0" y="7137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2400" y="139224"/>
            <a:ext cx="4572000" cy="543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933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모달</a:t>
            </a:r>
            <a:r>
              <a:rPr lang="ko-KR" altLang="en-US" sz="2933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해석 결과</a:t>
            </a:r>
            <a:endParaRPr lang="en-US" altLang="ko-KR" sz="2933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D1FFD0-EFE4-AB4E-BC3D-F51BC193BAD1}"/>
              </a:ext>
            </a:extLst>
          </p:cNvPr>
          <p:cNvSpPr/>
          <p:nvPr/>
        </p:nvSpPr>
        <p:spPr>
          <a:xfrm>
            <a:off x="0" y="6518629"/>
            <a:ext cx="12192000" cy="273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152400" y="812480"/>
            <a:ext cx="11890248" cy="55895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5870" y="3449488"/>
            <a:ext cx="69806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모터 </a:t>
            </a:r>
            <a:r>
              <a:rPr lang="ko-KR" altLang="en-US" sz="1050" b="1" dirty="0" err="1" smtClean="0"/>
              <a:t>구동축에</a:t>
            </a:r>
            <a:r>
              <a:rPr lang="ko-KR" altLang="en-US" sz="1050" b="1" dirty="0" smtClean="0"/>
              <a:t> 모터의 정격 구동 주파수인 </a:t>
            </a:r>
            <a:r>
              <a:rPr lang="en-US" altLang="ko-KR" sz="1050" b="1" dirty="0" smtClean="0"/>
              <a:t>7000 rpm = 116 Hz = 733 rad/s </a:t>
            </a:r>
            <a:r>
              <a:rPr lang="ko-KR" altLang="en-US" sz="1050" b="1" dirty="0" smtClean="0"/>
              <a:t>의 </a:t>
            </a:r>
            <a:r>
              <a:rPr lang="en-US" altLang="ko-KR" sz="1050" b="1" dirty="0" smtClean="0"/>
              <a:t>Rotational velocity</a:t>
            </a:r>
            <a:r>
              <a:rPr lang="ko-KR" altLang="en-US" sz="1050" b="1" dirty="0" smtClean="0"/>
              <a:t>를 적용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Coriolis effect </a:t>
            </a:r>
            <a:r>
              <a:rPr lang="ko-KR" altLang="en-US" sz="1050" b="1" dirty="0" smtClean="0"/>
              <a:t>적용</a:t>
            </a:r>
            <a:endParaRPr lang="en-US" altLang="ko-KR" sz="1050" b="1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6" y="947230"/>
            <a:ext cx="4205888" cy="22707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929041"/>
            <a:ext cx="2506248" cy="24793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30648" y="3449488"/>
            <a:ext cx="46949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구동 주파수 </a:t>
            </a:r>
            <a:r>
              <a:rPr lang="en-US" altLang="ko-KR" sz="1050" b="1" dirty="0" smtClean="0"/>
              <a:t>116 Hz </a:t>
            </a:r>
            <a:r>
              <a:rPr lang="ko-KR" altLang="en-US" sz="1050" b="1" dirty="0" smtClean="0"/>
              <a:t>에 가장 가까운 고유 모드의 진동수에서 확인한 결과 지지대의 </a:t>
            </a:r>
            <a:r>
              <a:rPr lang="ko-KR" altLang="en-US" sz="1050" b="1" dirty="0" err="1" smtClean="0"/>
              <a:t>변형량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14.14, 16.35 </a:t>
            </a:r>
            <a:r>
              <a:rPr lang="en-US" altLang="ko-KR" sz="1050" b="1" dirty="0" smtClean="0"/>
              <a:t>mm , </a:t>
            </a:r>
            <a:r>
              <a:rPr lang="ko-KR" altLang="en-US" sz="1050" b="1" dirty="0" err="1" smtClean="0"/>
              <a:t>모터축의</a:t>
            </a:r>
            <a:r>
              <a:rPr lang="ko-KR" altLang="en-US" sz="1050" b="1" dirty="0" smtClean="0"/>
              <a:t> 휨 </a:t>
            </a:r>
            <a:r>
              <a:rPr lang="en-US" altLang="ko-KR" sz="1050" b="1" dirty="0" smtClean="0"/>
              <a:t>6.48 </a:t>
            </a:r>
            <a:r>
              <a:rPr lang="en-US" altLang="ko-KR" sz="1050" b="1" dirty="0" smtClean="0"/>
              <a:t>mm</a:t>
            </a:r>
            <a:r>
              <a:rPr lang="ko-KR" altLang="en-US" sz="1050" b="1" dirty="0" smtClean="0"/>
              <a:t>이다</a:t>
            </a:r>
            <a:r>
              <a:rPr lang="en-US" altLang="ko-KR" sz="1050" b="1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146" y="3981575"/>
            <a:ext cx="5608144" cy="18372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80172" y="5825669"/>
            <a:ext cx="54454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구동 주파수 </a:t>
            </a:r>
            <a:r>
              <a:rPr lang="en-US" altLang="ko-KR" sz="1050" b="1" dirty="0" smtClean="0"/>
              <a:t>733 rad/s </a:t>
            </a:r>
            <a:r>
              <a:rPr lang="ko-KR" altLang="en-US" sz="1050" b="1" dirty="0" smtClean="0"/>
              <a:t>에 도달하기 까지 거쳐야 하는 고유 모드들의 진동수 값이다 각 구간을 빠르게 통과하여 구동하는 것이 중요하다</a:t>
            </a:r>
            <a:r>
              <a:rPr lang="en-US" altLang="ko-KR" sz="1050" b="1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868" y="5647189"/>
            <a:ext cx="553535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지지대의 </a:t>
            </a:r>
            <a:r>
              <a:rPr lang="ko-KR" altLang="en-US" sz="1050" b="1" dirty="0" err="1" smtClean="0"/>
              <a:t>변형량이</a:t>
            </a:r>
            <a:r>
              <a:rPr lang="en-US" altLang="ko-KR" sz="1050" b="1" dirty="0" smtClean="0"/>
              <a:t>(14.135 mm,16.351 mm)</a:t>
            </a:r>
            <a:r>
              <a:rPr lang="ko-KR" altLang="en-US" sz="1050" b="1" dirty="0" smtClean="0"/>
              <a:t> 최대허용치에 가까우므로 </a:t>
            </a:r>
            <a:r>
              <a:rPr lang="ko-KR" altLang="en-US" sz="1050" b="1" dirty="0" smtClean="0"/>
              <a:t>지지대의 단면 </a:t>
            </a:r>
            <a:r>
              <a:rPr lang="ko-KR" altLang="en-US" sz="1050" b="1" dirty="0" err="1" smtClean="0"/>
              <a:t>이차모멘트를</a:t>
            </a:r>
            <a:r>
              <a:rPr lang="ko-KR" altLang="en-US" sz="1050" b="1" dirty="0" smtClean="0"/>
              <a:t> </a:t>
            </a:r>
            <a:r>
              <a:rPr lang="ko-KR" altLang="en-US" sz="1050" b="1" dirty="0" smtClean="0"/>
              <a:t>재설계하여 </a:t>
            </a:r>
            <a:r>
              <a:rPr lang="ko-KR" altLang="en-US" sz="1050" b="1" dirty="0" err="1" smtClean="0"/>
              <a:t>변형량</a:t>
            </a:r>
            <a:r>
              <a:rPr lang="ko-KR" altLang="en-US" sz="1050" b="1" dirty="0" smtClean="0"/>
              <a:t> 감소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모터 축의 휨도 </a:t>
            </a:r>
            <a:r>
              <a:rPr lang="ko-KR" altLang="en-US" sz="1050" b="1" dirty="0" err="1" smtClean="0"/>
              <a:t>정적해석</a:t>
            </a:r>
            <a:r>
              <a:rPr lang="ko-KR" altLang="en-US" sz="1050" b="1" dirty="0" smtClean="0"/>
              <a:t> 결과보다 </a:t>
            </a:r>
            <a:r>
              <a:rPr lang="ko-KR" altLang="en-US" sz="1050" b="1" dirty="0" err="1" smtClean="0"/>
              <a:t>늘어났으므로</a:t>
            </a:r>
            <a:r>
              <a:rPr lang="ko-KR" altLang="en-US" sz="1050" b="1" dirty="0" smtClean="0"/>
              <a:t> 감소시키게 재설계</a:t>
            </a:r>
            <a:endParaRPr lang="en-US" altLang="ko-KR" sz="1050" b="1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9" y="3906038"/>
            <a:ext cx="3208269" cy="15884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18823" y="3906038"/>
            <a:ext cx="261163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050" b="1" dirty="0" smtClean="0"/>
              <a:t>지지대의 </a:t>
            </a:r>
            <a:r>
              <a:rPr lang="ko-KR" altLang="en-US" sz="1050" b="1" dirty="0" err="1" smtClean="0"/>
              <a:t>본미세스</a:t>
            </a:r>
            <a:r>
              <a:rPr lang="ko-KR" altLang="en-US" sz="1050" b="1" dirty="0" smtClean="0"/>
              <a:t> 응력이 항복응력보다 작으므로 안전하다고 가정</a:t>
            </a:r>
            <a:endParaRPr lang="en-US" altLang="ko-KR" sz="1050" b="1" dirty="0" smtClean="0"/>
          </a:p>
          <a:p>
            <a:pPr marL="0" indent="0">
              <a:buNone/>
            </a:pPr>
            <a:r>
              <a:rPr lang="ko-KR" altLang="en-US" sz="1050" b="1" dirty="0" smtClean="0"/>
              <a:t>    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정확하게는 </a:t>
            </a:r>
            <a:r>
              <a:rPr lang="ko-KR" altLang="en-US" sz="1050" b="1" dirty="0" err="1" smtClean="0"/>
              <a:t>피로해석</a:t>
            </a:r>
            <a:r>
              <a:rPr lang="ko-KR" altLang="en-US" sz="1050" b="1" dirty="0" smtClean="0"/>
              <a:t> 해야함</a:t>
            </a:r>
            <a:r>
              <a:rPr lang="en-US" altLang="ko-KR" sz="1050" b="1" dirty="0" smtClean="0"/>
              <a:t>)</a:t>
            </a:r>
            <a:r>
              <a:rPr lang="ko-KR" altLang="en-US" sz="1050" b="1" dirty="0" smtClean="0"/>
              <a:t> </a:t>
            </a:r>
            <a:r>
              <a:rPr lang="ko-KR" altLang="en-US" sz="1050" b="1" dirty="0" smtClean="0"/>
              <a:t> </a:t>
            </a:r>
            <a:endParaRPr lang="en-US" altLang="ko-KR" sz="1050" b="1" dirty="0" smtClean="0"/>
          </a:p>
          <a:p>
            <a:pPr marL="0" indent="0">
              <a:buNone/>
            </a:pPr>
            <a:r>
              <a:rPr lang="ko-KR" altLang="en-US" sz="1050" b="1" dirty="0" smtClean="0"/>
              <a:t>    다만 전체적으로 응력이 높은 곳이 </a:t>
            </a:r>
            <a:r>
              <a:rPr lang="en-US" altLang="ko-KR" sz="1050" b="1" dirty="0" smtClean="0"/>
              <a:t/>
            </a:r>
            <a:br>
              <a:rPr lang="en-US" altLang="ko-KR" sz="1050" b="1" dirty="0" smtClean="0"/>
            </a:br>
            <a:r>
              <a:rPr lang="en-US" altLang="ko-KR" sz="1050" b="1" dirty="0" smtClean="0"/>
              <a:t>   </a:t>
            </a:r>
            <a:r>
              <a:rPr lang="ko-KR" altLang="en-US" sz="1050" b="1" dirty="0" smtClean="0"/>
              <a:t>많으므로 강성이 큰 재료를 사용해야  </a:t>
            </a:r>
            <a:r>
              <a:rPr lang="en-US" altLang="ko-KR" sz="1050" b="1" dirty="0" smtClean="0"/>
              <a:t/>
            </a:r>
            <a:br>
              <a:rPr lang="en-US" altLang="ko-KR" sz="1050" b="1" dirty="0" smtClean="0"/>
            </a:br>
            <a:r>
              <a:rPr lang="en-US" altLang="ko-KR" sz="1050" b="1" dirty="0" smtClean="0"/>
              <a:t>   </a:t>
            </a:r>
            <a:r>
              <a:rPr lang="ko-KR" altLang="en-US" sz="1050" b="1" dirty="0" smtClean="0"/>
              <a:t>함</a:t>
            </a:r>
            <a:endParaRPr lang="en-US" altLang="ko-KR" sz="105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1799" y="945299"/>
            <a:ext cx="4669698" cy="245303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 flipV="1">
            <a:off x="3291841" y="4385307"/>
            <a:ext cx="326982" cy="234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V="1">
            <a:off x="3291841" y="4831711"/>
            <a:ext cx="326982" cy="234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20" idx="7"/>
          </p:cNvCxnSpPr>
          <p:nvPr/>
        </p:nvCxnSpPr>
        <p:spPr>
          <a:xfrm flipV="1">
            <a:off x="3570938" y="4139090"/>
            <a:ext cx="259382" cy="8931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 flipV="1">
            <a:off x="10668001" y="1778642"/>
            <a:ext cx="326982" cy="234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 flipV="1">
            <a:off x="10668001" y="2588489"/>
            <a:ext cx="326982" cy="234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flipV="1">
            <a:off x="11024786" y="2805778"/>
            <a:ext cx="326982" cy="234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93BAA-9194-4B33-915E-8DB034A7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96446" y="6543664"/>
            <a:ext cx="2057400" cy="365125"/>
          </a:xfrm>
        </p:spPr>
        <p:txBody>
          <a:bodyPr/>
          <a:lstStyle/>
          <a:p>
            <a:pPr algn="ctr"/>
            <a:fld id="{44DE2C9D-BDA6-4909-9B4A-38ED0A83F158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A2ED9-F674-4627-9A6F-7F5194780766}"/>
              </a:ext>
            </a:extLst>
          </p:cNvPr>
          <p:cNvCxnSpPr>
            <a:cxnSpLocks/>
          </p:cNvCxnSpPr>
          <p:nvPr/>
        </p:nvCxnSpPr>
        <p:spPr>
          <a:xfrm>
            <a:off x="0" y="7137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2400" y="139224"/>
            <a:ext cx="4572000" cy="543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933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재설계</a:t>
            </a:r>
            <a:endParaRPr lang="en-US" altLang="ko-KR" sz="2933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D1FFD0-EFE4-AB4E-BC3D-F51BC193BAD1}"/>
              </a:ext>
            </a:extLst>
          </p:cNvPr>
          <p:cNvSpPr/>
          <p:nvPr/>
        </p:nvSpPr>
        <p:spPr>
          <a:xfrm>
            <a:off x="0" y="6518629"/>
            <a:ext cx="12192000" cy="273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152400" y="812480"/>
            <a:ext cx="11890248" cy="55895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23766" y="946847"/>
            <a:ext cx="3044158" cy="3853753"/>
            <a:chOff x="195866" y="946847"/>
            <a:chExt cx="3044158" cy="38537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407" y="1490765"/>
              <a:ext cx="2168229" cy="3309835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 flipH="1">
              <a:off x="2029968" y="1554480"/>
              <a:ext cx="493776" cy="585216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>
              <a:off x="1005842" y="1197050"/>
              <a:ext cx="13533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2359152" y="1036320"/>
              <a:ext cx="0" cy="45444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987552" y="1030224"/>
              <a:ext cx="0" cy="48492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44983" y="946847"/>
              <a:ext cx="99529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100"/>
              </a:lvl1pPr>
            </a:lstStyle>
            <a:p>
              <a:pPr marL="0" indent="0">
                <a:buNone/>
              </a:pPr>
              <a:r>
                <a:rPr lang="en-US" altLang="ko-KR" sz="1050" b="1" dirty="0" smtClean="0"/>
                <a:t>10.63 mm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4727" y="1775903"/>
              <a:ext cx="99529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100"/>
              </a:lvl1pPr>
            </a:lstStyle>
            <a:p>
              <a:pPr marL="0" indent="0">
                <a:buNone/>
              </a:pPr>
              <a:r>
                <a:rPr lang="en-US" altLang="ko-KR" sz="1050" b="1" dirty="0" smtClean="0"/>
                <a:t>10.63 mm</a:t>
              </a: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725168" y="2167422"/>
              <a:ext cx="426720" cy="275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/>
            <p:cNvGrpSpPr/>
            <p:nvPr/>
          </p:nvGrpSpPr>
          <p:grpSpPr>
            <a:xfrm>
              <a:off x="195866" y="1135137"/>
              <a:ext cx="601391" cy="640323"/>
              <a:chOff x="195866" y="1135137"/>
              <a:chExt cx="601391" cy="640323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195866" y="1135137"/>
                <a:ext cx="601391" cy="624792"/>
                <a:chOff x="2059543" y="4114233"/>
                <a:chExt cx="601391" cy="624792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>
                  <a:off x="2283004" y="4607537"/>
                  <a:ext cx="3360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flipV="1">
                  <a:off x="2283004" y="4294240"/>
                  <a:ext cx="0" cy="3132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2178617" y="4114233"/>
                  <a:ext cx="217798" cy="1759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indent="0">
                    <a:buFont typeface="Wingdings" panose="05000000000000000000" pitchFamily="2" charset="2"/>
                    <a:buNone/>
                    <a:defRPr sz="1000" b="1"/>
                  </a:lvl1pPr>
                </a:lstStyle>
                <a:p>
                  <a:r>
                    <a:rPr lang="en-US" altLang="ko-KR" dirty="0"/>
                    <a:t>y</a:t>
                  </a:r>
                  <a:endParaRPr lang="ko-KR" alt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476738" y="4414699"/>
                  <a:ext cx="184196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indent="0">
                    <a:buFont typeface="Wingdings" panose="05000000000000000000" pitchFamily="2" charset="2"/>
                    <a:buNone/>
                    <a:defRPr sz="1000" b="1"/>
                  </a:lvl1pPr>
                </a:lstStyle>
                <a:p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059543" y="4492804"/>
                  <a:ext cx="184196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indent="0">
                    <a:buFont typeface="Wingdings" panose="05000000000000000000" pitchFamily="2" charset="2"/>
                    <a:buNone/>
                    <a:defRPr sz="1000" b="1"/>
                  </a:lvl1pPr>
                </a:lstStyle>
                <a:p>
                  <a:r>
                    <a:rPr lang="en-US" altLang="ko-KR" dirty="0"/>
                    <a:t>z</a:t>
                  </a:r>
                  <a:endParaRPr lang="ko-KR" altLang="en-US" dirty="0"/>
                </a:p>
              </p:txBody>
            </p:sp>
          </p:grpSp>
          <p:cxnSp>
            <p:nvCxnSpPr>
              <p:cNvPr id="39" name="직선 화살표 연결선 38"/>
              <p:cNvCxnSpPr/>
              <p:nvPr/>
            </p:nvCxnSpPr>
            <p:spPr>
              <a:xfrm flipH="1">
                <a:off x="259080" y="1630680"/>
                <a:ext cx="167640" cy="144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그룹 17"/>
          <p:cNvGrpSpPr/>
          <p:nvPr/>
        </p:nvGrpSpPr>
        <p:grpSpPr>
          <a:xfrm>
            <a:off x="5557754" y="736748"/>
            <a:ext cx="2401480" cy="2341945"/>
            <a:chOff x="5084391" y="604487"/>
            <a:chExt cx="2401480" cy="2341945"/>
          </a:xfrm>
        </p:grpSpPr>
        <p:grpSp>
          <p:nvGrpSpPr>
            <p:cNvPr id="16" name="그룹 15"/>
            <p:cNvGrpSpPr/>
            <p:nvPr/>
          </p:nvGrpSpPr>
          <p:grpSpPr>
            <a:xfrm>
              <a:off x="5084391" y="604487"/>
              <a:ext cx="2341945" cy="2341945"/>
              <a:chOff x="5056853" y="588956"/>
              <a:chExt cx="2341945" cy="2341945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056853" y="588956"/>
                <a:ext cx="2341945" cy="2341945"/>
                <a:chOff x="4630208" y="450417"/>
                <a:chExt cx="2341945" cy="2341945"/>
              </a:xfrm>
            </p:grpSpPr>
            <p:sp>
              <p:nvSpPr>
                <p:cNvPr id="2" name="타원 1"/>
                <p:cNvSpPr/>
                <p:nvPr/>
              </p:nvSpPr>
              <p:spPr>
                <a:xfrm>
                  <a:off x="4630208" y="450417"/>
                  <a:ext cx="2341945" cy="2341945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isometricOffAxis1Top"/>
                  <a:lightRig rig="threePt" dir="t"/>
                </a:scene3d>
                <a:sp3d extrusionH="2286000">
                  <a:bevelT w="50800" h="25400"/>
                  <a:bevelB w="50800" h="25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5052996" y="912532"/>
                  <a:ext cx="1481622" cy="1466875"/>
                  <a:chOff x="5052996" y="912532"/>
                  <a:chExt cx="1481622" cy="1466875"/>
                </a:xfrm>
              </p:grpSpPr>
              <p:sp>
                <p:nvSpPr>
                  <p:cNvPr id="28" name="타원 27"/>
                  <p:cNvSpPr/>
                  <p:nvPr/>
                </p:nvSpPr>
                <p:spPr>
                  <a:xfrm>
                    <a:off x="5052996" y="912532"/>
                    <a:ext cx="1466875" cy="1466875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OffAxis1Top"/>
                    <a:lightRig rig="threePt" dir="t"/>
                  </a:scene3d>
                  <a:sp3d extrusionH="2286000">
                    <a:bevelT w="50800" h="25400"/>
                    <a:bevelB w="508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타원 28"/>
                  <p:cNvSpPr/>
                  <p:nvPr/>
                </p:nvSpPr>
                <p:spPr>
                  <a:xfrm>
                    <a:off x="5067743" y="912532"/>
                    <a:ext cx="1466875" cy="1466875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isometricOffAxis1Top"/>
                    <a:lightRig rig="threePt" dir="t"/>
                  </a:scene3d>
                  <a:sp3d extrusionH="2286000">
                    <a:bevelT w="50800" h="25400"/>
                    <a:bevelB w="508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cxnSp>
            <p:nvCxnSpPr>
              <p:cNvPr id="13" name="직선 화살표 연결선 12"/>
              <p:cNvCxnSpPr/>
              <p:nvPr/>
            </p:nvCxnSpPr>
            <p:spPr>
              <a:xfrm flipV="1">
                <a:off x="6251619" y="1554480"/>
                <a:ext cx="206134" cy="23002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endCxn id="2" idx="6"/>
              </p:cNvCxnSpPr>
              <p:nvPr/>
            </p:nvCxnSpPr>
            <p:spPr>
              <a:xfrm flipV="1">
                <a:off x="6251619" y="1759929"/>
                <a:ext cx="1147179" cy="2457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5867736" y="1521441"/>
              <a:ext cx="1618135" cy="508877"/>
              <a:chOff x="5867736" y="1521441"/>
              <a:chExt cx="1618135" cy="508877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90574" y="1776402"/>
                <a:ext cx="99529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71450" indent="-171450">
                  <a:buFont typeface="Arial" panose="020B0604020202020204" pitchFamily="34" charset="0"/>
                  <a:buChar char="•"/>
                  <a:defRPr sz="1100"/>
                </a:lvl1pPr>
              </a:lstStyle>
              <a:p>
                <a:pPr marL="0" indent="0">
                  <a:buNone/>
                </a:pPr>
                <a:r>
                  <a:rPr lang="en-US" altLang="ko-KR" sz="1050" b="1" smtClean="0"/>
                  <a:t>13.4 </a:t>
                </a:r>
                <a:r>
                  <a:rPr lang="en-US" altLang="ko-KR" sz="1050" b="1" dirty="0" smtClean="0"/>
                  <a:t>mm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867736" y="1521441"/>
                <a:ext cx="99529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71450" indent="-171450">
                  <a:buFont typeface="Arial" panose="020B0604020202020204" pitchFamily="34" charset="0"/>
                  <a:buChar char="•"/>
                  <a:defRPr sz="1100"/>
                </a:lvl1pPr>
              </a:lstStyle>
              <a:p>
                <a:pPr marL="0" indent="0">
                  <a:buNone/>
                </a:pPr>
                <a:r>
                  <a:rPr lang="en-US" altLang="ko-KR" sz="1050" b="1" dirty="0" smtClean="0"/>
                  <a:t>6 mm</a:t>
                </a:r>
                <a:endParaRPr lang="en-US" altLang="ko-KR" sz="1050" b="1" dirty="0" smtClean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68614" y="4728268"/>
                <a:ext cx="4415844" cy="482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71450" indent="-171450">
                  <a:buFont typeface="Arial" panose="020B0604020202020204" pitchFamily="34" charset="0"/>
                  <a:buChar char="•"/>
                  <a:defRPr sz="1100"/>
                </a:lvl1pPr>
              </a:lstStyle>
              <a:p>
                <a:r>
                  <a:rPr lang="ko-KR" altLang="en-US" sz="1050" b="1" dirty="0" smtClean="0"/>
                  <a:t>면적 </a:t>
                </a:r>
                <a:r>
                  <a:rPr lang="en-US" altLang="ko-KR" sz="1050" b="1" dirty="0" smtClean="0"/>
                  <a:t>A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10.63</m:t>
                        </m:r>
                      </m:e>
                      <m:sup>
                        <m:r>
                          <a:rPr lang="en-US" altLang="ko-KR" sz="105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050" b="1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sz="1050" b="1" i="0" smtClean="0">
                        <a:latin typeface="Cambria Math" panose="02040503050406030204" pitchFamily="18" charset="0"/>
                      </a:rPr>
                      <m:t>𝟏𝟏𝟑</m:t>
                    </m:r>
                    <m:sSup>
                      <m:sSup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050" dirty="0" smtClean="0"/>
              </a:p>
              <a:p>
                <a:r>
                  <a:rPr lang="ko-KR" altLang="en-US" sz="1050" b="1" dirty="0" smtClean="0"/>
                  <a:t>단면 이차 모멘트</a:t>
                </a:r>
                <a:r>
                  <a:rPr lang="en-US" altLang="ko-KR" sz="105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05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10.63</m:t>
                        </m:r>
                      </m:e>
                      <m:sup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1050" b="0" i="0" smtClean="0">
                        <a:latin typeface="Cambria Math" panose="02040503050406030204" pitchFamily="18" charset="0"/>
                      </a:rPr>
                      <m:t>=1.064∗</m:t>
                    </m:r>
                    <m:sSup>
                      <m:sSup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050" b="0" i="0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sSup>
                      <m:sSup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5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05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1050" dirty="0" smtClean="0"/>
                  <a:t>  </a:t>
                </a:r>
                <a:endParaRPr lang="en-US" altLang="ko-KR" sz="105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14" y="4728268"/>
                <a:ext cx="4415844" cy="482055"/>
              </a:xfrm>
              <a:prstGeom prst="rect">
                <a:avLst/>
              </a:prstGeom>
              <a:blipFill>
                <a:blip r:embed="rId4"/>
                <a:stretch>
                  <a:fillRect t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184458" y="4728268"/>
                <a:ext cx="4415844" cy="522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71450" indent="-171450">
                  <a:buFont typeface="Arial" panose="020B0604020202020204" pitchFamily="34" charset="0"/>
                  <a:buChar char="•"/>
                  <a:defRPr sz="1100"/>
                </a:lvl1pPr>
              </a:lstStyle>
              <a:p>
                <a:r>
                  <a:rPr lang="ko-KR" altLang="en-US" sz="1050" b="1" dirty="0" smtClean="0"/>
                  <a:t>면적 </a:t>
                </a:r>
                <a:r>
                  <a:rPr lang="en-US" altLang="ko-KR" sz="1050" b="1" dirty="0" smtClean="0"/>
                  <a:t>A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50" b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1050" b="1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5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50" b="1" i="0" smtClean="0">
                                <a:latin typeface="Cambria Math" panose="02040503050406030204" pitchFamily="18" charset="0"/>
                              </a:rPr>
                              <m:t>13.4</m:t>
                            </m:r>
                          </m:e>
                          <m:sup>
                            <m:r>
                              <a:rPr lang="en-US" altLang="ko-KR" sz="1050" b="1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5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05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50" b="1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1050" b="1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050" b="1" i="0" smtClean="0">
                        <a:latin typeface="Cambria Math" panose="02040503050406030204" pitchFamily="18" charset="0"/>
                      </a:rPr>
                      <m:t>=112.8</m:t>
                    </m:r>
                    <m:r>
                      <a:rPr lang="en-US" altLang="ko-KR" sz="1050" b="1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050" b="1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050" b="1" dirty="0" smtClean="0"/>
              </a:p>
              <a:p>
                <a:r>
                  <a:rPr lang="ko-KR" altLang="en-US" sz="1050" b="1" dirty="0" smtClean="0"/>
                  <a:t>단면 이차 모멘트</a:t>
                </a:r>
                <a:r>
                  <a:rPr lang="en-US" altLang="ko-KR" sz="105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05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05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50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1050" i="0" dirty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d>
                      <m:dPr>
                        <m:ctrlPr>
                          <a:rPr lang="en-US" altLang="ko-KR" sz="10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05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50" i="0" dirty="0">
                                <a:latin typeface="Cambria Math" panose="02040503050406030204" pitchFamily="18" charset="0"/>
                              </a:rPr>
                              <m:t>13.4</m:t>
                            </m:r>
                          </m:e>
                          <m:sup>
                            <m:r>
                              <a:rPr lang="en-US" altLang="ko-KR" sz="1050" i="0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1050" i="0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05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50" i="0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1050" i="0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ko-KR" sz="105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5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</a:rPr>
                      <m:t>519</m:t>
                    </m:r>
                    <m:r>
                      <a:rPr lang="en-US" altLang="ko-KR" sz="105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05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sSup>
                      <m:sSup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05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ko-KR" sz="105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458" y="4728268"/>
                <a:ext cx="4415844" cy="522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111465" y="2677172"/>
            <a:ext cx="2687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면적 거의 동일하게 설계</a:t>
            </a:r>
            <a:r>
              <a:rPr lang="en-US" altLang="ko-KR" sz="1200" b="1" dirty="0" smtClean="0"/>
              <a:t>&gt;</a:t>
            </a:r>
            <a:r>
              <a:rPr lang="ko-KR" altLang="en-US" sz="1200" b="1" dirty="0" smtClean="0"/>
              <a:t> </a:t>
            </a:r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69105" y="5349600"/>
                <a:ext cx="1130617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71450" indent="-171450">
                  <a:buFont typeface="Arial" panose="020B0604020202020204" pitchFamily="34" charset="0"/>
                  <a:buChar char="•"/>
                  <a:defRPr sz="1100"/>
                </a:lvl1pPr>
              </a:lstStyle>
              <a:p>
                <a:r>
                  <a:rPr lang="ko-KR" altLang="en-US" sz="1200" b="1" dirty="0" smtClean="0"/>
                  <a:t>진동에 따라 휘어지는 방향이 특정한 방향으로 정해져 있지 않아서 모든 방향으로 단면 이차 모멘트를 증가 시킬 필요가 있었음 </a:t>
                </a:r>
                <a:r>
                  <a:rPr lang="en-US" altLang="ko-KR" sz="1200" b="1" dirty="0" smtClean="0"/>
                  <a:t>=&gt; </a:t>
                </a:r>
                <a:r>
                  <a:rPr lang="ko-KR" altLang="en-US" sz="1200" b="1" dirty="0" err="1" smtClean="0"/>
                  <a:t>중실축보다</a:t>
                </a:r>
                <a:r>
                  <a:rPr lang="ko-KR" altLang="en-US" sz="1200" b="1" dirty="0" smtClean="0"/>
                  <a:t> </a:t>
                </a:r>
                <a:r>
                  <a:rPr lang="ko-KR" altLang="en-US" sz="1200" b="1" dirty="0" err="1" smtClean="0"/>
                  <a:t>중공축이</a:t>
                </a:r>
                <a:r>
                  <a:rPr lang="ko-KR" altLang="en-US" sz="1200" b="1" dirty="0" smtClean="0"/>
                  <a:t> 더 단면 이차 모멘트가 커지므로 </a:t>
                </a:r>
                <a:r>
                  <a:rPr lang="ko-KR" altLang="en-US" sz="1200" b="1" dirty="0" err="1" smtClean="0"/>
                  <a:t>중공축으로</a:t>
                </a:r>
                <a:r>
                  <a:rPr lang="ko-KR" altLang="en-US" sz="1200" b="1" dirty="0" smtClean="0"/>
                  <a:t> 설계</a:t>
                </a:r>
                <a:r>
                  <a:rPr lang="en-US" altLang="ko-KR" sz="1200" b="1" dirty="0" smtClean="0"/>
                  <a:t>, </a:t>
                </a:r>
                <a:r>
                  <a:rPr lang="ko-KR" altLang="en-US" sz="1200" b="1" dirty="0" err="1" smtClean="0"/>
                  <a:t>중공축의</a:t>
                </a:r>
                <a:r>
                  <a:rPr lang="ko-KR" altLang="en-US" sz="1200" b="1" dirty="0" smtClean="0"/>
                  <a:t> 안쪽 반지름은 실제 </a:t>
                </a:r>
                <a14:m>
                  <m:oMath xmlns:m="http://schemas.openxmlformats.org/officeDocument/2006/math">
                    <m:r>
                      <a:rPr lang="en-US" altLang="ko-KR" sz="1200" b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1200" b="1" dirty="0" smtClean="0"/>
                  <a:t> 6 mm</a:t>
                </a:r>
                <a:r>
                  <a:rPr lang="ko-KR" altLang="en-US" sz="1200" b="1" dirty="0" smtClean="0"/>
                  <a:t>볼트로 고정할 것이므로 </a:t>
                </a:r>
                <a:r>
                  <a:rPr lang="en-US" altLang="ko-KR" sz="1200" b="1" dirty="0" smtClean="0"/>
                  <a:t>6 mm</a:t>
                </a:r>
                <a:r>
                  <a:rPr lang="ko-KR" altLang="en-US" sz="1200" b="1" dirty="0" smtClean="0"/>
                  <a:t>로 설정</a:t>
                </a:r>
                <a:r>
                  <a:rPr lang="en-US" altLang="ko-KR" sz="1200" b="1" dirty="0" smtClean="0"/>
                  <a:t>, </a:t>
                </a:r>
                <a:r>
                  <a:rPr lang="ko-KR" altLang="en-US" sz="1200" b="1" dirty="0" smtClean="0"/>
                  <a:t>길이 </a:t>
                </a:r>
                <a:r>
                  <a:rPr lang="en-US" altLang="ko-KR" sz="1200" b="1" dirty="0" smtClean="0"/>
                  <a:t>L</a:t>
                </a:r>
                <a:r>
                  <a:rPr lang="ko-KR" altLang="en-US" sz="1200" b="1" dirty="0" smtClean="0"/>
                  <a:t>값 또한 기존보다 </a:t>
                </a:r>
                <a:r>
                  <a:rPr lang="en-US" altLang="ko-KR" sz="1200" b="1" dirty="0" smtClean="0"/>
                  <a:t>20mm </a:t>
                </a:r>
                <a:r>
                  <a:rPr lang="ko-KR" altLang="en-US" sz="1200" b="1" dirty="0" smtClean="0"/>
                  <a:t>줄여서 다시 설계</a:t>
                </a:r>
                <a:endParaRPr lang="en-US" altLang="ko-KR" sz="1200" b="1" dirty="0" smtClean="0"/>
              </a:p>
              <a:p>
                <a:r>
                  <a:rPr lang="ko-KR" altLang="en-US" sz="1200" b="1" dirty="0" smtClean="0"/>
                  <a:t>모터 축과 바퀴 결합 길이 줄여 모터 축 </a:t>
                </a:r>
                <a:r>
                  <a:rPr lang="ko-KR" altLang="en-US" sz="1200" b="1" dirty="0" err="1" smtClean="0"/>
                  <a:t>변형량</a:t>
                </a:r>
                <a:r>
                  <a:rPr lang="ko-KR" altLang="en-US" sz="1200" b="1" dirty="0" smtClean="0"/>
                  <a:t> 감소시키게 재설계</a:t>
                </a:r>
                <a:endParaRPr lang="en-US" altLang="ko-KR" sz="1200" b="1" dirty="0" smtClean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05" y="5349600"/>
                <a:ext cx="11306179" cy="830997"/>
              </a:xfrm>
              <a:prstGeom prst="rect">
                <a:avLst/>
              </a:prstGeom>
              <a:blipFill>
                <a:blip r:embed="rId6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4661" y="1041486"/>
            <a:ext cx="2265576" cy="4412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0778" y="1625709"/>
            <a:ext cx="1847850" cy="117157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927231" y="2815672"/>
            <a:ext cx="2937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en-US" altLang="ko-KR" sz="1200" b="1" dirty="0" smtClean="0"/>
              <a:t>&lt; I</a:t>
            </a:r>
            <a:r>
              <a:rPr lang="ko-KR" altLang="en-US" sz="1200" b="1" dirty="0" smtClean="0"/>
              <a:t>를 증가 </a:t>
            </a:r>
            <a:r>
              <a:rPr lang="en-US" altLang="ko-KR" sz="1200" b="1" dirty="0" smtClean="0"/>
              <a:t>L</a:t>
            </a:r>
            <a:r>
              <a:rPr lang="ko-KR" altLang="en-US" sz="1200" b="1" dirty="0" smtClean="0"/>
              <a:t>감소 시키면 </a:t>
            </a:r>
            <a:r>
              <a:rPr lang="ko-KR" altLang="en-US" sz="1200" b="1" dirty="0" err="1" smtClean="0"/>
              <a:t>변형량</a:t>
            </a:r>
            <a:r>
              <a:rPr lang="ko-KR" altLang="en-US" sz="1200" b="1" dirty="0" smtClean="0"/>
              <a:t> 감소</a:t>
            </a:r>
            <a:r>
              <a:rPr lang="en-US" altLang="ko-KR" sz="1200" b="1" dirty="0" smtClean="0"/>
              <a:t>&gt;</a:t>
            </a:r>
            <a:r>
              <a:rPr lang="ko-KR" altLang="en-US" sz="1200" b="1" dirty="0" smtClean="0"/>
              <a:t> </a:t>
            </a:r>
            <a:endParaRPr lang="en-US" altLang="ko-KR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9473615" y="3908773"/>
            <a:ext cx="1072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ko-KR" altLang="en-US" sz="1200" b="1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7984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A2ED9-F674-4627-9A6F-7F5194780766}"/>
              </a:ext>
            </a:extLst>
          </p:cNvPr>
          <p:cNvCxnSpPr>
            <a:cxnSpLocks/>
          </p:cNvCxnSpPr>
          <p:nvPr/>
        </p:nvCxnSpPr>
        <p:spPr>
          <a:xfrm>
            <a:off x="0" y="7137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2400" y="139224"/>
            <a:ext cx="4572000" cy="543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933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재설계</a:t>
            </a:r>
            <a:endParaRPr lang="en-US" altLang="ko-KR" sz="2933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400" y="812480"/>
            <a:ext cx="11890248" cy="55895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17" y="905445"/>
            <a:ext cx="6186070" cy="263888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456864" y="3844979"/>
            <a:ext cx="4960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200" b="1" dirty="0" smtClean="0"/>
              <a:t>수정 후 </a:t>
            </a:r>
            <a:r>
              <a:rPr lang="ko-KR" altLang="en-US" sz="1200" b="1" dirty="0" err="1" smtClean="0"/>
              <a:t>모달</a:t>
            </a:r>
            <a:r>
              <a:rPr lang="ko-KR" altLang="en-US" sz="1200" b="1" dirty="0" smtClean="0"/>
              <a:t> 해석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한 곳은 </a:t>
            </a:r>
            <a:r>
              <a:rPr lang="en-US" altLang="ko-KR" sz="1200" b="1" dirty="0" smtClean="0"/>
              <a:t>16.351 mm 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16.005 mm</a:t>
            </a:r>
            <a:r>
              <a:rPr lang="ko-KR" altLang="en-US" sz="1200" b="1" dirty="0" smtClean="0"/>
              <a:t>로 감소하였지만 다른 곳은 </a:t>
            </a:r>
            <a:r>
              <a:rPr lang="en-US" altLang="ko-KR" sz="1200" b="1" dirty="0" smtClean="0"/>
              <a:t>14.135 mm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14.527 mm</a:t>
            </a:r>
            <a:r>
              <a:rPr lang="ko-KR" altLang="en-US" sz="1200" b="1" dirty="0" smtClean="0"/>
              <a:t>로 증가 </a:t>
            </a:r>
            <a:endParaRPr lang="en-US" altLang="ko-KR" sz="1200" b="1" dirty="0" smtClean="0"/>
          </a:p>
          <a:p>
            <a:pPr marL="0" indent="0">
              <a:buNone/>
            </a:pPr>
            <a:r>
              <a:rPr lang="en-US" altLang="ko-KR" sz="1200" b="1" dirty="0" smtClean="0"/>
              <a:t>   =&gt;</a:t>
            </a:r>
            <a:r>
              <a:rPr lang="ko-KR" altLang="en-US" sz="1200" b="1" dirty="0" smtClean="0"/>
              <a:t>각 변의 길이만 늘린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단면 다시 설계</a:t>
            </a: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r>
              <a:rPr lang="ko-KR" altLang="en-US" sz="1200" b="1" dirty="0" smtClean="0"/>
              <a:t>모터 축의 </a:t>
            </a:r>
            <a:r>
              <a:rPr lang="ko-KR" altLang="en-US" sz="1200" b="1" dirty="0" err="1" smtClean="0"/>
              <a:t>변형량은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6.48 mm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4.26 mm </a:t>
            </a:r>
            <a:r>
              <a:rPr lang="ko-KR" altLang="en-US" sz="1200" b="1" dirty="0" smtClean="0"/>
              <a:t>정도로 </a:t>
            </a:r>
            <a:r>
              <a:rPr lang="en-US" altLang="ko-KR" sz="1200" b="1" dirty="0" smtClean="0"/>
              <a:t>2.2 mm </a:t>
            </a:r>
            <a:r>
              <a:rPr lang="ko-KR" altLang="en-US" sz="1200" b="1" dirty="0" smtClean="0"/>
              <a:t>정도 감소한 것을 볼 수 있음 </a:t>
            </a:r>
            <a:r>
              <a:rPr lang="en-US" altLang="ko-KR" sz="1200" b="1" dirty="0" smtClean="0"/>
              <a:t>=&gt; </a:t>
            </a:r>
            <a:r>
              <a:rPr lang="ko-KR" altLang="en-US" sz="1200" b="1" dirty="0" smtClean="0"/>
              <a:t>재설계 성공</a:t>
            </a:r>
            <a:endParaRPr lang="en-US" altLang="ko-KR" sz="1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056" y="905445"/>
            <a:ext cx="2743200" cy="42957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71310" y="5733097"/>
            <a:ext cx="4756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ko-KR" altLang="en-US" sz="1200" b="1" dirty="0" smtClean="0"/>
              <a:t>수정 후 정적 해석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중</a:t>
            </a:r>
            <a:r>
              <a:rPr lang="ko-KR" altLang="en-US" sz="1200" b="1" dirty="0" err="1"/>
              <a:t>공</a:t>
            </a:r>
            <a:r>
              <a:rPr lang="ko-KR" altLang="en-US" sz="1200" b="1" dirty="0" err="1" smtClean="0"/>
              <a:t>축의</a:t>
            </a:r>
            <a:r>
              <a:rPr lang="ko-KR" altLang="en-US" sz="1200" b="1" dirty="0" smtClean="0"/>
              <a:t> 단면 이차 모멘트 값이 크고 길이도 </a:t>
            </a:r>
            <a:r>
              <a:rPr lang="ko-KR" altLang="en-US" sz="1200" b="1" dirty="0" err="1" smtClean="0"/>
              <a:t>줄어들었으므로</a:t>
            </a:r>
            <a:r>
              <a:rPr lang="ko-KR" altLang="en-US" sz="1200" b="1" dirty="0" smtClean="0"/>
              <a:t> 확실히 </a:t>
            </a:r>
            <a:r>
              <a:rPr lang="ko-KR" altLang="en-US" sz="1200" b="1" dirty="0" err="1" smtClean="0"/>
              <a:t>변형량이</a:t>
            </a:r>
            <a:r>
              <a:rPr lang="ko-KR" altLang="en-US" sz="1200" b="1" dirty="0" smtClean="0"/>
              <a:t> 줄어든 것을 확인할 수 있음</a:t>
            </a:r>
            <a:r>
              <a:rPr lang="en-US" altLang="ko-KR" sz="1200" b="1" dirty="0" smtClean="0"/>
              <a:t> </a:t>
            </a:r>
            <a:endParaRPr lang="en-US" altLang="ko-KR" sz="12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10" y="905445"/>
            <a:ext cx="2089836" cy="429577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63919" y="5222062"/>
            <a:ext cx="134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ko-KR" altLang="en-US" sz="1200" b="1" dirty="0" smtClean="0"/>
              <a:t>길이 </a:t>
            </a:r>
            <a:r>
              <a:rPr lang="en-US" altLang="ko-KR" sz="1200" b="1" dirty="0" smtClean="0"/>
              <a:t>80 mm</a:t>
            </a:r>
          </a:p>
          <a:p>
            <a:pPr marL="0" indent="0">
              <a:buNone/>
            </a:pPr>
            <a:r>
              <a:rPr lang="ko-KR" altLang="en-US" sz="1200" b="1" dirty="0" smtClean="0"/>
              <a:t>한 변 </a:t>
            </a:r>
            <a:r>
              <a:rPr lang="en-US" altLang="ko-KR" sz="1200" b="1" dirty="0" smtClean="0"/>
              <a:t>10.63 mm</a:t>
            </a:r>
            <a:endParaRPr lang="en-US" altLang="ko-KR" sz="12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770175" y="5222062"/>
            <a:ext cx="2562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ko-KR" altLang="en-US" sz="1200" b="1" dirty="0" smtClean="0"/>
              <a:t>길이 </a:t>
            </a:r>
            <a:r>
              <a:rPr lang="en-US" altLang="ko-KR" sz="1200" b="1" dirty="0"/>
              <a:t>6</a:t>
            </a:r>
            <a:r>
              <a:rPr lang="en-US" altLang="ko-KR" sz="1200" b="1" dirty="0" smtClean="0"/>
              <a:t>0 mm</a:t>
            </a:r>
          </a:p>
          <a:p>
            <a:pPr marL="0" indent="0">
              <a:buNone/>
            </a:pPr>
            <a:r>
              <a:rPr lang="ko-KR" altLang="en-US" sz="1200" b="1" dirty="0" err="1" smtClean="0"/>
              <a:t>바깥지름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13.4 mm, </a:t>
            </a:r>
            <a:r>
              <a:rPr lang="ko-KR" altLang="en-US" sz="1200" b="1" dirty="0" err="1" smtClean="0"/>
              <a:t>안지름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6 mm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52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A2ED9-F674-4627-9A6F-7F5194780766}"/>
              </a:ext>
            </a:extLst>
          </p:cNvPr>
          <p:cNvCxnSpPr>
            <a:cxnSpLocks/>
          </p:cNvCxnSpPr>
          <p:nvPr/>
        </p:nvCxnSpPr>
        <p:spPr>
          <a:xfrm>
            <a:off x="0" y="7137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2400" y="139224"/>
            <a:ext cx="4572000" cy="543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933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재설계</a:t>
            </a:r>
            <a:endParaRPr lang="en-US" altLang="ko-KR" sz="2933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400" y="812480"/>
            <a:ext cx="11890248" cy="55895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05" y="922292"/>
            <a:ext cx="2815957" cy="40297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5615917"/>
            <a:ext cx="5370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 b="1"/>
            </a:lvl1pPr>
          </a:lstStyle>
          <a:p>
            <a:r>
              <a:rPr lang="en-US" altLang="ko-KR" dirty="0"/>
              <a:t>PLA </a:t>
            </a:r>
            <a:r>
              <a:rPr lang="ko-KR" altLang="en-US" dirty="0"/>
              <a:t>각 너비와 폭의 길이를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 </a:t>
            </a:r>
            <a:r>
              <a:rPr lang="en-US" altLang="ko-KR" dirty="0"/>
              <a:t>mm</a:t>
            </a:r>
            <a:r>
              <a:rPr lang="ko-KR" altLang="en-US" dirty="0"/>
              <a:t>씩 </a:t>
            </a:r>
            <a:r>
              <a:rPr lang="ko-KR" altLang="en-US" dirty="0" smtClean="0"/>
              <a:t>늘린 후의 </a:t>
            </a:r>
            <a:r>
              <a:rPr lang="ko-KR" altLang="en-US" dirty="0" err="1" smtClean="0"/>
              <a:t>변형량이</a:t>
            </a:r>
            <a:r>
              <a:rPr lang="ko-KR" altLang="en-US" dirty="0" smtClean="0"/>
              <a:t> </a:t>
            </a:r>
            <a:r>
              <a:rPr lang="ko-KR" altLang="en-US" dirty="0"/>
              <a:t>확연히 줄어듦 </a:t>
            </a:r>
            <a:r>
              <a:rPr lang="en-US" altLang="ko-KR" dirty="0"/>
              <a:t>=&gt; PLA</a:t>
            </a:r>
            <a:r>
              <a:rPr lang="ko-KR" altLang="en-US" dirty="0"/>
              <a:t>는 출력이 쉬우므로 두께 </a:t>
            </a:r>
            <a:r>
              <a:rPr lang="ko-KR" altLang="en-US" dirty="0" smtClean="0"/>
              <a:t>조정 조정에 </a:t>
            </a:r>
            <a:r>
              <a:rPr lang="ko-KR" altLang="en-US" dirty="0"/>
              <a:t>타당성이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292" y="1641612"/>
            <a:ext cx="5977225" cy="25910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98" y="922291"/>
            <a:ext cx="1960410" cy="40297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33115" y="4691480"/>
            <a:ext cx="5351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 b="1"/>
            </a:lvl1pPr>
          </a:lstStyle>
          <a:p>
            <a:r>
              <a:rPr lang="ko-KR" altLang="en-US" dirty="0"/>
              <a:t>그러나 </a:t>
            </a:r>
            <a:r>
              <a:rPr lang="ko-KR" altLang="en-US" dirty="0" err="1"/>
              <a:t>모달해석의</a:t>
            </a:r>
            <a:r>
              <a:rPr lang="ko-KR" altLang="en-US" dirty="0"/>
              <a:t> 경우 지지대의 아래쪽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mm</a:t>
            </a:r>
            <a:r>
              <a:rPr lang="ko-KR" altLang="en-US" dirty="0"/>
              <a:t>정도 줄어들었으나 </a:t>
            </a:r>
            <a:r>
              <a:rPr lang="ko-KR" altLang="en-US" dirty="0" err="1"/>
              <a:t>위쪽부분은</a:t>
            </a:r>
            <a:r>
              <a:rPr lang="ko-KR" altLang="en-US" dirty="0"/>
              <a:t> 상당히 많이 변형이 됨 </a:t>
            </a:r>
            <a:r>
              <a:rPr lang="ko-KR" altLang="en-US" dirty="0" smtClean="0"/>
              <a:t>위쪽이 </a:t>
            </a:r>
            <a:r>
              <a:rPr lang="ko-KR" altLang="en-US" dirty="0"/>
              <a:t>영향을 많이 받은 </a:t>
            </a:r>
            <a:r>
              <a:rPr lang="ko-KR" altLang="en-US" dirty="0" smtClean="0"/>
              <a:t>것으로 보아 길이를 줄이면 될 것이라고 생각하고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 다시 줄이는 작업 실시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663919" y="5058412"/>
            <a:ext cx="134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pPr marL="0" indent="0">
              <a:buNone/>
            </a:pPr>
            <a:r>
              <a:rPr lang="ko-KR" altLang="en-US" sz="1200" b="1" dirty="0" smtClean="0"/>
              <a:t>길이 </a:t>
            </a:r>
            <a:r>
              <a:rPr lang="en-US" altLang="ko-KR" sz="1200" b="1" dirty="0" smtClean="0"/>
              <a:t>80 mm</a:t>
            </a:r>
          </a:p>
          <a:p>
            <a:pPr marL="0" indent="0">
              <a:buNone/>
            </a:pPr>
            <a:r>
              <a:rPr lang="ko-KR" altLang="en-US" sz="1200" b="1" dirty="0" smtClean="0"/>
              <a:t>한 변 </a:t>
            </a:r>
            <a:r>
              <a:rPr lang="en-US" altLang="ko-KR" sz="1200" b="1" dirty="0" smtClean="0"/>
              <a:t>10.63 mm</a:t>
            </a:r>
            <a:endParaRPr lang="en-US" altLang="ko-KR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770175" y="5058412"/>
            <a:ext cx="2562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buFont typeface="Arial" panose="020B0604020202020204" pitchFamily="34" charset="0"/>
              <a:buNone/>
              <a:defRPr sz="1200" b="1"/>
            </a:lvl1pPr>
          </a:lstStyle>
          <a:p>
            <a:r>
              <a:rPr lang="ko-KR" altLang="en-US" dirty="0"/>
              <a:t>길이 </a:t>
            </a:r>
            <a:r>
              <a:rPr lang="en-US" altLang="ko-KR" dirty="0"/>
              <a:t>8</a:t>
            </a:r>
            <a:r>
              <a:rPr lang="en-US" altLang="ko-KR" dirty="0" smtClean="0"/>
              <a:t>0 </a:t>
            </a:r>
            <a:r>
              <a:rPr lang="en-US" altLang="ko-KR" dirty="0"/>
              <a:t>mm</a:t>
            </a:r>
          </a:p>
          <a:p>
            <a:r>
              <a:rPr lang="ko-KR" altLang="en-US" dirty="0"/>
              <a:t>한 변 </a:t>
            </a:r>
            <a:r>
              <a:rPr lang="en-US" altLang="ko-KR" dirty="0"/>
              <a:t>20 mm</a:t>
            </a:r>
          </a:p>
        </p:txBody>
      </p:sp>
    </p:spTree>
    <p:extLst>
      <p:ext uri="{BB962C8B-B14F-4D97-AF65-F5344CB8AC3E}">
        <p14:creationId xmlns:p14="http://schemas.microsoft.com/office/powerpoint/2010/main" val="17830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968</Words>
  <Application>Microsoft Office PowerPoint</Application>
  <PresentationFormat>와이드스크린</PresentationFormat>
  <Paragraphs>137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kanghyeokin</dc:creator>
  <cp:lastModifiedBy>kanghyeokin</cp:lastModifiedBy>
  <cp:revision>163</cp:revision>
  <dcterms:created xsi:type="dcterms:W3CDTF">2021-06-13T02:32:39Z</dcterms:created>
  <dcterms:modified xsi:type="dcterms:W3CDTF">2021-06-13T12:15:19Z</dcterms:modified>
</cp:coreProperties>
</file>