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59" r:id="rId7"/>
    <p:sldId id="266" r:id="rId8"/>
    <p:sldId id="275" r:id="rId9"/>
    <p:sldId id="268" r:id="rId10"/>
    <p:sldId id="271" r:id="rId11"/>
    <p:sldId id="272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4495A-6129-4F42-B331-F9ACD789706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36A2D7-76D7-47DD-A617-7B4E249F8889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Instacart Online Grocery Shopping Dataset 2017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096298-6121-4875-8788-B46DA16FF9A5}" type="parTrans" cxnId="{82C08DB1-974C-43A2-AF61-42804C8E6DB5}">
      <dgm:prSet/>
      <dgm:spPr/>
      <dgm:t>
        <a:bodyPr/>
        <a:lstStyle/>
        <a:p>
          <a:endParaRPr lang="en-US"/>
        </a:p>
      </dgm:t>
    </dgm:pt>
    <dgm:pt modelId="{559BD49C-5B74-46DA-B27A-629B8D5E6C57}" type="sibTrans" cxnId="{82C08DB1-974C-43A2-AF61-42804C8E6DB5}">
      <dgm:prSet/>
      <dgm:spPr/>
      <dgm:t>
        <a:bodyPr/>
        <a:lstStyle/>
        <a:p>
          <a:endParaRPr lang="en-US"/>
        </a:p>
      </dgm:t>
    </dgm:pt>
    <dgm:pt modelId="{16A9C253-BB33-4433-9924-BB78D93468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 : the last 100,000 rows  </a:t>
          </a:r>
        </a:p>
      </dgm:t>
    </dgm:pt>
    <dgm:pt modelId="{D6440D3D-764B-4E3C-8C7B-A0F21C1279AD}" type="parTrans" cxnId="{7395292D-F3DD-423D-8F1F-3D4C4EDD4DEF}">
      <dgm:prSet/>
      <dgm:spPr/>
      <dgm:t>
        <a:bodyPr/>
        <a:lstStyle/>
        <a:p>
          <a:endParaRPr lang="en-US"/>
        </a:p>
      </dgm:t>
    </dgm:pt>
    <dgm:pt modelId="{C8531E2F-5A34-4BC9-90E8-231FA23CB9A8}" type="sibTrans" cxnId="{7395292D-F3DD-423D-8F1F-3D4C4EDD4DEF}">
      <dgm:prSet/>
      <dgm:spPr/>
      <dgm:t>
        <a:bodyPr/>
        <a:lstStyle/>
        <a:p>
          <a:endParaRPr lang="en-US"/>
        </a:p>
      </dgm:t>
    </dgm:pt>
    <dgm:pt modelId="{C1C98C8B-C7E4-476C-8CBD-8594E26B680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 &amp; Cleaning: Excel </a:t>
          </a:r>
        </a:p>
      </dgm:t>
    </dgm:pt>
    <dgm:pt modelId="{78DFAF04-C4D2-4DB0-8651-EE4FC0C875C9}" type="parTrans" cxnId="{D7A2D5F6-71AD-48EA-88C8-9FFFBB52D4DA}">
      <dgm:prSet/>
      <dgm:spPr/>
      <dgm:t>
        <a:bodyPr/>
        <a:lstStyle/>
        <a:p>
          <a:endParaRPr lang="en-US"/>
        </a:p>
      </dgm:t>
    </dgm:pt>
    <dgm:pt modelId="{DEBB4DF7-C1A7-4C68-8A03-F678E93DED03}" type="sibTrans" cxnId="{D7A2D5F6-71AD-48EA-88C8-9FFFBB52D4DA}">
      <dgm:prSet/>
      <dgm:spPr/>
      <dgm:t>
        <a:bodyPr/>
        <a:lstStyle/>
        <a:p>
          <a:endParaRPr lang="en-US"/>
        </a:p>
      </dgm:t>
    </dgm:pt>
    <dgm:pt modelId="{FE632063-B7D2-4EE6-AC77-FFF036EDDAF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: Tableau </a:t>
          </a:r>
        </a:p>
      </dgm:t>
    </dgm:pt>
    <dgm:pt modelId="{E52E43EA-1CE0-4ACD-8C3B-79BCCF9D4FD5}" type="parTrans" cxnId="{892D31B4-1832-498F-B9E6-7FBE26B681B4}">
      <dgm:prSet/>
      <dgm:spPr/>
      <dgm:t>
        <a:bodyPr/>
        <a:lstStyle/>
        <a:p>
          <a:endParaRPr lang="en-US"/>
        </a:p>
      </dgm:t>
    </dgm:pt>
    <dgm:pt modelId="{3D984EE0-D577-4451-BF01-C0EF3AEF251F}" type="sibTrans" cxnId="{892D31B4-1832-498F-B9E6-7FBE26B681B4}">
      <dgm:prSet/>
      <dgm:spPr/>
      <dgm:t>
        <a:bodyPr/>
        <a:lstStyle/>
        <a:p>
          <a:endParaRPr lang="en-US"/>
        </a:p>
      </dgm:t>
    </dgm:pt>
    <dgm:pt modelId="{DFE16E22-DCA6-45C1-A36E-7091FA6C76C7}" type="pres">
      <dgm:prSet presAssocID="{A654495A-6129-4F42-B331-F9ACD789706B}" presName="outerComposite" presStyleCnt="0">
        <dgm:presLayoutVars>
          <dgm:chMax val="5"/>
          <dgm:dir/>
          <dgm:resizeHandles val="exact"/>
        </dgm:presLayoutVars>
      </dgm:prSet>
      <dgm:spPr/>
    </dgm:pt>
    <dgm:pt modelId="{88464C3C-37B4-4000-9B88-5DAE1DE8A76B}" type="pres">
      <dgm:prSet presAssocID="{A654495A-6129-4F42-B331-F9ACD789706B}" presName="dummyMaxCanvas" presStyleCnt="0">
        <dgm:presLayoutVars/>
      </dgm:prSet>
      <dgm:spPr/>
    </dgm:pt>
    <dgm:pt modelId="{B407ED56-03F8-4363-B8BB-E73BF65AFD6F}" type="pres">
      <dgm:prSet presAssocID="{A654495A-6129-4F42-B331-F9ACD789706B}" presName="FourNodes_1" presStyleLbl="node1" presStyleIdx="0" presStyleCnt="4" custLinFactNeighborX="-14135" custLinFactNeighborY="0">
        <dgm:presLayoutVars>
          <dgm:bulletEnabled val="1"/>
        </dgm:presLayoutVars>
      </dgm:prSet>
      <dgm:spPr/>
    </dgm:pt>
    <dgm:pt modelId="{8BB7B277-500C-4DE5-A1F2-BC00394C8F91}" type="pres">
      <dgm:prSet presAssocID="{A654495A-6129-4F42-B331-F9ACD789706B}" presName="FourNodes_2" presStyleLbl="node1" presStyleIdx="1" presStyleCnt="4">
        <dgm:presLayoutVars>
          <dgm:bulletEnabled val="1"/>
        </dgm:presLayoutVars>
      </dgm:prSet>
      <dgm:spPr/>
    </dgm:pt>
    <dgm:pt modelId="{ACDE8C4E-4547-4640-BA39-8B05E032FE77}" type="pres">
      <dgm:prSet presAssocID="{A654495A-6129-4F42-B331-F9ACD789706B}" presName="FourNodes_3" presStyleLbl="node1" presStyleIdx="2" presStyleCnt="4">
        <dgm:presLayoutVars>
          <dgm:bulletEnabled val="1"/>
        </dgm:presLayoutVars>
      </dgm:prSet>
      <dgm:spPr/>
    </dgm:pt>
    <dgm:pt modelId="{2AEE465A-CF50-4DD1-8BDC-99D7B8EA3C7A}" type="pres">
      <dgm:prSet presAssocID="{A654495A-6129-4F42-B331-F9ACD789706B}" presName="FourNodes_4" presStyleLbl="node1" presStyleIdx="3" presStyleCnt="4" custLinFactNeighborX="-171" custLinFactNeighborY="-1515">
        <dgm:presLayoutVars>
          <dgm:bulletEnabled val="1"/>
        </dgm:presLayoutVars>
      </dgm:prSet>
      <dgm:spPr/>
    </dgm:pt>
    <dgm:pt modelId="{75210149-1AD3-4B35-B843-B1CF2E3A459F}" type="pres">
      <dgm:prSet presAssocID="{A654495A-6129-4F42-B331-F9ACD789706B}" presName="FourConn_1-2" presStyleLbl="fgAccFollowNode1" presStyleIdx="0" presStyleCnt="3">
        <dgm:presLayoutVars>
          <dgm:bulletEnabled val="1"/>
        </dgm:presLayoutVars>
      </dgm:prSet>
      <dgm:spPr/>
    </dgm:pt>
    <dgm:pt modelId="{9D7DB61D-087A-40AE-8101-CC973801B9A6}" type="pres">
      <dgm:prSet presAssocID="{A654495A-6129-4F42-B331-F9ACD789706B}" presName="FourConn_2-3" presStyleLbl="fgAccFollowNode1" presStyleIdx="1" presStyleCnt="3">
        <dgm:presLayoutVars>
          <dgm:bulletEnabled val="1"/>
        </dgm:presLayoutVars>
      </dgm:prSet>
      <dgm:spPr/>
    </dgm:pt>
    <dgm:pt modelId="{8D374C38-9C06-44D8-9EC2-3DF3EDC319B1}" type="pres">
      <dgm:prSet presAssocID="{A654495A-6129-4F42-B331-F9ACD789706B}" presName="FourConn_3-4" presStyleLbl="fgAccFollowNode1" presStyleIdx="2" presStyleCnt="3">
        <dgm:presLayoutVars>
          <dgm:bulletEnabled val="1"/>
        </dgm:presLayoutVars>
      </dgm:prSet>
      <dgm:spPr/>
    </dgm:pt>
    <dgm:pt modelId="{B36DA48E-0E6D-46EE-84FB-CD1B3E916C90}" type="pres">
      <dgm:prSet presAssocID="{A654495A-6129-4F42-B331-F9ACD789706B}" presName="FourNodes_1_text" presStyleLbl="node1" presStyleIdx="3" presStyleCnt="4">
        <dgm:presLayoutVars>
          <dgm:bulletEnabled val="1"/>
        </dgm:presLayoutVars>
      </dgm:prSet>
      <dgm:spPr/>
    </dgm:pt>
    <dgm:pt modelId="{021D8160-75ED-4CDD-BF22-53B9C5A44D6C}" type="pres">
      <dgm:prSet presAssocID="{A654495A-6129-4F42-B331-F9ACD789706B}" presName="FourNodes_2_text" presStyleLbl="node1" presStyleIdx="3" presStyleCnt="4">
        <dgm:presLayoutVars>
          <dgm:bulletEnabled val="1"/>
        </dgm:presLayoutVars>
      </dgm:prSet>
      <dgm:spPr/>
    </dgm:pt>
    <dgm:pt modelId="{FE490994-1AE5-408D-88D1-8C257CA287C2}" type="pres">
      <dgm:prSet presAssocID="{A654495A-6129-4F42-B331-F9ACD789706B}" presName="FourNodes_3_text" presStyleLbl="node1" presStyleIdx="3" presStyleCnt="4">
        <dgm:presLayoutVars>
          <dgm:bulletEnabled val="1"/>
        </dgm:presLayoutVars>
      </dgm:prSet>
      <dgm:spPr/>
    </dgm:pt>
    <dgm:pt modelId="{3179764B-B02D-4A9B-A7F0-348360756A86}" type="pres">
      <dgm:prSet presAssocID="{A654495A-6129-4F42-B331-F9ACD78970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947700-584F-4695-A5F7-9C91CE8E5F4D}" type="presOf" srcId="{559BD49C-5B74-46DA-B27A-629B8D5E6C57}" destId="{75210149-1AD3-4B35-B843-B1CF2E3A459F}" srcOrd="0" destOrd="0" presId="urn:microsoft.com/office/officeart/2005/8/layout/vProcess5"/>
    <dgm:cxn modelId="{386AC708-8C42-4C40-8B75-7B96FC9D21AE}" type="presOf" srcId="{16A9C253-BB33-4433-9924-BB78D9346840}" destId="{8BB7B277-500C-4DE5-A1F2-BC00394C8F91}" srcOrd="0" destOrd="0" presId="urn:microsoft.com/office/officeart/2005/8/layout/vProcess5"/>
    <dgm:cxn modelId="{012BF21C-9A68-4DB6-9345-EC8DA2B08C93}" type="presOf" srcId="{FE632063-B7D2-4EE6-AC77-FFF036EDDAFA}" destId="{3179764B-B02D-4A9B-A7F0-348360756A86}" srcOrd="1" destOrd="0" presId="urn:microsoft.com/office/officeart/2005/8/layout/vProcess5"/>
    <dgm:cxn modelId="{7395292D-F3DD-423D-8F1F-3D4C4EDD4DEF}" srcId="{A654495A-6129-4F42-B331-F9ACD789706B}" destId="{16A9C253-BB33-4433-9924-BB78D9346840}" srcOrd="1" destOrd="0" parTransId="{D6440D3D-764B-4E3C-8C7B-A0F21C1279AD}" sibTransId="{C8531E2F-5A34-4BC9-90E8-231FA23CB9A8}"/>
    <dgm:cxn modelId="{54F36C33-538A-4914-A6B2-A2C2426697C7}" type="presOf" srcId="{FE632063-B7D2-4EE6-AC77-FFF036EDDAFA}" destId="{2AEE465A-CF50-4DD1-8BDC-99D7B8EA3C7A}" srcOrd="0" destOrd="0" presId="urn:microsoft.com/office/officeart/2005/8/layout/vProcess5"/>
    <dgm:cxn modelId="{038DBD36-C6BE-4B2C-AFB5-E646E9B4603C}" type="presOf" srcId="{A654495A-6129-4F42-B331-F9ACD789706B}" destId="{DFE16E22-DCA6-45C1-A36E-7091FA6C76C7}" srcOrd="0" destOrd="0" presId="urn:microsoft.com/office/officeart/2005/8/layout/vProcess5"/>
    <dgm:cxn modelId="{94C78E67-5A21-4078-BB2E-C45431D9BC34}" type="presOf" srcId="{C1C98C8B-C7E4-476C-8CBD-8594E26B680F}" destId="{ACDE8C4E-4547-4640-BA39-8B05E032FE77}" srcOrd="0" destOrd="0" presId="urn:microsoft.com/office/officeart/2005/8/layout/vProcess5"/>
    <dgm:cxn modelId="{DC366D7B-09D8-472F-8B6A-6BA0E8422453}" type="presOf" srcId="{C8531E2F-5A34-4BC9-90E8-231FA23CB9A8}" destId="{9D7DB61D-087A-40AE-8101-CC973801B9A6}" srcOrd="0" destOrd="0" presId="urn:microsoft.com/office/officeart/2005/8/layout/vProcess5"/>
    <dgm:cxn modelId="{06E5EE94-2395-445D-A565-E1BCFF94FC66}" type="presOf" srcId="{F436A2D7-76D7-47DD-A617-7B4E249F8889}" destId="{B36DA48E-0E6D-46EE-84FB-CD1B3E916C90}" srcOrd="1" destOrd="0" presId="urn:microsoft.com/office/officeart/2005/8/layout/vProcess5"/>
    <dgm:cxn modelId="{A0162DAD-C59C-4C05-813A-B4D0A55E7DC9}" type="presOf" srcId="{F436A2D7-76D7-47DD-A617-7B4E249F8889}" destId="{B407ED56-03F8-4363-B8BB-E73BF65AFD6F}" srcOrd="0" destOrd="0" presId="urn:microsoft.com/office/officeart/2005/8/layout/vProcess5"/>
    <dgm:cxn modelId="{82C08DB1-974C-43A2-AF61-42804C8E6DB5}" srcId="{A654495A-6129-4F42-B331-F9ACD789706B}" destId="{F436A2D7-76D7-47DD-A617-7B4E249F8889}" srcOrd="0" destOrd="0" parTransId="{B3096298-6121-4875-8788-B46DA16FF9A5}" sibTransId="{559BD49C-5B74-46DA-B27A-629B8D5E6C57}"/>
    <dgm:cxn modelId="{892D31B4-1832-498F-B9E6-7FBE26B681B4}" srcId="{A654495A-6129-4F42-B331-F9ACD789706B}" destId="{FE632063-B7D2-4EE6-AC77-FFF036EDDAFA}" srcOrd="3" destOrd="0" parTransId="{E52E43EA-1CE0-4ACD-8C3B-79BCCF9D4FD5}" sibTransId="{3D984EE0-D577-4451-BF01-C0EF3AEF251F}"/>
    <dgm:cxn modelId="{839B6EB8-824B-4617-A1AD-0210B8FF35F1}" type="presOf" srcId="{DEBB4DF7-C1A7-4C68-8A03-F678E93DED03}" destId="{8D374C38-9C06-44D8-9EC2-3DF3EDC319B1}" srcOrd="0" destOrd="0" presId="urn:microsoft.com/office/officeart/2005/8/layout/vProcess5"/>
    <dgm:cxn modelId="{559514C9-12E5-4312-9DA7-18253150A75F}" type="presOf" srcId="{16A9C253-BB33-4433-9924-BB78D9346840}" destId="{021D8160-75ED-4CDD-BF22-53B9C5A44D6C}" srcOrd="1" destOrd="0" presId="urn:microsoft.com/office/officeart/2005/8/layout/vProcess5"/>
    <dgm:cxn modelId="{656799DF-6B77-4C49-8F3D-E7839970ADB7}" type="presOf" srcId="{C1C98C8B-C7E4-476C-8CBD-8594E26B680F}" destId="{FE490994-1AE5-408D-88D1-8C257CA287C2}" srcOrd="1" destOrd="0" presId="urn:microsoft.com/office/officeart/2005/8/layout/vProcess5"/>
    <dgm:cxn modelId="{D7A2D5F6-71AD-48EA-88C8-9FFFBB52D4DA}" srcId="{A654495A-6129-4F42-B331-F9ACD789706B}" destId="{C1C98C8B-C7E4-476C-8CBD-8594E26B680F}" srcOrd="2" destOrd="0" parTransId="{78DFAF04-C4D2-4DB0-8651-EE4FC0C875C9}" sibTransId="{DEBB4DF7-C1A7-4C68-8A03-F678E93DED03}"/>
    <dgm:cxn modelId="{406A7DF9-FC5C-432F-B365-0149E5A8B54C}" type="presParOf" srcId="{DFE16E22-DCA6-45C1-A36E-7091FA6C76C7}" destId="{88464C3C-37B4-4000-9B88-5DAE1DE8A76B}" srcOrd="0" destOrd="0" presId="urn:microsoft.com/office/officeart/2005/8/layout/vProcess5"/>
    <dgm:cxn modelId="{EBFED951-4E9F-49E5-A2C2-1E07AA21634A}" type="presParOf" srcId="{DFE16E22-DCA6-45C1-A36E-7091FA6C76C7}" destId="{B407ED56-03F8-4363-B8BB-E73BF65AFD6F}" srcOrd="1" destOrd="0" presId="urn:microsoft.com/office/officeart/2005/8/layout/vProcess5"/>
    <dgm:cxn modelId="{E36D1D03-9BED-4D57-9A80-6AD10FF05C6F}" type="presParOf" srcId="{DFE16E22-DCA6-45C1-A36E-7091FA6C76C7}" destId="{8BB7B277-500C-4DE5-A1F2-BC00394C8F91}" srcOrd="2" destOrd="0" presId="urn:microsoft.com/office/officeart/2005/8/layout/vProcess5"/>
    <dgm:cxn modelId="{59EAFC7C-E073-495D-85C1-2E030F9A42FE}" type="presParOf" srcId="{DFE16E22-DCA6-45C1-A36E-7091FA6C76C7}" destId="{ACDE8C4E-4547-4640-BA39-8B05E032FE77}" srcOrd="3" destOrd="0" presId="urn:microsoft.com/office/officeart/2005/8/layout/vProcess5"/>
    <dgm:cxn modelId="{6E6452F7-349D-441A-A58B-C03D8261EF6B}" type="presParOf" srcId="{DFE16E22-DCA6-45C1-A36E-7091FA6C76C7}" destId="{2AEE465A-CF50-4DD1-8BDC-99D7B8EA3C7A}" srcOrd="4" destOrd="0" presId="urn:microsoft.com/office/officeart/2005/8/layout/vProcess5"/>
    <dgm:cxn modelId="{3E7FAFFA-14D4-4A30-A0BC-3CF27CAAA2DF}" type="presParOf" srcId="{DFE16E22-DCA6-45C1-A36E-7091FA6C76C7}" destId="{75210149-1AD3-4B35-B843-B1CF2E3A459F}" srcOrd="5" destOrd="0" presId="urn:microsoft.com/office/officeart/2005/8/layout/vProcess5"/>
    <dgm:cxn modelId="{B4D21B9A-9FC3-45A4-8BDB-19A1CCFBBE4A}" type="presParOf" srcId="{DFE16E22-DCA6-45C1-A36E-7091FA6C76C7}" destId="{9D7DB61D-087A-40AE-8101-CC973801B9A6}" srcOrd="6" destOrd="0" presId="urn:microsoft.com/office/officeart/2005/8/layout/vProcess5"/>
    <dgm:cxn modelId="{9CC3D09D-6A10-4076-B546-D9A592A6AAF0}" type="presParOf" srcId="{DFE16E22-DCA6-45C1-A36E-7091FA6C76C7}" destId="{8D374C38-9C06-44D8-9EC2-3DF3EDC319B1}" srcOrd="7" destOrd="0" presId="urn:microsoft.com/office/officeart/2005/8/layout/vProcess5"/>
    <dgm:cxn modelId="{ADE3374B-AB58-4C3C-8E75-8048CFC22DE6}" type="presParOf" srcId="{DFE16E22-DCA6-45C1-A36E-7091FA6C76C7}" destId="{B36DA48E-0E6D-46EE-84FB-CD1B3E916C90}" srcOrd="8" destOrd="0" presId="urn:microsoft.com/office/officeart/2005/8/layout/vProcess5"/>
    <dgm:cxn modelId="{B5398526-B10C-4849-BA3D-257A7C199287}" type="presParOf" srcId="{DFE16E22-DCA6-45C1-A36E-7091FA6C76C7}" destId="{021D8160-75ED-4CDD-BF22-53B9C5A44D6C}" srcOrd="9" destOrd="0" presId="urn:microsoft.com/office/officeart/2005/8/layout/vProcess5"/>
    <dgm:cxn modelId="{098E3FBF-A9C0-4AEF-A603-60A1F48CBFC5}" type="presParOf" srcId="{DFE16E22-DCA6-45C1-A36E-7091FA6C76C7}" destId="{FE490994-1AE5-408D-88D1-8C257CA287C2}" srcOrd="10" destOrd="0" presId="urn:microsoft.com/office/officeart/2005/8/layout/vProcess5"/>
    <dgm:cxn modelId="{56D4CCD8-78B3-4736-AA95-3F0B4E2A7B26}" type="presParOf" srcId="{DFE16E22-DCA6-45C1-A36E-7091FA6C76C7}" destId="{3179764B-B02D-4A9B-A7F0-348360756A8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7ED56-03F8-4363-B8BB-E73BF65AFD6F}">
      <dsp:nvSpPr>
        <dsp:cNvPr id="0" name=""/>
        <dsp:cNvSpPr/>
      </dsp:nvSpPr>
      <dsp:spPr>
        <a:xfrm>
          <a:off x="0" y="0"/>
          <a:ext cx="5677532" cy="922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Instacart Online Grocery Shopping Dataset 2017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15" y="27015"/>
        <a:ext cx="4604300" cy="868324"/>
      </dsp:txXfrm>
    </dsp:sp>
    <dsp:sp modelId="{8BB7B277-500C-4DE5-A1F2-BC00394C8F91}">
      <dsp:nvSpPr>
        <dsp:cNvPr id="0" name=""/>
        <dsp:cNvSpPr/>
      </dsp:nvSpPr>
      <dsp:spPr>
        <a:xfrm>
          <a:off x="475493" y="1090055"/>
          <a:ext cx="5677532" cy="922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: the last 100,000 rows  </a:t>
          </a:r>
        </a:p>
      </dsp:txBody>
      <dsp:txXfrm>
        <a:off x="502508" y="1117070"/>
        <a:ext cx="4548478" cy="868324"/>
      </dsp:txXfrm>
    </dsp:sp>
    <dsp:sp modelId="{ACDE8C4E-4547-4640-BA39-8B05E032FE77}">
      <dsp:nvSpPr>
        <dsp:cNvPr id="0" name=""/>
        <dsp:cNvSpPr/>
      </dsp:nvSpPr>
      <dsp:spPr>
        <a:xfrm>
          <a:off x="943889" y="2180110"/>
          <a:ext cx="5677532" cy="9223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 &amp; Cleaning: Excel </a:t>
          </a:r>
        </a:p>
      </dsp:txBody>
      <dsp:txXfrm>
        <a:off x="970904" y="2207125"/>
        <a:ext cx="4555575" cy="868324"/>
      </dsp:txXfrm>
    </dsp:sp>
    <dsp:sp modelId="{2AEE465A-CF50-4DD1-8BDC-99D7B8EA3C7A}">
      <dsp:nvSpPr>
        <dsp:cNvPr id="0" name=""/>
        <dsp:cNvSpPr/>
      </dsp:nvSpPr>
      <dsp:spPr>
        <a:xfrm>
          <a:off x="1409674" y="3256191"/>
          <a:ext cx="5677532" cy="922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: Tableau </a:t>
          </a:r>
        </a:p>
      </dsp:txBody>
      <dsp:txXfrm>
        <a:off x="1436689" y="3283206"/>
        <a:ext cx="4548478" cy="868324"/>
      </dsp:txXfrm>
    </dsp:sp>
    <dsp:sp modelId="{75210149-1AD3-4B35-B843-B1CF2E3A459F}">
      <dsp:nvSpPr>
        <dsp:cNvPr id="0" name=""/>
        <dsp:cNvSpPr/>
      </dsp:nvSpPr>
      <dsp:spPr>
        <a:xfrm>
          <a:off x="5078001" y="706439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12895" y="706439"/>
        <a:ext cx="329742" cy="451146"/>
      </dsp:txXfrm>
    </dsp:sp>
    <dsp:sp modelId="{9D7DB61D-087A-40AE-8101-CC973801B9A6}">
      <dsp:nvSpPr>
        <dsp:cNvPr id="0" name=""/>
        <dsp:cNvSpPr/>
      </dsp:nvSpPr>
      <dsp:spPr>
        <a:xfrm>
          <a:off x="5553494" y="1796494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688388" y="1796494"/>
        <a:ext cx="329742" cy="451146"/>
      </dsp:txXfrm>
    </dsp:sp>
    <dsp:sp modelId="{8D374C38-9C06-44D8-9EC2-3DF3EDC319B1}">
      <dsp:nvSpPr>
        <dsp:cNvPr id="0" name=""/>
        <dsp:cNvSpPr/>
      </dsp:nvSpPr>
      <dsp:spPr>
        <a:xfrm>
          <a:off x="6021891" y="2886550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156785" y="2886550"/>
        <a:ext cx="329742" cy="451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491C-6DFE-4E03-9CDE-43E83E629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DFBE-EA0F-43F5-9A5C-F5EC5A3F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E490-05B8-48E6-A9D4-CB8AD76A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7A89-7362-4936-9FED-B2554D4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0781-9888-4C85-B444-1751429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27FB-95D7-459C-8D94-3B86085E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A92EE-E9DD-4820-BBFA-A85D9AA5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196F-B54D-48A5-9A5A-8F722E3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34EF-EF80-44DD-9EDA-38B973F0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CCF8-F450-43FA-8DA0-F527DDCD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756A0-66F1-4D32-8AAD-448D496A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FC7E0-43C8-4D65-805C-C61616B9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4B54-ADA6-4D10-AB38-4AC53D3C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F4D7-B559-43F6-9507-2509478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3F97-781E-439F-80BE-FB8B3EB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E196-EFE3-406A-A298-AC772FF6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72DA-7CE9-4BF2-AFCD-D5972289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1D1A-9015-469F-B1DE-3788F60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9EA9-8F4A-40F6-974E-B8D31D9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5397-408E-44EF-BB88-5FE0FCC5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45BF-8C4D-4C75-933E-E247A3C0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2FC7-4F4A-426B-A4F9-C395B95F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0DFD-B3F6-4728-ACA5-96230CA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5C61-05A9-4216-96D5-25BFB558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9601-1DD3-4EE0-B8B0-C3EE318A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108B-74BD-4F40-A10E-37256848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ADB3-4851-478F-BB51-A6B57B9E4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03D8-82C0-4217-9D79-8BB32F51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59BF-6258-40B8-B254-CACE8C09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B422-26A2-4087-8076-18ED19E1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3345-8B42-4ED5-A889-E4725E4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E77F-FAF1-4C82-8E5E-637151A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02C3-6A2A-43C7-9260-750A5078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1BDD-D99A-47D6-AC6B-F81C0BAA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FEAC7-F9B5-4D9A-8864-104B3CD4F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F01A-B30C-4956-9546-903FD834E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B453B-CCD6-489C-9960-7FD33F54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AEEF4-9E4E-4276-849A-14EAD56C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83CFC-1A4B-4DF5-A54B-F478F00D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FE1E-BD3A-4F1A-949F-7B36342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05292-356B-4C15-9A9A-D3C23244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FC069-90AC-4394-BDE3-F46C4898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337B1-99C6-4D81-910B-4C2F678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D9DE-C2EE-49A9-A6BB-EC1D0142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DE586-E7E3-4786-9803-C5475232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D94A0-808D-42FE-A2F1-965F571E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5D35-039B-41EF-BDB4-160A0748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1C8A-B8F4-4FCA-83C3-5D986489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B81C-5AFD-4487-BA7F-35121BDB1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4A76F-76E6-4C9C-AF3E-BEC8AAA6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9AA0-7FB9-48ED-BB30-53BC9616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BC09-2571-4E01-9B3A-E3827015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C68-5323-40EF-A8F1-95325A9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A59D7-B541-4BCE-8BB9-9F50DCB1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1015-EA9A-41C5-BCF9-BD38EC99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B475-FA12-4B0B-AE6D-CD4187F7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951AC-7CB9-4672-BFC5-E34D1D1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8447-4555-4B0A-987B-650171C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8927-1B0C-4320-AEBE-CC9B25AD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FD5A0-6E17-4BE5-9A45-A28F337C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082E-39C7-4D5A-B977-8B4D3D9E1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952E-C7FF-414B-9EFC-0D603006E82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D4CC-3838-4F57-BAEC-268CC67C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82E0-5692-4CA1-A9EA-29C80890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9B9E-8DA9-43AC-9354-BCD2B824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84276-E1E5-4B54-8325-FFD057221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the daily 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183B-A9A2-47CA-B28A-F81239A9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By Yordanos W</a:t>
            </a:r>
          </a:p>
          <a:p>
            <a:r>
              <a:rPr lang="en-US" dirty="0">
                <a:solidFill>
                  <a:srgbClr val="FFFFFF"/>
                </a:solidFill>
              </a:rPr>
              <a:t>2021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&#10;&#10;Description automatically generated with medium confidence">
            <a:extLst>
              <a:ext uri="{FF2B5EF4-FFF2-40B4-BE49-F238E27FC236}">
                <a16:creationId xmlns:a16="http://schemas.microsoft.com/office/drawing/2014/main" id="{2836BE94-6E41-44ED-8335-17E2BEDD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52"/>
                    </a14:imgEffect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05" y="1820371"/>
            <a:ext cx="4252055" cy="3184937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13139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DFCDC-EDB6-4B39-9457-B64AA15A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05" y="-617257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F1A1-3728-44BD-88F1-620A3761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005" y="2741696"/>
            <a:ext cx="5561938" cy="36755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with additional data: Zip code, Stores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-Time series predictive model: ARIMA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3F4A6-7754-4E44-80C2-4B24662C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FAEAC-F181-49CA-A236-6E696C67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6DEE6AB-7BD2-466F-9FF0-92CE7A13B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29076"/>
              </p:ext>
            </p:extLst>
          </p:nvPr>
        </p:nvGraphicFramePr>
        <p:xfrm>
          <a:off x="5780558" y="643466"/>
          <a:ext cx="5145878" cy="5530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086">
                  <a:extLst>
                    <a:ext uri="{9D8B030D-6E8A-4147-A177-3AD203B41FA5}">
                      <a16:colId xmlns:a16="http://schemas.microsoft.com/office/drawing/2014/main" val="1758798363"/>
                    </a:ext>
                  </a:extLst>
                </a:gridCol>
                <a:gridCol w="2246792">
                  <a:extLst>
                    <a:ext uri="{9D8B030D-6E8A-4147-A177-3AD203B41FA5}">
                      <a16:colId xmlns:a16="http://schemas.microsoft.com/office/drawing/2014/main" val="30840618"/>
                    </a:ext>
                  </a:extLst>
                </a:gridCol>
              </a:tblGrid>
              <a:tr h="3847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Summery Statistics for number of orders</a:t>
                      </a:r>
                      <a:endParaRPr lang="en-US" sz="23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5109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5154737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Mean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10.56824274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2332229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Standard Error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0.082591515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265467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Median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9336280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Mode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5111003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Standard Deviation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7.976390703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6697491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Sample Variance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63.62280865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5851568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Kurtosis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3.14202872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8552618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Skewness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1.466314701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8241821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Range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69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8243993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Minimum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9922753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Maximum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70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4884576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Sum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98570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5301454"/>
                  </a:ext>
                </a:extLst>
              </a:tr>
              <a:tr h="36757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Count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9327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787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8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B9E8E1E0-ADDF-4E99-863A-73C4CD9E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1" y="974691"/>
            <a:ext cx="9682425" cy="55265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0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1C73-634D-4C6A-AB3A-C3286FED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6435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E65A-C3E3-4B01-9574-7F893B14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411" y="2909410"/>
            <a:ext cx="5561938" cy="308836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Business need &amp; goal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EDA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Future wo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rk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2936559-53C9-49B9-BC39-CAC478D3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52"/>
                    </a14:imgEffect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7" y="228533"/>
            <a:ext cx="1437117" cy="10764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59B3-0D11-4AD0-875C-352430F8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581" y="1532267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In-store shoppers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Full-service shoppers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: In-store shopper layoffs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3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2936559-53C9-49B9-BC39-CAC478D3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52"/>
                    </a14:imgEffect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7" y="228533"/>
            <a:ext cx="1437117" cy="10764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59B3-0D11-4AD0-875C-352430F8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3" y="1021404"/>
            <a:ext cx="8356059" cy="5612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daily and hourly orders </a:t>
            </a:r>
          </a:p>
          <a:p>
            <a:pPr marL="0" indent="0" algn="l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required number of shoppers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estimates for revenue 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shoppers &amp; allocation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2936559-53C9-49B9-BC39-CAC478D3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52"/>
                    </a14:imgEffect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7" y="228533"/>
            <a:ext cx="1437117" cy="10764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59B3-0D11-4AD0-875C-352430F8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358" y="1412997"/>
            <a:ext cx="7704306" cy="41925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Hypothesis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how many instore shoppers are needed and switch them between shops according to demand to minimize layoffs.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D9DD9-47C3-478C-839C-C6C34E4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940" y="658879"/>
            <a:ext cx="5458838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tools 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B7A79-1253-4068-8B7B-D97169920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57609"/>
              </p:ext>
            </p:extLst>
          </p:nvPr>
        </p:nvGraphicFramePr>
        <p:xfrm>
          <a:off x="2980939" y="2020576"/>
          <a:ext cx="7096915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 descr="Logo&#10;&#10;Description automatically generated with medium confidence">
            <a:extLst>
              <a:ext uri="{FF2B5EF4-FFF2-40B4-BE49-F238E27FC236}">
                <a16:creationId xmlns:a16="http://schemas.microsoft.com/office/drawing/2014/main" id="{D7BB1B95-75B5-40E6-AF32-B6DD57F13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52"/>
                    </a14:imgEffect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7" y="228533"/>
            <a:ext cx="1437117" cy="10764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32944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A502A83-188D-4A77-90D6-AA9C6172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502418"/>
            <a:ext cx="8862647" cy="5577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AA6C7-D49C-4AF9-8143-4E4B4689D477}"/>
              </a:ext>
            </a:extLst>
          </p:cNvPr>
          <p:cNvSpPr txBox="1"/>
          <p:nvPr/>
        </p:nvSpPr>
        <p:spPr>
          <a:xfrm>
            <a:off x="148321" y="6355582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number of demands throughout the week</a:t>
            </a:r>
          </a:p>
        </p:txBody>
      </p:sp>
    </p:spTree>
    <p:extLst>
      <p:ext uri="{BB962C8B-B14F-4D97-AF65-F5344CB8AC3E}">
        <p14:creationId xmlns:p14="http://schemas.microsoft.com/office/powerpoint/2010/main" val="120885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4F7F393-D594-4A00-856E-402212936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61"/>
            <a:ext cx="11218985" cy="569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A3C2A-11DC-42A3-A87E-B172661BD9AA}"/>
              </a:ext>
            </a:extLst>
          </p:cNvPr>
          <p:cNvSpPr txBox="1"/>
          <p:nvPr/>
        </p:nvSpPr>
        <p:spPr>
          <a:xfrm>
            <a:off x="99683" y="5873262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orders 8 AM – 6 PM</a:t>
            </a:r>
          </a:p>
        </p:txBody>
      </p:sp>
    </p:spTree>
    <p:extLst>
      <p:ext uri="{BB962C8B-B14F-4D97-AF65-F5344CB8AC3E}">
        <p14:creationId xmlns:p14="http://schemas.microsoft.com/office/powerpoint/2010/main" val="140220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C70A7C-2308-4168-8298-05FAC246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6" y="160878"/>
            <a:ext cx="11215991" cy="5948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DA94BE-8A31-4EEF-932F-10DBE6B864A6}"/>
              </a:ext>
            </a:extLst>
          </p:cNvPr>
          <p:cNvSpPr txBox="1"/>
          <p:nvPr/>
        </p:nvSpPr>
        <p:spPr>
          <a:xfrm>
            <a:off x="226142" y="6108970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patterns between days of the week</a:t>
            </a:r>
          </a:p>
        </p:txBody>
      </p:sp>
    </p:spTree>
    <p:extLst>
      <p:ext uri="{BB962C8B-B14F-4D97-AF65-F5344CB8AC3E}">
        <p14:creationId xmlns:p14="http://schemas.microsoft.com/office/powerpoint/2010/main" val="37264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189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Predicting the daily orders</vt:lpstr>
      <vt:lpstr>Content </vt:lpstr>
      <vt:lpstr>PowerPoint Presentation</vt:lpstr>
      <vt:lpstr>PowerPoint Presentation</vt:lpstr>
      <vt:lpstr>PowerPoint Presentation</vt:lpstr>
      <vt:lpstr>Data &amp; tools </vt:lpstr>
      <vt:lpstr>PowerPoint Presentation</vt:lpstr>
      <vt:lpstr>PowerPoint Presentation</vt:lpstr>
      <vt:lpstr>PowerPoint Presentation</vt:lpstr>
      <vt:lpstr>Future work</vt:lpstr>
      <vt:lpstr>Thank you!</vt:lpstr>
      <vt:lpstr>Appendix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Orders</dc:title>
  <dc:creator>Bereket Sharew</dc:creator>
  <cp:lastModifiedBy>Bereket Sharew</cp:lastModifiedBy>
  <cp:revision>32</cp:revision>
  <dcterms:created xsi:type="dcterms:W3CDTF">2021-06-23T20:16:12Z</dcterms:created>
  <dcterms:modified xsi:type="dcterms:W3CDTF">2021-06-25T10:40:46Z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2021-06-23T20:16:12Z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1d150684-da19-4fe8-a5d3-87a1accb54f1</vt:lpwstr>
  </property>
  <property fmtid="{D5CDD505-2E9C-101B-9397-08002B2CF9AE}" pid="8" name="MSIP_Label_879e395e-e3b5-421f-8616-70a10f9451af_ContentBits">
    <vt:lpwstr>0</vt:lpwstr>
  </property>
</Properties>
</file>