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57" r:id="rId3"/>
    <p:sldId id="271" r:id="rId4"/>
    <p:sldId id="269" r:id="rId5"/>
    <p:sldId id="270" r:id="rId6"/>
    <p:sldId id="263" r:id="rId7"/>
    <p:sldId id="264" r:id="rId8"/>
    <p:sldId id="265" r:id="rId9"/>
    <p:sldId id="266" r:id="rId10"/>
    <p:sldId id="267" r:id="rId11"/>
    <p:sldId id="268" r:id="rId12"/>
    <p:sldId id="273" r:id="rId13"/>
    <p:sldId id="272" r:id="rId14"/>
    <p:sldId id="274" r:id="rId15"/>
    <p:sldId id="259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D78"/>
    <a:srgbClr val="A9B2BD"/>
    <a:srgbClr val="F6F7FA"/>
    <a:srgbClr val="AD92ED"/>
    <a:srgbClr val="4FC1E9"/>
    <a:srgbClr val="C4C7CE"/>
    <a:srgbClr val="CDD0DA"/>
    <a:srgbClr val="FA8150"/>
    <a:srgbClr val="E37553"/>
    <a:srgbClr val="E06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6242" autoAdjust="0"/>
  </p:normalViewPr>
  <p:slideViewPr>
    <p:cSldViewPr>
      <p:cViewPr>
        <p:scale>
          <a:sx n="154" d="100"/>
          <a:sy n="154" d="100"/>
        </p:scale>
        <p:origin x="34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簡單說明每個模組：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 </a:t>
            </a:r>
            <a:r>
              <a:rPr lang="en-US" altLang="zh-TW" dirty="0"/>
              <a:t>environment.py: </a:t>
            </a:r>
            <a:r>
              <a:rPr lang="zh-TW" altLang="en-US" dirty="0"/>
              <a:t>模擬</a:t>
            </a:r>
            <a:r>
              <a:rPr lang="en-US" altLang="zh-TW" dirty="0"/>
              <a:t>21</a:t>
            </a:r>
            <a:r>
              <a:rPr lang="zh-TW" altLang="en-US" dirty="0"/>
              <a:t>點遊戲，管理牌組與狀態。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agent.py: AI</a:t>
            </a:r>
            <a:r>
              <a:rPr lang="zh-TW" altLang="en-US" dirty="0"/>
              <a:t>核心，使用</a:t>
            </a:r>
            <a:r>
              <a:rPr lang="en-US" altLang="zh-TW" dirty="0"/>
              <a:t>DQN</a:t>
            </a:r>
            <a:r>
              <a:rPr lang="zh-TW" altLang="en-US" dirty="0"/>
              <a:t>學習策略。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training.py: </a:t>
            </a:r>
            <a:r>
              <a:rPr lang="zh-TW" altLang="en-US" dirty="0"/>
              <a:t>訓練</a:t>
            </a:r>
            <a:r>
              <a:rPr lang="en-US" altLang="zh-TW" dirty="0"/>
              <a:t>AI</a:t>
            </a:r>
            <a:r>
              <a:rPr lang="zh-TW" altLang="en-US" dirty="0"/>
              <a:t>並繪製學習曲線。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human_interaction.py: </a:t>
            </a:r>
            <a:r>
              <a:rPr lang="zh-TW" altLang="en-US" dirty="0"/>
              <a:t>讓人類與</a:t>
            </a:r>
            <a:r>
              <a:rPr lang="en-US" altLang="zh-TW" dirty="0"/>
              <a:t>AI</a:t>
            </a:r>
            <a:r>
              <a:rPr lang="zh-TW" altLang="en-US" dirty="0"/>
              <a:t>對戰。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“這個程式分成</a:t>
            </a:r>
            <a:r>
              <a:rPr lang="en-US" altLang="zh-TW" dirty="0"/>
              <a:t>6</a:t>
            </a:r>
            <a:r>
              <a:rPr lang="zh-TW" altLang="en-US" dirty="0"/>
              <a:t>個模組，各自負責不同功能。</a:t>
            </a:r>
            <a:r>
              <a:rPr lang="en-US" altLang="zh-TW" dirty="0"/>
              <a:t>environment.py </a:t>
            </a:r>
            <a:r>
              <a:rPr lang="zh-TW" altLang="en-US" dirty="0"/>
              <a:t>是遊戲核心，</a:t>
            </a:r>
            <a:r>
              <a:rPr lang="en-US" altLang="zh-TW" dirty="0"/>
              <a:t>agent.py </a:t>
            </a:r>
            <a:r>
              <a:rPr lang="zh-TW" altLang="en-US" dirty="0"/>
              <a:t>是</a:t>
            </a:r>
            <a:r>
              <a:rPr lang="en-US" altLang="zh-TW" dirty="0"/>
              <a:t>AI</a:t>
            </a:r>
            <a:r>
              <a:rPr lang="zh-TW" altLang="en-US" dirty="0"/>
              <a:t>大腦，而 </a:t>
            </a:r>
            <a:r>
              <a:rPr lang="en-US" altLang="zh-TW" dirty="0"/>
              <a:t>training.py </a:t>
            </a:r>
            <a:r>
              <a:rPr lang="zh-TW" altLang="en-US" dirty="0"/>
              <a:t>負責讓它學習。這種模組化設計讓程式易於維護和擴展。”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5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DQN</a:t>
            </a:r>
            <a:r>
              <a:rPr lang="zh-TW" altLang="en-US" b="1" dirty="0"/>
              <a:t>簡單介紹</a:t>
            </a:r>
          </a:p>
          <a:p>
            <a:r>
              <a:rPr lang="zh-TW" altLang="en-US" b="1" dirty="0"/>
              <a:t>什麼是</a:t>
            </a:r>
            <a:r>
              <a:rPr lang="en-US" altLang="zh-TW" b="1" dirty="0"/>
              <a:t>DQN</a:t>
            </a:r>
            <a:r>
              <a:rPr lang="zh-TW" altLang="en-US" b="1" dirty="0"/>
              <a:t>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定義</a:t>
            </a:r>
            <a:r>
              <a:rPr lang="zh-TW" altLang="en-US" dirty="0"/>
              <a:t>：</a:t>
            </a:r>
            <a:r>
              <a:rPr lang="en-US" altLang="zh-TW" dirty="0"/>
              <a:t>DQN</a:t>
            </a:r>
            <a:r>
              <a:rPr lang="zh-TW" altLang="en-US" dirty="0"/>
              <a:t>是一種強化學習（</a:t>
            </a:r>
            <a:r>
              <a:rPr lang="en-US" altLang="zh-TW" dirty="0"/>
              <a:t>Reinforcement Learning</a:t>
            </a:r>
            <a:r>
              <a:rPr lang="zh-TW" altLang="en-US" dirty="0"/>
              <a:t>）方法，結合了深度學習（</a:t>
            </a:r>
            <a:r>
              <a:rPr lang="en-US" altLang="zh-TW" dirty="0"/>
              <a:t>Deep Learning</a:t>
            </a:r>
            <a:r>
              <a:rPr lang="zh-TW" altLang="en-US" dirty="0"/>
              <a:t>）和</a:t>
            </a:r>
            <a:r>
              <a:rPr lang="en-US" altLang="zh-TW" dirty="0"/>
              <a:t>Q</a:t>
            </a:r>
            <a:r>
              <a:rPr lang="zh-TW" altLang="en-US" dirty="0"/>
              <a:t>學習（</a:t>
            </a:r>
            <a:r>
              <a:rPr lang="en-US" altLang="zh-TW" dirty="0"/>
              <a:t>Q-Learning</a:t>
            </a:r>
            <a:r>
              <a:rPr lang="zh-TW" altLang="en-US" dirty="0"/>
              <a:t>），用來讓</a:t>
            </a:r>
            <a:r>
              <a:rPr lang="en-US" altLang="zh-TW" dirty="0"/>
              <a:t>AI</a:t>
            </a:r>
            <a:r>
              <a:rPr lang="zh-TW" altLang="en-US" dirty="0"/>
              <a:t>在複雜環境中學習最佳行動策略。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核心目標</a:t>
            </a:r>
            <a:r>
              <a:rPr lang="zh-TW" altLang="en-US" dirty="0"/>
              <a:t>：讓</a:t>
            </a:r>
            <a:r>
              <a:rPr lang="en-US" altLang="zh-TW" dirty="0"/>
              <a:t>AI</a:t>
            </a:r>
            <a:r>
              <a:rPr lang="zh-TW" altLang="en-US" dirty="0"/>
              <a:t>通過試錯，學會在不同情況下選擇最有價值的行動（例如在</a:t>
            </a:r>
            <a:r>
              <a:rPr lang="en-US" altLang="zh-TW" dirty="0"/>
              <a:t>21</a:t>
            </a:r>
            <a:r>
              <a:rPr lang="zh-TW" altLang="en-US" dirty="0"/>
              <a:t>點中選擇“要牌”或“停止”）。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關鍵特徵</a:t>
            </a:r>
            <a:r>
              <a:rPr lang="zh-TW" altLang="en-US" dirty="0"/>
              <a:t>：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使用神經網路（</a:t>
            </a:r>
            <a:r>
              <a:rPr lang="en-US" altLang="zh-TW" dirty="0"/>
              <a:t>Neural Network</a:t>
            </a:r>
            <a:r>
              <a:rPr lang="zh-TW" altLang="en-US" dirty="0"/>
              <a:t>）來預測每個行動的價值（</a:t>
            </a:r>
            <a:r>
              <a:rPr lang="en-US" altLang="zh-TW" dirty="0"/>
              <a:t>Q</a:t>
            </a:r>
            <a:r>
              <a:rPr lang="zh-TW" altLang="en-US" dirty="0"/>
              <a:t>值）。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結合經驗回放（</a:t>
            </a:r>
            <a:r>
              <a:rPr lang="en-US" altLang="zh-TW" dirty="0"/>
              <a:t>Experience Replay</a:t>
            </a:r>
            <a:r>
              <a:rPr lang="zh-TW" altLang="en-US" dirty="0"/>
              <a:t>）和目標網路（</a:t>
            </a:r>
            <a:r>
              <a:rPr lang="en-US" altLang="zh-TW" dirty="0"/>
              <a:t>Target Network</a:t>
            </a:r>
            <a:r>
              <a:rPr lang="zh-TW" altLang="en-US" dirty="0"/>
              <a:t>）來穩定學習。</a:t>
            </a:r>
          </a:p>
          <a:p>
            <a:r>
              <a:rPr lang="en-US" altLang="zh-TW" b="1" dirty="0"/>
              <a:t>DQN</a:t>
            </a:r>
            <a:r>
              <a:rPr lang="zh-TW" altLang="en-US" b="1" dirty="0"/>
              <a:t>如何工作？</a:t>
            </a:r>
          </a:p>
          <a:p>
            <a:pPr>
              <a:buFont typeface="+mj-lt"/>
              <a:buAutoNum type="arabicPeriod"/>
            </a:pPr>
            <a:r>
              <a:rPr lang="en-US" altLang="zh-TW" b="1" dirty="0"/>
              <a:t>Q</a:t>
            </a:r>
            <a:r>
              <a:rPr lang="zh-TW" altLang="en-US" b="1" dirty="0"/>
              <a:t>值</a:t>
            </a:r>
            <a:r>
              <a:rPr lang="zh-TW" altLang="en-US" dirty="0"/>
              <a:t>：</a:t>
            </a:r>
            <a:r>
              <a:rPr lang="en-US" altLang="zh-TW" dirty="0"/>
              <a:t>Q</a:t>
            </a:r>
            <a:r>
              <a:rPr lang="zh-TW" altLang="en-US" dirty="0"/>
              <a:t>值表示某個行動在某個狀態下的長期回報。</a:t>
            </a:r>
            <a:r>
              <a:rPr lang="en-US" altLang="zh-TW" dirty="0"/>
              <a:t>DQN</a:t>
            </a:r>
            <a:r>
              <a:rPr lang="zh-TW" altLang="en-US" dirty="0"/>
              <a:t>用神經網路估計</a:t>
            </a:r>
            <a:r>
              <a:rPr lang="en-US" altLang="zh-TW" dirty="0"/>
              <a:t>Q</a:t>
            </a:r>
            <a:r>
              <a:rPr lang="zh-TW" altLang="en-US" dirty="0"/>
              <a:t>值，例如“如果我現在要牌，未來能贏多少分”。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學習過程</a:t>
            </a:r>
            <a:r>
              <a:rPr lang="zh-TW" altLang="en-US" dirty="0"/>
              <a:t>：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dirty="0"/>
              <a:t>AI</a:t>
            </a:r>
            <a:r>
              <a:rPr lang="zh-TW" altLang="en-US" dirty="0"/>
              <a:t>觀察當前狀態（例如</a:t>
            </a:r>
            <a:r>
              <a:rPr lang="en-US" altLang="zh-TW" dirty="0"/>
              <a:t>21</a:t>
            </a:r>
            <a:r>
              <a:rPr lang="zh-TW" altLang="en-US" dirty="0"/>
              <a:t>點中的牌面）。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根據</a:t>
            </a:r>
            <a:r>
              <a:rPr lang="en-US" altLang="zh-TW" dirty="0"/>
              <a:t>Q</a:t>
            </a:r>
            <a:r>
              <a:rPr lang="zh-TW" altLang="en-US" dirty="0"/>
              <a:t>值選擇行動（要牌或停止）。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執行行動後，獲得獎勵（贏</a:t>
            </a:r>
            <a:r>
              <a:rPr lang="en-US" altLang="zh-TW" dirty="0"/>
              <a:t>+1</a:t>
            </a:r>
            <a:r>
              <a:rPr lang="zh-TW" altLang="en-US" dirty="0"/>
              <a:t>，輸</a:t>
            </a:r>
            <a:r>
              <a:rPr lang="en-US" altLang="zh-TW" dirty="0"/>
              <a:t>-1</a:t>
            </a:r>
            <a:r>
              <a:rPr lang="zh-TW" altLang="en-US" dirty="0"/>
              <a:t>，平手</a:t>
            </a:r>
            <a:r>
              <a:rPr lang="en-US" altLang="zh-TW" dirty="0"/>
              <a:t>0</a:t>
            </a:r>
            <a:r>
              <a:rPr lang="zh-TW" altLang="en-US" dirty="0"/>
              <a:t>）。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用獎勵更新</a:t>
            </a:r>
            <a:r>
              <a:rPr lang="en-US" altLang="zh-TW" dirty="0"/>
              <a:t>Q</a:t>
            </a:r>
            <a:r>
              <a:rPr lang="zh-TW" altLang="en-US" dirty="0"/>
              <a:t>值，讓</a:t>
            </a:r>
            <a:r>
              <a:rPr lang="en-US" altLang="zh-TW" dirty="0"/>
              <a:t>AI</a:t>
            </a:r>
            <a:r>
              <a:rPr lang="zh-TW" altLang="en-US" dirty="0"/>
              <a:t>學會更好的策略。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穩定學習</a:t>
            </a:r>
            <a:r>
              <a:rPr lang="zh-TW" altLang="en-US" dirty="0"/>
              <a:t>： 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1" dirty="0"/>
              <a:t>經驗回放</a:t>
            </a:r>
            <a:r>
              <a:rPr lang="zh-TW" altLang="en-US" dirty="0"/>
              <a:t>：</a:t>
            </a:r>
            <a:r>
              <a:rPr lang="en-US" altLang="zh-TW" dirty="0"/>
              <a:t>AI</a:t>
            </a:r>
            <a:r>
              <a:rPr lang="zh-TW" altLang="en-US" dirty="0"/>
              <a:t>把過去的經驗（狀態、行動、獎勵）存起來，隨機抽樣學習，避免只學最近的經驗。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1" dirty="0"/>
              <a:t>目標網路</a:t>
            </a:r>
            <a:r>
              <a:rPr lang="zh-TW" altLang="en-US" dirty="0"/>
              <a:t>：用一個額外的網路來計算目標</a:t>
            </a:r>
            <a:r>
              <a:rPr lang="en-US" altLang="zh-TW" dirty="0"/>
              <a:t>Q</a:t>
            </a:r>
            <a:r>
              <a:rPr lang="zh-TW" altLang="en-US" dirty="0"/>
              <a:t>值，減少學習過程中的波動。</a:t>
            </a:r>
          </a:p>
          <a:p>
            <a:r>
              <a:rPr lang="zh-TW" altLang="en-US" b="1" dirty="0"/>
              <a:t>在</a:t>
            </a:r>
            <a:r>
              <a:rPr lang="en-US" altLang="zh-TW" b="1" dirty="0"/>
              <a:t>21</a:t>
            </a:r>
            <a:r>
              <a:rPr lang="zh-TW" altLang="en-US" b="1" dirty="0"/>
              <a:t>點中的應用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狀態</a:t>
            </a:r>
            <a:r>
              <a:rPr lang="zh-TW" altLang="en-US" dirty="0"/>
              <a:t>：玩家的歷史行動、莊家總和、玩家第二張牌、剩餘牌分佈。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行動</a:t>
            </a:r>
            <a:r>
              <a:rPr lang="zh-TW" altLang="en-US" dirty="0"/>
              <a:t>：要牌（</a:t>
            </a:r>
            <a:r>
              <a:rPr lang="en-US" altLang="zh-TW" dirty="0"/>
              <a:t>1</a:t>
            </a:r>
            <a:r>
              <a:rPr lang="zh-TW" altLang="en-US" dirty="0"/>
              <a:t>）或停止（</a:t>
            </a:r>
            <a:r>
              <a:rPr lang="en-US" altLang="zh-TW" dirty="0"/>
              <a:t>0</a:t>
            </a:r>
            <a:r>
              <a:rPr lang="zh-TW" altLang="en-US" dirty="0"/>
              <a:t>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獎勵</a:t>
            </a:r>
            <a:r>
              <a:rPr lang="zh-TW" altLang="en-US" dirty="0"/>
              <a:t>：贏</a:t>
            </a:r>
            <a:r>
              <a:rPr lang="en-US" altLang="zh-TW" dirty="0"/>
              <a:t>+1</a:t>
            </a:r>
            <a:r>
              <a:rPr lang="zh-TW" altLang="en-US" dirty="0"/>
              <a:t>，輸</a:t>
            </a:r>
            <a:r>
              <a:rPr lang="en-US" altLang="zh-TW" dirty="0"/>
              <a:t>-1</a:t>
            </a:r>
            <a:r>
              <a:rPr lang="zh-TW" altLang="en-US" dirty="0"/>
              <a:t>，平手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DQN</a:t>
            </a:r>
            <a:r>
              <a:rPr lang="zh-TW" altLang="en-US" b="1" dirty="0"/>
              <a:t>角色</a:t>
            </a:r>
            <a:r>
              <a:rPr lang="zh-TW" altLang="en-US" dirty="0"/>
              <a:t>：通過神經網路預測每個行動的</a:t>
            </a:r>
            <a:r>
              <a:rPr lang="en-US" altLang="zh-TW" dirty="0"/>
              <a:t>Q</a:t>
            </a:r>
            <a:r>
              <a:rPr lang="zh-TW" altLang="en-US" dirty="0"/>
              <a:t>值，幫助</a:t>
            </a:r>
            <a:r>
              <a:rPr lang="en-US" altLang="zh-TW" dirty="0"/>
              <a:t>AI</a:t>
            </a:r>
            <a:r>
              <a:rPr lang="zh-TW" altLang="en-US" dirty="0"/>
              <a:t>決定要牌還是停止。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單副牌例子的詳細講解</a:t>
            </a:r>
          </a:p>
          <a:p>
            <a:r>
              <a:rPr lang="zh-TW" altLang="en-US" dirty="0">
                <a:effectLst/>
              </a:rPr>
              <a:t>例子：</a:t>
            </a:r>
            <a:r>
              <a:rPr lang="en-US" altLang="zh-TW" dirty="0">
                <a:effectLst/>
              </a:rPr>
              <a:t>[0, 1, 1, 0, 0, 15, 6, 4, 4, 4, 4, 4, 4, 4, 4, 4, 4]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組成部分</a:t>
            </a:r>
            <a:r>
              <a:rPr lang="zh-TW" altLang="en-US" dirty="0"/>
              <a:t>：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玩家過去</a:t>
            </a:r>
            <a:r>
              <a:rPr lang="en-US" altLang="zh-TW" b="1" dirty="0"/>
              <a:t>5</a:t>
            </a:r>
            <a:r>
              <a:rPr lang="zh-TW" altLang="en-US" b="1" dirty="0"/>
              <a:t>回合行動</a:t>
            </a:r>
            <a:r>
              <a:rPr lang="zh-TW" altLang="en-US" dirty="0"/>
              <a:t>（</a:t>
            </a:r>
            <a:r>
              <a:rPr lang="en-US" altLang="zh-TW" dirty="0"/>
              <a:t>5</a:t>
            </a:r>
            <a:r>
              <a:rPr lang="zh-TW" altLang="en-US" dirty="0"/>
              <a:t>個元素）：</a:t>
            </a:r>
            <a:r>
              <a:rPr lang="en-US" altLang="zh-TW" dirty="0"/>
              <a:t>[0, 1, 1, 0, 0]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TW" altLang="en-US" dirty="0"/>
              <a:t>從左到右是最舊到最新的行動。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TW" dirty="0"/>
              <a:t>0 = stand</a:t>
            </a:r>
            <a:r>
              <a:rPr lang="zh-TW" altLang="en-US" dirty="0"/>
              <a:t>（停止），</a:t>
            </a:r>
            <a:r>
              <a:rPr lang="en-US" altLang="zh-TW" dirty="0"/>
              <a:t>1 = hit</a:t>
            </a:r>
            <a:r>
              <a:rPr lang="zh-TW" altLang="en-US" dirty="0"/>
              <a:t>（要牌）。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TW" altLang="en-US" dirty="0"/>
              <a:t>意義：玩家最近兩回合要牌，可能傾向冒險。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莊家總和</a:t>
            </a:r>
            <a:r>
              <a:rPr lang="zh-TW" altLang="en-US" dirty="0"/>
              <a:t>（</a:t>
            </a:r>
            <a:r>
              <a:rPr lang="en-US" altLang="zh-TW" dirty="0"/>
              <a:t>1</a:t>
            </a:r>
            <a:r>
              <a:rPr lang="zh-TW" altLang="en-US" dirty="0"/>
              <a:t>個元素）：</a:t>
            </a:r>
            <a:r>
              <a:rPr lang="en-US" altLang="zh-TW" dirty="0"/>
              <a:t>15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TW" altLang="en-US" dirty="0"/>
              <a:t>莊家當前牌總和為</a:t>
            </a:r>
            <a:r>
              <a:rPr lang="en-US" altLang="zh-TW" dirty="0"/>
              <a:t>15</a:t>
            </a:r>
            <a:r>
              <a:rPr lang="zh-TW" altLang="en-US" dirty="0"/>
              <a:t>（例如</a:t>
            </a:r>
            <a:r>
              <a:rPr lang="en-US" altLang="zh-TW" dirty="0"/>
              <a:t>10+5</a:t>
            </a:r>
            <a:r>
              <a:rPr lang="zh-TW" altLang="en-US" dirty="0"/>
              <a:t>）。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玩家第二張牌</a:t>
            </a:r>
            <a:r>
              <a:rPr lang="zh-TW" altLang="en-US" dirty="0"/>
              <a:t>（</a:t>
            </a:r>
            <a:r>
              <a:rPr lang="en-US" altLang="zh-TW" dirty="0"/>
              <a:t>1</a:t>
            </a:r>
            <a:r>
              <a:rPr lang="zh-TW" altLang="en-US" dirty="0"/>
              <a:t>個元素）：</a:t>
            </a:r>
            <a:r>
              <a:rPr lang="en-US" altLang="zh-TW" dirty="0"/>
              <a:t>6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TW" altLang="en-US" dirty="0"/>
              <a:t>玩家第二張牌是</a:t>
            </a:r>
            <a:r>
              <a:rPr lang="en-US" altLang="zh-TW" dirty="0"/>
              <a:t>6</a:t>
            </a:r>
            <a:r>
              <a:rPr lang="zh-TW" altLang="en-US" dirty="0"/>
              <a:t>（第一張隱藏）。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1" dirty="0"/>
              <a:t>剩餘牌分佈</a:t>
            </a:r>
            <a:r>
              <a:rPr lang="zh-TW" altLang="en-US" dirty="0"/>
              <a:t>（</a:t>
            </a:r>
            <a:r>
              <a:rPr lang="en-US" altLang="zh-TW" dirty="0"/>
              <a:t>10</a:t>
            </a:r>
            <a:r>
              <a:rPr lang="zh-TW" altLang="en-US" dirty="0"/>
              <a:t>個元素）：</a:t>
            </a:r>
            <a:r>
              <a:rPr lang="en-US" altLang="zh-TW" dirty="0"/>
              <a:t>[4, 4, 4, 4, 4, 4, 4, 4, 4, 4]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TW" altLang="en-US" dirty="0"/>
              <a:t>對應點數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10</a:t>
            </a:r>
            <a:r>
              <a:rPr lang="zh-TW" altLang="en-US" dirty="0"/>
              <a:t>的剩餘張數（</a:t>
            </a:r>
            <a:r>
              <a:rPr lang="en-US" altLang="zh-TW" dirty="0"/>
              <a:t>1=A</a:t>
            </a:r>
            <a:r>
              <a:rPr lang="zh-TW" altLang="en-US" dirty="0"/>
              <a:t>，</a:t>
            </a:r>
            <a:r>
              <a:rPr lang="en-US" altLang="zh-TW" dirty="0"/>
              <a:t>10</a:t>
            </a:r>
            <a:r>
              <a:rPr lang="zh-TW" altLang="en-US" dirty="0"/>
              <a:t>包括</a:t>
            </a:r>
            <a:r>
              <a:rPr lang="en-US" altLang="zh-TW" dirty="0"/>
              <a:t>JQK</a:t>
            </a:r>
            <a:r>
              <a:rPr lang="zh-TW" altLang="en-US" dirty="0"/>
              <a:t>）。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TW" altLang="en-US" dirty="0"/>
              <a:t>單副牌初始分佈：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zh-TW" dirty="0"/>
              <a:t>1</a:t>
            </a:r>
            <a:r>
              <a:rPr lang="zh-TW" altLang="en-US" dirty="0"/>
              <a:t>（</a:t>
            </a:r>
            <a:r>
              <a:rPr lang="en-US" altLang="zh-TW" dirty="0"/>
              <a:t>A</a:t>
            </a:r>
            <a:r>
              <a:rPr lang="zh-TW" altLang="en-US" dirty="0"/>
              <a:t>）：</a:t>
            </a:r>
            <a:r>
              <a:rPr lang="en-US" altLang="zh-TW" dirty="0"/>
              <a:t>4</a:t>
            </a:r>
            <a:r>
              <a:rPr lang="zh-TW" altLang="en-US" dirty="0"/>
              <a:t>張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zh-TW" dirty="0"/>
              <a:t>2</a:t>
            </a:r>
            <a:r>
              <a:rPr lang="zh-TW" altLang="en-US" dirty="0"/>
              <a:t>到</a:t>
            </a:r>
            <a:r>
              <a:rPr lang="en-US" altLang="zh-TW" dirty="0"/>
              <a:t>9</a:t>
            </a:r>
            <a:r>
              <a:rPr lang="zh-TW" altLang="en-US" dirty="0"/>
              <a:t>：各</a:t>
            </a:r>
            <a:r>
              <a:rPr lang="en-US" altLang="zh-TW" dirty="0"/>
              <a:t>4</a:t>
            </a:r>
            <a:r>
              <a:rPr lang="zh-TW" altLang="en-US" dirty="0"/>
              <a:t>張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altLang="zh-TW" dirty="0"/>
              <a:t>10</a:t>
            </a:r>
            <a:r>
              <a:rPr lang="zh-TW" altLang="en-US" dirty="0"/>
              <a:t>（</a:t>
            </a:r>
            <a:r>
              <a:rPr lang="en-US" altLang="zh-TW" dirty="0"/>
              <a:t>10/J/Q/K</a:t>
            </a:r>
            <a:r>
              <a:rPr lang="zh-TW" altLang="en-US" dirty="0"/>
              <a:t>）：</a:t>
            </a:r>
            <a:r>
              <a:rPr lang="en-US" altLang="zh-TW" dirty="0"/>
              <a:t>16</a:t>
            </a:r>
            <a:r>
              <a:rPr lang="zh-TW" altLang="en-US" dirty="0"/>
              <a:t>張（但這裡簡化為</a:t>
            </a:r>
            <a:r>
              <a:rPr lang="en-US" altLang="zh-TW" dirty="0"/>
              <a:t>4</a:t>
            </a:r>
            <a:r>
              <a:rPr lang="zh-TW" altLang="en-US" dirty="0"/>
              <a:t>張作為示範，實際應反映已發牌情況）。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zh-TW" altLang="en-US" dirty="0"/>
              <a:t>這個例子假設遊戲剛開始，發了幾張牌後每種點數仍接近</a:t>
            </a:r>
            <a:r>
              <a:rPr lang="en-US" altLang="zh-TW" dirty="0"/>
              <a:t>4</a:t>
            </a:r>
            <a:r>
              <a:rPr lang="zh-TW" altLang="en-US" dirty="0"/>
              <a:t>張。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總長度</a:t>
            </a:r>
            <a:r>
              <a:rPr lang="zh-TW" altLang="en-US" dirty="0"/>
              <a:t>：</a:t>
            </a:r>
            <a:r>
              <a:rPr lang="en-US" altLang="zh-TW" dirty="0"/>
              <a:t>5 + 1 + 1 + 10 = 17</a:t>
            </a:r>
            <a:r>
              <a:rPr lang="zh-TW" altLang="en-US" dirty="0"/>
              <a:t>個元素，符合神經網路輸入層。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0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3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問題總結與改進建議</a:t>
            </a:r>
          </a:p>
          <a:p>
            <a:pPr>
              <a:buFont typeface="+mj-lt"/>
              <a:buAutoNum type="arabicPeriod"/>
            </a:pPr>
            <a:r>
              <a:rPr lang="en-US" altLang="zh-TW" b="1" dirty="0"/>
              <a:t>Loss</a:t>
            </a:r>
            <a:r>
              <a:rPr lang="zh-TW" altLang="en-US" b="1" dirty="0"/>
              <a:t>下降有限且波動</a:t>
            </a:r>
            <a:r>
              <a:rPr lang="zh-TW" altLang="en-US" dirty="0"/>
              <a:t>： 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1" dirty="0"/>
              <a:t>解決</a:t>
            </a:r>
            <a:r>
              <a:rPr lang="zh-TW" altLang="en-US" dirty="0"/>
              <a:t>： 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進一步降低學習率：從</a:t>
            </a:r>
            <a:r>
              <a:rPr lang="en-US" altLang="zh-TW" dirty="0"/>
              <a:t>0.001</a:t>
            </a:r>
            <a:r>
              <a:rPr lang="zh-TW" altLang="en-US" dirty="0"/>
              <a:t>調整到</a:t>
            </a:r>
            <a:r>
              <a:rPr lang="en-US" altLang="zh-TW" dirty="0"/>
              <a:t>0.0001</a:t>
            </a:r>
            <a:r>
              <a:rPr lang="zh-TW" altLang="en-US" dirty="0"/>
              <a:t>。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增加訓練回合：從</a:t>
            </a:r>
            <a:r>
              <a:rPr lang="en-US" altLang="zh-TW" dirty="0"/>
              <a:t>100,000</a:t>
            </a:r>
            <a:r>
              <a:rPr lang="zh-TW" altLang="en-US" dirty="0"/>
              <a:t>增加到</a:t>
            </a:r>
            <a:r>
              <a:rPr lang="en-US" altLang="zh-TW" dirty="0"/>
              <a:t>300,000</a:t>
            </a:r>
            <a:r>
              <a:rPr lang="zh-TW" altLang="en-US" dirty="0"/>
              <a:t>或更多，讓</a:t>
            </a:r>
            <a:r>
              <a:rPr lang="en-US" altLang="zh-TW" dirty="0"/>
              <a:t>Loss</a:t>
            </a:r>
            <a:r>
              <a:rPr lang="zh-TW" altLang="en-US" dirty="0"/>
              <a:t>有更多時間收斂。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增強模型容量：將隱藏層節點數（</a:t>
            </a:r>
            <a:r>
              <a:rPr lang="en-US" altLang="zh-TW" dirty="0" err="1"/>
              <a:t>hidden_size</a:t>
            </a:r>
            <a:r>
              <a:rPr lang="zh-TW" altLang="en-US" dirty="0"/>
              <a:t>）從</a:t>
            </a:r>
            <a:r>
              <a:rPr lang="en-US" altLang="zh-TW" dirty="0"/>
              <a:t>64</a:t>
            </a:r>
            <a:r>
              <a:rPr lang="zh-TW" altLang="en-US" dirty="0"/>
              <a:t>增加到</a:t>
            </a:r>
            <a:r>
              <a:rPr lang="en-US" altLang="zh-TW" dirty="0"/>
              <a:t>128</a:t>
            </a:r>
            <a:r>
              <a:rPr lang="zh-TW" altLang="en-US" dirty="0"/>
              <a:t>或</a:t>
            </a:r>
            <a:r>
              <a:rPr lang="en-US" altLang="zh-TW" dirty="0"/>
              <a:t>256</a:t>
            </a:r>
            <a:r>
              <a:rPr lang="zh-TW" altLang="en-US" dirty="0"/>
              <a:t>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1" dirty="0"/>
              <a:t>檢查</a:t>
            </a:r>
            <a:r>
              <a:rPr lang="zh-TW" altLang="en-US" dirty="0"/>
              <a:t>：確保狀態設計（玩家歷史</a:t>
            </a:r>
            <a:r>
              <a:rPr lang="en-US" altLang="zh-TW" dirty="0"/>
              <a:t>+</a:t>
            </a:r>
            <a:r>
              <a:rPr lang="zh-TW" altLang="en-US" dirty="0"/>
              <a:t>牌分佈）有效，數據多樣性足夠。</a:t>
            </a:r>
          </a:p>
          <a:p>
            <a:pPr>
              <a:buFont typeface="+mj-lt"/>
              <a:buAutoNum type="arabicPeriod"/>
            </a:pPr>
            <a:r>
              <a:rPr lang="en-US" altLang="zh-TW" b="1" dirty="0"/>
              <a:t>Epsilon Decay</a:t>
            </a:r>
            <a:r>
              <a:rPr lang="zh-TW" altLang="en-US" b="1" dirty="0"/>
              <a:t>幾乎不變</a:t>
            </a:r>
            <a:r>
              <a:rPr lang="zh-TW" altLang="en-US" dirty="0"/>
              <a:t>： 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1" dirty="0"/>
              <a:t>解決</a:t>
            </a:r>
            <a:r>
              <a:rPr lang="zh-TW" altLang="en-US" dirty="0"/>
              <a:t>： 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檢查初始值：確保 </a:t>
            </a:r>
            <a:r>
              <a:rPr lang="en-US" altLang="zh-TW" dirty="0" err="1"/>
              <a:t>self.epsilon</a:t>
            </a:r>
            <a:r>
              <a:rPr lang="en-US" altLang="zh-TW" dirty="0"/>
              <a:t> = 1.0 </a:t>
            </a:r>
            <a:r>
              <a:rPr lang="zh-TW" altLang="en-US" dirty="0"/>
              <a:t>在 </a:t>
            </a:r>
            <a:r>
              <a:rPr lang="en-US" altLang="zh-TW" dirty="0" err="1"/>
              <a:t>DQNAgent</a:t>
            </a:r>
            <a:r>
              <a:rPr lang="en-US" altLang="zh-TW" dirty="0"/>
              <a:t> </a:t>
            </a:r>
            <a:r>
              <a:rPr lang="zh-TW" altLang="en-US" dirty="0"/>
              <a:t>初始化時正確設置。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檢查衰減邏輯：確認 </a:t>
            </a:r>
            <a:r>
              <a:rPr lang="en-US" altLang="zh-TW" dirty="0" err="1"/>
              <a:t>self.epsilon</a:t>
            </a:r>
            <a:r>
              <a:rPr lang="en-US" altLang="zh-TW" dirty="0"/>
              <a:t> = max(</a:t>
            </a:r>
            <a:r>
              <a:rPr lang="en-US" altLang="zh-TW" dirty="0" err="1"/>
              <a:t>self.epsilon_min</a:t>
            </a:r>
            <a:r>
              <a:rPr lang="en-US" altLang="zh-TW" dirty="0"/>
              <a:t>, </a:t>
            </a:r>
            <a:r>
              <a:rPr lang="en-US" altLang="zh-TW" dirty="0" err="1"/>
              <a:t>self.epsilon</a:t>
            </a:r>
            <a:r>
              <a:rPr lang="en-US" altLang="zh-TW" dirty="0"/>
              <a:t> * </a:t>
            </a:r>
            <a:r>
              <a:rPr lang="en-US" altLang="zh-TW" dirty="0" err="1"/>
              <a:t>self.epsilon_decay</a:t>
            </a:r>
            <a:r>
              <a:rPr lang="en-US" altLang="zh-TW" dirty="0"/>
              <a:t>) </a:t>
            </a:r>
            <a:r>
              <a:rPr lang="zh-TW" altLang="en-US" dirty="0"/>
              <a:t>每次訓練都執行。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TW" altLang="en-US" dirty="0"/>
              <a:t>增加訓練回合：</a:t>
            </a:r>
            <a:r>
              <a:rPr lang="en-US" altLang="zh-TW" dirty="0"/>
              <a:t>100,000</a:t>
            </a:r>
            <a:r>
              <a:rPr lang="zh-TW" altLang="en-US" dirty="0"/>
              <a:t>回合應該足以讓</a:t>
            </a:r>
            <a:r>
              <a:rPr lang="en-US" altLang="zh-TW" dirty="0"/>
              <a:t>Epsilon</a:t>
            </a:r>
            <a:r>
              <a:rPr lang="zh-TW" altLang="en-US" dirty="0"/>
              <a:t>從</a:t>
            </a:r>
            <a:r>
              <a:rPr lang="en-US" altLang="zh-TW" dirty="0"/>
              <a:t>1.0</a:t>
            </a:r>
            <a:r>
              <a:rPr lang="zh-TW" altLang="en-US" dirty="0"/>
              <a:t>降到</a:t>
            </a:r>
            <a:r>
              <a:rPr lang="en-US" altLang="zh-TW" dirty="0"/>
              <a:t>0.01</a:t>
            </a:r>
            <a:r>
              <a:rPr lang="zh-TW" altLang="en-US" dirty="0"/>
              <a:t>，檢查程式是否有邏輯錯誤。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b="1" dirty="0"/>
              <a:t>檢查</a:t>
            </a:r>
            <a:r>
              <a:rPr lang="zh-TW" altLang="en-US" dirty="0"/>
              <a:t>：在訓練過程中打印</a:t>
            </a:r>
            <a:r>
              <a:rPr lang="en-US" altLang="zh-TW" dirty="0"/>
              <a:t>Epsilon</a:t>
            </a:r>
            <a:r>
              <a:rPr lang="zh-TW" altLang="en-US" dirty="0"/>
              <a:t>值，確認是否按預期衰減。</a:t>
            </a:r>
          </a:p>
          <a:p>
            <a:pPr>
              <a:buFont typeface="+mj-lt"/>
              <a:buAutoNum type="arabicPeriod"/>
            </a:pPr>
            <a:r>
              <a:rPr lang="en-US" altLang="zh-TW" b="1" dirty="0"/>
              <a:t>Average Reward</a:t>
            </a:r>
            <a:r>
              <a:rPr lang="zh-TW" altLang="en-US" b="1" dirty="0"/>
              <a:t>和</a:t>
            </a:r>
            <a:r>
              <a:rPr lang="en-US" altLang="zh-TW" b="1" dirty="0"/>
              <a:t>Win Rate</a:t>
            </a:r>
            <a:r>
              <a:rPr lang="zh-TW" altLang="en-US" b="1" dirty="0"/>
              <a:t>不穩定</a:t>
            </a:r>
            <a:r>
              <a:rPr lang="zh-TW" altLang="en-US" dirty="0"/>
              <a:t>： 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由於</a:t>
            </a:r>
            <a:r>
              <a:rPr lang="en-US" altLang="zh-TW" dirty="0"/>
              <a:t>Loss</a:t>
            </a:r>
            <a:r>
              <a:rPr lang="zh-TW" altLang="en-US" dirty="0"/>
              <a:t>和</a:t>
            </a:r>
            <a:r>
              <a:rPr lang="en-US" altLang="zh-TW" dirty="0"/>
              <a:t>Epsilon</a:t>
            </a:r>
            <a:r>
              <a:rPr lang="zh-TW" altLang="en-US" dirty="0"/>
              <a:t>的問題，</a:t>
            </a:r>
            <a:r>
              <a:rPr lang="en-US" altLang="zh-TW" dirty="0"/>
              <a:t>AI</a:t>
            </a:r>
            <a:r>
              <a:rPr lang="zh-TW" altLang="en-US" dirty="0"/>
              <a:t>學習不穩定，導致表現沒有顯著提升。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解決上述問題後，重新訓練應能改善。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AE7AE-FCBF-419F-971E-04B351FA8E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 Templateswise.com - Machine Learning PP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5B0F5B-1F51-4F07-9BC5-565764121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"/>
            <a:ext cx="9144000" cy="5142971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3D5F88F3-6355-4E24-ACCB-8680BE8B0C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"/>
            <a:ext cx="9144000" cy="51425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8" name="Title 1">
            <a:extLst>
              <a:ext uri="{FF2B5EF4-FFF2-40B4-BE49-F238E27FC236}">
                <a16:creationId xmlns:a16="http://schemas.microsoft.com/office/drawing/2014/main" id="{8F0D60C6-8501-4D6D-8057-7CDBF8F5453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860032" y="1779662"/>
            <a:ext cx="3848291" cy="857250"/>
          </a:xfrm>
        </p:spPr>
        <p:txBody>
          <a:bodyPr>
            <a:noAutofit/>
          </a:bodyPr>
          <a:lstStyle>
            <a:lvl1pPr algn="l"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Machine Learning</a:t>
            </a:r>
            <a:endParaRPr lang="en-US" noProof="0" dirty="0"/>
          </a:p>
        </p:txBody>
      </p:sp>
      <p:sp>
        <p:nvSpPr>
          <p:cNvPr id="129" name="Text Placeholder 4">
            <a:extLst>
              <a:ext uri="{FF2B5EF4-FFF2-40B4-BE49-F238E27FC236}">
                <a16:creationId xmlns:a16="http://schemas.microsoft.com/office/drawing/2014/main" id="{8EC25800-91F8-45D6-87F4-8C499CA81027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5024120" y="2427734"/>
            <a:ext cx="3672408" cy="45243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PowerPoint template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EFE17CA-9B2C-4214-86AB-24D59D14F4A9}"/>
              </a:ext>
            </a:extLst>
          </p:cNvPr>
          <p:cNvGrpSpPr/>
          <p:nvPr userDrawn="1"/>
        </p:nvGrpSpPr>
        <p:grpSpPr>
          <a:xfrm>
            <a:off x="6958036" y="2967073"/>
            <a:ext cx="808040" cy="808047"/>
            <a:chOff x="6958036" y="2967073"/>
            <a:chExt cx="808040" cy="808047"/>
          </a:xfrm>
        </p:grpSpPr>
        <p:sp>
          <p:nvSpPr>
            <p:cNvPr id="312" name="Freeform 209">
              <a:extLst>
                <a:ext uri="{FF2B5EF4-FFF2-40B4-BE49-F238E27FC236}">
                  <a16:creationId xmlns:a16="http://schemas.microsoft.com/office/drawing/2014/main" id="{B7EDEA35-2645-47DB-BCDF-9C7C266461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210">
              <a:extLst>
                <a:ext uri="{FF2B5EF4-FFF2-40B4-BE49-F238E27FC236}">
                  <a16:creationId xmlns:a16="http://schemas.microsoft.com/office/drawing/2014/main" id="{3A131A28-A969-430F-AF64-5E0F21D646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E9CB719-72BE-45F6-99B3-6D38E7DF4C0C}"/>
              </a:ext>
            </a:extLst>
          </p:cNvPr>
          <p:cNvGrpSpPr/>
          <p:nvPr userDrawn="1"/>
        </p:nvGrpSpPr>
        <p:grpSpPr>
          <a:xfrm>
            <a:off x="5967433" y="2967073"/>
            <a:ext cx="808040" cy="808047"/>
            <a:chOff x="5967433" y="2967073"/>
            <a:chExt cx="808040" cy="808047"/>
          </a:xfrm>
        </p:grpSpPr>
        <p:sp>
          <p:nvSpPr>
            <p:cNvPr id="311" name="Freeform 208">
              <a:extLst>
                <a:ext uri="{FF2B5EF4-FFF2-40B4-BE49-F238E27FC236}">
                  <a16:creationId xmlns:a16="http://schemas.microsoft.com/office/drawing/2014/main" id="{05EFCEF5-D342-47DF-AA10-72E4E33E54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212">
              <a:extLst>
                <a:ext uri="{FF2B5EF4-FFF2-40B4-BE49-F238E27FC236}">
                  <a16:creationId xmlns:a16="http://schemas.microsoft.com/office/drawing/2014/main" id="{8E9BEAC3-3E89-4520-8E85-50E0807546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213">
              <a:extLst>
                <a:ext uri="{FF2B5EF4-FFF2-40B4-BE49-F238E27FC236}">
                  <a16:creationId xmlns:a16="http://schemas.microsoft.com/office/drawing/2014/main" id="{97769BBC-F8FB-4337-A318-F36F27E0EF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214">
              <a:extLst>
                <a:ext uri="{FF2B5EF4-FFF2-40B4-BE49-F238E27FC236}">
                  <a16:creationId xmlns:a16="http://schemas.microsoft.com/office/drawing/2014/main" id="{937F110C-8A75-40CF-B8FB-49996C676B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215">
              <a:extLst>
                <a:ext uri="{FF2B5EF4-FFF2-40B4-BE49-F238E27FC236}">
                  <a16:creationId xmlns:a16="http://schemas.microsoft.com/office/drawing/2014/main" id="{C7AFF641-B25A-43C0-995A-3F7277C33A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216">
              <a:extLst>
                <a:ext uri="{FF2B5EF4-FFF2-40B4-BE49-F238E27FC236}">
                  <a16:creationId xmlns:a16="http://schemas.microsoft.com/office/drawing/2014/main" id="{3E7F35EF-D1DE-42A9-82FC-EEC44FB1AD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217">
              <a:extLst>
                <a:ext uri="{FF2B5EF4-FFF2-40B4-BE49-F238E27FC236}">
                  <a16:creationId xmlns:a16="http://schemas.microsoft.com/office/drawing/2014/main" id="{CF5A6E20-C256-469C-AC32-FBFF14564A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218">
              <a:extLst>
                <a:ext uri="{FF2B5EF4-FFF2-40B4-BE49-F238E27FC236}">
                  <a16:creationId xmlns:a16="http://schemas.microsoft.com/office/drawing/2014/main" id="{E1E2EDD4-5E96-4056-8797-9A5C942F2C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19">
              <a:extLst>
                <a:ext uri="{FF2B5EF4-FFF2-40B4-BE49-F238E27FC236}">
                  <a16:creationId xmlns:a16="http://schemas.microsoft.com/office/drawing/2014/main" id="{9B8F6332-58D5-4C77-88F8-F8CB19179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220">
              <a:extLst>
                <a:ext uri="{FF2B5EF4-FFF2-40B4-BE49-F238E27FC236}">
                  <a16:creationId xmlns:a16="http://schemas.microsoft.com/office/drawing/2014/main" id="{C2317824-232E-4367-9685-8B76F7D868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221">
              <a:extLst>
                <a:ext uri="{FF2B5EF4-FFF2-40B4-BE49-F238E27FC236}">
                  <a16:creationId xmlns:a16="http://schemas.microsoft.com/office/drawing/2014/main" id="{E32A2936-192F-4AE3-9D23-A6456292FC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222">
              <a:extLst>
                <a:ext uri="{FF2B5EF4-FFF2-40B4-BE49-F238E27FC236}">
                  <a16:creationId xmlns:a16="http://schemas.microsoft.com/office/drawing/2014/main" id="{FF2AAED4-6FE3-4C8D-A2AF-8B2F54FE3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223">
              <a:extLst>
                <a:ext uri="{FF2B5EF4-FFF2-40B4-BE49-F238E27FC236}">
                  <a16:creationId xmlns:a16="http://schemas.microsoft.com/office/drawing/2014/main" id="{9B8D8A00-1ED8-4BCD-A28A-09C27082E0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224">
              <a:extLst>
                <a:ext uri="{FF2B5EF4-FFF2-40B4-BE49-F238E27FC236}">
                  <a16:creationId xmlns:a16="http://schemas.microsoft.com/office/drawing/2014/main" id="{B4C12122-4997-43FB-B20C-896D0CD7A8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225">
              <a:extLst>
                <a:ext uri="{FF2B5EF4-FFF2-40B4-BE49-F238E27FC236}">
                  <a16:creationId xmlns:a16="http://schemas.microsoft.com/office/drawing/2014/main" id="{C3FC627A-31A5-4149-B3B1-3FAE68F762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226">
              <a:extLst>
                <a:ext uri="{FF2B5EF4-FFF2-40B4-BE49-F238E27FC236}">
                  <a16:creationId xmlns:a16="http://schemas.microsoft.com/office/drawing/2014/main" id="{8F4A4E8B-D9D9-4578-8122-67D1F22316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227">
              <a:extLst>
                <a:ext uri="{FF2B5EF4-FFF2-40B4-BE49-F238E27FC236}">
                  <a16:creationId xmlns:a16="http://schemas.microsoft.com/office/drawing/2014/main" id="{F5722369-6715-44E5-8539-7C46F9029E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228">
              <a:extLst>
                <a:ext uri="{FF2B5EF4-FFF2-40B4-BE49-F238E27FC236}">
                  <a16:creationId xmlns:a16="http://schemas.microsoft.com/office/drawing/2014/main" id="{F9F871AE-C94A-4169-B4FD-80D46EB4C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229">
              <a:extLst>
                <a:ext uri="{FF2B5EF4-FFF2-40B4-BE49-F238E27FC236}">
                  <a16:creationId xmlns:a16="http://schemas.microsoft.com/office/drawing/2014/main" id="{A10189DC-D7AE-41EC-A7CB-A01DE58AF5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230">
              <a:extLst>
                <a:ext uri="{FF2B5EF4-FFF2-40B4-BE49-F238E27FC236}">
                  <a16:creationId xmlns:a16="http://schemas.microsoft.com/office/drawing/2014/main" id="{2C30EAE7-954D-4821-B120-8AB1410F74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231">
              <a:extLst>
                <a:ext uri="{FF2B5EF4-FFF2-40B4-BE49-F238E27FC236}">
                  <a16:creationId xmlns:a16="http://schemas.microsoft.com/office/drawing/2014/main" id="{78967020-CEC9-44DB-97B5-56393E8B21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232">
              <a:extLst>
                <a:ext uri="{FF2B5EF4-FFF2-40B4-BE49-F238E27FC236}">
                  <a16:creationId xmlns:a16="http://schemas.microsoft.com/office/drawing/2014/main" id="{06AA2F9B-532A-48F4-BE94-A578EF618E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233">
              <a:extLst>
                <a:ext uri="{FF2B5EF4-FFF2-40B4-BE49-F238E27FC236}">
                  <a16:creationId xmlns:a16="http://schemas.microsoft.com/office/drawing/2014/main" id="{B4BAA03E-7506-44D3-B7BB-8231541E86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234">
              <a:extLst>
                <a:ext uri="{FF2B5EF4-FFF2-40B4-BE49-F238E27FC236}">
                  <a16:creationId xmlns:a16="http://schemas.microsoft.com/office/drawing/2014/main" id="{4495226A-D4C6-46B2-B779-25CE0DE0BE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235">
              <a:extLst>
                <a:ext uri="{FF2B5EF4-FFF2-40B4-BE49-F238E27FC236}">
                  <a16:creationId xmlns:a16="http://schemas.microsoft.com/office/drawing/2014/main" id="{34BAC1E5-2C0F-46BF-BAE4-7C62671DB4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36">
              <a:extLst>
                <a:ext uri="{FF2B5EF4-FFF2-40B4-BE49-F238E27FC236}">
                  <a16:creationId xmlns:a16="http://schemas.microsoft.com/office/drawing/2014/main" id="{BA91F17B-FABA-4DBF-B7E1-BEEE9196A3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37">
              <a:extLst>
                <a:ext uri="{FF2B5EF4-FFF2-40B4-BE49-F238E27FC236}">
                  <a16:creationId xmlns:a16="http://schemas.microsoft.com/office/drawing/2014/main" id="{EDD73D04-31D4-4567-8D6C-24B0501A4E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238">
              <a:extLst>
                <a:ext uri="{FF2B5EF4-FFF2-40B4-BE49-F238E27FC236}">
                  <a16:creationId xmlns:a16="http://schemas.microsoft.com/office/drawing/2014/main" id="{258D139F-A952-4BFB-A8C8-F8BE5D4F8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239">
              <a:extLst>
                <a:ext uri="{FF2B5EF4-FFF2-40B4-BE49-F238E27FC236}">
                  <a16:creationId xmlns:a16="http://schemas.microsoft.com/office/drawing/2014/main" id="{6A29198C-48B2-498E-9AED-E93CD6706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40">
              <a:extLst>
                <a:ext uri="{FF2B5EF4-FFF2-40B4-BE49-F238E27FC236}">
                  <a16:creationId xmlns:a16="http://schemas.microsoft.com/office/drawing/2014/main" id="{A1820CF0-26AF-4C4F-A207-CF660A6DA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241">
              <a:extLst>
                <a:ext uri="{FF2B5EF4-FFF2-40B4-BE49-F238E27FC236}">
                  <a16:creationId xmlns:a16="http://schemas.microsoft.com/office/drawing/2014/main" id="{E0CC82B2-4AAB-4F8C-B7D0-A3035CA11E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242">
              <a:extLst>
                <a:ext uri="{FF2B5EF4-FFF2-40B4-BE49-F238E27FC236}">
                  <a16:creationId xmlns:a16="http://schemas.microsoft.com/office/drawing/2014/main" id="{6FCB1B0A-F8FD-4085-AD9C-0981CFB212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243">
              <a:extLst>
                <a:ext uri="{FF2B5EF4-FFF2-40B4-BE49-F238E27FC236}">
                  <a16:creationId xmlns:a16="http://schemas.microsoft.com/office/drawing/2014/main" id="{7E6FED05-0B15-4BDD-B359-F6B2E29B8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244">
              <a:extLst>
                <a:ext uri="{FF2B5EF4-FFF2-40B4-BE49-F238E27FC236}">
                  <a16:creationId xmlns:a16="http://schemas.microsoft.com/office/drawing/2014/main" id="{27B7B5A3-3FB0-4BFA-8F52-6847FBB68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245">
              <a:extLst>
                <a:ext uri="{FF2B5EF4-FFF2-40B4-BE49-F238E27FC236}">
                  <a16:creationId xmlns:a16="http://schemas.microsoft.com/office/drawing/2014/main" id="{35326841-DC53-438F-B032-D29EC4877D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246">
              <a:extLst>
                <a:ext uri="{FF2B5EF4-FFF2-40B4-BE49-F238E27FC236}">
                  <a16:creationId xmlns:a16="http://schemas.microsoft.com/office/drawing/2014/main" id="{EAB9169E-5402-4689-AB24-02A606114C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247">
              <a:extLst>
                <a:ext uri="{FF2B5EF4-FFF2-40B4-BE49-F238E27FC236}">
                  <a16:creationId xmlns:a16="http://schemas.microsoft.com/office/drawing/2014/main" id="{B13E59DD-8939-4CE4-A2F3-EC53B2EC3A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248">
              <a:extLst>
                <a:ext uri="{FF2B5EF4-FFF2-40B4-BE49-F238E27FC236}">
                  <a16:creationId xmlns:a16="http://schemas.microsoft.com/office/drawing/2014/main" id="{B19E6561-2E25-4C3E-AB5C-9F3AAADCF6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249">
              <a:extLst>
                <a:ext uri="{FF2B5EF4-FFF2-40B4-BE49-F238E27FC236}">
                  <a16:creationId xmlns:a16="http://schemas.microsoft.com/office/drawing/2014/main" id="{F9DB65A3-380E-442E-BA78-88BA9EAE3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250">
              <a:extLst>
                <a:ext uri="{FF2B5EF4-FFF2-40B4-BE49-F238E27FC236}">
                  <a16:creationId xmlns:a16="http://schemas.microsoft.com/office/drawing/2014/main" id="{5CB7BC7B-EFBA-4B26-B0C4-0D62B1AB9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251">
              <a:extLst>
                <a:ext uri="{FF2B5EF4-FFF2-40B4-BE49-F238E27FC236}">
                  <a16:creationId xmlns:a16="http://schemas.microsoft.com/office/drawing/2014/main" id="{1E9538DD-5BAA-4EF3-8156-92998A3559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252">
              <a:extLst>
                <a:ext uri="{FF2B5EF4-FFF2-40B4-BE49-F238E27FC236}">
                  <a16:creationId xmlns:a16="http://schemas.microsoft.com/office/drawing/2014/main" id="{2F6995FC-BE45-4BEC-AE8D-2AFA16E79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1A909330-67FB-4AA2-A1D6-918C768AAFA9}"/>
              </a:ext>
            </a:extLst>
          </p:cNvPr>
          <p:cNvGrpSpPr/>
          <p:nvPr userDrawn="1"/>
        </p:nvGrpSpPr>
        <p:grpSpPr>
          <a:xfrm>
            <a:off x="4978417" y="2967073"/>
            <a:ext cx="808040" cy="808047"/>
            <a:chOff x="4978417" y="2967073"/>
            <a:chExt cx="808040" cy="808047"/>
          </a:xfrm>
        </p:grpSpPr>
        <p:sp>
          <p:nvSpPr>
            <p:cNvPr id="314" name="Freeform 211">
              <a:extLst>
                <a:ext uri="{FF2B5EF4-FFF2-40B4-BE49-F238E27FC236}">
                  <a16:creationId xmlns:a16="http://schemas.microsoft.com/office/drawing/2014/main" id="{703FF4DA-DE81-465F-8819-1BA5B7D2A7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49C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253">
              <a:extLst>
                <a:ext uri="{FF2B5EF4-FFF2-40B4-BE49-F238E27FC236}">
                  <a16:creationId xmlns:a16="http://schemas.microsoft.com/office/drawing/2014/main" id="{0DCEB80E-6578-4215-BE93-740814AA69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254">
              <a:extLst>
                <a:ext uri="{FF2B5EF4-FFF2-40B4-BE49-F238E27FC236}">
                  <a16:creationId xmlns:a16="http://schemas.microsoft.com/office/drawing/2014/main" id="{0D85F58C-72F1-42DA-B2CB-2A60BE25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255">
              <a:extLst>
                <a:ext uri="{FF2B5EF4-FFF2-40B4-BE49-F238E27FC236}">
                  <a16:creationId xmlns:a16="http://schemas.microsoft.com/office/drawing/2014/main" id="{042AFE8B-CDA2-4E2B-A24D-7BDDDA5ED1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256">
              <a:extLst>
                <a:ext uri="{FF2B5EF4-FFF2-40B4-BE49-F238E27FC236}">
                  <a16:creationId xmlns:a16="http://schemas.microsoft.com/office/drawing/2014/main" id="{BF9276E7-0431-4086-869C-940EFA28F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257">
              <a:extLst>
                <a:ext uri="{FF2B5EF4-FFF2-40B4-BE49-F238E27FC236}">
                  <a16:creationId xmlns:a16="http://schemas.microsoft.com/office/drawing/2014/main" id="{51A4F7EB-B16D-4352-BFAB-53EEE03926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91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7" name="Text Placeholder 4">
            <a:extLst>
              <a:ext uri="{FF2B5EF4-FFF2-40B4-BE49-F238E27FC236}">
                <a16:creationId xmlns:a16="http://schemas.microsoft.com/office/drawing/2014/main" id="{537BF1B0-5E15-4C9E-A9F7-992312E946E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4400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58" name="Text Placeholder 4">
            <a:extLst>
              <a:ext uri="{FF2B5EF4-FFF2-40B4-BE49-F238E27FC236}">
                <a16:creationId xmlns:a16="http://schemas.microsoft.com/office/drawing/2014/main" id="{F726E919-B4D5-4C49-AFDB-F02778346EC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54400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72F6A280-C1C4-4059-B2CA-1B93B2BC0D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31478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E8800583-4DB0-45E5-A2AB-02DAECB70D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31478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0580999F-0C11-4C8B-AF27-38FF9B461EF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5576" y="2886754"/>
            <a:ext cx="2256946" cy="417031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Your text here</a:t>
            </a:r>
          </a:p>
        </p:txBody>
      </p: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53DAC3CB-F19B-42EC-A3C2-1AE4349B56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5576" y="3319043"/>
            <a:ext cx="2256946" cy="108477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A9B2BD"/>
                </a:solidFill>
              </a:defRPr>
            </a:lvl1pPr>
          </a:lstStyle>
          <a:p>
            <a:r>
              <a:rPr lang="en-US" dirty="0"/>
              <a:t>This is a sample text. Insert your desired text here.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4A0A30-C664-4A7B-9DF0-4D0D46AF0D88}"/>
              </a:ext>
            </a:extLst>
          </p:cNvPr>
          <p:cNvGrpSpPr/>
          <p:nvPr userDrawn="1"/>
        </p:nvGrpSpPr>
        <p:grpSpPr>
          <a:xfrm>
            <a:off x="6625641" y="1529963"/>
            <a:ext cx="1266206" cy="1266218"/>
            <a:chOff x="6958036" y="2967073"/>
            <a:chExt cx="808040" cy="808047"/>
          </a:xfrm>
        </p:grpSpPr>
        <p:sp>
          <p:nvSpPr>
            <p:cNvPr id="149" name="Freeform 209">
              <a:extLst>
                <a:ext uri="{FF2B5EF4-FFF2-40B4-BE49-F238E27FC236}">
                  <a16:creationId xmlns:a16="http://schemas.microsoft.com/office/drawing/2014/main" id="{D5F9CD2F-3415-407E-8B43-364BC4FBD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58036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7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8 w 1017"/>
                <a:gd name="T11" fmla="*/ 869 h 1017"/>
                <a:gd name="T12" fmla="*/ 813 w 1017"/>
                <a:gd name="T13" fmla="*/ 917 h 1017"/>
                <a:gd name="T14" fmla="*/ 751 w 1017"/>
                <a:gd name="T15" fmla="*/ 956 h 1017"/>
                <a:gd name="T16" fmla="*/ 684 w 1017"/>
                <a:gd name="T17" fmla="*/ 987 h 1017"/>
                <a:gd name="T18" fmla="*/ 611 w 1017"/>
                <a:gd name="T19" fmla="*/ 1007 h 1017"/>
                <a:gd name="T20" fmla="*/ 535 w 1017"/>
                <a:gd name="T21" fmla="*/ 1017 h 1017"/>
                <a:gd name="T22" fmla="*/ 482 w 1017"/>
                <a:gd name="T23" fmla="*/ 1017 h 1017"/>
                <a:gd name="T24" fmla="*/ 406 w 1017"/>
                <a:gd name="T25" fmla="*/ 1007 h 1017"/>
                <a:gd name="T26" fmla="*/ 334 w 1017"/>
                <a:gd name="T27" fmla="*/ 987 h 1017"/>
                <a:gd name="T28" fmla="*/ 266 w 1017"/>
                <a:gd name="T29" fmla="*/ 956 h 1017"/>
                <a:gd name="T30" fmla="*/ 205 w 1017"/>
                <a:gd name="T31" fmla="*/ 917 h 1017"/>
                <a:gd name="T32" fmla="*/ 150 w 1017"/>
                <a:gd name="T33" fmla="*/ 869 h 1017"/>
                <a:gd name="T34" fmla="*/ 101 w 1017"/>
                <a:gd name="T35" fmla="*/ 813 h 1017"/>
                <a:gd name="T36" fmla="*/ 62 w 1017"/>
                <a:gd name="T37" fmla="*/ 751 h 1017"/>
                <a:gd name="T38" fmla="*/ 31 w 1017"/>
                <a:gd name="T39" fmla="*/ 684 h 1017"/>
                <a:gd name="T40" fmla="*/ 10 w 1017"/>
                <a:gd name="T41" fmla="*/ 612 h 1017"/>
                <a:gd name="T42" fmla="*/ 1 w 1017"/>
                <a:gd name="T43" fmla="*/ 535 h 1017"/>
                <a:gd name="T44" fmla="*/ 1 w 1017"/>
                <a:gd name="T45" fmla="*/ 483 h 1017"/>
                <a:gd name="T46" fmla="*/ 10 w 1017"/>
                <a:gd name="T47" fmla="*/ 407 h 1017"/>
                <a:gd name="T48" fmla="*/ 31 w 1017"/>
                <a:gd name="T49" fmla="*/ 334 h 1017"/>
                <a:gd name="T50" fmla="*/ 62 w 1017"/>
                <a:gd name="T51" fmla="*/ 266 h 1017"/>
                <a:gd name="T52" fmla="*/ 101 w 1017"/>
                <a:gd name="T53" fmla="*/ 204 h 1017"/>
                <a:gd name="T54" fmla="*/ 150 w 1017"/>
                <a:gd name="T55" fmla="*/ 149 h 1017"/>
                <a:gd name="T56" fmla="*/ 205 w 1017"/>
                <a:gd name="T57" fmla="*/ 101 h 1017"/>
                <a:gd name="T58" fmla="*/ 266 w 1017"/>
                <a:gd name="T59" fmla="*/ 61 h 1017"/>
                <a:gd name="T60" fmla="*/ 334 w 1017"/>
                <a:gd name="T61" fmla="*/ 31 h 1017"/>
                <a:gd name="T62" fmla="*/ 406 w 1017"/>
                <a:gd name="T63" fmla="*/ 10 h 1017"/>
                <a:gd name="T64" fmla="*/ 482 w 1017"/>
                <a:gd name="T65" fmla="*/ 1 h 1017"/>
                <a:gd name="T66" fmla="*/ 535 w 1017"/>
                <a:gd name="T67" fmla="*/ 1 h 1017"/>
                <a:gd name="T68" fmla="*/ 611 w 1017"/>
                <a:gd name="T69" fmla="*/ 10 h 1017"/>
                <a:gd name="T70" fmla="*/ 684 w 1017"/>
                <a:gd name="T71" fmla="*/ 31 h 1017"/>
                <a:gd name="T72" fmla="*/ 751 w 1017"/>
                <a:gd name="T73" fmla="*/ 61 h 1017"/>
                <a:gd name="T74" fmla="*/ 813 w 1017"/>
                <a:gd name="T75" fmla="*/ 101 h 1017"/>
                <a:gd name="T76" fmla="*/ 868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7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4" y="561"/>
                  </a:lnTo>
                  <a:lnTo>
                    <a:pt x="1011" y="586"/>
                  </a:lnTo>
                  <a:lnTo>
                    <a:pt x="1007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7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0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5" y="851"/>
                  </a:lnTo>
                  <a:lnTo>
                    <a:pt x="868" y="869"/>
                  </a:lnTo>
                  <a:lnTo>
                    <a:pt x="851" y="886"/>
                  </a:lnTo>
                  <a:lnTo>
                    <a:pt x="832" y="901"/>
                  </a:lnTo>
                  <a:lnTo>
                    <a:pt x="813" y="917"/>
                  </a:lnTo>
                  <a:lnTo>
                    <a:pt x="793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7" y="978"/>
                  </a:lnTo>
                  <a:lnTo>
                    <a:pt x="684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1" y="1007"/>
                  </a:lnTo>
                  <a:lnTo>
                    <a:pt x="586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482" y="1017"/>
                  </a:lnTo>
                  <a:lnTo>
                    <a:pt x="457" y="1015"/>
                  </a:lnTo>
                  <a:lnTo>
                    <a:pt x="432" y="1012"/>
                  </a:lnTo>
                  <a:lnTo>
                    <a:pt x="406" y="1007"/>
                  </a:lnTo>
                  <a:lnTo>
                    <a:pt x="381" y="1001"/>
                  </a:lnTo>
                  <a:lnTo>
                    <a:pt x="358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6" y="956"/>
                  </a:lnTo>
                  <a:lnTo>
                    <a:pt x="245" y="944"/>
                  </a:lnTo>
                  <a:lnTo>
                    <a:pt x="224" y="931"/>
                  </a:lnTo>
                  <a:lnTo>
                    <a:pt x="205" y="917"/>
                  </a:lnTo>
                  <a:lnTo>
                    <a:pt x="185" y="901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2" y="851"/>
                  </a:lnTo>
                  <a:lnTo>
                    <a:pt x="116" y="833"/>
                  </a:lnTo>
                  <a:lnTo>
                    <a:pt x="101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0" y="729"/>
                  </a:lnTo>
                  <a:lnTo>
                    <a:pt x="40" y="707"/>
                  </a:lnTo>
                  <a:lnTo>
                    <a:pt x="31" y="684"/>
                  </a:lnTo>
                  <a:lnTo>
                    <a:pt x="23" y="660"/>
                  </a:lnTo>
                  <a:lnTo>
                    <a:pt x="16" y="636"/>
                  </a:lnTo>
                  <a:lnTo>
                    <a:pt x="10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1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1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0" y="407"/>
                  </a:lnTo>
                  <a:lnTo>
                    <a:pt x="16" y="381"/>
                  </a:lnTo>
                  <a:lnTo>
                    <a:pt x="23" y="357"/>
                  </a:lnTo>
                  <a:lnTo>
                    <a:pt x="31" y="334"/>
                  </a:lnTo>
                  <a:lnTo>
                    <a:pt x="40" y="311"/>
                  </a:lnTo>
                  <a:lnTo>
                    <a:pt x="50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50" y="149"/>
                  </a:lnTo>
                  <a:lnTo>
                    <a:pt x="167" y="132"/>
                  </a:lnTo>
                  <a:lnTo>
                    <a:pt x="185" y="116"/>
                  </a:lnTo>
                  <a:lnTo>
                    <a:pt x="205" y="101"/>
                  </a:lnTo>
                  <a:lnTo>
                    <a:pt x="224" y="86"/>
                  </a:lnTo>
                  <a:lnTo>
                    <a:pt x="245" y="74"/>
                  </a:lnTo>
                  <a:lnTo>
                    <a:pt x="266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8" y="23"/>
                  </a:lnTo>
                  <a:lnTo>
                    <a:pt x="381" y="16"/>
                  </a:lnTo>
                  <a:lnTo>
                    <a:pt x="406" y="10"/>
                  </a:lnTo>
                  <a:lnTo>
                    <a:pt x="432" y="6"/>
                  </a:lnTo>
                  <a:lnTo>
                    <a:pt x="457" y="2"/>
                  </a:lnTo>
                  <a:lnTo>
                    <a:pt x="482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6" y="6"/>
                  </a:lnTo>
                  <a:lnTo>
                    <a:pt x="611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4" y="31"/>
                  </a:lnTo>
                  <a:lnTo>
                    <a:pt x="707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3" y="86"/>
                  </a:lnTo>
                  <a:lnTo>
                    <a:pt x="813" y="101"/>
                  </a:lnTo>
                  <a:lnTo>
                    <a:pt x="832" y="116"/>
                  </a:lnTo>
                  <a:lnTo>
                    <a:pt x="851" y="132"/>
                  </a:lnTo>
                  <a:lnTo>
                    <a:pt x="868" y="149"/>
                  </a:lnTo>
                  <a:lnTo>
                    <a:pt x="885" y="167"/>
                  </a:lnTo>
                  <a:lnTo>
                    <a:pt x="902" y="185"/>
                  </a:lnTo>
                  <a:lnTo>
                    <a:pt x="917" y="204"/>
                  </a:lnTo>
                  <a:lnTo>
                    <a:pt x="930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7" y="288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7"/>
                  </a:lnTo>
                  <a:lnTo>
                    <a:pt x="1002" y="381"/>
                  </a:lnTo>
                  <a:lnTo>
                    <a:pt x="1007" y="407"/>
                  </a:lnTo>
                  <a:lnTo>
                    <a:pt x="1011" y="431"/>
                  </a:lnTo>
                  <a:lnTo>
                    <a:pt x="1014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10">
              <a:extLst>
                <a:ext uri="{FF2B5EF4-FFF2-40B4-BE49-F238E27FC236}">
                  <a16:creationId xmlns:a16="http://schemas.microsoft.com/office/drawing/2014/main" id="{2D236453-01DB-4DA5-9787-E3DBB21266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5512" y="3165513"/>
              <a:ext cx="574677" cy="360367"/>
            </a:xfrm>
            <a:custGeom>
              <a:avLst/>
              <a:gdLst>
                <a:gd name="T0" fmla="*/ 629 w 726"/>
                <a:gd name="T1" fmla="*/ 223 h 454"/>
                <a:gd name="T2" fmla="*/ 452 w 726"/>
                <a:gd name="T3" fmla="*/ 141 h 454"/>
                <a:gd name="T4" fmla="*/ 462 w 726"/>
                <a:gd name="T5" fmla="*/ 137 h 454"/>
                <a:gd name="T6" fmla="*/ 466 w 726"/>
                <a:gd name="T7" fmla="*/ 16 h 454"/>
                <a:gd name="T8" fmla="*/ 462 w 726"/>
                <a:gd name="T9" fmla="*/ 5 h 454"/>
                <a:gd name="T10" fmla="*/ 274 w 726"/>
                <a:gd name="T11" fmla="*/ 0 h 454"/>
                <a:gd name="T12" fmla="*/ 264 w 726"/>
                <a:gd name="T13" fmla="*/ 5 h 454"/>
                <a:gd name="T14" fmla="*/ 259 w 726"/>
                <a:gd name="T15" fmla="*/ 126 h 454"/>
                <a:gd name="T16" fmla="*/ 264 w 726"/>
                <a:gd name="T17" fmla="*/ 137 h 454"/>
                <a:gd name="T18" fmla="*/ 356 w 726"/>
                <a:gd name="T19" fmla="*/ 141 h 454"/>
                <a:gd name="T20" fmla="*/ 97 w 726"/>
                <a:gd name="T21" fmla="*/ 313 h 454"/>
                <a:gd name="T22" fmla="*/ 9 w 726"/>
                <a:gd name="T23" fmla="*/ 314 h 454"/>
                <a:gd name="T24" fmla="*/ 0 w 726"/>
                <a:gd name="T25" fmla="*/ 328 h 454"/>
                <a:gd name="T26" fmla="*/ 1 w 726"/>
                <a:gd name="T27" fmla="*/ 445 h 454"/>
                <a:gd name="T28" fmla="*/ 15 w 726"/>
                <a:gd name="T29" fmla="*/ 454 h 454"/>
                <a:gd name="T30" fmla="*/ 197 w 726"/>
                <a:gd name="T31" fmla="*/ 453 h 454"/>
                <a:gd name="T32" fmla="*/ 206 w 726"/>
                <a:gd name="T33" fmla="*/ 439 h 454"/>
                <a:gd name="T34" fmla="*/ 205 w 726"/>
                <a:gd name="T35" fmla="*/ 323 h 454"/>
                <a:gd name="T36" fmla="*/ 191 w 726"/>
                <a:gd name="T37" fmla="*/ 313 h 454"/>
                <a:gd name="T38" fmla="*/ 356 w 726"/>
                <a:gd name="T39" fmla="*/ 236 h 454"/>
                <a:gd name="T40" fmla="*/ 274 w 726"/>
                <a:gd name="T41" fmla="*/ 313 h 454"/>
                <a:gd name="T42" fmla="*/ 260 w 726"/>
                <a:gd name="T43" fmla="*/ 323 h 454"/>
                <a:gd name="T44" fmla="*/ 259 w 726"/>
                <a:gd name="T45" fmla="*/ 439 h 454"/>
                <a:gd name="T46" fmla="*/ 268 w 726"/>
                <a:gd name="T47" fmla="*/ 453 h 454"/>
                <a:gd name="T48" fmla="*/ 452 w 726"/>
                <a:gd name="T49" fmla="*/ 454 h 454"/>
                <a:gd name="T50" fmla="*/ 465 w 726"/>
                <a:gd name="T51" fmla="*/ 445 h 454"/>
                <a:gd name="T52" fmla="*/ 466 w 726"/>
                <a:gd name="T53" fmla="*/ 328 h 454"/>
                <a:gd name="T54" fmla="*/ 457 w 726"/>
                <a:gd name="T55" fmla="*/ 314 h 454"/>
                <a:gd name="T56" fmla="*/ 370 w 726"/>
                <a:gd name="T57" fmla="*/ 236 h 454"/>
                <a:gd name="T58" fmla="*/ 534 w 726"/>
                <a:gd name="T59" fmla="*/ 313 h 454"/>
                <a:gd name="T60" fmla="*/ 523 w 726"/>
                <a:gd name="T61" fmla="*/ 318 h 454"/>
                <a:gd name="T62" fmla="*/ 519 w 726"/>
                <a:gd name="T63" fmla="*/ 439 h 454"/>
                <a:gd name="T64" fmla="*/ 523 w 726"/>
                <a:gd name="T65" fmla="*/ 449 h 454"/>
                <a:gd name="T66" fmla="*/ 711 w 726"/>
                <a:gd name="T67" fmla="*/ 454 h 454"/>
                <a:gd name="T68" fmla="*/ 721 w 726"/>
                <a:gd name="T69" fmla="*/ 449 h 454"/>
                <a:gd name="T70" fmla="*/ 726 w 726"/>
                <a:gd name="T71" fmla="*/ 328 h 454"/>
                <a:gd name="T72" fmla="*/ 721 w 726"/>
                <a:gd name="T73" fmla="*/ 318 h 454"/>
                <a:gd name="T74" fmla="*/ 711 w 726"/>
                <a:gd name="T75" fmla="*/ 313 h 454"/>
                <a:gd name="T76" fmla="*/ 272 w 726"/>
                <a:gd name="T77" fmla="*/ 16 h 454"/>
                <a:gd name="T78" fmla="*/ 452 w 726"/>
                <a:gd name="T79" fmla="*/ 14 h 454"/>
                <a:gd name="T80" fmla="*/ 453 w 726"/>
                <a:gd name="T81" fmla="*/ 16 h 454"/>
                <a:gd name="T82" fmla="*/ 453 w 726"/>
                <a:gd name="T83" fmla="*/ 128 h 454"/>
                <a:gd name="T84" fmla="*/ 274 w 726"/>
                <a:gd name="T85" fmla="*/ 128 h 454"/>
                <a:gd name="T86" fmla="*/ 272 w 726"/>
                <a:gd name="T87" fmla="*/ 126 h 454"/>
                <a:gd name="T88" fmla="*/ 194 w 726"/>
                <a:gd name="T89" fmla="*/ 439 h 454"/>
                <a:gd name="T90" fmla="*/ 15 w 726"/>
                <a:gd name="T91" fmla="*/ 441 h 454"/>
                <a:gd name="T92" fmla="*/ 13 w 726"/>
                <a:gd name="T93" fmla="*/ 439 h 454"/>
                <a:gd name="T94" fmla="*/ 13 w 726"/>
                <a:gd name="T95" fmla="*/ 327 h 454"/>
                <a:gd name="T96" fmla="*/ 191 w 726"/>
                <a:gd name="T97" fmla="*/ 326 h 454"/>
                <a:gd name="T98" fmla="*/ 194 w 726"/>
                <a:gd name="T99" fmla="*/ 328 h 454"/>
                <a:gd name="T100" fmla="*/ 453 w 726"/>
                <a:gd name="T101" fmla="*/ 439 h 454"/>
                <a:gd name="T102" fmla="*/ 274 w 726"/>
                <a:gd name="T103" fmla="*/ 441 h 454"/>
                <a:gd name="T104" fmla="*/ 272 w 726"/>
                <a:gd name="T105" fmla="*/ 439 h 454"/>
                <a:gd name="T106" fmla="*/ 273 w 726"/>
                <a:gd name="T107" fmla="*/ 327 h 454"/>
                <a:gd name="T108" fmla="*/ 452 w 726"/>
                <a:gd name="T109" fmla="*/ 326 h 454"/>
                <a:gd name="T110" fmla="*/ 453 w 726"/>
                <a:gd name="T111" fmla="*/ 328 h 454"/>
                <a:gd name="T112" fmla="*/ 712 w 726"/>
                <a:gd name="T113" fmla="*/ 440 h 454"/>
                <a:gd name="T114" fmla="*/ 534 w 726"/>
                <a:gd name="T115" fmla="*/ 441 h 454"/>
                <a:gd name="T116" fmla="*/ 532 w 726"/>
                <a:gd name="T117" fmla="*/ 328 h 454"/>
                <a:gd name="T118" fmla="*/ 534 w 726"/>
                <a:gd name="T119" fmla="*/ 326 h 454"/>
                <a:gd name="T120" fmla="*/ 712 w 726"/>
                <a:gd name="T121" fmla="*/ 32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6" h="454">
                  <a:moveTo>
                    <a:pt x="711" y="313"/>
                  </a:moveTo>
                  <a:lnTo>
                    <a:pt x="629" y="313"/>
                  </a:lnTo>
                  <a:lnTo>
                    <a:pt x="629" y="223"/>
                  </a:lnTo>
                  <a:lnTo>
                    <a:pt x="370" y="223"/>
                  </a:lnTo>
                  <a:lnTo>
                    <a:pt x="370" y="141"/>
                  </a:lnTo>
                  <a:lnTo>
                    <a:pt x="452" y="141"/>
                  </a:lnTo>
                  <a:lnTo>
                    <a:pt x="452" y="141"/>
                  </a:lnTo>
                  <a:lnTo>
                    <a:pt x="457" y="139"/>
                  </a:lnTo>
                  <a:lnTo>
                    <a:pt x="462" y="137"/>
                  </a:lnTo>
                  <a:lnTo>
                    <a:pt x="465" y="131"/>
                  </a:lnTo>
                  <a:lnTo>
                    <a:pt x="466" y="126"/>
                  </a:lnTo>
                  <a:lnTo>
                    <a:pt x="466" y="16"/>
                  </a:lnTo>
                  <a:lnTo>
                    <a:pt x="466" y="16"/>
                  </a:lnTo>
                  <a:lnTo>
                    <a:pt x="465" y="9"/>
                  </a:lnTo>
                  <a:lnTo>
                    <a:pt x="462" y="5"/>
                  </a:lnTo>
                  <a:lnTo>
                    <a:pt x="457" y="2"/>
                  </a:lnTo>
                  <a:lnTo>
                    <a:pt x="452" y="0"/>
                  </a:lnTo>
                  <a:lnTo>
                    <a:pt x="274" y="0"/>
                  </a:lnTo>
                  <a:lnTo>
                    <a:pt x="274" y="0"/>
                  </a:lnTo>
                  <a:lnTo>
                    <a:pt x="268" y="2"/>
                  </a:lnTo>
                  <a:lnTo>
                    <a:pt x="264" y="5"/>
                  </a:lnTo>
                  <a:lnTo>
                    <a:pt x="260" y="9"/>
                  </a:lnTo>
                  <a:lnTo>
                    <a:pt x="259" y="16"/>
                  </a:lnTo>
                  <a:lnTo>
                    <a:pt x="259" y="126"/>
                  </a:lnTo>
                  <a:lnTo>
                    <a:pt x="259" y="126"/>
                  </a:lnTo>
                  <a:lnTo>
                    <a:pt x="260" y="131"/>
                  </a:lnTo>
                  <a:lnTo>
                    <a:pt x="264" y="137"/>
                  </a:lnTo>
                  <a:lnTo>
                    <a:pt x="268" y="139"/>
                  </a:lnTo>
                  <a:lnTo>
                    <a:pt x="274" y="141"/>
                  </a:lnTo>
                  <a:lnTo>
                    <a:pt x="356" y="141"/>
                  </a:lnTo>
                  <a:lnTo>
                    <a:pt x="356" y="223"/>
                  </a:lnTo>
                  <a:lnTo>
                    <a:pt x="97" y="223"/>
                  </a:lnTo>
                  <a:lnTo>
                    <a:pt x="97" y="313"/>
                  </a:lnTo>
                  <a:lnTo>
                    <a:pt x="15" y="313"/>
                  </a:lnTo>
                  <a:lnTo>
                    <a:pt x="15" y="313"/>
                  </a:lnTo>
                  <a:lnTo>
                    <a:pt x="9" y="314"/>
                  </a:lnTo>
                  <a:lnTo>
                    <a:pt x="4" y="318"/>
                  </a:lnTo>
                  <a:lnTo>
                    <a:pt x="1" y="323"/>
                  </a:lnTo>
                  <a:lnTo>
                    <a:pt x="0" y="328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1" y="445"/>
                  </a:lnTo>
                  <a:lnTo>
                    <a:pt x="4" y="449"/>
                  </a:lnTo>
                  <a:lnTo>
                    <a:pt x="9" y="453"/>
                  </a:lnTo>
                  <a:lnTo>
                    <a:pt x="15" y="454"/>
                  </a:lnTo>
                  <a:lnTo>
                    <a:pt x="191" y="454"/>
                  </a:lnTo>
                  <a:lnTo>
                    <a:pt x="191" y="454"/>
                  </a:lnTo>
                  <a:lnTo>
                    <a:pt x="197" y="453"/>
                  </a:lnTo>
                  <a:lnTo>
                    <a:pt x="202" y="449"/>
                  </a:lnTo>
                  <a:lnTo>
                    <a:pt x="205" y="445"/>
                  </a:lnTo>
                  <a:lnTo>
                    <a:pt x="206" y="439"/>
                  </a:lnTo>
                  <a:lnTo>
                    <a:pt x="206" y="328"/>
                  </a:lnTo>
                  <a:lnTo>
                    <a:pt x="206" y="328"/>
                  </a:lnTo>
                  <a:lnTo>
                    <a:pt x="205" y="323"/>
                  </a:lnTo>
                  <a:lnTo>
                    <a:pt x="202" y="318"/>
                  </a:lnTo>
                  <a:lnTo>
                    <a:pt x="197" y="314"/>
                  </a:lnTo>
                  <a:lnTo>
                    <a:pt x="191" y="313"/>
                  </a:lnTo>
                  <a:lnTo>
                    <a:pt x="109" y="313"/>
                  </a:lnTo>
                  <a:lnTo>
                    <a:pt x="109" y="236"/>
                  </a:lnTo>
                  <a:lnTo>
                    <a:pt x="356" y="236"/>
                  </a:lnTo>
                  <a:lnTo>
                    <a:pt x="356" y="313"/>
                  </a:lnTo>
                  <a:lnTo>
                    <a:pt x="274" y="313"/>
                  </a:lnTo>
                  <a:lnTo>
                    <a:pt x="274" y="313"/>
                  </a:lnTo>
                  <a:lnTo>
                    <a:pt x="268" y="314"/>
                  </a:lnTo>
                  <a:lnTo>
                    <a:pt x="264" y="318"/>
                  </a:lnTo>
                  <a:lnTo>
                    <a:pt x="260" y="323"/>
                  </a:lnTo>
                  <a:lnTo>
                    <a:pt x="259" y="328"/>
                  </a:lnTo>
                  <a:lnTo>
                    <a:pt x="259" y="439"/>
                  </a:lnTo>
                  <a:lnTo>
                    <a:pt x="259" y="439"/>
                  </a:lnTo>
                  <a:lnTo>
                    <a:pt x="260" y="445"/>
                  </a:lnTo>
                  <a:lnTo>
                    <a:pt x="264" y="449"/>
                  </a:lnTo>
                  <a:lnTo>
                    <a:pt x="268" y="453"/>
                  </a:lnTo>
                  <a:lnTo>
                    <a:pt x="274" y="454"/>
                  </a:lnTo>
                  <a:lnTo>
                    <a:pt x="452" y="454"/>
                  </a:lnTo>
                  <a:lnTo>
                    <a:pt x="452" y="454"/>
                  </a:lnTo>
                  <a:lnTo>
                    <a:pt x="457" y="453"/>
                  </a:lnTo>
                  <a:lnTo>
                    <a:pt x="462" y="449"/>
                  </a:lnTo>
                  <a:lnTo>
                    <a:pt x="465" y="445"/>
                  </a:lnTo>
                  <a:lnTo>
                    <a:pt x="466" y="439"/>
                  </a:lnTo>
                  <a:lnTo>
                    <a:pt x="466" y="328"/>
                  </a:lnTo>
                  <a:lnTo>
                    <a:pt x="466" y="328"/>
                  </a:lnTo>
                  <a:lnTo>
                    <a:pt x="465" y="323"/>
                  </a:lnTo>
                  <a:lnTo>
                    <a:pt x="462" y="318"/>
                  </a:lnTo>
                  <a:lnTo>
                    <a:pt x="457" y="314"/>
                  </a:lnTo>
                  <a:lnTo>
                    <a:pt x="452" y="313"/>
                  </a:lnTo>
                  <a:lnTo>
                    <a:pt x="370" y="313"/>
                  </a:lnTo>
                  <a:lnTo>
                    <a:pt x="370" y="236"/>
                  </a:lnTo>
                  <a:lnTo>
                    <a:pt x="616" y="236"/>
                  </a:lnTo>
                  <a:lnTo>
                    <a:pt x="616" y="313"/>
                  </a:lnTo>
                  <a:lnTo>
                    <a:pt x="534" y="313"/>
                  </a:lnTo>
                  <a:lnTo>
                    <a:pt x="534" y="313"/>
                  </a:lnTo>
                  <a:lnTo>
                    <a:pt x="529" y="314"/>
                  </a:lnTo>
                  <a:lnTo>
                    <a:pt x="523" y="318"/>
                  </a:lnTo>
                  <a:lnTo>
                    <a:pt x="521" y="323"/>
                  </a:lnTo>
                  <a:lnTo>
                    <a:pt x="519" y="328"/>
                  </a:lnTo>
                  <a:lnTo>
                    <a:pt x="519" y="439"/>
                  </a:lnTo>
                  <a:lnTo>
                    <a:pt x="519" y="439"/>
                  </a:lnTo>
                  <a:lnTo>
                    <a:pt x="521" y="445"/>
                  </a:lnTo>
                  <a:lnTo>
                    <a:pt x="523" y="449"/>
                  </a:lnTo>
                  <a:lnTo>
                    <a:pt x="529" y="453"/>
                  </a:lnTo>
                  <a:lnTo>
                    <a:pt x="534" y="454"/>
                  </a:lnTo>
                  <a:lnTo>
                    <a:pt x="711" y="454"/>
                  </a:lnTo>
                  <a:lnTo>
                    <a:pt x="711" y="454"/>
                  </a:lnTo>
                  <a:lnTo>
                    <a:pt x="716" y="453"/>
                  </a:lnTo>
                  <a:lnTo>
                    <a:pt x="721" y="449"/>
                  </a:lnTo>
                  <a:lnTo>
                    <a:pt x="724" y="445"/>
                  </a:lnTo>
                  <a:lnTo>
                    <a:pt x="726" y="439"/>
                  </a:lnTo>
                  <a:lnTo>
                    <a:pt x="726" y="328"/>
                  </a:lnTo>
                  <a:lnTo>
                    <a:pt x="726" y="328"/>
                  </a:lnTo>
                  <a:lnTo>
                    <a:pt x="724" y="323"/>
                  </a:lnTo>
                  <a:lnTo>
                    <a:pt x="721" y="318"/>
                  </a:lnTo>
                  <a:lnTo>
                    <a:pt x="716" y="314"/>
                  </a:lnTo>
                  <a:lnTo>
                    <a:pt x="711" y="313"/>
                  </a:lnTo>
                  <a:lnTo>
                    <a:pt x="711" y="313"/>
                  </a:lnTo>
                  <a:close/>
                  <a:moveTo>
                    <a:pt x="272" y="126"/>
                  </a:moveTo>
                  <a:lnTo>
                    <a:pt x="272" y="16"/>
                  </a:lnTo>
                  <a:lnTo>
                    <a:pt x="272" y="16"/>
                  </a:lnTo>
                  <a:lnTo>
                    <a:pt x="273" y="14"/>
                  </a:lnTo>
                  <a:lnTo>
                    <a:pt x="274" y="14"/>
                  </a:lnTo>
                  <a:lnTo>
                    <a:pt x="452" y="14"/>
                  </a:lnTo>
                  <a:lnTo>
                    <a:pt x="452" y="14"/>
                  </a:lnTo>
                  <a:lnTo>
                    <a:pt x="453" y="14"/>
                  </a:lnTo>
                  <a:lnTo>
                    <a:pt x="453" y="16"/>
                  </a:lnTo>
                  <a:lnTo>
                    <a:pt x="453" y="126"/>
                  </a:lnTo>
                  <a:lnTo>
                    <a:pt x="453" y="126"/>
                  </a:lnTo>
                  <a:lnTo>
                    <a:pt x="453" y="128"/>
                  </a:lnTo>
                  <a:lnTo>
                    <a:pt x="452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73" y="128"/>
                  </a:lnTo>
                  <a:lnTo>
                    <a:pt x="272" y="126"/>
                  </a:lnTo>
                  <a:lnTo>
                    <a:pt x="272" y="126"/>
                  </a:lnTo>
                  <a:close/>
                  <a:moveTo>
                    <a:pt x="194" y="328"/>
                  </a:moveTo>
                  <a:lnTo>
                    <a:pt x="194" y="439"/>
                  </a:lnTo>
                  <a:lnTo>
                    <a:pt x="194" y="439"/>
                  </a:lnTo>
                  <a:lnTo>
                    <a:pt x="192" y="440"/>
                  </a:lnTo>
                  <a:lnTo>
                    <a:pt x="191" y="441"/>
                  </a:lnTo>
                  <a:lnTo>
                    <a:pt x="15" y="441"/>
                  </a:lnTo>
                  <a:lnTo>
                    <a:pt x="15" y="441"/>
                  </a:lnTo>
                  <a:lnTo>
                    <a:pt x="13" y="440"/>
                  </a:lnTo>
                  <a:lnTo>
                    <a:pt x="13" y="439"/>
                  </a:lnTo>
                  <a:lnTo>
                    <a:pt x="13" y="328"/>
                  </a:lnTo>
                  <a:lnTo>
                    <a:pt x="13" y="328"/>
                  </a:lnTo>
                  <a:lnTo>
                    <a:pt x="13" y="327"/>
                  </a:lnTo>
                  <a:lnTo>
                    <a:pt x="15" y="326"/>
                  </a:lnTo>
                  <a:lnTo>
                    <a:pt x="191" y="326"/>
                  </a:lnTo>
                  <a:lnTo>
                    <a:pt x="191" y="326"/>
                  </a:lnTo>
                  <a:lnTo>
                    <a:pt x="192" y="327"/>
                  </a:lnTo>
                  <a:lnTo>
                    <a:pt x="194" y="328"/>
                  </a:lnTo>
                  <a:lnTo>
                    <a:pt x="194" y="328"/>
                  </a:lnTo>
                  <a:close/>
                  <a:moveTo>
                    <a:pt x="453" y="328"/>
                  </a:moveTo>
                  <a:lnTo>
                    <a:pt x="453" y="439"/>
                  </a:lnTo>
                  <a:lnTo>
                    <a:pt x="453" y="439"/>
                  </a:lnTo>
                  <a:lnTo>
                    <a:pt x="453" y="440"/>
                  </a:lnTo>
                  <a:lnTo>
                    <a:pt x="452" y="441"/>
                  </a:lnTo>
                  <a:lnTo>
                    <a:pt x="274" y="441"/>
                  </a:lnTo>
                  <a:lnTo>
                    <a:pt x="274" y="441"/>
                  </a:lnTo>
                  <a:lnTo>
                    <a:pt x="273" y="440"/>
                  </a:lnTo>
                  <a:lnTo>
                    <a:pt x="272" y="439"/>
                  </a:lnTo>
                  <a:lnTo>
                    <a:pt x="272" y="328"/>
                  </a:lnTo>
                  <a:lnTo>
                    <a:pt x="272" y="328"/>
                  </a:lnTo>
                  <a:lnTo>
                    <a:pt x="273" y="327"/>
                  </a:lnTo>
                  <a:lnTo>
                    <a:pt x="274" y="326"/>
                  </a:lnTo>
                  <a:lnTo>
                    <a:pt x="452" y="326"/>
                  </a:lnTo>
                  <a:lnTo>
                    <a:pt x="452" y="326"/>
                  </a:lnTo>
                  <a:lnTo>
                    <a:pt x="453" y="327"/>
                  </a:lnTo>
                  <a:lnTo>
                    <a:pt x="453" y="328"/>
                  </a:lnTo>
                  <a:lnTo>
                    <a:pt x="453" y="328"/>
                  </a:lnTo>
                  <a:close/>
                  <a:moveTo>
                    <a:pt x="713" y="439"/>
                  </a:moveTo>
                  <a:lnTo>
                    <a:pt x="713" y="439"/>
                  </a:lnTo>
                  <a:lnTo>
                    <a:pt x="712" y="440"/>
                  </a:lnTo>
                  <a:lnTo>
                    <a:pt x="711" y="441"/>
                  </a:lnTo>
                  <a:lnTo>
                    <a:pt x="534" y="441"/>
                  </a:lnTo>
                  <a:lnTo>
                    <a:pt x="534" y="441"/>
                  </a:lnTo>
                  <a:lnTo>
                    <a:pt x="532" y="440"/>
                  </a:lnTo>
                  <a:lnTo>
                    <a:pt x="532" y="439"/>
                  </a:lnTo>
                  <a:lnTo>
                    <a:pt x="532" y="328"/>
                  </a:lnTo>
                  <a:lnTo>
                    <a:pt x="532" y="328"/>
                  </a:lnTo>
                  <a:lnTo>
                    <a:pt x="532" y="327"/>
                  </a:lnTo>
                  <a:lnTo>
                    <a:pt x="534" y="326"/>
                  </a:lnTo>
                  <a:lnTo>
                    <a:pt x="711" y="326"/>
                  </a:lnTo>
                  <a:lnTo>
                    <a:pt x="711" y="326"/>
                  </a:lnTo>
                  <a:lnTo>
                    <a:pt x="712" y="327"/>
                  </a:lnTo>
                  <a:lnTo>
                    <a:pt x="713" y="328"/>
                  </a:lnTo>
                  <a:lnTo>
                    <a:pt x="713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C85A1A7-6DCA-4903-9CD5-BAA0D8CB59BE}"/>
              </a:ext>
            </a:extLst>
          </p:cNvPr>
          <p:cNvGrpSpPr/>
          <p:nvPr userDrawn="1"/>
        </p:nvGrpSpPr>
        <p:grpSpPr>
          <a:xfrm>
            <a:off x="3929507" y="1529963"/>
            <a:ext cx="1266206" cy="1266218"/>
            <a:chOff x="5967433" y="2967073"/>
            <a:chExt cx="808040" cy="808047"/>
          </a:xfrm>
        </p:grpSpPr>
        <p:sp>
          <p:nvSpPr>
            <p:cNvPr id="152" name="Freeform 208">
              <a:extLst>
                <a:ext uri="{FF2B5EF4-FFF2-40B4-BE49-F238E27FC236}">
                  <a16:creationId xmlns:a16="http://schemas.microsoft.com/office/drawing/2014/main" id="{4A1C6B0F-16BE-4552-808A-6E3FF9EE42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67433" y="2967073"/>
              <a:ext cx="808040" cy="808047"/>
            </a:xfrm>
            <a:custGeom>
              <a:avLst/>
              <a:gdLst>
                <a:gd name="T0" fmla="*/ 1017 w 1017"/>
                <a:gd name="T1" fmla="*/ 535 h 1017"/>
                <a:gd name="T2" fmla="*/ 1007 w 1017"/>
                <a:gd name="T3" fmla="*/ 612 h 1017"/>
                <a:gd name="T4" fmla="*/ 986 w 1017"/>
                <a:gd name="T5" fmla="*/ 684 h 1017"/>
                <a:gd name="T6" fmla="*/ 956 w 1017"/>
                <a:gd name="T7" fmla="*/ 751 h 1017"/>
                <a:gd name="T8" fmla="*/ 917 w 1017"/>
                <a:gd name="T9" fmla="*/ 813 h 1017"/>
                <a:gd name="T10" fmla="*/ 869 w 1017"/>
                <a:gd name="T11" fmla="*/ 869 h 1017"/>
                <a:gd name="T12" fmla="*/ 814 w 1017"/>
                <a:gd name="T13" fmla="*/ 917 h 1017"/>
                <a:gd name="T14" fmla="*/ 751 w 1017"/>
                <a:gd name="T15" fmla="*/ 956 h 1017"/>
                <a:gd name="T16" fmla="*/ 683 w 1017"/>
                <a:gd name="T17" fmla="*/ 987 h 1017"/>
                <a:gd name="T18" fmla="*/ 612 w 1017"/>
                <a:gd name="T19" fmla="*/ 1007 h 1017"/>
                <a:gd name="T20" fmla="*/ 535 w 1017"/>
                <a:gd name="T21" fmla="*/ 1017 h 1017"/>
                <a:gd name="T22" fmla="*/ 483 w 1017"/>
                <a:gd name="T23" fmla="*/ 1017 h 1017"/>
                <a:gd name="T24" fmla="*/ 407 w 1017"/>
                <a:gd name="T25" fmla="*/ 1007 h 1017"/>
                <a:gd name="T26" fmla="*/ 334 w 1017"/>
                <a:gd name="T27" fmla="*/ 987 h 1017"/>
                <a:gd name="T28" fmla="*/ 267 w 1017"/>
                <a:gd name="T29" fmla="*/ 956 h 1017"/>
                <a:gd name="T30" fmla="*/ 204 w 1017"/>
                <a:gd name="T31" fmla="*/ 917 h 1017"/>
                <a:gd name="T32" fmla="*/ 149 w 1017"/>
                <a:gd name="T33" fmla="*/ 869 h 1017"/>
                <a:gd name="T34" fmla="*/ 102 w 1017"/>
                <a:gd name="T35" fmla="*/ 813 h 1017"/>
                <a:gd name="T36" fmla="*/ 62 w 1017"/>
                <a:gd name="T37" fmla="*/ 751 h 1017"/>
                <a:gd name="T38" fmla="*/ 32 w 1017"/>
                <a:gd name="T39" fmla="*/ 684 h 1017"/>
                <a:gd name="T40" fmla="*/ 11 w 1017"/>
                <a:gd name="T41" fmla="*/ 612 h 1017"/>
                <a:gd name="T42" fmla="*/ 2 w 1017"/>
                <a:gd name="T43" fmla="*/ 535 h 1017"/>
                <a:gd name="T44" fmla="*/ 2 w 1017"/>
                <a:gd name="T45" fmla="*/ 483 h 1017"/>
                <a:gd name="T46" fmla="*/ 11 w 1017"/>
                <a:gd name="T47" fmla="*/ 407 h 1017"/>
                <a:gd name="T48" fmla="*/ 32 w 1017"/>
                <a:gd name="T49" fmla="*/ 334 h 1017"/>
                <a:gd name="T50" fmla="*/ 62 w 1017"/>
                <a:gd name="T51" fmla="*/ 266 h 1017"/>
                <a:gd name="T52" fmla="*/ 102 w 1017"/>
                <a:gd name="T53" fmla="*/ 204 h 1017"/>
                <a:gd name="T54" fmla="*/ 149 w 1017"/>
                <a:gd name="T55" fmla="*/ 149 h 1017"/>
                <a:gd name="T56" fmla="*/ 204 w 1017"/>
                <a:gd name="T57" fmla="*/ 101 h 1017"/>
                <a:gd name="T58" fmla="*/ 267 w 1017"/>
                <a:gd name="T59" fmla="*/ 61 h 1017"/>
                <a:gd name="T60" fmla="*/ 334 w 1017"/>
                <a:gd name="T61" fmla="*/ 31 h 1017"/>
                <a:gd name="T62" fmla="*/ 407 w 1017"/>
                <a:gd name="T63" fmla="*/ 10 h 1017"/>
                <a:gd name="T64" fmla="*/ 483 w 1017"/>
                <a:gd name="T65" fmla="*/ 1 h 1017"/>
                <a:gd name="T66" fmla="*/ 535 w 1017"/>
                <a:gd name="T67" fmla="*/ 1 h 1017"/>
                <a:gd name="T68" fmla="*/ 612 w 1017"/>
                <a:gd name="T69" fmla="*/ 10 h 1017"/>
                <a:gd name="T70" fmla="*/ 683 w 1017"/>
                <a:gd name="T71" fmla="*/ 31 h 1017"/>
                <a:gd name="T72" fmla="*/ 751 w 1017"/>
                <a:gd name="T73" fmla="*/ 61 h 1017"/>
                <a:gd name="T74" fmla="*/ 814 w 1017"/>
                <a:gd name="T75" fmla="*/ 101 h 1017"/>
                <a:gd name="T76" fmla="*/ 869 w 1017"/>
                <a:gd name="T77" fmla="*/ 149 h 1017"/>
                <a:gd name="T78" fmla="*/ 917 w 1017"/>
                <a:gd name="T79" fmla="*/ 204 h 1017"/>
                <a:gd name="T80" fmla="*/ 956 w 1017"/>
                <a:gd name="T81" fmla="*/ 266 h 1017"/>
                <a:gd name="T82" fmla="*/ 986 w 1017"/>
                <a:gd name="T83" fmla="*/ 334 h 1017"/>
                <a:gd name="T84" fmla="*/ 1007 w 1017"/>
                <a:gd name="T85" fmla="*/ 407 h 1017"/>
                <a:gd name="T86" fmla="*/ 1017 w 1017"/>
                <a:gd name="T87" fmla="*/ 483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7" h="1017">
                  <a:moveTo>
                    <a:pt x="1017" y="509"/>
                  </a:moveTo>
                  <a:lnTo>
                    <a:pt x="1017" y="509"/>
                  </a:lnTo>
                  <a:lnTo>
                    <a:pt x="1017" y="535"/>
                  </a:lnTo>
                  <a:lnTo>
                    <a:pt x="1015" y="561"/>
                  </a:lnTo>
                  <a:lnTo>
                    <a:pt x="1012" y="586"/>
                  </a:lnTo>
                  <a:lnTo>
                    <a:pt x="1007" y="612"/>
                  </a:lnTo>
                  <a:lnTo>
                    <a:pt x="1001" y="636"/>
                  </a:lnTo>
                  <a:lnTo>
                    <a:pt x="994" y="660"/>
                  </a:lnTo>
                  <a:lnTo>
                    <a:pt x="986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4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1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2" y="886"/>
                  </a:lnTo>
                  <a:lnTo>
                    <a:pt x="833" y="901"/>
                  </a:lnTo>
                  <a:lnTo>
                    <a:pt x="814" y="917"/>
                  </a:lnTo>
                  <a:lnTo>
                    <a:pt x="794" y="931"/>
                  </a:lnTo>
                  <a:lnTo>
                    <a:pt x="773" y="944"/>
                  </a:lnTo>
                  <a:lnTo>
                    <a:pt x="751" y="956"/>
                  </a:lnTo>
                  <a:lnTo>
                    <a:pt x="729" y="968"/>
                  </a:lnTo>
                  <a:lnTo>
                    <a:pt x="708" y="978"/>
                  </a:lnTo>
                  <a:lnTo>
                    <a:pt x="683" y="987"/>
                  </a:lnTo>
                  <a:lnTo>
                    <a:pt x="660" y="994"/>
                  </a:lnTo>
                  <a:lnTo>
                    <a:pt x="636" y="1001"/>
                  </a:lnTo>
                  <a:lnTo>
                    <a:pt x="612" y="1007"/>
                  </a:lnTo>
                  <a:lnTo>
                    <a:pt x="587" y="1012"/>
                  </a:lnTo>
                  <a:lnTo>
                    <a:pt x="561" y="1015"/>
                  </a:lnTo>
                  <a:lnTo>
                    <a:pt x="535" y="1017"/>
                  </a:lnTo>
                  <a:lnTo>
                    <a:pt x="510" y="1017"/>
                  </a:lnTo>
                  <a:lnTo>
                    <a:pt x="510" y="1017"/>
                  </a:lnTo>
                  <a:lnTo>
                    <a:pt x="483" y="1017"/>
                  </a:lnTo>
                  <a:lnTo>
                    <a:pt x="457" y="1015"/>
                  </a:lnTo>
                  <a:lnTo>
                    <a:pt x="431" y="1012"/>
                  </a:lnTo>
                  <a:lnTo>
                    <a:pt x="407" y="1007"/>
                  </a:lnTo>
                  <a:lnTo>
                    <a:pt x="382" y="1001"/>
                  </a:lnTo>
                  <a:lnTo>
                    <a:pt x="357" y="994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88" y="968"/>
                  </a:lnTo>
                  <a:lnTo>
                    <a:pt x="267" y="956"/>
                  </a:lnTo>
                  <a:lnTo>
                    <a:pt x="246" y="944"/>
                  </a:lnTo>
                  <a:lnTo>
                    <a:pt x="225" y="931"/>
                  </a:lnTo>
                  <a:lnTo>
                    <a:pt x="204" y="917"/>
                  </a:lnTo>
                  <a:lnTo>
                    <a:pt x="186" y="901"/>
                  </a:lnTo>
                  <a:lnTo>
                    <a:pt x="167" y="886"/>
                  </a:lnTo>
                  <a:lnTo>
                    <a:pt x="149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7" y="794"/>
                  </a:lnTo>
                  <a:lnTo>
                    <a:pt x="74" y="773"/>
                  </a:lnTo>
                  <a:lnTo>
                    <a:pt x="62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4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6" y="586"/>
                  </a:lnTo>
                  <a:lnTo>
                    <a:pt x="3" y="561"/>
                  </a:lnTo>
                  <a:lnTo>
                    <a:pt x="2" y="535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3" y="457"/>
                  </a:lnTo>
                  <a:lnTo>
                    <a:pt x="6" y="431"/>
                  </a:lnTo>
                  <a:lnTo>
                    <a:pt x="11" y="407"/>
                  </a:lnTo>
                  <a:lnTo>
                    <a:pt x="17" y="381"/>
                  </a:lnTo>
                  <a:lnTo>
                    <a:pt x="24" y="357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8"/>
                  </a:lnTo>
                  <a:lnTo>
                    <a:pt x="62" y="266"/>
                  </a:lnTo>
                  <a:lnTo>
                    <a:pt x="74" y="245"/>
                  </a:lnTo>
                  <a:lnTo>
                    <a:pt x="87" y="225"/>
                  </a:lnTo>
                  <a:lnTo>
                    <a:pt x="102" y="204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49" y="149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4" y="101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7" y="61"/>
                  </a:lnTo>
                  <a:lnTo>
                    <a:pt x="288" y="51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7" y="23"/>
                  </a:lnTo>
                  <a:lnTo>
                    <a:pt x="382" y="16"/>
                  </a:lnTo>
                  <a:lnTo>
                    <a:pt x="407" y="10"/>
                  </a:lnTo>
                  <a:lnTo>
                    <a:pt x="431" y="6"/>
                  </a:lnTo>
                  <a:lnTo>
                    <a:pt x="457" y="2"/>
                  </a:lnTo>
                  <a:lnTo>
                    <a:pt x="483" y="1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535" y="1"/>
                  </a:lnTo>
                  <a:lnTo>
                    <a:pt x="561" y="2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3" y="31"/>
                  </a:lnTo>
                  <a:lnTo>
                    <a:pt x="708" y="40"/>
                  </a:lnTo>
                  <a:lnTo>
                    <a:pt x="729" y="51"/>
                  </a:lnTo>
                  <a:lnTo>
                    <a:pt x="751" y="61"/>
                  </a:lnTo>
                  <a:lnTo>
                    <a:pt x="773" y="74"/>
                  </a:lnTo>
                  <a:lnTo>
                    <a:pt x="794" y="86"/>
                  </a:lnTo>
                  <a:lnTo>
                    <a:pt x="814" y="101"/>
                  </a:lnTo>
                  <a:lnTo>
                    <a:pt x="833" y="116"/>
                  </a:lnTo>
                  <a:lnTo>
                    <a:pt x="852" y="132"/>
                  </a:lnTo>
                  <a:lnTo>
                    <a:pt x="869" y="149"/>
                  </a:lnTo>
                  <a:lnTo>
                    <a:pt x="886" y="167"/>
                  </a:lnTo>
                  <a:lnTo>
                    <a:pt x="901" y="185"/>
                  </a:lnTo>
                  <a:lnTo>
                    <a:pt x="917" y="204"/>
                  </a:lnTo>
                  <a:lnTo>
                    <a:pt x="931" y="225"/>
                  </a:lnTo>
                  <a:lnTo>
                    <a:pt x="944" y="245"/>
                  </a:lnTo>
                  <a:lnTo>
                    <a:pt x="956" y="266"/>
                  </a:lnTo>
                  <a:lnTo>
                    <a:pt x="968" y="288"/>
                  </a:lnTo>
                  <a:lnTo>
                    <a:pt x="978" y="311"/>
                  </a:lnTo>
                  <a:lnTo>
                    <a:pt x="986" y="334"/>
                  </a:lnTo>
                  <a:lnTo>
                    <a:pt x="994" y="357"/>
                  </a:lnTo>
                  <a:lnTo>
                    <a:pt x="1001" y="381"/>
                  </a:lnTo>
                  <a:lnTo>
                    <a:pt x="1007" y="407"/>
                  </a:lnTo>
                  <a:lnTo>
                    <a:pt x="1012" y="431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7" y="509"/>
                  </a:lnTo>
                  <a:lnTo>
                    <a:pt x="1017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12">
              <a:extLst>
                <a:ext uri="{FF2B5EF4-FFF2-40B4-BE49-F238E27FC236}">
                  <a16:creationId xmlns:a16="http://schemas.microsoft.com/office/drawing/2014/main" id="{1E68706D-B270-496B-A63C-54C6E1C7ED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91271" y="3189326"/>
              <a:ext cx="360364" cy="363542"/>
            </a:xfrm>
            <a:custGeom>
              <a:avLst/>
              <a:gdLst>
                <a:gd name="T0" fmla="*/ 455 w 455"/>
                <a:gd name="T1" fmla="*/ 456 h 456"/>
                <a:gd name="T2" fmla="*/ 0 w 455"/>
                <a:gd name="T3" fmla="*/ 456 h 456"/>
                <a:gd name="T4" fmla="*/ 0 w 455"/>
                <a:gd name="T5" fmla="*/ 0 h 456"/>
                <a:gd name="T6" fmla="*/ 455 w 455"/>
                <a:gd name="T7" fmla="*/ 0 h 456"/>
                <a:gd name="T8" fmla="*/ 455 w 455"/>
                <a:gd name="T9" fmla="*/ 456 h 456"/>
                <a:gd name="T10" fmla="*/ 44 w 455"/>
                <a:gd name="T11" fmla="*/ 411 h 456"/>
                <a:gd name="T12" fmla="*/ 410 w 455"/>
                <a:gd name="T13" fmla="*/ 411 h 456"/>
                <a:gd name="T14" fmla="*/ 410 w 455"/>
                <a:gd name="T15" fmla="*/ 45 h 456"/>
                <a:gd name="T16" fmla="*/ 44 w 455"/>
                <a:gd name="T17" fmla="*/ 45 h 456"/>
                <a:gd name="T18" fmla="*/ 44 w 455"/>
                <a:gd name="T19" fmla="*/ 411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5" h="456">
                  <a:moveTo>
                    <a:pt x="455" y="456"/>
                  </a:moveTo>
                  <a:lnTo>
                    <a:pt x="0" y="456"/>
                  </a:lnTo>
                  <a:lnTo>
                    <a:pt x="0" y="0"/>
                  </a:lnTo>
                  <a:lnTo>
                    <a:pt x="455" y="0"/>
                  </a:lnTo>
                  <a:lnTo>
                    <a:pt x="455" y="456"/>
                  </a:lnTo>
                  <a:close/>
                  <a:moveTo>
                    <a:pt x="44" y="411"/>
                  </a:moveTo>
                  <a:lnTo>
                    <a:pt x="410" y="411"/>
                  </a:lnTo>
                  <a:lnTo>
                    <a:pt x="410" y="45"/>
                  </a:lnTo>
                  <a:lnTo>
                    <a:pt x="44" y="45"/>
                  </a:lnTo>
                  <a:lnTo>
                    <a:pt x="44" y="411"/>
                  </a:lnTo>
                  <a:close/>
                </a:path>
              </a:pathLst>
            </a:custGeom>
            <a:noFill/>
            <a:ln w="7938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13">
              <a:extLst>
                <a:ext uri="{FF2B5EF4-FFF2-40B4-BE49-F238E27FC236}">
                  <a16:creationId xmlns:a16="http://schemas.microsoft.com/office/drawing/2014/main" id="{D9406B8B-DFBB-4FA0-87E9-F51404D81B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103600"/>
              <a:ext cx="17463" cy="74613"/>
            </a:xfrm>
            <a:custGeom>
              <a:avLst/>
              <a:gdLst>
                <a:gd name="T0" fmla="*/ 22 w 22"/>
                <a:gd name="T1" fmla="*/ 58 h 93"/>
                <a:gd name="T2" fmla="*/ 22 w 22"/>
                <a:gd name="T3" fmla="*/ 93 h 93"/>
                <a:gd name="T4" fmla="*/ 0 w 22"/>
                <a:gd name="T5" fmla="*/ 93 h 93"/>
                <a:gd name="T6" fmla="*/ 0 w 22"/>
                <a:gd name="T7" fmla="*/ 58 h 93"/>
                <a:gd name="T8" fmla="*/ 0 w 22"/>
                <a:gd name="T9" fmla="*/ 58 h 93"/>
                <a:gd name="T10" fmla="*/ 0 w 22"/>
                <a:gd name="T11" fmla="*/ 55 h 93"/>
                <a:gd name="T12" fmla="*/ 3 w 22"/>
                <a:gd name="T13" fmla="*/ 51 h 93"/>
                <a:gd name="T14" fmla="*/ 5 w 22"/>
                <a:gd name="T15" fmla="*/ 49 h 93"/>
                <a:gd name="T16" fmla="*/ 8 w 22"/>
                <a:gd name="T17" fmla="*/ 47 h 93"/>
                <a:gd name="T18" fmla="*/ 8 w 22"/>
                <a:gd name="T19" fmla="*/ 3 h 93"/>
                <a:gd name="T20" fmla="*/ 8 w 22"/>
                <a:gd name="T21" fmla="*/ 3 h 93"/>
                <a:gd name="T22" fmla="*/ 8 w 22"/>
                <a:gd name="T23" fmla="*/ 1 h 93"/>
                <a:gd name="T24" fmla="*/ 12 w 22"/>
                <a:gd name="T25" fmla="*/ 0 h 93"/>
                <a:gd name="T26" fmla="*/ 12 w 22"/>
                <a:gd name="T27" fmla="*/ 0 h 93"/>
                <a:gd name="T28" fmla="*/ 14 w 22"/>
                <a:gd name="T29" fmla="*/ 1 h 93"/>
                <a:gd name="T30" fmla="*/ 15 w 22"/>
                <a:gd name="T31" fmla="*/ 3 h 93"/>
                <a:gd name="T32" fmla="*/ 15 w 22"/>
                <a:gd name="T33" fmla="*/ 47 h 93"/>
                <a:gd name="T34" fmla="*/ 15 w 22"/>
                <a:gd name="T35" fmla="*/ 47 h 93"/>
                <a:gd name="T36" fmla="*/ 19 w 22"/>
                <a:gd name="T37" fmla="*/ 49 h 93"/>
                <a:gd name="T38" fmla="*/ 21 w 22"/>
                <a:gd name="T39" fmla="*/ 51 h 93"/>
                <a:gd name="T40" fmla="*/ 22 w 22"/>
                <a:gd name="T41" fmla="*/ 55 h 93"/>
                <a:gd name="T42" fmla="*/ 22 w 22"/>
                <a:gd name="T43" fmla="*/ 58 h 93"/>
                <a:gd name="T44" fmla="*/ 22 w 22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22" y="58"/>
                  </a:moveTo>
                  <a:lnTo>
                    <a:pt x="22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2" y="58"/>
                  </a:lnTo>
                  <a:lnTo>
                    <a:pt x="22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4">
              <a:extLst>
                <a:ext uri="{FF2B5EF4-FFF2-40B4-BE49-F238E27FC236}">
                  <a16:creationId xmlns:a16="http://schemas.microsoft.com/office/drawing/2014/main" id="{48DFE147-BE91-4C5A-8AEF-8ACB673F4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5">
              <a:extLst>
                <a:ext uri="{FF2B5EF4-FFF2-40B4-BE49-F238E27FC236}">
                  <a16:creationId xmlns:a16="http://schemas.microsoft.com/office/drawing/2014/main" id="{79FC0CEF-8A50-47B4-9C5F-819E6F58F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6">
              <a:extLst>
                <a:ext uri="{FF2B5EF4-FFF2-40B4-BE49-F238E27FC236}">
                  <a16:creationId xmlns:a16="http://schemas.microsoft.com/office/drawing/2014/main" id="{DF03ED6A-7101-40A0-B321-93FE64674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7">
              <a:extLst>
                <a:ext uri="{FF2B5EF4-FFF2-40B4-BE49-F238E27FC236}">
                  <a16:creationId xmlns:a16="http://schemas.microsoft.com/office/drawing/2014/main" id="{5718941F-6E12-43D9-A6D7-8DEC6C6D55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8">
              <a:extLst>
                <a:ext uri="{FF2B5EF4-FFF2-40B4-BE49-F238E27FC236}">
                  <a16:creationId xmlns:a16="http://schemas.microsoft.com/office/drawing/2014/main" id="{D84D0B2C-CB7D-43CE-BCD8-E3643F7543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103600"/>
              <a:ext cx="19050" cy="74613"/>
            </a:xfrm>
            <a:custGeom>
              <a:avLst/>
              <a:gdLst>
                <a:gd name="T0" fmla="*/ 23 w 23"/>
                <a:gd name="T1" fmla="*/ 58 h 93"/>
                <a:gd name="T2" fmla="*/ 23 w 23"/>
                <a:gd name="T3" fmla="*/ 93 h 93"/>
                <a:gd name="T4" fmla="*/ 0 w 23"/>
                <a:gd name="T5" fmla="*/ 93 h 93"/>
                <a:gd name="T6" fmla="*/ 0 w 23"/>
                <a:gd name="T7" fmla="*/ 58 h 93"/>
                <a:gd name="T8" fmla="*/ 0 w 23"/>
                <a:gd name="T9" fmla="*/ 58 h 93"/>
                <a:gd name="T10" fmla="*/ 2 w 23"/>
                <a:gd name="T11" fmla="*/ 55 h 93"/>
                <a:gd name="T12" fmla="*/ 3 w 23"/>
                <a:gd name="T13" fmla="*/ 51 h 93"/>
                <a:gd name="T14" fmla="*/ 5 w 23"/>
                <a:gd name="T15" fmla="*/ 49 h 93"/>
                <a:gd name="T16" fmla="*/ 8 w 23"/>
                <a:gd name="T17" fmla="*/ 47 h 93"/>
                <a:gd name="T18" fmla="*/ 8 w 23"/>
                <a:gd name="T19" fmla="*/ 3 h 93"/>
                <a:gd name="T20" fmla="*/ 8 w 23"/>
                <a:gd name="T21" fmla="*/ 3 h 93"/>
                <a:gd name="T22" fmla="*/ 10 w 23"/>
                <a:gd name="T23" fmla="*/ 1 h 93"/>
                <a:gd name="T24" fmla="*/ 12 w 23"/>
                <a:gd name="T25" fmla="*/ 0 h 93"/>
                <a:gd name="T26" fmla="*/ 12 w 23"/>
                <a:gd name="T27" fmla="*/ 0 h 93"/>
                <a:gd name="T28" fmla="*/ 14 w 23"/>
                <a:gd name="T29" fmla="*/ 1 h 93"/>
                <a:gd name="T30" fmla="*/ 15 w 23"/>
                <a:gd name="T31" fmla="*/ 3 h 93"/>
                <a:gd name="T32" fmla="*/ 15 w 23"/>
                <a:gd name="T33" fmla="*/ 47 h 93"/>
                <a:gd name="T34" fmla="*/ 15 w 23"/>
                <a:gd name="T35" fmla="*/ 47 h 93"/>
                <a:gd name="T36" fmla="*/ 19 w 23"/>
                <a:gd name="T37" fmla="*/ 49 h 93"/>
                <a:gd name="T38" fmla="*/ 21 w 23"/>
                <a:gd name="T39" fmla="*/ 51 h 93"/>
                <a:gd name="T40" fmla="*/ 22 w 23"/>
                <a:gd name="T41" fmla="*/ 55 h 93"/>
                <a:gd name="T42" fmla="*/ 23 w 23"/>
                <a:gd name="T43" fmla="*/ 58 h 93"/>
                <a:gd name="T44" fmla="*/ 23 w 23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23" y="58"/>
                  </a:moveTo>
                  <a:lnTo>
                    <a:pt x="23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3" y="51"/>
                  </a:lnTo>
                  <a:lnTo>
                    <a:pt x="5" y="49"/>
                  </a:lnTo>
                  <a:lnTo>
                    <a:pt x="8" y="47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9" y="49"/>
                  </a:lnTo>
                  <a:lnTo>
                    <a:pt x="21" y="51"/>
                  </a:lnTo>
                  <a:lnTo>
                    <a:pt x="22" y="55"/>
                  </a:lnTo>
                  <a:lnTo>
                    <a:pt x="23" y="58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9">
              <a:extLst>
                <a:ext uri="{FF2B5EF4-FFF2-40B4-BE49-F238E27FC236}">
                  <a16:creationId xmlns:a16="http://schemas.microsoft.com/office/drawing/2014/main" id="{3E4BB7C4-14F4-43AE-8150-B2541C6F94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20">
              <a:extLst>
                <a:ext uri="{FF2B5EF4-FFF2-40B4-BE49-F238E27FC236}">
                  <a16:creationId xmlns:a16="http://schemas.microsoft.com/office/drawing/2014/main" id="{D79FDA04-E3BE-4350-965E-8EC7E3FEC1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1 w 21"/>
                <a:gd name="T13" fmla="*/ 51 h 93"/>
                <a:gd name="T14" fmla="*/ 3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1" y="51"/>
                  </a:lnTo>
                  <a:lnTo>
                    <a:pt x="3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21">
              <a:extLst>
                <a:ext uri="{FF2B5EF4-FFF2-40B4-BE49-F238E27FC236}">
                  <a16:creationId xmlns:a16="http://schemas.microsoft.com/office/drawing/2014/main" id="{686A4D42-953B-43FB-9DEE-65BD7E5C5B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1 w 21"/>
                <a:gd name="T25" fmla="*/ 0 h 93"/>
                <a:gd name="T26" fmla="*/ 11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2">
              <a:extLst>
                <a:ext uri="{FF2B5EF4-FFF2-40B4-BE49-F238E27FC236}">
                  <a16:creationId xmlns:a16="http://schemas.microsoft.com/office/drawing/2014/main" id="{35198ED2-468F-4014-B746-627C17301D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103600"/>
              <a:ext cx="17463" cy="74613"/>
            </a:xfrm>
            <a:custGeom>
              <a:avLst/>
              <a:gdLst>
                <a:gd name="T0" fmla="*/ 21 w 21"/>
                <a:gd name="T1" fmla="*/ 58 h 93"/>
                <a:gd name="T2" fmla="*/ 21 w 21"/>
                <a:gd name="T3" fmla="*/ 93 h 93"/>
                <a:gd name="T4" fmla="*/ 0 w 21"/>
                <a:gd name="T5" fmla="*/ 93 h 93"/>
                <a:gd name="T6" fmla="*/ 0 w 21"/>
                <a:gd name="T7" fmla="*/ 58 h 93"/>
                <a:gd name="T8" fmla="*/ 0 w 21"/>
                <a:gd name="T9" fmla="*/ 58 h 93"/>
                <a:gd name="T10" fmla="*/ 0 w 21"/>
                <a:gd name="T11" fmla="*/ 55 h 93"/>
                <a:gd name="T12" fmla="*/ 2 w 21"/>
                <a:gd name="T13" fmla="*/ 51 h 93"/>
                <a:gd name="T14" fmla="*/ 4 w 21"/>
                <a:gd name="T15" fmla="*/ 49 h 93"/>
                <a:gd name="T16" fmla="*/ 6 w 21"/>
                <a:gd name="T17" fmla="*/ 47 h 93"/>
                <a:gd name="T18" fmla="*/ 6 w 21"/>
                <a:gd name="T19" fmla="*/ 3 h 93"/>
                <a:gd name="T20" fmla="*/ 6 w 21"/>
                <a:gd name="T21" fmla="*/ 3 h 93"/>
                <a:gd name="T22" fmla="*/ 8 w 21"/>
                <a:gd name="T23" fmla="*/ 1 h 93"/>
                <a:gd name="T24" fmla="*/ 10 w 21"/>
                <a:gd name="T25" fmla="*/ 0 h 93"/>
                <a:gd name="T26" fmla="*/ 10 w 21"/>
                <a:gd name="T27" fmla="*/ 0 h 93"/>
                <a:gd name="T28" fmla="*/ 13 w 21"/>
                <a:gd name="T29" fmla="*/ 1 h 93"/>
                <a:gd name="T30" fmla="*/ 15 w 21"/>
                <a:gd name="T31" fmla="*/ 3 h 93"/>
                <a:gd name="T32" fmla="*/ 15 w 21"/>
                <a:gd name="T33" fmla="*/ 47 h 93"/>
                <a:gd name="T34" fmla="*/ 15 w 21"/>
                <a:gd name="T35" fmla="*/ 47 h 93"/>
                <a:gd name="T36" fmla="*/ 17 w 21"/>
                <a:gd name="T37" fmla="*/ 49 h 93"/>
                <a:gd name="T38" fmla="*/ 19 w 21"/>
                <a:gd name="T39" fmla="*/ 51 h 93"/>
                <a:gd name="T40" fmla="*/ 21 w 21"/>
                <a:gd name="T41" fmla="*/ 55 h 93"/>
                <a:gd name="T42" fmla="*/ 21 w 21"/>
                <a:gd name="T43" fmla="*/ 58 h 93"/>
                <a:gd name="T44" fmla="*/ 21 w 21"/>
                <a:gd name="T45" fmla="*/ 5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21" y="58"/>
                  </a:moveTo>
                  <a:lnTo>
                    <a:pt x="21" y="93"/>
                  </a:lnTo>
                  <a:lnTo>
                    <a:pt x="0" y="93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6" y="47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5" y="3"/>
                  </a:lnTo>
                  <a:lnTo>
                    <a:pt x="15" y="47"/>
                  </a:lnTo>
                  <a:lnTo>
                    <a:pt x="15" y="47"/>
                  </a:lnTo>
                  <a:lnTo>
                    <a:pt x="17" y="49"/>
                  </a:lnTo>
                  <a:lnTo>
                    <a:pt x="19" y="51"/>
                  </a:lnTo>
                  <a:lnTo>
                    <a:pt x="21" y="55"/>
                  </a:lnTo>
                  <a:lnTo>
                    <a:pt x="21" y="58"/>
                  </a:lnTo>
                  <a:lnTo>
                    <a:pt x="2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23">
              <a:extLst>
                <a:ext uri="{FF2B5EF4-FFF2-40B4-BE49-F238E27FC236}">
                  <a16:creationId xmlns:a16="http://schemas.microsoft.com/office/drawing/2014/main" id="{4509E093-A0C5-45E8-BA97-2141FCF700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9247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1 w 21"/>
                <a:gd name="T25" fmla="*/ 93 h 93"/>
                <a:gd name="T26" fmla="*/ 11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24">
              <a:extLst>
                <a:ext uri="{FF2B5EF4-FFF2-40B4-BE49-F238E27FC236}">
                  <a16:creationId xmlns:a16="http://schemas.microsoft.com/office/drawing/2014/main" id="{AFF8CB61-601A-4767-99CE-D9ACBEB6D6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9085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4 w 21"/>
                <a:gd name="T37" fmla="*/ 44 h 93"/>
                <a:gd name="T38" fmla="*/ 2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2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25">
              <a:extLst>
                <a:ext uri="{FF2B5EF4-FFF2-40B4-BE49-F238E27FC236}">
                  <a16:creationId xmlns:a16="http://schemas.microsoft.com/office/drawing/2014/main" id="{F7E2AB8B-4384-4318-AE3B-2BD13788D3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8922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6">
              <a:extLst>
                <a:ext uri="{FF2B5EF4-FFF2-40B4-BE49-F238E27FC236}">
                  <a16:creationId xmlns:a16="http://schemas.microsoft.com/office/drawing/2014/main" id="{871B9DA1-8B72-411E-A856-3449E2CD8F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8759" y="3563980"/>
              <a:ext cx="17463" cy="74613"/>
            </a:xfrm>
            <a:custGeom>
              <a:avLst/>
              <a:gdLst>
                <a:gd name="T0" fmla="*/ 0 w 21"/>
                <a:gd name="T1" fmla="*/ 35 h 93"/>
                <a:gd name="T2" fmla="*/ 0 w 21"/>
                <a:gd name="T3" fmla="*/ 0 h 93"/>
                <a:gd name="T4" fmla="*/ 21 w 21"/>
                <a:gd name="T5" fmla="*/ 0 h 93"/>
                <a:gd name="T6" fmla="*/ 21 w 21"/>
                <a:gd name="T7" fmla="*/ 35 h 93"/>
                <a:gd name="T8" fmla="*/ 21 w 21"/>
                <a:gd name="T9" fmla="*/ 35 h 93"/>
                <a:gd name="T10" fmla="*/ 21 w 21"/>
                <a:gd name="T11" fmla="*/ 38 h 93"/>
                <a:gd name="T12" fmla="*/ 19 w 21"/>
                <a:gd name="T13" fmla="*/ 42 h 93"/>
                <a:gd name="T14" fmla="*/ 17 w 21"/>
                <a:gd name="T15" fmla="*/ 44 h 93"/>
                <a:gd name="T16" fmla="*/ 15 w 21"/>
                <a:gd name="T17" fmla="*/ 45 h 93"/>
                <a:gd name="T18" fmla="*/ 15 w 21"/>
                <a:gd name="T19" fmla="*/ 90 h 93"/>
                <a:gd name="T20" fmla="*/ 15 w 21"/>
                <a:gd name="T21" fmla="*/ 90 h 93"/>
                <a:gd name="T22" fmla="*/ 13 w 21"/>
                <a:gd name="T23" fmla="*/ 92 h 93"/>
                <a:gd name="T24" fmla="*/ 10 w 21"/>
                <a:gd name="T25" fmla="*/ 93 h 93"/>
                <a:gd name="T26" fmla="*/ 10 w 21"/>
                <a:gd name="T27" fmla="*/ 93 h 93"/>
                <a:gd name="T28" fmla="*/ 8 w 21"/>
                <a:gd name="T29" fmla="*/ 92 h 93"/>
                <a:gd name="T30" fmla="*/ 6 w 21"/>
                <a:gd name="T31" fmla="*/ 90 h 93"/>
                <a:gd name="T32" fmla="*/ 6 w 21"/>
                <a:gd name="T33" fmla="*/ 45 h 93"/>
                <a:gd name="T34" fmla="*/ 6 w 21"/>
                <a:gd name="T35" fmla="*/ 45 h 93"/>
                <a:gd name="T36" fmla="*/ 3 w 21"/>
                <a:gd name="T37" fmla="*/ 44 h 93"/>
                <a:gd name="T38" fmla="*/ 1 w 21"/>
                <a:gd name="T39" fmla="*/ 42 h 93"/>
                <a:gd name="T40" fmla="*/ 0 w 21"/>
                <a:gd name="T41" fmla="*/ 38 h 93"/>
                <a:gd name="T42" fmla="*/ 0 w 21"/>
                <a:gd name="T43" fmla="*/ 35 h 93"/>
                <a:gd name="T44" fmla="*/ 0 w 21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93">
                  <a:moveTo>
                    <a:pt x="0" y="35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1" y="38"/>
                  </a:lnTo>
                  <a:lnTo>
                    <a:pt x="19" y="42"/>
                  </a:lnTo>
                  <a:lnTo>
                    <a:pt x="17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3" y="92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92"/>
                  </a:lnTo>
                  <a:lnTo>
                    <a:pt x="6" y="90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3" y="44"/>
                  </a:lnTo>
                  <a:lnTo>
                    <a:pt x="1" y="42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7">
              <a:extLst>
                <a:ext uri="{FF2B5EF4-FFF2-40B4-BE49-F238E27FC236}">
                  <a16:creationId xmlns:a16="http://schemas.microsoft.com/office/drawing/2014/main" id="{D52F04E9-868A-46E4-89C0-8F9B5A271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700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8">
              <a:extLst>
                <a:ext uri="{FF2B5EF4-FFF2-40B4-BE49-F238E27FC236}">
                  <a16:creationId xmlns:a16="http://schemas.microsoft.com/office/drawing/2014/main" id="{EB0D5DDF-8E43-4D28-BD67-D555624384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6847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9">
              <a:extLst>
                <a:ext uri="{FF2B5EF4-FFF2-40B4-BE49-F238E27FC236}">
                  <a16:creationId xmlns:a16="http://schemas.microsoft.com/office/drawing/2014/main" id="{D95D7660-916D-4F00-A43A-3828634451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16684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30">
              <a:extLst>
                <a:ext uri="{FF2B5EF4-FFF2-40B4-BE49-F238E27FC236}">
                  <a16:creationId xmlns:a16="http://schemas.microsoft.com/office/drawing/2014/main" id="{94409655-4FAC-4F45-B589-B9A3B44435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6521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31">
              <a:extLst>
                <a:ext uri="{FF2B5EF4-FFF2-40B4-BE49-F238E27FC236}">
                  <a16:creationId xmlns:a16="http://schemas.microsoft.com/office/drawing/2014/main" id="{37906DFF-92B9-44EF-A054-A12790760A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26196" y="3563980"/>
              <a:ext cx="17463" cy="74613"/>
            </a:xfrm>
            <a:custGeom>
              <a:avLst/>
              <a:gdLst>
                <a:gd name="T0" fmla="*/ 0 w 22"/>
                <a:gd name="T1" fmla="*/ 35 h 93"/>
                <a:gd name="T2" fmla="*/ 0 w 22"/>
                <a:gd name="T3" fmla="*/ 0 h 93"/>
                <a:gd name="T4" fmla="*/ 22 w 22"/>
                <a:gd name="T5" fmla="*/ 0 h 93"/>
                <a:gd name="T6" fmla="*/ 22 w 22"/>
                <a:gd name="T7" fmla="*/ 35 h 93"/>
                <a:gd name="T8" fmla="*/ 22 w 22"/>
                <a:gd name="T9" fmla="*/ 35 h 93"/>
                <a:gd name="T10" fmla="*/ 22 w 22"/>
                <a:gd name="T11" fmla="*/ 38 h 93"/>
                <a:gd name="T12" fmla="*/ 21 w 22"/>
                <a:gd name="T13" fmla="*/ 42 h 93"/>
                <a:gd name="T14" fmla="*/ 19 w 22"/>
                <a:gd name="T15" fmla="*/ 44 h 93"/>
                <a:gd name="T16" fmla="*/ 15 w 22"/>
                <a:gd name="T17" fmla="*/ 45 h 93"/>
                <a:gd name="T18" fmla="*/ 15 w 22"/>
                <a:gd name="T19" fmla="*/ 90 h 93"/>
                <a:gd name="T20" fmla="*/ 15 w 22"/>
                <a:gd name="T21" fmla="*/ 90 h 93"/>
                <a:gd name="T22" fmla="*/ 14 w 22"/>
                <a:gd name="T23" fmla="*/ 92 h 93"/>
                <a:gd name="T24" fmla="*/ 12 w 22"/>
                <a:gd name="T25" fmla="*/ 93 h 93"/>
                <a:gd name="T26" fmla="*/ 12 w 22"/>
                <a:gd name="T27" fmla="*/ 93 h 93"/>
                <a:gd name="T28" fmla="*/ 8 w 22"/>
                <a:gd name="T29" fmla="*/ 92 h 93"/>
                <a:gd name="T30" fmla="*/ 8 w 22"/>
                <a:gd name="T31" fmla="*/ 90 h 93"/>
                <a:gd name="T32" fmla="*/ 8 w 22"/>
                <a:gd name="T33" fmla="*/ 45 h 93"/>
                <a:gd name="T34" fmla="*/ 8 w 22"/>
                <a:gd name="T35" fmla="*/ 45 h 93"/>
                <a:gd name="T36" fmla="*/ 5 w 22"/>
                <a:gd name="T37" fmla="*/ 44 h 93"/>
                <a:gd name="T38" fmla="*/ 3 w 22"/>
                <a:gd name="T39" fmla="*/ 42 h 93"/>
                <a:gd name="T40" fmla="*/ 2 w 22"/>
                <a:gd name="T41" fmla="*/ 38 h 93"/>
                <a:gd name="T42" fmla="*/ 0 w 22"/>
                <a:gd name="T43" fmla="*/ 35 h 93"/>
                <a:gd name="T44" fmla="*/ 0 w 22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" h="93">
                  <a:moveTo>
                    <a:pt x="0" y="35"/>
                  </a:moveTo>
                  <a:lnTo>
                    <a:pt x="0" y="0"/>
                  </a:lnTo>
                  <a:lnTo>
                    <a:pt x="22" y="0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32">
              <a:extLst>
                <a:ext uri="{FF2B5EF4-FFF2-40B4-BE49-F238E27FC236}">
                  <a16:creationId xmlns:a16="http://schemas.microsoft.com/office/drawing/2014/main" id="{7D5501A2-9A19-4A2D-A352-C7EA3A20CE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6359" y="3563980"/>
              <a:ext cx="19050" cy="74613"/>
            </a:xfrm>
            <a:custGeom>
              <a:avLst/>
              <a:gdLst>
                <a:gd name="T0" fmla="*/ 0 w 23"/>
                <a:gd name="T1" fmla="*/ 35 h 93"/>
                <a:gd name="T2" fmla="*/ 0 w 23"/>
                <a:gd name="T3" fmla="*/ 0 h 93"/>
                <a:gd name="T4" fmla="*/ 23 w 23"/>
                <a:gd name="T5" fmla="*/ 0 h 93"/>
                <a:gd name="T6" fmla="*/ 23 w 23"/>
                <a:gd name="T7" fmla="*/ 35 h 93"/>
                <a:gd name="T8" fmla="*/ 23 w 23"/>
                <a:gd name="T9" fmla="*/ 35 h 93"/>
                <a:gd name="T10" fmla="*/ 22 w 23"/>
                <a:gd name="T11" fmla="*/ 38 h 93"/>
                <a:gd name="T12" fmla="*/ 21 w 23"/>
                <a:gd name="T13" fmla="*/ 42 h 93"/>
                <a:gd name="T14" fmla="*/ 19 w 23"/>
                <a:gd name="T15" fmla="*/ 44 h 93"/>
                <a:gd name="T16" fmla="*/ 15 w 23"/>
                <a:gd name="T17" fmla="*/ 45 h 93"/>
                <a:gd name="T18" fmla="*/ 15 w 23"/>
                <a:gd name="T19" fmla="*/ 90 h 93"/>
                <a:gd name="T20" fmla="*/ 15 w 23"/>
                <a:gd name="T21" fmla="*/ 90 h 93"/>
                <a:gd name="T22" fmla="*/ 14 w 23"/>
                <a:gd name="T23" fmla="*/ 92 h 93"/>
                <a:gd name="T24" fmla="*/ 12 w 23"/>
                <a:gd name="T25" fmla="*/ 93 h 93"/>
                <a:gd name="T26" fmla="*/ 12 w 23"/>
                <a:gd name="T27" fmla="*/ 93 h 93"/>
                <a:gd name="T28" fmla="*/ 10 w 23"/>
                <a:gd name="T29" fmla="*/ 92 h 93"/>
                <a:gd name="T30" fmla="*/ 8 w 23"/>
                <a:gd name="T31" fmla="*/ 90 h 93"/>
                <a:gd name="T32" fmla="*/ 8 w 23"/>
                <a:gd name="T33" fmla="*/ 45 h 93"/>
                <a:gd name="T34" fmla="*/ 8 w 23"/>
                <a:gd name="T35" fmla="*/ 45 h 93"/>
                <a:gd name="T36" fmla="*/ 5 w 23"/>
                <a:gd name="T37" fmla="*/ 44 h 93"/>
                <a:gd name="T38" fmla="*/ 3 w 23"/>
                <a:gd name="T39" fmla="*/ 42 h 93"/>
                <a:gd name="T40" fmla="*/ 2 w 23"/>
                <a:gd name="T41" fmla="*/ 38 h 93"/>
                <a:gd name="T42" fmla="*/ 0 w 23"/>
                <a:gd name="T43" fmla="*/ 35 h 93"/>
                <a:gd name="T44" fmla="*/ 0 w 23"/>
                <a:gd name="T45" fmla="*/ 3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" h="93">
                  <a:moveTo>
                    <a:pt x="0" y="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8"/>
                  </a:lnTo>
                  <a:lnTo>
                    <a:pt x="21" y="42"/>
                  </a:lnTo>
                  <a:lnTo>
                    <a:pt x="19" y="44"/>
                  </a:lnTo>
                  <a:lnTo>
                    <a:pt x="15" y="45"/>
                  </a:lnTo>
                  <a:lnTo>
                    <a:pt x="15" y="90"/>
                  </a:lnTo>
                  <a:lnTo>
                    <a:pt x="15" y="90"/>
                  </a:lnTo>
                  <a:lnTo>
                    <a:pt x="14" y="92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0" y="92"/>
                  </a:lnTo>
                  <a:lnTo>
                    <a:pt x="8" y="90"/>
                  </a:lnTo>
                  <a:lnTo>
                    <a:pt x="8" y="45"/>
                  </a:lnTo>
                  <a:lnTo>
                    <a:pt x="8" y="45"/>
                  </a:lnTo>
                  <a:lnTo>
                    <a:pt x="5" y="44"/>
                  </a:lnTo>
                  <a:lnTo>
                    <a:pt x="3" y="42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33">
              <a:extLst>
                <a:ext uri="{FF2B5EF4-FFF2-40B4-BE49-F238E27FC236}">
                  <a16:creationId xmlns:a16="http://schemas.microsoft.com/office/drawing/2014/main" id="{26E68B0A-19FA-4BB9-AD26-C0163D0080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9889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9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2 h 23"/>
                <a:gd name="T26" fmla="*/ 0 w 95"/>
                <a:gd name="T27" fmla="*/ 12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5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34">
              <a:extLst>
                <a:ext uri="{FF2B5EF4-FFF2-40B4-BE49-F238E27FC236}">
                  <a16:creationId xmlns:a16="http://schemas.microsoft.com/office/drawing/2014/main" id="{F0872902-5AF3-47E9-9164-850C8B1D0E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68729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8 h 22"/>
                <a:gd name="T32" fmla="*/ 48 w 95"/>
                <a:gd name="T33" fmla="*/ 8 h 22"/>
                <a:gd name="T34" fmla="*/ 48 w 95"/>
                <a:gd name="T35" fmla="*/ 8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1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35">
              <a:extLst>
                <a:ext uri="{FF2B5EF4-FFF2-40B4-BE49-F238E27FC236}">
                  <a16:creationId xmlns:a16="http://schemas.microsoft.com/office/drawing/2014/main" id="{502EDE89-C697-4CAD-B51A-D398DAC09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38566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9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9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36">
              <a:extLst>
                <a:ext uri="{FF2B5EF4-FFF2-40B4-BE49-F238E27FC236}">
                  <a16:creationId xmlns:a16="http://schemas.microsoft.com/office/drawing/2014/main" id="{DCFE4D00-392B-43CE-BACB-0CD6287B4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408403"/>
              <a:ext cx="74613" cy="17463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1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37">
              <a:extLst>
                <a:ext uri="{FF2B5EF4-FFF2-40B4-BE49-F238E27FC236}">
                  <a16:creationId xmlns:a16="http://schemas.microsoft.com/office/drawing/2014/main" id="{9873F800-E038-4620-B284-9F397741C0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78241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2 h 22"/>
                <a:gd name="T26" fmla="*/ 0 w 95"/>
                <a:gd name="T27" fmla="*/ 12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38">
              <a:extLst>
                <a:ext uri="{FF2B5EF4-FFF2-40B4-BE49-F238E27FC236}">
                  <a16:creationId xmlns:a16="http://schemas.microsoft.com/office/drawing/2014/main" id="{C524F82A-FC39-4530-8738-879EB85CE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48078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5 h 22"/>
                <a:gd name="T38" fmla="*/ 53 w 95"/>
                <a:gd name="T39" fmla="*/ 2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5"/>
                  </a:lnTo>
                  <a:lnTo>
                    <a:pt x="53" y="2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39">
              <a:extLst>
                <a:ext uri="{FF2B5EF4-FFF2-40B4-BE49-F238E27FC236}">
                  <a16:creationId xmlns:a16="http://schemas.microsoft.com/office/drawing/2014/main" id="{7389E4C1-03EE-4709-A9AA-5E629545CE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317915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5 h 22"/>
                <a:gd name="T18" fmla="*/ 5 w 95"/>
                <a:gd name="T19" fmla="*/ 15 h 22"/>
                <a:gd name="T20" fmla="*/ 5 w 95"/>
                <a:gd name="T21" fmla="*/ 15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4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4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40">
              <a:extLst>
                <a:ext uri="{FF2B5EF4-FFF2-40B4-BE49-F238E27FC236}">
                  <a16:creationId xmlns:a16="http://schemas.microsoft.com/office/drawing/2014/main" id="{5E0AD0ED-8726-4480-B2A9-FB0FDA1995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87752"/>
              <a:ext cx="74613" cy="15875"/>
            </a:xfrm>
            <a:custGeom>
              <a:avLst/>
              <a:gdLst>
                <a:gd name="T0" fmla="*/ 59 w 95"/>
                <a:gd name="T1" fmla="*/ 0 h 22"/>
                <a:gd name="T2" fmla="*/ 95 w 95"/>
                <a:gd name="T3" fmla="*/ 0 h 22"/>
                <a:gd name="T4" fmla="*/ 95 w 95"/>
                <a:gd name="T5" fmla="*/ 22 h 22"/>
                <a:gd name="T6" fmla="*/ 59 w 95"/>
                <a:gd name="T7" fmla="*/ 22 h 22"/>
                <a:gd name="T8" fmla="*/ 59 w 95"/>
                <a:gd name="T9" fmla="*/ 22 h 22"/>
                <a:gd name="T10" fmla="*/ 55 w 95"/>
                <a:gd name="T11" fmla="*/ 22 h 22"/>
                <a:gd name="T12" fmla="*/ 53 w 95"/>
                <a:gd name="T13" fmla="*/ 20 h 22"/>
                <a:gd name="T14" fmla="*/ 51 w 95"/>
                <a:gd name="T15" fmla="*/ 17 h 22"/>
                <a:gd name="T16" fmla="*/ 48 w 95"/>
                <a:gd name="T17" fmla="*/ 14 h 22"/>
                <a:gd name="T18" fmla="*/ 5 w 95"/>
                <a:gd name="T19" fmla="*/ 14 h 22"/>
                <a:gd name="T20" fmla="*/ 5 w 95"/>
                <a:gd name="T21" fmla="*/ 14 h 22"/>
                <a:gd name="T22" fmla="*/ 1 w 95"/>
                <a:gd name="T23" fmla="*/ 14 h 22"/>
                <a:gd name="T24" fmla="*/ 0 w 95"/>
                <a:gd name="T25" fmla="*/ 10 h 22"/>
                <a:gd name="T26" fmla="*/ 0 w 95"/>
                <a:gd name="T27" fmla="*/ 10 h 22"/>
                <a:gd name="T28" fmla="*/ 1 w 95"/>
                <a:gd name="T29" fmla="*/ 8 h 22"/>
                <a:gd name="T30" fmla="*/ 5 w 95"/>
                <a:gd name="T31" fmla="*/ 7 h 22"/>
                <a:gd name="T32" fmla="*/ 48 w 95"/>
                <a:gd name="T33" fmla="*/ 7 h 22"/>
                <a:gd name="T34" fmla="*/ 48 w 95"/>
                <a:gd name="T35" fmla="*/ 7 h 22"/>
                <a:gd name="T36" fmla="*/ 51 w 95"/>
                <a:gd name="T37" fmla="*/ 3 h 22"/>
                <a:gd name="T38" fmla="*/ 53 w 95"/>
                <a:gd name="T39" fmla="*/ 1 h 22"/>
                <a:gd name="T40" fmla="*/ 55 w 95"/>
                <a:gd name="T41" fmla="*/ 0 h 22"/>
                <a:gd name="T42" fmla="*/ 59 w 95"/>
                <a:gd name="T43" fmla="*/ 0 h 22"/>
                <a:gd name="T44" fmla="*/ 59 w 95"/>
                <a:gd name="T4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59" y="0"/>
                  </a:moveTo>
                  <a:lnTo>
                    <a:pt x="95" y="0"/>
                  </a:lnTo>
                  <a:lnTo>
                    <a:pt x="95" y="22"/>
                  </a:lnTo>
                  <a:lnTo>
                    <a:pt x="59" y="22"/>
                  </a:lnTo>
                  <a:lnTo>
                    <a:pt x="59" y="22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1" y="17"/>
                  </a:lnTo>
                  <a:lnTo>
                    <a:pt x="48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1" y="8"/>
                  </a:lnTo>
                  <a:lnTo>
                    <a:pt x="5" y="7"/>
                  </a:lnTo>
                  <a:lnTo>
                    <a:pt x="48" y="7"/>
                  </a:lnTo>
                  <a:lnTo>
                    <a:pt x="48" y="7"/>
                  </a:lnTo>
                  <a:lnTo>
                    <a:pt x="51" y="3"/>
                  </a:lnTo>
                  <a:lnTo>
                    <a:pt x="53" y="1"/>
                  </a:lnTo>
                  <a:lnTo>
                    <a:pt x="55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41">
              <a:extLst>
                <a:ext uri="{FF2B5EF4-FFF2-40B4-BE49-F238E27FC236}">
                  <a16:creationId xmlns:a16="http://schemas.microsoft.com/office/drawing/2014/main" id="{0B1DB695-1D7A-4C84-AA86-7D045AF53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25839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42">
              <a:extLst>
                <a:ext uri="{FF2B5EF4-FFF2-40B4-BE49-F238E27FC236}">
                  <a16:creationId xmlns:a16="http://schemas.microsoft.com/office/drawing/2014/main" id="{6AE87875-E4E5-440B-9BE9-C2A66CA120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3958" y="3256002"/>
              <a:ext cx="74613" cy="17463"/>
            </a:xfrm>
            <a:custGeom>
              <a:avLst/>
              <a:gdLst>
                <a:gd name="T0" fmla="*/ 59 w 95"/>
                <a:gd name="T1" fmla="*/ 0 h 23"/>
                <a:gd name="T2" fmla="*/ 95 w 95"/>
                <a:gd name="T3" fmla="*/ 0 h 23"/>
                <a:gd name="T4" fmla="*/ 95 w 95"/>
                <a:gd name="T5" fmla="*/ 23 h 23"/>
                <a:gd name="T6" fmla="*/ 59 w 95"/>
                <a:gd name="T7" fmla="*/ 23 h 23"/>
                <a:gd name="T8" fmla="*/ 59 w 95"/>
                <a:gd name="T9" fmla="*/ 23 h 23"/>
                <a:gd name="T10" fmla="*/ 55 w 95"/>
                <a:gd name="T11" fmla="*/ 22 h 23"/>
                <a:gd name="T12" fmla="*/ 53 w 95"/>
                <a:gd name="T13" fmla="*/ 21 h 23"/>
                <a:gd name="T14" fmla="*/ 51 w 95"/>
                <a:gd name="T15" fmla="*/ 18 h 23"/>
                <a:gd name="T16" fmla="*/ 48 w 95"/>
                <a:gd name="T17" fmla="*/ 15 h 23"/>
                <a:gd name="T18" fmla="*/ 5 w 95"/>
                <a:gd name="T19" fmla="*/ 15 h 23"/>
                <a:gd name="T20" fmla="*/ 5 w 95"/>
                <a:gd name="T21" fmla="*/ 15 h 23"/>
                <a:gd name="T22" fmla="*/ 1 w 95"/>
                <a:gd name="T23" fmla="*/ 14 h 23"/>
                <a:gd name="T24" fmla="*/ 0 w 95"/>
                <a:gd name="T25" fmla="*/ 11 h 23"/>
                <a:gd name="T26" fmla="*/ 0 w 95"/>
                <a:gd name="T27" fmla="*/ 11 h 23"/>
                <a:gd name="T28" fmla="*/ 1 w 95"/>
                <a:gd name="T29" fmla="*/ 9 h 23"/>
                <a:gd name="T30" fmla="*/ 5 w 95"/>
                <a:gd name="T31" fmla="*/ 8 h 23"/>
                <a:gd name="T32" fmla="*/ 48 w 95"/>
                <a:gd name="T33" fmla="*/ 8 h 23"/>
                <a:gd name="T34" fmla="*/ 48 w 95"/>
                <a:gd name="T35" fmla="*/ 8 h 23"/>
                <a:gd name="T36" fmla="*/ 51 w 95"/>
                <a:gd name="T37" fmla="*/ 4 h 23"/>
                <a:gd name="T38" fmla="*/ 53 w 95"/>
                <a:gd name="T39" fmla="*/ 2 h 23"/>
                <a:gd name="T40" fmla="*/ 55 w 95"/>
                <a:gd name="T41" fmla="*/ 1 h 23"/>
                <a:gd name="T42" fmla="*/ 59 w 95"/>
                <a:gd name="T43" fmla="*/ 0 h 23"/>
                <a:gd name="T44" fmla="*/ 59 w 95"/>
                <a:gd name="T4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59" y="0"/>
                  </a:moveTo>
                  <a:lnTo>
                    <a:pt x="95" y="0"/>
                  </a:lnTo>
                  <a:lnTo>
                    <a:pt x="95" y="2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5" y="22"/>
                  </a:lnTo>
                  <a:lnTo>
                    <a:pt x="53" y="21"/>
                  </a:lnTo>
                  <a:lnTo>
                    <a:pt x="51" y="18"/>
                  </a:lnTo>
                  <a:lnTo>
                    <a:pt x="48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1" y="9"/>
                  </a:lnTo>
                  <a:lnTo>
                    <a:pt x="5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51" y="4"/>
                  </a:lnTo>
                  <a:lnTo>
                    <a:pt x="53" y="2"/>
                  </a:lnTo>
                  <a:lnTo>
                    <a:pt x="55" y="1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43">
              <a:extLst>
                <a:ext uri="{FF2B5EF4-FFF2-40B4-BE49-F238E27FC236}">
                  <a16:creationId xmlns:a16="http://schemas.microsoft.com/office/drawing/2014/main" id="{FB5C89D2-47DE-4474-8F8F-F985204E0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25839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44">
              <a:extLst>
                <a:ext uri="{FF2B5EF4-FFF2-40B4-BE49-F238E27FC236}">
                  <a16:creationId xmlns:a16="http://schemas.microsoft.com/office/drawing/2014/main" id="{0DE3A1F0-D9EE-4E46-A275-BB86A575119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5600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4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1 h 23"/>
                <a:gd name="T26" fmla="*/ 95 w 95"/>
                <a:gd name="T27" fmla="*/ 11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8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8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45">
              <a:extLst>
                <a:ext uri="{FF2B5EF4-FFF2-40B4-BE49-F238E27FC236}">
                  <a16:creationId xmlns:a16="http://schemas.microsoft.com/office/drawing/2014/main" id="{BE5448AF-D9CD-4FE9-B2D5-22F376C062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287752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3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4 h 22"/>
                <a:gd name="T32" fmla="*/ 46 w 95"/>
                <a:gd name="T33" fmla="*/ 14 h 22"/>
                <a:gd name="T34" fmla="*/ 46 w 95"/>
                <a:gd name="T35" fmla="*/ 14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3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46">
              <a:extLst>
                <a:ext uri="{FF2B5EF4-FFF2-40B4-BE49-F238E27FC236}">
                  <a16:creationId xmlns:a16="http://schemas.microsoft.com/office/drawing/2014/main" id="{34FE5BC6-5D82-48EF-8BEF-C063DDD24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17915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4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4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47">
              <a:extLst>
                <a:ext uri="{FF2B5EF4-FFF2-40B4-BE49-F238E27FC236}">
                  <a16:creationId xmlns:a16="http://schemas.microsoft.com/office/drawing/2014/main" id="{59B42F3D-40A1-4F4A-BD9A-F9A3A3002C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48078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1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0 h 22"/>
                <a:gd name="T26" fmla="*/ 95 w 95"/>
                <a:gd name="T27" fmla="*/ 10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1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0"/>
                  </a:lnTo>
                  <a:lnTo>
                    <a:pt x="95" y="10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48">
              <a:extLst>
                <a:ext uri="{FF2B5EF4-FFF2-40B4-BE49-F238E27FC236}">
                  <a16:creationId xmlns:a16="http://schemas.microsoft.com/office/drawing/2014/main" id="{908CE878-5D52-4C5A-B0E0-622304D9A8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378241"/>
              <a:ext cx="74613" cy="15875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49">
              <a:extLst>
                <a:ext uri="{FF2B5EF4-FFF2-40B4-BE49-F238E27FC236}">
                  <a16:creationId xmlns:a16="http://schemas.microsoft.com/office/drawing/2014/main" id="{7E647BB8-5FD1-4011-BD10-61006B416A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08403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7 h 22"/>
                <a:gd name="T38" fmla="*/ 43 w 95"/>
                <a:gd name="T39" fmla="*/ 20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7"/>
                  </a:lnTo>
                  <a:lnTo>
                    <a:pt x="43" y="20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50">
              <a:extLst>
                <a:ext uri="{FF2B5EF4-FFF2-40B4-BE49-F238E27FC236}">
                  <a16:creationId xmlns:a16="http://schemas.microsoft.com/office/drawing/2014/main" id="{18E907E3-4FCD-4204-AB00-6605B3B110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38566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7 h 22"/>
                <a:gd name="T18" fmla="*/ 91 w 95"/>
                <a:gd name="T19" fmla="*/ 7 h 22"/>
                <a:gd name="T20" fmla="*/ 91 w 95"/>
                <a:gd name="T21" fmla="*/ 7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91" y="7"/>
                  </a:lnTo>
                  <a:lnTo>
                    <a:pt x="91" y="7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1">
              <a:extLst>
                <a:ext uri="{FF2B5EF4-FFF2-40B4-BE49-F238E27FC236}">
                  <a16:creationId xmlns:a16="http://schemas.microsoft.com/office/drawing/2014/main" id="{98902307-152C-469C-9C4D-B39833354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98892"/>
              <a:ext cx="74613" cy="17463"/>
            </a:xfrm>
            <a:custGeom>
              <a:avLst/>
              <a:gdLst>
                <a:gd name="T0" fmla="*/ 36 w 95"/>
                <a:gd name="T1" fmla="*/ 23 h 23"/>
                <a:gd name="T2" fmla="*/ 0 w 95"/>
                <a:gd name="T3" fmla="*/ 23 h 23"/>
                <a:gd name="T4" fmla="*/ 0 w 95"/>
                <a:gd name="T5" fmla="*/ 0 h 23"/>
                <a:gd name="T6" fmla="*/ 36 w 95"/>
                <a:gd name="T7" fmla="*/ 0 h 23"/>
                <a:gd name="T8" fmla="*/ 36 w 95"/>
                <a:gd name="T9" fmla="*/ 0 h 23"/>
                <a:gd name="T10" fmla="*/ 39 w 95"/>
                <a:gd name="T11" fmla="*/ 1 h 23"/>
                <a:gd name="T12" fmla="*/ 43 w 95"/>
                <a:gd name="T13" fmla="*/ 2 h 23"/>
                <a:gd name="T14" fmla="*/ 45 w 95"/>
                <a:gd name="T15" fmla="*/ 5 h 23"/>
                <a:gd name="T16" fmla="*/ 46 w 95"/>
                <a:gd name="T17" fmla="*/ 8 h 23"/>
                <a:gd name="T18" fmla="*/ 91 w 95"/>
                <a:gd name="T19" fmla="*/ 8 h 23"/>
                <a:gd name="T20" fmla="*/ 91 w 95"/>
                <a:gd name="T21" fmla="*/ 8 h 23"/>
                <a:gd name="T22" fmla="*/ 94 w 95"/>
                <a:gd name="T23" fmla="*/ 9 h 23"/>
                <a:gd name="T24" fmla="*/ 95 w 95"/>
                <a:gd name="T25" fmla="*/ 12 h 23"/>
                <a:gd name="T26" fmla="*/ 95 w 95"/>
                <a:gd name="T27" fmla="*/ 12 h 23"/>
                <a:gd name="T28" fmla="*/ 94 w 95"/>
                <a:gd name="T29" fmla="*/ 14 h 23"/>
                <a:gd name="T30" fmla="*/ 91 w 95"/>
                <a:gd name="T31" fmla="*/ 15 h 23"/>
                <a:gd name="T32" fmla="*/ 46 w 95"/>
                <a:gd name="T33" fmla="*/ 15 h 23"/>
                <a:gd name="T34" fmla="*/ 46 w 95"/>
                <a:gd name="T35" fmla="*/ 15 h 23"/>
                <a:gd name="T36" fmla="*/ 45 w 95"/>
                <a:gd name="T37" fmla="*/ 19 h 23"/>
                <a:gd name="T38" fmla="*/ 43 w 95"/>
                <a:gd name="T39" fmla="*/ 21 h 23"/>
                <a:gd name="T40" fmla="*/ 39 w 95"/>
                <a:gd name="T41" fmla="*/ 22 h 23"/>
                <a:gd name="T42" fmla="*/ 36 w 95"/>
                <a:gd name="T43" fmla="*/ 23 h 23"/>
                <a:gd name="T44" fmla="*/ 36 w 95"/>
                <a:gd name="T4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3">
                  <a:moveTo>
                    <a:pt x="3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1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9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3"/>
                  </a:ln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52">
              <a:extLst>
                <a:ext uri="{FF2B5EF4-FFF2-40B4-BE49-F238E27FC236}">
                  <a16:creationId xmlns:a16="http://schemas.microsoft.com/office/drawing/2014/main" id="{EAE75CBB-ABA4-4C48-9237-B4783FBA75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64335" y="3468729"/>
              <a:ext cx="74613" cy="17463"/>
            </a:xfrm>
            <a:custGeom>
              <a:avLst/>
              <a:gdLst>
                <a:gd name="T0" fmla="*/ 36 w 95"/>
                <a:gd name="T1" fmla="*/ 22 h 22"/>
                <a:gd name="T2" fmla="*/ 0 w 95"/>
                <a:gd name="T3" fmla="*/ 22 h 22"/>
                <a:gd name="T4" fmla="*/ 0 w 95"/>
                <a:gd name="T5" fmla="*/ 0 h 22"/>
                <a:gd name="T6" fmla="*/ 36 w 95"/>
                <a:gd name="T7" fmla="*/ 0 h 22"/>
                <a:gd name="T8" fmla="*/ 36 w 95"/>
                <a:gd name="T9" fmla="*/ 0 h 22"/>
                <a:gd name="T10" fmla="*/ 39 w 95"/>
                <a:gd name="T11" fmla="*/ 0 h 22"/>
                <a:gd name="T12" fmla="*/ 43 w 95"/>
                <a:gd name="T13" fmla="*/ 2 h 22"/>
                <a:gd name="T14" fmla="*/ 45 w 95"/>
                <a:gd name="T15" fmla="*/ 5 h 22"/>
                <a:gd name="T16" fmla="*/ 46 w 95"/>
                <a:gd name="T17" fmla="*/ 8 h 22"/>
                <a:gd name="T18" fmla="*/ 91 w 95"/>
                <a:gd name="T19" fmla="*/ 8 h 22"/>
                <a:gd name="T20" fmla="*/ 91 w 95"/>
                <a:gd name="T21" fmla="*/ 8 h 22"/>
                <a:gd name="T22" fmla="*/ 94 w 95"/>
                <a:gd name="T23" fmla="*/ 8 h 22"/>
                <a:gd name="T24" fmla="*/ 95 w 95"/>
                <a:gd name="T25" fmla="*/ 12 h 22"/>
                <a:gd name="T26" fmla="*/ 95 w 95"/>
                <a:gd name="T27" fmla="*/ 12 h 22"/>
                <a:gd name="T28" fmla="*/ 94 w 95"/>
                <a:gd name="T29" fmla="*/ 14 h 22"/>
                <a:gd name="T30" fmla="*/ 91 w 95"/>
                <a:gd name="T31" fmla="*/ 15 h 22"/>
                <a:gd name="T32" fmla="*/ 46 w 95"/>
                <a:gd name="T33" fmla="*/ 15 h 22"/>
                <a:gd name="T34" fmla="*/ 46 w 95"/>
                <a:gd name="T35" fmla="*/ 15 h 22"/>
                <a:gd name="T36" fmla="*/ 45 w 95"/>
                <a:gd name="T37" fmla="*/ 19 h 22"/>
                <a:gd name="T38" fmla="*/ 43 w 95"/>
                <a:gd name="T39" fmla="*/ 21 h 22"/>
                <a:gd name="T40" fmla="*/ 39 w 95"/>
                <a:gd name="T41" fmla="*/ 22 h 22"/>
                <a:gd name="T42" fmla="*/ 36 w 95"/>
                <a:gd name="T43" fmla="*/ 22 h 22"/>
                <a:gd name="T44" fmla="*/ 36 w 95"/>
                <a:gd name="T4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22">
                  <a:moveTo>
                    <a:pt x="36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9" y="0"/>
                  </a:lnTo>
                  <a:lnTo>
                    <a:pt x="43" y="2"/>
                  </a:lnTo>
                  <a:lnTo>
                    <a:pt x="45" y="5"/>
                  </a:lnTo>
                  <a:lnTo>
                    <a:pt x="46" y="8"/>
                  </a:lnTo>
                  <a:lnTo>
                    <a:pt x="91" y="8"/>
                  </a:lnTo>
                  <a:lnTo>
                    <a:pt x="91" y="8"/>
                  </a:lnTo>
                  <a:lnTo>
                    <a:pt x="94" y="8"/>
                  </a:lnTo>
                  <a:lnTo>
                    <a:pt x="95" y="12"/>
                  </a:lnTo>
                  <a:lnTo>
                    <a:pt x="95" y="12"/>
                  </a:lnTo>
                  <a:lnTo>
                    <a:pt x="94" y="14"/>
                  </a:lnTo>
                  <a:lnTo>
                    <a:pt x="91" y="15"/>
                  </a:lnTo>
                  <a:lnTo>
                    <a:pt x="46" y="15"/>
                  </a:lnTo>
                  <a:lnTo>
                    <a:pt x="46" y="15"/>
                  </a:lnTo>
                  <a:lnTo>
                    <a:pt x="45" y="19"/>
                  </a:lnTo>
                  <a:lnTo>
                    <a:pt x="43" y="21"/>
                  </a:lnTo>
                  <a:lnTo>
                    <a:pt x="39" y="22"/>
                  </a:lnTo>
                  <a:lnTo>
                    <a:pt x="36" y="22"/>
                  </a:lnTo>
                  <a:lnTo>
                    <a:pt x="3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8D4092C-FCF0-4032-A283-A78BB289F884}"/>
              </a:ext>
            </a:extLst>
          </p:cNvPr>
          <p:cNvGrpSpPr/>
          <p:nvPr userDrawn="1"/>
        </p:nvGrpSpPr>
        <p:grpSpPr>
          <a:xfrm>
            <a:off x="1233373" y="1529963"/>
            <a:ext cx="1266206" cy="1266218"/>
            <a:chOff x="4978417" y="2967073"/>
            <a:chExt cx="808040" cy="808047"/>
          </a:xfrm>
        </p:grpSpPr>
        <p:sp>
          <p:nvSpPr>
            <p:cNvPr id="195" name="Freeform 211">
              <a:extLst>
                <a:ext uri="{FF2B5EF4-FFF2-40B4-BE49-F238E27FC236}">
                  <a16:creationId xmlns:a16="http://schemas.microsoft.com/office/drawing/2014/main" id="{04526D32-E13D-4E2E-AAE2-270AA9F952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8417" y="2967073"/>
              <a:ext cx="808040" cy="808047"/>
            </a:xfrm>
            <a:custGeom>
              <a:avLst/>
              <a:gdLst>
                <a:gd name="T0" fmla="*/ 1017 w 1018"/>
                <a:gd name="T1" fmla="*/ 536 h 1018"/>
                <a:gd name="T2" fmla="*/ 1008 w 1018"/>
                <a:gd name="T3" fmla="*/ 612 h 1018"/>
                <a:gd name="T4" fmla="*/ 987 w 1018"/>
                <a:gd name="T5" fmla="*/ 684 h 1018"/>
                <a:gd name="T6" fmla="*/ 956 w 1018"/>
                <a:gd name="T7" fmla="*/ 751 h 1018"/>
                <a:gd name="T8" fmla="*/ 917 w 1018"/>
                <a:gd name="T9" fmla="*/ 813 h 1018"/>
                <a:gd name="T10" fmla="*/ 869 w 1018"/>
                <a:gd name="T11" fmla="*/ 869 h 1018"/>
                <a:gd name="T12" fmla="*/ 813 w 1018"/>
                <a:gd name="T13" fmla="*/ 917 h 1018"/>
                <a:gd name="T14" fmla="*/ 752 w 1018"/>
                <a:gd name="T15" fmla="*/ 956 h 1018"/>
                <a:gd name="T16" fmla="*/ 685 w 1018"/>
                <a:gd name="T17" fmla="*/ 987 h 1018"/>
                <a:gd name="T18" fmla="*/ 612 w 1018"/>
                <a:gd name="T19" fmla="*/ 1008 h 1018"/>
                <a:gd name="T20" fmla="*/ 536 w 1018"/>
                <a:gd name="T21" fmla="*/ 1017 h 1018"/>
                <a:gd name="T22" fmla="*/ 483 w 1018"/>
                <a:gd name="T23" fmla="*/ 1017 h 1018"/>
                <a:gd name="T24" fmla="*/ 407 w 1018"/>
                <a:gd name="T25" fmla="*/ 1008 h 1018"/>
                <a:gd name="T26" fmla="*/ 334 w 1018"/>
                <a:gd name="T27" fmla="*/ 987 h 1018"/>
                <a:gd name="T28" fmla="*/ 268 w 1018"/>
                <a:gd name="T29" fmla="*/ 956 h 1018"/>
                <a:gd name="T30" fmla="*/ 205 w 1018"/>
                <a:gd name="T31" fmla="*/ 917 h 1018"/>
                <a:gd name="T32" fmla="*/ 150 w 1018"/>
                <a:gd name="T33" fmla="*/ 869 h 1018"/>
                <a:gd name="T34" fmla="*/ 102 w 1018"/>
                <a:gd name="T35" fmla="*/ 813 h 1018"/>
                <a:gd name="T36" fmla="*/ 63 w 1018"/>
                <a:gd name="T37" fmla="*/ 751 h 1018"/>
                <a:gd name="T38" fmla="*/ 32 w 1018"/>
                <a:gd name="T39" fmla="*/ 684 h 1018"/>
                <a:gd name="T40" fmla="*/ 11 w 1018"/>
                <a:gd name="T41" fmla="*/ 612 h 1018"/>
                <a:gd name="T42" fmla="*/ 2 w 1018"/>
                <a:gd name="T43" fmla="*/ 536 h 1018"/>
                <a:gd name="T44" fmla="*/ 2 w 1018"/>
                <a:gd name="T45" fmla="*/ 483 h 1018"/>
                <a:gd name="T46" fmla="*/ 11 w 1018"/>
                <a:gd name="T47" fmla="*/ 406 h 1018"/>
                <a:gd name="T48" fmla="*/ 32 w 1018"/>
                <a:gd name="T49" fmla="*/ 334 h 1018"/>
                <a:gd name="T50" fmla="*/ 63 w 1018"/>
                <a:gd name="T51" fmla="*/ 266 h 1018"/>
                <a:gd name="T52" fmla="*/ 102 w 1018"/>
                <a:gd name="T53" fmla="*/ 205 h 1018"/>
                <a:gd name="T54" fmla="*/ 150 w 1018"/>
                <a:gd name="T55" fmla="*/ 150 h 1018"/>
                <a:gd name="T56" fmla="*/ 205 w 1018"/>
                <a:gd name="T57" fmla="*/ 101 h 1018"/>
                <a:gd name="T58" fmla="*/ 268 w 1018"/>
                <a:gd name="T59" fmla="*/ 62 h 1018"/>
                <a:gd name="T60" fmla="*/ 334 w 1018"/>
                <a:gd name="T61" fmla="*/ 31 h 1018"/>
                <a:gd name="T62" fmla="*/ 407 w 1018"/>
                <a:gd name="T63" fmla="*/ 10 h 1018"/>
                <a:gd name="T64" fmla="*/ 483 w 1018"/>
                <a:gd name="T65" fmla="*/ 1 h 1018"/>
                <a:gd name="T66" fmla="*/ 536 w 1018"/>
                <a:gd name="T67" fmla="*/ 1 h 1018"/>
                <a:gd name="T68" fmla="*/ 612 w 1018"/>
                <a:gd name="T69" fmla="*/ 10 h 1018"/>
                <a:gd name="T70" fmla="*/ 685 w 1018"/>
                <a:gd name="T71" fmla="*/ 31 h 1018"/>
                <a:gd name="T72" fmla="*/ 752 w 1018"/>
                <a:gd name="T73" fmla="*/ 62 h 1018"/>
                <a:gd name="T74" fmla="*/ 813 w 1018"/>
                <a:gd name="T75" fmla="*/ 101 h 1018"/>
                <a:gd name="T76" fmla="*/ 869 w 1018"/>
                <a:gd name="T77" fmla="*/ 150 h 1018"/>
                <a:gd name="T78" fmla="*/ 917 w 1018"/>
                <a:gd name="T79" fmla="*/ 205 h 1018"/>
                <a:gd name="T80" fmla="*/ 956 w 1018"/>
                <a:gd name="T81" fmla="*/ 266 h 1018"/>
                <a:gd name="T82" fmla="*/ 987 w 1018"/>
                <a:gd name="T83" fmla="*/ 334 h 1018"/>
                <a:gd name="T84" fmla="*/ 1008 w 1018"/>
                <a:gd name="T85" fmla="*/ 406 h 1018"/>
                <a:gd name="T86" fmla="*/ 1017 w 1018"/>
                <a:gd name="T87" fmla="*/ 483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18" h="1018">
                  <a:moveTo>
                    <a:pt x="1018" y="509"/>
                  </a:moveTo>
                  <a:lnTo>
                    <a:pt x="1018" y="509"/>
                  </a:lnTo>
                  <a:lnTo>
                    <a:pt x="1017" y="536"/>
                  </a:lnTo>
                  <a:lnTo>
                    <a:pt x="1015" y="561"/>
                  </a:lnTo>
                  <a:lnTo>
                    <a:pt x="1013" y="586"/>
                  </a:lnTo>
                  <a:lnTo>
                    <a:pt x="1008" y="612"/>
                  </a:lnTo>
                  <a:lnTo>
                    <a:pt x="1002" y="636"/>
                  </a:lnTo>
                  <a:lnTo>
                    <a:pt x="995" y="660"/>
                  </a:lnTo>
                  <a:lnTo>
                    <a:pt x="987" y="684"/>
                  </a:lnTo>
                  <a:lnTo>
                    <a:pt x="978" y="707"/>
                  </a:lnTo>
                  <a:lnTo>
                    <a:pt x="968" y="729"/>
                  </a:lnTo>
                  <a:lnTo>
                    <a:pt x="956" y="751"/>
                  </a:lnTo>
                  <a:lnTo>
                    <a:pt x="945" y="773"/>
                  </a:lnTo>
                  <a:lnTo>
                    <a:pt x="931" y="794"/>
                  </a:lnTo>
                  <a:lnTo>
                    <a:pt x="917" y="813"/>
                  </a:lnTo>
                  <a:lnTo>
                    <a:pt x="902" y="833"/>
                  </a:lnTo>
                  <a:lnTo>
                    <a:pt x="886" y="851"/>
                  </a:lnTo>
                  <a:lnTo>
                    <a:pt x="869" y="869"/>
                  </a:lnTo>
                  <a:lnTo>
                    <a:pt x="851" y="886"/>
                  </a:lnTo>
                  <a:lnTo>
                    <a:pt x="833" y="902"/>
                  </a:lnTo>
                  <a:lnTo>
                    <a:pt x="813" y="917"/>
                  </a:lnTo>
                  <a:lnTo>
                    <a:pt x="794" y="931"/>
                  </a:lnTo>
                  <a:lnTo>
                    <a:pt x="773" y="945"/>
                  </a:lnTo>
                  <a:lnTo>
                    <a:pt x="752" y="956"/>
                  </a:lnTo>
                  <a:lnTo>
                    <a:pt x="731" y="968"/>
                  </a:lnTo>
                  <a:lnTo>
                    <a:pt x="708" y="978"/>
                  </a:lnTo>
                  <a:lnTo>
                    <a:pt x="685" y="987"/>
                  </a:lnTo>
                  <a:lnTo>
                    <a:pt x="660" y="995"/>
                  </a:lnTo>
                  <a:lnTo>
                    <a:pt x="636" y="1002"/>
                  </a:lnTo>
                  <a:lnTo>
                    <a:pt x="612" y="1008"/>
                  </a:lnTo>
                  <a:lnTo>
                    <a:pt x="587" y="1011"/>
                  </a:lnTo>
                  <a:lnTo>
                    <a:pt x="561" y="1015"/>
                  </a:lnTo>
                  <a:lnTo>
                    <a:pt x="536" y="1017"/>
                  </a:lnTo>
                  <a:lnTo>
                    <a:pt x="509" y="1018"/>
                  </a:lnTo>
                  <a:lnTo>
                    <a:pt x="509" y="1018"/>
                  </a:lnTo>
                  <a:lnTo>
                    <a:pt x="483" y="1017"/>
                  </a:lnTo>
                  <a:lnTo>
                    <a:pt x="458" y="1015"/>
                  </a:lnTo>
                  <a:lnTo>
                    <a:pt x="432" y="1011"/>
                  </a:lnTo>
                  <a:lnTo>
                    <a:pt x="407" y="1008"/>
                  </a:lnTo>
                  <a:lnTo>
                    <a:pt x="383" y="1002"/>
                  </a:lnTo>
                  <a:lnTo>
                    <a:pt x="359" y="995"/>
                  </a:lnTo>
                  <a:lnTo>
                    <a:pt x="334" y="987"/>
                  </a:lnTo>
                  <a:lnTo>
                    <a:pt x="311" y="978"/>
                  </a:lnTo>
                  <a:lnTo>
                    <a:pt x="290" y="968"/>
                  </a:lnTo>
                  <a:lnTo>
                    <a:pt x="268" y="956"/>
                  </a:lnTo>
                  <a:lnTo>
                    <a:pt x="246" y="945"/>
                  </a:lnTo>
                  <a:lnTo>
                    <a:pt x="225" y="931"/>
                  </a:lnTo>
                  <a:lnTo>
                    <a:pt x="205" y="917"/>
                  </a:lnTo>
                  <a:lnTo>
                    <a:pt x="186" y="902"/>
                  </a:lnTo>
                  <a:lnTo>
                    <a:pt x="167" y="886"/>
                  </a:lnTo>
                  <a:lnTo>
                    <a:pt x="150" y="869"/>
                  </a:lnTo>
                  <a:lnTo>
                    <a:pt x="133" y="851"/>
                  </a:lnTo>
                  <a:lnTo>
                    <a:pt x="117" y="833"/>
                  </a:lnTo>
                  <a:lnTo>
                    <a:pt x="102" y="813"/>
                  </a:lnTo>
                  <a:lnTo>
                    <a:pt x="88" y="794"/>
                  </a:lnTo>
                  <a:lnTo>
                    <a:pt x="74" y="773"/>
                  </a:lnTo>
                  <a:lnTo>
                    <a:pt x="63" y="751"/>
                  </a:lnTo>
                  <a:lnTo>
                    <a:pt x="51" y="729"/>
                  </a:lnTo>
                  <a:lnTo>
                    <a:pt x="41" y="707"/>
                  </a:lnTo>
                  <a:lnTo>
                    <a:pt x="32" y="684"/>
                  </a:lnTo>
                  <a:lnTo>
                    <a:pt x="23" y="660"/>
                  </a:lnTo>
                  <a:lnTo>
                    <a:pt x="17" y="636"/>
                  </a:lnTo>
                  <a:lnTo>
                    <a:pt x="11" y="612"/>
                  </a:lnTo>
                  <a:lnTo>
                    <a:pt x="7" y="586"/>
                  </a:lnTo>
                  <a:lnTo>
                    <a:pt x="4" y="561"/>
                  </a:lnTo>
                  <a:lnTo>
                    <a:pt x="2" y="536"/>
                  </a:lnTo>
                  <a:lnTo>
                    <a:pt x="0" y="509"/>
                  </a:lnTo>
                  <a:lnTo>
                    <a:pt x="0" y="509"/>
                  </a:lnTo>
                  <a:lnTo>
                    <a:pt x="2" y="483"/>
                  </a:lnTo>
                  <a:lnTo>
                    <a:pt x="4" y="457"/>
                  </a:lnTo>
                  <a:lnTo>
                    <a:pt x="7" y="432"/>
                  </a:lnTo>
                  <a:lnTo>
                    <a:pt x="11" y="406"/>
                  </a:lnTo>
                  <a:lnTo>
                    <a:pt x="17" y="382"/>
                  </a:lnTo>
                  <a:lnTo>
                    <a:pt x="23" y="358"/>
                  </a:lnTo>
                  <a:lnTo>
                    <a:pt x="32" y="334"/>
                  </a:lnTo>
                  <a:lnTo>
                    <a:pt x="41" y="311"/>
                  </a:lnTo>
                  <a:lnTo>
                    <a:pt x="51" y="289"/>
                  </a:lnTo>
                  <a:lnTo>
                    <a:pt x="63" y="266"/>
                  </a:lnTo>
                  <a:lnTo>
                    <a:pt x="74" y="245"/>
                  </a:lnTo>
                  <a:lnTo>
                    <a:pt x="88" y="224"/>
                  </a:lnTo>
                  <a:lnTo>
                    <a:pt x="102" y="205"/>
                  </a:lnTo>
                  <a:lnTo>
                    <a:pt x="117" y="185"/>
                  </a:lnTo>
                  <a:lnTo>
                    <a:pt x="133" y="167"/>
                  </a:lnTo>
                  <a:lnTo>
                    <a:pt x="150" y="150"/>
                  </a:lnTo>
                  <a:lnTo>
                    <a:pt x="167" y="132"/>
                  </a:lnTo>
                  <a:lnTo>
                    <a:pt x="186" y="116"/>
                  </a:lnTo>
                  <a:lnTo>
                    <a:pt x="205" y="101"/>
                  </a:lnTo>
                  <a:lnTo>
                    <a:pt x="225" y="87"/>
                  </a:lnTo>
                  <a:lnTo>
                    <a:pt x="246" y="73"/>
                  </a:lnTo>
                  <a:lnTo>
                    <a:pt x="268" y="62"/>
                  </a:lnTo>
                  <a:lnTo>
                    <a:pt x="290" y="50"/>
                  </a:lnTo>
                  <a:lnTo>
                    <a:pt x="311" y="40"/>
                  </a:lnTo>
                  <a:lnTo>
                    <a:pt x="334" y="31"/>
                  </a:lnTo>
                  <a:lnTo>
                    <a:pt x="359" y="23"/>
                  </a:lnTo>
                  <a:lnTo>
                    <a:pt x="383" y="16"/>
                  </a:lnTo>
                  <a:lnTo>
                    <a:pt x="407" y="10"/>
                  </a:lnTo>
                  <a:lnTo>
                    <a:pt x="432" y="6"/>
                  </a:lnTo>
                  <a:lnTo>
                    <a:pt x="458" y="3"/>
                  </a:lnTo>
                  <a:lnTo>
                    <a:pt x="483" y="1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36" y="1"/>
                  </a:lnTo>
                  <a:lnTo>
                    <a:pt x="561" y="3"/>
                  </a:lnTo>
                  <a:lnTo>
                    <a:pt x="587" y="6"/>
                  </a:lnTo>
                  <a:lnTo>
                    <a:pt x="612" y="10"/>
                  </a:lnTo>
                  <a:lnTo>
                    <a:pt x="636" y="16"/>
                  </a:lnTo>
                  <a:lnTo>
                    <a:pt x="660" y="23"/>
                  </a:lnTo>
                  <a:lnTo>
                    <a:pt x="685" y="31"/>
                  </a:lnTo>
                  <a:lnTo>
                    <a:pt x="708" y="40"/>
                  </a:lnTo>
                  <a:lnTo>
                    <a:pt x="731" y="50"/>
                  </a:lnTo>
                  <a:lnTo>
                    <a:pt x="752" y="62"/>
                  </a:lnTo>
                  <a:lnTo>
                    <a:pt x="773" y="73"/>
                  </a:lnTo>
                  <a:lnTo>
                    <a:pt x="794" y="87"/>
                  </a:lnTo>
                  <a:lnTo>
                    <a:pt x="813" y="101"/>
                  </a:lnTo>
                  <a:lnTo>
                    <a:pt x="833" y="116"/>
                  </a:lnTo>
                  <a:lnTo>
                    <a:pt x="851" y="132"/>
                  </a:lnTo>
                  <a:lnTo>
                    <a:pt x="869" y="150"/>
                  </a:lnTo>
                  <a:lnTo>
                    <a:pt x="886" y="167"/>
                  </a:lnTo>
                  <a:lnTo>
                    <a:pt x="902" y="185"/>
                  </a:lnTo>
                  <a:lnTo>
                    <a:pt x="917" y="205"/>
                  </a:lnTo>
                  <a:lnTo>
                    <a:pt x="931" y="224"/>
                  </a:lnTo>
                  <a:lnTo>
                    <a:pt x="945" y="245"/>
                  </a:lnTo>
                  <a:lnTo>
                    <a:pt x="956" y="266"/>
                  </a:lnTo>
                  <a:lnTo>
                    <a:pt x="968" y="289"/>
                  </a:lnTo>
                  <a:lnTo>
                    <a:pt x="978" y="311"/>
                  </a:lnTo>
                  <a:lnTo>
                    <a:pt x="987" y="334"/>
                  </a:lnTo>
                  <a:lnTo>
                    <a:pt x="995" y="358"/>
                  </a:lnTo>
                  <a:lnTo>
                    <a:pt x="1002" y="382"/>
                  </a:lnTo>
                  <a:lnTo>
                    <a:pt x="1008" y="406"/>
                  </a:lnTo>
                  <a:lnTo>
                    <a:pt x="1013" y="432"/>
                  </a:lnTo>
                  <a:lnTo>
                    <a:pt x="1015" y="457"/>
                  </a:lnTo>
                  <a:lnTo>
                    <a:pt x="1017" y="483"/>
                  </a:lnTo>
                  <a:lnTo>
                    <a:pt x="1018" y="509"/>
                  </a:lnTo>
                  <a:lnTo>
                    <a:pt x="1018" y="509"/>
                  </a:lnTo>
                  <a:close/>
                </a:path>
              </a:pathLst>
            </a:custGeom>
            <a:solidFill>
              <a:srgbClr val="646D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53">
              <a:extLst>
                <a:ext uri="{FF2B5EF4-FFF2-40B4-BE49-F238E27FC236}">
                  <a16:creationId xmlns:a16="http://schemas.microsoft.com/office/drawing/2014/main" id="{2CF53438-8348-4F0B-BAC3-5E68B546AD5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21305" y="3097250"/>
              <a:ext cx="325439" cy="428630"/>
            </a:xfrm>
            <a:custGeom>
              <a:avLst/>
              <a:gdLst>
                <a:gd name="T0" fmla="*/ 136 w 409"/>
                <a:gd name="T1" fmla="*/ 539 h 539"/>
                <a:gd name="T2" fmla="*/ 120 w 409"/>
                <a:gd name="T3" fmla="*/ 530 h 539"/>
                <a:gd name="T4" fmla="*/ 118 w 409"/>
                <a:gd name="T5" fmla="*/ 482 h 539"/>
                <a:gd name="T6" fmla="*/ 108 w 409"/>
                <a:gd name="T7" fmla="*/ 437 h 539"/>
                <a:gd name="T8" fmla="*/ 80 w 409"/>
                <a:gd name="T9" fmla="*/ 389 h 539"/>
                <a:gd name="T10" fmla="*/ 39 w 409"/>
                <a:gd name="T11" fmla="*/ 324 h 539"/>
                <a:gd name="T12" fmla="*/ 21 w 409"/>
                <a:gd name="T13" fmla="*/ 293 h 539"/>
                <a:gd name="T14" fmla="*/ 18 w 409"/>
                <a:gd name="T15" fmla="*/ 291 h 539"/>
                <a:gd name="T16" fmla="*/ 1 w 409"/>
                <a:gd name="T17" fmla="*/ 227 h 539"/>
                <a:gd name="T18" fmla="*/ 1 w 409"/>
                <a:gd name="T19" fmla="*/ 184 h 539"/>
                <a:gd name="T20" fmla="*/ 16 w 409"/>
                <a:gd name="T21" fmla="*/ 125 h 539"/>
                <a:gd name="T22" fmla="*/ 46 w 409"/>
                <a:gd name="T23" fmla="*/ 74 h 539"/>
                <a:gd name="T24" fmla="*/ 90 w 409"/>
                <a:gd name="T25" fmla="*/ 34 h 539"/>
                <a:gd name="T26" fmla="*/ 144 w 409"/>
                <a:gd name="T27" fmla="*/ 9 h 539"/>
                <a:gd name="T28" fmla="*/ 204 w 409"/>
                <a:gd name="T29" fmla="*/ 0 h 539"/>
                <a:gd name="T30" fmla="*/ 245 w 409"/>
                <a:gd name="T31" fmla="*/ 4 h 539"/>
                <a:gd name="T32" fmla="*/ 302 w 409"/>
                <a:gd name="T33" fmla="*/ 25 h 539"/>
                <a:gd name="T34" fmla="*/ 349 w 409"/>
                <a:gd name="T35" fmla="*/ 59 h 539"/>
                <a:gd name="T36" fmla="*/ 383 w 409"/>
                <a:gd name="T37" fmla="*/ 107 h 539"/>
                <a:gd name="T38" fmla="*/ 404 w 409"/>
                <a:gd name="T39" fmla="*/ 163 h 539"/>
                <a:gd name="T40" fmla="*/ 409 w 409"/>
                <a:gd name="T41" fmla="*/ 205 h 539"/>
                <a:gd name="T42" fmla="*/ 398 w 409"/>
                <a:gd name="T43" fmla="*/ 270 h 539"/>
                <a:gd name="T44" fmla="*/ 388 w 409"/>
                <a:gd name="T45" fmla="*/ 293 h 539"/>
                <a:gd name="T46" fmla="*/ 369 w 409"/>
                <a:gd name="T47" fmla="*/ 324 h 539"/>
                <a:gd name="T48" fmla="*/ 349 w 409"/>
                <a:gd name="T49" fmla="*/ 356 h 539"/>
                <a:gd name="T50" fmla="*/ 308 w 409"/>
                <a:gd name="T51" fmla="*/ 421 h 539"/>
                <a:gd name="T52" fmla="*/ 291 w 409"/>
                <a:gd name="T53" fmla="*/ 468 h 539"/>
                <a:gd name="T54" fmla="*/ 289 w 409"/>
                <a:gd name="T55" fmla="*/ 523 h 539"/>
                <a:gd name="T56" fmla="*/ 280 w 409"/>
                <a:gd name="T57" fmla="*/ 538 h 539"/>
                <a:gd name="T58" fmla="*/ 204 w 409"/>
                <a:gd name="T59" fmla="*/ 11 h 539"/>
                <a:gd name="T60" fmla="*/ 166 w 409"/>
                <a:gd name="T61" fmla="*/ 14 h 539"/>
                <a:gd name="T62" fmla="*/ 111 w 409"/>
                <a:gd name="T63" fmla="*/ 34 h 539"/>
                <a:gd name="T64" fmla="*/ 68 w 409"/>
                <a:gd name="T65" fmla="*/ 67 h 539"/>
                <a:gd name="T66" fmla="*/ 34 w 409"/>
                <a:gd name="T67" fmla="*/ 112 h 539"/>
                <a:gd name="T68" fmla="*/ 15 w 409"/>
                <a:gd name="T69" fmla="*/ 165 h 539"/>
                <a:gd name="T70" fmla="*/ 11 w 409"/>
                <a:gd name="T71" fmla="*/ 205 h 539"/>
                <a:gd name="T72" fmla="*/ 22 w 409"/>
                <a:gd name="T73" fmla="*/ 266 h 539"/>
                <a:gd name="T74" fmla="*/ 30 w 409"/>
                <a:gd name="T75" fmla="*/ 288 h 539"/>
                <a:gd name="T76" fmla="*/ 39 w 409"/>
                <a:gd name="T77" fmla="*/ 304 h 539"/>
                <a:gd name="T78" fmla="*/ 48 w 409"/>
                <a:gd name="T79" fmla="*/ 319 h 539"/>
                <a:gd name="T80" fmla="*/ 92 w 409"/>
                <a:gd name="T81" fmla="*/ 384 h 539"/>
                <a:gd name="T82" fmla="*/ 120 w 409"/>
                <a:gd name="T83" fmla="*/ 435 h 539"/>
                <a:gd name="T84" fmla="*/ 130 w 409"/>
                <a:gd name="T85" fmla="*/ 482 h 539"/>
                <a:gd name="T86" fmla="*/ 131 w 409"/>
                <a:gd name="T87" fmla="*/ 525 h 539"/>
                <a:gd name="T88" fmla="*/ 136 w 409"/>
                <a:gd name="T89" fmla="*/ 527 h 539"/>
                <a:gd name="T90" fmla="*/ 275 w 409"/>
                <a:gd name="T91" fmla="*/ 527 h 539"/>
                <a:gd name="T92" fmla="*/ 277 w 409"/>
                <a:gd name="T93" fmla="*/ 523 h 539"/>
                <a:gd name="T94" fmla="*/ 280 w 409"/>
                <a:gd name="T95" fmla="*/ 467 h 539"/>
                <a:gd name="T96" fmla="*/ 297 w 409"/>
                <a:gd name="T97" fmla="*/ 419 h 539"/>
                <a:gd name="T98" fmla="*/ 340 w 409"/>
                <a:gd name="T99" fmla="*/ 350 h 539"/>
                <a:gd name="T100" fmla="*/ 360 w 409"/>
                <a:gd name="T101" fmla="*/ 318 h 539"/>
                <a:gd name="T102" fmla="*/ 378 w 409"/>
                <a:gd name="T103" fmla="*/ 289 h 539"/>
                <a:gd name="T104" fmla="*/ 379 w 409"/>
                <a:gd name="T105" fmla="*/ 286 h 539"/>
                <a:gd name="T106" fmla="*/ 392 w 409"/>
                <a:gd name="T107" fmla="*/ 246 h 539"/>
                <a:gd name="T108" fmla="*/ 397 w 409"/>
                <a:gd name="T109" fmla="*/ 205 h 539"/>
                <a:gd name="T110" fmla="*/ 389 w 409"/>
                <a:gd name="T111" fmla="*/ 147 h 539"/>
                <a:gd name="T112" fmla="*/ 364 w 409"/>
                <a:gd name="T113" fmla="*/ 96 h 539"/>
                <a:gd name="T114" fmla="*/ 327 w 409"/>
                <a:gd name="T115" fmla="*/ 55 h 539"/>
                <a:gd name="T116" fmla="*/ 280 w 409"/>
                <a:gd name="T117" fmla="*/ 26 h 539"/>
                <a:gd name="T118" fmla="*/ 223 w 409"/>
                <a:gd name="T119" fmla="*/ 12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9" h="539">
                  <a:moveTo>
                    <a:pt x="273" y="539"/>
                  </a:moveTo>
                  <a:lnTo>
                    <a:pt x="136" y="539"/>
                  </a:lnTo>
                  <a:lnTo>
                    <a:pt x="136" y="539"/>
                  </a:lnTo>
                  <a:lnTo>
                    <a:pt x="129" y="538"/>
                  </a:lnTo>
                  <a:lnTo>
                    <a:pt x="124" y="534"/>
                  </a:lnTo>
                  <a:lnTo>
                    <a:pt x="120" y="530"/>
                  </a:lnTo>
                  <a:lnTo>
                    <a:pt x="118" y="523"/>
                  </a:lnTo>
                  <a:lnTo>
                    <a:pt x="118" y="482"/>
                  </a:lnTo>
                  <a:lnTo>
                    <a:pt x="118" y="482"/>
                  </a:lnTo>
                  <a:lnTo>
                    <a:pt x="117" y="468"/>
                  </a:lnTo>
                  <a:lnTo>
                    <a:pt x="114" y="453"/>
                  </a:lnTo>
                  <a:lnTo>
                    <a:pt x="108" y="437"/>
                  </a:lnTo>
                  <a:lnTo>
                    <a:pt x="100" y="421"/>
                  </a:lnTo>
                  <a:lnTo>
                    <a:pt x="91" y="405"/>
                  </a:lnTo>
                  <a:lnTo>
                    <a:pt x="80" y="389"/>
                  </a:lnTo>
                  <a:lnTo>
                    <a:pt x="59" y="356"/>
                  </a:lnTo>
                  <a:lnTo>
                    <a:pt x="59" y="356"/>
                  </a:lnTo>
                  <a:lnTo>
                    <a:pt x="39" y="324"/>
                  </a:lnTo>
                  <a:lnTo>
                    <a:pt x="39" y="324"/>
                  </a:lnTo>
                  <a:lnTo>
                    <a:pt x="29" y="309"/>
                  </a:lnTo>
                  <a:lnTo>
                    <a:pt x="21" y="293"/>
                  </a:lnTo>
                  <a:lnTo>
                    <a:pt x="21" y="293"/>
                  </a:lnTo>
                  <a:lnTo>
                    <a:pt x="18" y="291"/>
                  </a:lnTo>
                  <a:lnTo>
                    <a:pt x="18" y="291"/>
                  </a:lnTo>
                  <a:lnTo>
                    <a:pt x="10" y="270"/>
                  </a:lnTo>
                  <a:lnTo>
                    <a:pt x="4" y="248"/>
                  </a:lnTo>
                  <a:lnTo>
                    <a:pt x="1" y="227"/>
                  </a:lnTo>
                  <a:lnTo>
                    <a:pt x="0" y="205"/>
                  </a:lnTo>
                  <a:lnTo>
                    <a:pt x="0" y="205"/>
                  </a:lnTo>
                  <a:lnTo>
                    <a:pt x="1" y="184"/>
                  </a:lnTo>
                  <a:lnTo>
                    <a:pt x="3" y="163"/>
                  </a:lnTo>
                  <a:lnTo>
                    <a:pt x="9" y="144"/>
                  </a:lnTo>
                  <a:lnTo>
                    <a:pt x="16" y="125"/>
                  </a:lnTo>
                  <a:lnTo>
                    <a:pt x="24" y="107"/>
                  </a:lnTo>
                  <a:lnTo>
                    <a:pt x="34" y="89"/>
                  </a:lnTo>
                  <a:lnTo>
                    <a:pt x="46" y="74"/>
                  </a:lnTo>
                  <a:lnTo>
                    <a:pt x="60" y="59"/>
                  </a:lnTo>
                  <a:lnTo>
                    <a:pt x="73" y="47"/>
                  </a:lnTo>
                  <a:lnTo>
                    <a:pt x="90" y="34"/>
                  </a:lnTo>
                  <a:lnTo>
                    <a:pt x="107" y="25"/>
                  </a:lnTo>
                  <a:lnTo>
                    <a:pt x="124" y="16"/>
                  </a:lnTo>
                  <a:lnTo>
                    <a:pt x="144" y="9"/>
                  </a:lnTo>
                  <a:lnTo>
                    <a:pt x="163" y="4"/>
                  </a:lnTo>
                  <a:lnTo>
                    <a:pt x="183" y="1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4" y="1"/>
                  </a:lnTo>
                  <a:lnTo>
                    <a:pt x="245" y="4"/>
                  </a:lnTo>
                  <a:lnTo>
                    <a:pt x="265" y="9"/>
                  </a:lnTo>
                  <a:lnTo>
                    <a:pt x="283" y="16"/>
                  </a:lnTo>
                  <a:lnTo>
                    <a:pt x="302" y="25"/>
                  </a:lnTo>
                  <a:lnTo>
                    <a:pt x="319" y="34"/>
                  </a:lnTo>
                  <a:lnTo>
                    <a:pt x="334" y="47"/>
                  </a:lnTo>
                  <a:lnTo>
                    <a:pt x="349" y="59"/>
                  </a:lnTo>
                  <a:lnTo>
                    <a:pt x="361" y="74"/>
                  </a:lnTo>
                  <a:lnTo>
                    <a:pt x="374" y="89"/>
                  </a:lnTo>
                  <a:lnTo>
                    <a:pt x="383" y="107"/>
                  </a:lnTo>
                  <a:lnTo>
                    <a:pt x="392" y="125"/>
                  </a:lnTo>
                  <a:lnTo>
                    <a:pt x="399" y="144"/>
                  </a:lnTo>
                  <a:lnTo>
                    <a:pt x="404" y="163"/>
                  </a:lnTo>
                  <a:lnTo>
                    <a:pt x="407" y="184"/>
                  </a:lnTo>
                  <a:lnTo>
                    <a:pt x="409" y="205"/>
                  </a:lnTo>
                  <a:lnTo>
                    <a:pt x="409" y="205"/>
                  </a:lnTo>
                  <a:lnTo>
                    <a:pt x="407" y="227"/>
                  </a:lnTo>
                  <a:lnTo>
                    <a:pt x="404" y="248"/>
                  </a:lnTo>
                  <a:lnTo>
                    <a:pt x="398" y="270"/>
                  </a:lnTo>
                  <a:lnTo>
                    <a:pt x="389" y="291"/>
                  </a:lnTo>
                  <a:lnTo>
                    <a:pt x="389" y="291"/>
                  </a:lnTo>
                  <a:lnTo>
                    <a:pt x="388" y="293"/>
                  </a:lnTo>
                  <a:lnTo>
                    <a:pt x="388" y="293"/>
                  </a:lnTo>
                  <a:lnTo>
                    <a:pt x="379" y="309"/>
                  </a:lnTo>
                  <a:lnTo>
                    <a:pt x="369" y="324"/>
                  </a:lnTo>
                  <a:lnTo>
                    <a:pt x="369" y="324"/>
                  </a:lnTo>
                  <a:lnTo>
                    <a:pt x="349" y="356"/>
                  </a:lnTo>
                  <a:lnTo>
                    <a:pt x="349" y="356"/>
                  </a:lnTo>
                  <a:lnTo>
                    <a:pt x="327" y="389"/>
                  </a:lnTo>
                  <a:lnTo>
                    <a:pt x="318" y="405"/>
                  </a:lnTo>
                  <a:lnTo>
                    <a:pt x="308" y="421"/>
                  </a:lnTo>
                  <a:lnTo>
                    <a:pt x="300" y="437"/>
                  </a:lnTo>
                  <a:lnTo>
                    <a:pt x="295" y="453"/>
                  </a:lnTo>
                  <a:lnTo>
                    <a:pt x="291" y="468"/>
                  </a:lnTo>
                  <a:lnTo>
                    <a:pt x="289" y="482"/>
                  </a:lnTo>
                  <a:lnTo>
                    <a:pt x="289" y="523"/>
                  </a:lnTo>
                  <a:lnTo>
                    <a:pt x="289" y="523"/>
                  </a:lnTo>
                  <a:lnTo>
                    <a:pt x="288" y="530"/>
                  </a:lnTo>
                  <a:lnTo>
                    <a:pt x="284" y="534"/>
                  </a:lnTo>
                  <a:lnTo>
                    <a:pt x="280" y="538"/>
                  </a:lnTo>
                  <a:lnTo>
                    <a:pt x="273" y="539"/>
                  </a:lnTo>
                  <a:lnTo>
                    <a:pt x="273" y="539"/>
                  </a:lnTo>
                  <a:close/>
                  <a:moveTo>
                    <a:pt x="204" y="11"/>
                  </a:moveTo>
                  <a:lnTo>
                    <a:pt x="204" y="11"/>
                  </a:lnTo>
                  <a:lnTo>
                    <a:pt x="184" y="12"/>
                  </a:lnTo>
                  <a:lnTo>
                    <a:pt x="166" y="14"/>
                  </a:lnTo>
                  <a:lnTo>
                    <a:pt x="147" y="19"/>
                  </a:lnTo>
                  <a:lnTo>
                    <a:pt x="129" y="26"/>
                  </a:lnTo>
                  <a:lnTo>
                    <a:pt x="111" y="34"/>
                  </a:lnTo>
                  <a:lnTo>
                    <a:pt x="97" y="44"/>
                  </a:lnTo>
                  <a:lnTo>
                    <a:pt x="82" y="55"/>
                  </a:lnTo>
                  <a:lnTo>
                    <a:pt x="68" y="67"/>
                  </a:lnTo>
                  <a:lnTo>
                    <a:pt x="55" y="81"/>
                  </a:lnTo>
                  <a:lnTo>
                    <a:pt x="44" y="96"/>
                  </a:lnTo>
                  <a:lnTo>
                    <a:pt x="34" y="112"/>
                  </a:lnTo>
                  <a:lnTo>
                    <a:pt x="26" y="129"/>
                  </a:lnTo>
                  <a:lnTo>
                    <a:pt x="19" y="147"/>
                  </a:lnTo>
                  <a:lnTo>
                    <a:pt x="15" y="165"/>
                  </a:lnTo>
                  <a:lnTo>
                    <a:pt x="11" y="185"/>
                  </a:lnTo>
                  <a:lnTo>
                    <a:pt x="11" y="205"/>
                  </a:lnTo>
                  <a:lnTo>
                    <a:pt x="11" y="205"/>
                  </a:lnTo>
                  <a:lnTo>
                    <a:pt x="12" y="225"/>
                  </a:lnTo>
                  <a:lnTo>
                    <a:pt x="16" y="246"/>
                  </a:lnTo>
                  <a:lnTo>
                    <a:pt x="22" y="266"/>
                  </a:lnTo>
                  <a:lnTo>
                    <a:pt x="29" y="285"/>
                  </a:lnTo>
                  <a:lnTo>
                    <a:pt x="29" y="285"/>
                  </a:lnTo>
                  <a:lnTo>
                    <a:pt x="30" y="288"/>
                  </a:lnTo>
                  <a:lnTo>
                    <a:pt x="30" y="289"/>
                  </a:lnTo>
                  <a:lnTo>
                    <a:pt x="30" y="289"/>
                  </a:lnTo>
                  <a:lnTo>
                    <a:pt x="39" y="304"/>
                  </a:lnTo>
                  <a:lnTo>
                    <a:pt x="48" y="318"/>
                  </a:lnTo>
                  <a:lnTo>
                    <a:pt x="48" y="319"/>
                  </a:lnTo>
                  <a:lnTo>
                    <a:pt x="48" y="319"/>
                  </a:lnTo>
                  <a:lnTo>
                    <a:pt x="69" y="349"/>
                  </a:lnTo>
                  <a:lnTo>
                    <a:pt x="69" y="349"/>
                  </a:lnTo>
                  <a:lnTo>
                    <a:pt x="92" y="384"/>
                  </a:lnTo>
                  <a:lnTo>
                    <a:pt x="102" y="402"/>
                  </a:lnTo>
                  <a:lnTo>
                    <a:pt x="111" y="419"/>
                  </a:lnTo>
                  <a:lnTo>
                    <a:pt x="120" y="435"/>
                  </a:lnTo>
                  <a:lnTo>
                    <a:pt x="125" y="451"/>
                  </a:lnTo>
                  <a:lnTo>
                    <a:pt x="129" y="467"/>
                  </a:lnTo>
                  <a:lnTo>
                    <a:pt x="130" y="482"/>
                  </a:lnTo>
                  <a:lnTo>
                    <a:pt x="130" y="523"/>
                  </a:lnTo>
                  <a:lnTo>
                    <a:pt x="130" y="523"/>
                  </a:lnTo>
                  <a:lnTo>
                    <a:pt x="131" y="525"/>
                  </a:lnTo>
                  <a:lnTo>
                    <a:pt x="132" y="526"/>
                  </a:lnTo>
                  <a:lnTo>
                    <a:pt x="133" y="527"/>
                  </a:lnTo>
                  <a:lnTo>
                    <a:pt x="136" y="527"/>
                  </a:lnTo>
                  <a:lnTo>
                    <a:pt x="273" y="527"/>
                  </a:lnTo>
                  <a:lnTo>
                    <a:pt x="273" y="527"/>
                  </a:lnTo>
                  <a:lnTo>
                    <a:pt x="275" y="527"/>
                  </a:lnTo>
                  <a:lnTo>
                    <a:pt x="276" y="526"/>
                  </a:lnTo>
                  <a:lnTo>
                    <a:pt x="277" y="525"/>
                  </a:lnTo>
                  <a:lnTo>
                    <a:pt x="277" y="523"/>
                  </a:lnTo>
                  <a:lnTo>
                    <a:pt x="277" y="482"/>
                  </a:lnTo>
                  <a:lnTo>
                    <a:pt x="277" y="482"/>
                  </a:lnTo>
                  <a:lnTo>
                    <a:pt x="280" y="467"/>
                  </a:lnTo>
                  <a:lnTo>
                    <a:pt x="283" y="451"/>
                  </a:lnTo>
                  <a:lnTo>
                    <a:pt x="289" y="435"/>
                  </a:lnTo>
                  <a:lnTo>
                    <a:pt x="297" y="419"/>
                  </a:lnTo>
                  <a:lnTo>
                    <a:pt x="306" y="402"/>
                  </a:lnTo>
                  <a:lnTo>
                    <a:pt x="316" y="384"/>
                  </a:lnTo>
                  <a:lnTo>
                    <a:pt x="340" y="350"/>
                  </a:lnTo>
                  <a:lnTo>
                    <a:pt x="340" y="350"/>
                  </a:lnTo>
                  <a:lnTo>
                    <a:pt x="359" y="319"/>
                  </a:lnTo>
                  <a:lnTo>
                    <a:pt x="360" y="318"/>
                  </a:lnTo>
                  <a:lnTo>
                    <a:pt x="360" y="318"/>
                  </a:lnTo>
                  <a:lnTo>
                    <a:pt x="369" y="304"/>
                  </a:lnTo>
                  <a:lnTo>
                    <a:pt x="378" y="289"/>
                  </a:lnTo>
                  <a:lnTo>
                    <a:pt x="378" y="288"/>
                  </a:lnTo>
                  <a:lnTo>
                    <a:pt x="378" y="288"/>
                  </a:lnTo>
                  <a:lnTo>
                    <a:pt x="379" y="286"/>
                  </a:lnTo>
                  <a:lnTo>
                    <a:pt x="379" y="286"/>
                  </a:lnTo>
                  <a:lnTo>
                    <a:pt x="387" y="266"/>
                  </a:lnTo>
                  <a:lnTo>
                    <a:pt x="392" y="246"/>
                  </a:lnTo>
                  <a:lnTo>
                    <a:pt x="396" y="225"/>
                  </a:lnTo>
                  <a:lnTo>
                    <a:pt x="397" y="205"/>
                  </a:lnTo>
                  <a:lnTo>
                    <a:pt x="397" y="205"/>
                  </a:lnTo>
                  <a:lnTo>
                    <a:pt x="396" y="185"/>
                  </a:lnTo>
                  <a:lnTo>
                    <a:pt x="394" y="165"/>
                  </a:lnTo>
                  <a:lnTo>
                    <a:pt x="389" y="147"/>
                  </a:lnTo>
                  <a:lnTo>
                    <a:pt x="382" y="129"/>
                  </a:lnTo>
                  <a:lnTo>
                    <a:pt x="374" y="112"/>
                  </a:lnTo>
                  <a:lnTo>
                    <a:pt x="364" y="96"/>
                  </a:lnTo>
                  <a:lnTo>
                    <a:pt x="353" y="81"/>
                  </a:lnTo>
                  <a:lnTo>
                    <a:pt x="341" y="67"/>
                  </a:lnTo>
                  <a:lnTo>
                    <a:pt x="327" y="55"/>
                  </a:lnTo>
                  <a:lnTo>
                    <a:pt x="312" y="44"/>
                  </a:lnTo>
                  <a:lnTo>
                    <a:pt x="296" y="34"/>
                  </a:lnTo>
                  <a:lnTo>
                    <a:pt x="280" y="26"/>
                  </a:lnTo>
                  <a:lnTo>
                    <a:pt x="261" y="19"/>
                  </a:lnTo>
                  <a:lnTo>
                    <a:pt x="243" y="14"/>
                  </a:lnTo>
                  <a:lnTo>
                    <a:pt x="223" y="12"/>
                  </a:lnTo>
                  <a:lnTo>
                    <a:pt x="204" y="11"/>
                  </a:lnTo>
                  <a:lnTo>
                    <a:pt x="204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254">
              <a:extLst>
                <a:ext uri="{FF2B5EF4-FFF2-40B4-BE49-F238E27FC236}">
                  <a16:creationId xmlns:a16="http://schemas.microsoft.com/office/drawing/2014/main" id="{8C7701A4-DA55-4D75-82FC-0131A0ECB9B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16556" y="3541755"/>
              <a:ext cx="134938" cy="28575"/>
            </a:xfrm>
            <a:custGeom>
              <a:avLst/>
              <a:gdLst>
                <a:gd name="T0" fmla="*/ 158 w 171"/>
                <a:gd name="T1" fmla="*/ 36 h 36"/>
                <a:gd name="T2" fmla="*/ 14 w 171"/>
                <a:gd name="T3" fmla="*/ 36 h 36"/>
                <a:gd name="T4" fmla="*/ 14 w 171"/>
                <a:gd name="T5" fmla="*/ 36 h 36"/>
                <a:gd name="T6" fmla="*/ 10 w 171"/>
                <a:gd name="T7" fmla="*/ 35 h 36"/>
                <a:gd name="T8" fmla="*/ 5 w 171"/>
                <a:gd name="T9" fmla="*/ 33 h 36"/>
                <a:gd name="T10" fmla="*/ 2 w 171"/>
                <a:gd name="T11" fmla="*/ 28 h 36"/>
                <a:gd name="T12" fmla="*/ 0 w 171"/>
                <a:gd name="T13" fmla="*/ 23 h 36"/>
                <a:gd name="T14" fmla="*/ 0 w 171"/>
                <a:gd name="T15" fmla="*/ 14 h 36"/>
                <a:gd name="T16" fmla="*/ 0 w 171"/>
                <a:gd name="T17" fmla="*/ 14 h 36"/>
                <a:gd name="T18" fmla="*/ 2 w 171"/>
                <a:gd name="T19" fmla="*/ 8 h 36"/>
                <a:gd name="T20" fmla="*/ 5 w 171"/>
                <a:gd name="T21" fmla="*/ 4 h 36"/>
                <a:gd name="T22" fmla="*/ 10 w 171"/>
                <a:gd name="T23" fmla="*/ 1 h 36"/>
                <a:gd name="T24" fmla="*/ 14 w 171"/>
                <a:gd name="T25" fmla="*/ 0 h 36"/>
                <a:gd name="T26" fmla="*/ 158 w 171"/>
                <a:gd name="T27" fmla="*/ 0 h 36"/>
                <a:gd name="T28" fmla="*/ 158 w 171"/>
                <a:gd name="T29" fmla="*/ 0 h 36"/>
                <a:gd name="T30" fmla="*/ 163 w 171"/>
                <a:gd name="T31" fmla="*/ 1 h 36"/>
                <a:gd name="T32" fmla="*/ 167 w 171"/>
                <a:gd name="T33" fmla="*/ 4 h 36"/>
                <a:gd name="T34" fmla="*/ 170 w 171"/>
                <a:gd name="T35" fmla="*/ 8 h 36"/>
                <a:gd name="T36" fmla="*/ 171 w 171"/>
                <a:gd name="T37" fmla="*/ 14 h 36"/>
                <a:gd name="T38" fmla="*/ 171 w 171"/>
                <a:gd name="T39" fmla="*/ 23 h 36"/>
                <a:gd name="T40" fmla="*/ 171 w 171"/>
                <a:gd name="T41" fmla="*/ 23 h 36"/>
                <a:gd name="T42" fmla="*/ 170 w 171"/>
                <a:gd name="T43" fmla="*/ 28 h 36"/>
                <a:gd name="T44" fmla="*/ 167 w 171"/>
                <a:gd name="T45" fmla="*/ 33 h 36"/>
                <a:gd name="T46" fmla="*/ 163 w 171"/>
                <a:gd name="T47" fmla="*/ 35 h 36"/>
                <a:gd name="T48" fmla="*/ 158 w 171"/>
                <a:gd name="T49" fmla="*/ 36 h 36"/>
                <a:gd name="T50" fmla="*/ 158 w 171"/>
                <a:gd name="T51" fmla="*/ 36 h 36"/>
                <a:gd name="T52" fmla="*/ 14 w 171"/>
                <a:gd name="T53" fmla="*/ 12 h 36"/>
                <a:gd name="T54" fmla="*/ 14 w 171"/>
                <a:gd name="T55" fmla="*/ 12 h 36"/>
                <a:gd name="T56" fmla="*/ 13 w 171"/>
                <a:gd name="T57" fmla="*/ 12 h 36"/>
                <a:gd name="T58" fmla="*/ 12 w 171"/>
                <a:gd name="T59" fmla="*/ 14 h 36"/>
                <a:gd name="T60" fmla="*/ 12 w 171"/>
                <a:gd name="T61" fmla="*/ 23 h 36"/>
                <a:gd name="T62" fmla="*/ 12 w 171"/>
                <a:gd name="T63" fmla="*/ 23 h 36"/>
                <a:gd name="T64" fmla="*/ 13 w 171"/>
                <a:gd name="T65" fmla="*/ 25 h 36"/>
                <a:gd name="T66" fmla="*/ 14 w 171"/>
                <a:gd name="T67" fmla="*/ 25 h 36"/>
                <a:gd name="T68" fmla="*/ 158 w 171"/>
                <a:gd name="T69" fmla="*/ 25 h 36"/>
                <a:gd name="T70" fmla="*/ 158 w 171"/>
                <a:gd name="T71" fmla="*/ 25 h 36"/>
                <a:gd name="T72" fmla="*/ 159 w 171"/>
                <a:gd name="T73" fmla="*/ 25 h 36"/>
                <a:gd name="T74" fmla="*/ 159 w 171"/>
                <a:gd name="T75" fmla="*/ 23 h 36"/>
                <a:gd name="T76" fmla="*/ 159 w 171"/>
                <a:gd name="T77" fmla="*/ 14 h 36"/>
                <a:gd name="T78" fmla="*/ 159 w 171"/>
                <a:gd name="T79" fmla="*/ 14 h 36"/>
                <a:gd name="T80" fmla="*/ 159 w 171"/>
                <a:gd name="T81" fmla="*/ 12 h 36"/>
                <a:gd name="T82" fmla="*/ 158 w 171"/>
                <a:gd name="T83" fmla="*/ 12 h 36"/>
                <a:gd name="T84" fmla="*/ 14 w 171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1" h="36">
                  <a:moveTo>
                    <a:pt x="158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10" y="35"/>
                  </a:lnTo>
                  <a:lnTo>
                    <a:pt x="5" y="33"/>
                  </a:lnTo>
                  <a:lnTo>
                    <a:pt x="2" y="28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5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3" y="1"/>
                  </a:lnTo>
                  <a:lnTo>
                    <a:pt x="167" y="4"/>
                  </a:lnTo>
                  <a:lnTo>
                    <a:pt x="170" y="8"/>
                  </a:lnTo>
                  <a:lnTo>
                    <a:pt x="171" y="14"/>
                  </a:lnTo>
                  <a:lnTo>
                    <a:pt x="171" y="23"/>
                  </a:lnTo>
                  <a:lnTo>
                    <a:pt x="171" y="23"/>
                  </a:lnTo>
                  <a:lnTo>
                    <a:pt x="170" y="28"/>
                  </a:lnTo>
                  <a:lnTo>
                    <a:pt x="167" y="33"/>
                  </a:lnTo>
                  <a:lnTo>
                    <a:pt x="163" y="35"/>
                  </a:lnTo>
                  <a:lnTo>
                    <a:pt x="158" y="36"/>
                  </a:lnTo>
                  <a:lnTo>
                    <a:pt x="158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58" y="25"/>
                  </a:lnTo>
                  <a:lnTo>
                    <a:pt x="158" y="25"/>
                  </a:lnTo>
                  <a:lnTo>
                    <a:pt x="159" y="25"/>
                  </a:lnTo>
                  <a:lnTo>
                    <a:pt x="159" y="23"/>
                  </a:lnTo>
                  <a:lnTo>
                    <a:pt x="159" y="14"/>
                  </a:lnTo>
                  <a:lnTo>
                    <a:pt x="159" y="14"/>
                  </a:lnTo>
                  <a:lnTo>
                    <a:pt x="159" y="12"/>
                  </a:lnTo>
                  <a:lnTo>
                    <a:pt x="158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55">
              <a:extLst>
                <a:ext uri="{FF2B5EF4-FFF2-40B4-BE49-F238E27FC236}">
                  <a16:creationId xmlns:a16="http://schemas.microsoft.com/office/drawing/2014/main" id="{3871790A-CC20-4F4B-B2E8-76C084DFCC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29256" y="3579856"/>
              <a:ext cx="107950" cy="28575"/>
            </a:xfrm>
            <a:custGeom>
              <a:avLst/>
              <a:gdLst>
                <a:gd name="T0" fmla="*/ 123 w 136"/>
                <a:gd name="T1" fmla="*/ 35 h 35"/>
                <a:gd name="T2" fmla="*/ 13 w 136"/>
                <a:gd name="T3" fmla="*/ 35 h 35"/>
                <a:gd name="T4" fmla="*/ 13 w 136"/>
                <a:gd name="T5" fmla="*/ 35 h 35"/>
                <a:gd name="T6" fmla="*/ 8 w 136"/>
                <a:gd name="T7" fmla="*/ 34 h 35"/>
                <a:gd name="T8" fmla="*/ 4 w 136"/>
                <a:gd name="T9" fmla="*/ 32 h 35"/>
                <a:gd name="T10" fmla="*/ 1 w 136"/>
                <a:gd name="T11" fmla="*/ 27 h 35"/>
                <a:gd name="T12" fmla="*/ 0 w 136"/>
                <a:gd name="T13" fmla="*/ 23 h 35"/>
                <a:gd name="T14" fmla="*/ 0 w 136"/>
                <a:gd name="T15" fmla="*/ 14 h 35"/>
                <a:gd name="T16" fmla="*/ 0 w 136"/>
                <a:gd name="T17" fmla="*/ 14 h 35"/>
                <a:gd name="T18" fmla="*/ 1 w 136"/>
                <a:gd name="T19" fmla="*/ 8 h 35"/>
                <a:gd name="T20" fmla="*/ 4 w 136"/>
                <a:gd name="T21" fmla="*/ 3 h 35"/>
                <a:gd name="T22" fmla="*/ 8 w 136"/>
                <a:gd name="T23" fmla="*/ 1 h 35"/>
                <a:gd name="T24" fmla="*/ 13 w 136"/>
                <a:gd name="T25" fmla="*/ 0 h 35"/>
                <a:gd name="T26" fmla="*/ 123 w 136"/>
                <a:gd name="T27" fmla="*/ 0 h 35"/>
                <a:gd name="T28" fmla="*/ 123 w 136"/>
                <a:gd name="T29" fmla="*/ 0 h 35"/>
                <a:gd name="T30" fmla="*/ 128 w 136"/>
                <a:gd name="T31" fmla="*/ 1 h 35"/>
                <a:gd name="T32" fmla="*/ 132 w 136"/>
                <a:gd name="T33" fmla="*/ 3 h 35"/>
                <a:gd name="T34" fmla="*/ 136 w 136"/>
                <a:gd name="T35" fmla="*/ 8 h 35"/>
                <a:gd name="T36" fmla="*/ 136 w 136"/>
                <a:gd name="T37" fmla="*/ 14 h 35"/>
                <a:gd name="T38" fmla="*/ 136 w 136"/>
                <a:gd name="T39" fmla="*/ 23 h 35"/>
                <a:gd name="T40" fmla="*/ 136 w 136"/>
                <a:gd name="T41" fmla="*/ 23 h 35"/>
                <a:gd name="T42" fmla="*/ 136 w 136"/>
                <a:gd name="T43" fmla="*/ 27 h 35"/>
                <a:gd name="T44" fmla="*/ 132 w 136"/>
                <a:gd name="T45" fmla="*/ 32 h 35"/>
                <a:gd name="T46" fmla="*/ 128 w 136"/>
                <a:gd name="T47" fmla="*/ 34 h 35"/>
                <a:gd name="T48" fmla="*/ 123 w 136"/>
                <a:gd name="T49" fmla="*/ 35 h 35"/>
                <a:gd name="T50" fmla="*/ 123 w 136"/>
                <a:gd name="T51" fmla="*/ 35 h 35"/>
                <a:gd name="T52" fmla="*/ 13 w 136"/>
                <a:gd name="T53" fmla="*/ 11 h 35"/>
                <a:gd name="T54" fmla="*/ 13 w 136"/>
                <a:gd name="T55" fmla="*/ 11 h 35"/>
                <a:gd name="T56" fmla="*/ 12 w 136"/>
                <a:gd name="T57" fmla="*/ 11 h 35"/>
                <a:gd name="T58" fmla="*/ 11 w 136"/>
                <a:gd name="T59" fmla="*/ 14 h 35"/>
                <a:gd name="T60" fmla="*/ 11 w 136"/>
                <a:gd name="T61" fmla="*/ 23 h 35"/>
                <a:gd name="T62" fmla="*/ 11 w 136"/>
                <a:gd name="T63" fmla="*/ 23 h 35"/>
                <a:gd name="T64" fmla="*/ 12 w 136"/>
                <a:gd name="T65" fmla="*/ 24 h 35"/>
                <a:gd name="T66" fmla="*/ 13 w 136"/>
                <a:gd name="T67" fmla="*/ 24 h 35"/>
                <a:gd name="T68" fmla="*/ 123 w 136"/>
                <a:gd name="T69" fmla="*/ 24 h 35"/>
                <a:gd name="T70" fmla="*/ 123 w 136"/>
                <a:gd name="T71" fmla="*/ 24 h 35"/>
                <a:gd name="T72" fmla="*/ 124 w 136"/>
                <a:gd name="T73" fmla="*/ 24 h 35"/>
                <a:gd name="T74" fmla="*/ 125 w 136"/>
                <a:gd name="T75" fmla="*/ 23 h 35"/>
                <a:gd name="T76" fmla="*/ 125 w 136"/>
                <a:gd name="T77" fmla="*/ 14 h 35"/>
                <a:gd name="T78" fmla="*/ 125 w 136"/>
                <a:gd name="T79" fmla="*/ 14 h 35"/>
                <a:gd name="T80" fmla="*/ 124 w 136"/>
                <a:gd name="T81" fmla="*/ 11 h 35"/>
                <a:gd name="T82" fmla="*/ 123 w 136"/>
                <a:gd name="T83" fmla="*/ 11 h 35"/>
                <a:gd name="T84" fmla="*/ 13 w 136"/>
                <a:gd name="T8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" h="35">
                  <a:moveTo>
                    <a:pt x="123" y="35"/>
                  </a:moveTo>
                  <a:lnTo>
                    <a:pt x="13" y="35"/>
                  </a:lnTo>
                  <a:lnTo>
                    <a:pt x="13" y="35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28" y="1"/>
                  </a:lnTo>
                  <a:lnTo>
                    <a:pt x="132" y="3"/>
                  </a:lnTo>
                  <a:lnTo>
                    <a:pt x="136" y="8"/>
                  </a:lnTo>
                  <a:lnTo>
                    <a:pt x="136" y="14"/>
                  </a:lnTo>
                  <a:lnTo>
                    <a:pt x="136" y="23"/>
                  </a:lnTo>
                  <a:lnTo>
                    <a:pt x="136" y="23"/>
                  </a:lnTo>
                  <a:lnTo>
                    <a:pt x="136" y="27"/>
                  </a:lnTo>
                  <a:lnTo>
                    <a:pt x="132" y="32"/>
                  </a:lnTo>
                  <a:lnTo>
                    <a:pt x="128" y="34"/>
                  </a:lnTo>
                  <a:lnTo>
                    <a:pt x="123" y="35"/>
                  </a:lnTo>
                  <a:lnTo>
                    <a:pt x="123" y="35"/>
                  </a:lnTo>
                  <a:close/>
                  <a:moveTo>
                    <a:pt x="13" y="11"/>
                  </a:moveTo>
                  <a:lnTo>
                    <a:pt x="13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23" y="24"/>
                  </a:lnTo>
                  <a:lnTo>
                    <a:pt x="123" y="24"/>
                  </a:lnTo>
                  <a:lnTo>
                    <a:pt x="124" y="24"/>
                  </a:lnTo>
                  <a:lnTo>
                    <a:pt x="125" y="23"/>
                  </a:lnTo>
                  <a:lnTo>
                    <a:pt x="125" y="14"/>
                  </a:lnTo>
                  <a:lnTo>
                    <a:pt x="125" y="14"/>
                  </a:lnTo>
                  <a:lnTo>
                    <a:pt x="124" y="11"/>
                  </a:lnTo>
                  <a:lnTo>
                    <a:pt x="123" y="11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56">
              <a:extLst>
                <a:ext uri="{FF2B5EF4-FFF2-40B4-BE49-F238E27FC236}">
                  <a16:creationId xmlns:a16="http://schemas.microsoft.com/office/drawing/2014/main" id="{CB4DC264-E8E6-41C6-9E9C-E8ABAD46B6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43543" y="3617956"/>
              <a:ext cx="80963" cy="28575"/>
            </a:xfrm>
            <a:custGeom>
              <a:avLst/>
              <a:gdLst>
                <a:gd name="T0" fmla="*/ 89 w 102"/>
                <a:gd name="T1" fmla="*/ 36 h 36"/>
                <a:gd name="T2" fmla="*/ 14 w 102"/>
                <a:gd name="T3" fmla="*/ 36 h 36"/>
                <a:gd name="T4" fmla="*/ 14 w 102"/>
                <a:gd name="T5" fmla="*/ 36 h 36"/>
                <a:gd name="T6" fmla="*/ 8 w 102"/>
                <a:gd name="T7" fmla="*/ 35 h 36"/>
                <a:gd name="T8" fmla="*/ 3 w 102"/>
                <a:gd name="T9" fmla="*/ 32 h 36"/>
                <a:gd name="T10" fmla="*/ 1 w 102"/>
                <a:gd name="T11" fmla="*/ 28 h 36"/>
                <a:gd name="T12" fmla="*/ 0 w 102"/>
                <a:gd name="T13" fmla="*/ 22 h 36"/>
                <a:gd name="T14" fmla="*/ 0 w 102"/>
                <a:gd name="T15" fmla="*/ 14 h 36"/>
                <a:gd name="T16" fmla="*/ 0 w 102"/>
                <a:gd name="T17" fmla="*/ 14 h 36"/>
                <a:gd name="T18" fmla="*/ 1 w 102"/>
                <a:gd name="T19" fmla="*/ 8 h 36"/>
                <a:gd name="T20" fmla="*/ 3 w 102"/>
                <a:gd name="T21" fmla="*/ 4 h 36"/>
                <a:gd name="T22" fmla="*/ 8 w 102"/>
                <a:gd name="T23" fmla="*/ 1 h 36"/>
                <a:gd name="T24" fmla="*/ 14 w 102"/>
                <a:gd name="T25" fmla="*/ 0 h 36"/>
                <a:gd name="T26" fmla="*/ 89 w 102"/>
                <a:gd name="T27" fmla="*/ 0 h 36"/>
                <a:gd name="T28" fmla="*/ 89 w 102"/>
                <a:gd name="T29" fmla="*/ 0 h 36"/>
                <a:gd name="T30" fmla="*/ 93 w 102"/>
                <a:gd name="T31" fmla="*/ 1 h 36"/>
                <a:gd name="T32" fmla="*/ 98 w 102"/>
                <a:gd name="T33" fmla="*/ 4 h 36"/>
                <a:gd name="T34" fmla="*/ 101 w 102"/>
                <a:gd name="T35" fmla="*/ 8 h 36"/>
                <a:gd name="T36" fmla="*/ 102 w 102"/>
                <a:gd name="T37" fmla="*/ 14 h 36"/>
                <a:gd name="T38" fmla="*/ 102 w 102"/>
                <a:gd name="T39" fmla="*/ 22 h 36"/>
                <a:gd name="T40" fmla="*/ 102 w 102"/>
                <a:gd name="T41" fmla="*/ 22 h 36"/>
                <a:gd name="T42" fmla="*/ 101 w 102"/>
                <a:gd name="T43" fmla="*/ 28 h 36"/>
                <a:gd name="T44" fmla="*/ 98 w 102"/>
                <a:gd name="T45" fmla="*/ 32 h 36"/>
                <a:gd name="T46" fmla="*/ 93 w 102"/>
                <a:gd name="T47" fmla="*/ 35 h 36"/>
                <a:gd name="T48" fmla="*/ 89 w 102"/>
                <a:gd name="T49" fmla="*/ 36 h 36"/>
                <a:gd name="T50" fmla="*/ 89 w 102"/>
                <a:gd name="T51" fmla="*/ 36 h 36"/>
                <a:gd name="T52" fmla="*/ 14 w 102"/>
                <a:gd name="T53" fmla="*/ 12 h 36"/>
                <a:gd name="T54" fmla="*/ 14 w 102"/>
                <a:gd name="T55" fmla="*/ 12 h 36"/>
                <a:gd name="T56" fmla="*/ 11 w 102"/>
                <a:gd name="T57" fmla="*/ 12 h 36"/>
                <a:gd name="T58" fmla="*/ 11 w 102"/>
                <a:gd name="T59" fmla="*/ 14 h 36"/>
                <a:gd name="T60" fmla="*/ 11 w 102"/>
                <a:gd name="T61" fmla="*/ 22 h 36"/>
                <a:gd name="T62" fmla="*/ 11 w 102"/>
                <a:gd name="T63" fmla="*/ 22 h 36"/>
                <a:gd name="T64" fmla="*/ 11 w 102"/>
                <a:gd name="T65" fmla="*/ 24 h 36"/>
                <a:gd name="T66" fmla="*/ 14 w 102"/>
                <a:gd name="T67" fmla="*/ 24 h 36"/>
                <a:gd name="T68" fmla="*/ 89 w 102"/>
                <a:gd name="T69" fmla="*/ 24 h 36"/>
                <a:gd name="T70" fmla="*/ 89 w 102"/>
                <a:gd name="T71" fmla="*/ 24 h 36"/>
                <a:gd name="T72" fmla="*/ 90 w 102"/>
                <a:gd name="T73" fmla="*/ 24 h 36"/>
                <a:gd name="T74" fmla="*/ 91 w 102"/>
                <a:gd name="T75" fmla="*/ 22 h 36"/>
                <a:gd name="T76" fmla="*/ 91 w 102"/>
                <a:gd name="T77" fmla="*/ 14 h 36"/>
                <a:gd name="T78" fmla="*/ 91 w 102"/>
                <a:gd name="T79" fmla="*/ 14 h 36"/>
                <a:gd name="T80" fmla="*/ 90 w 102"/>
                <a:gd name="T81" fmla="*/ 12 h 36"/>
                <a:gd name="T82" fmla="*/ 89 w 102"/>
                <a:gd name="T83" fmla="*/ 12 h 36"/>
                <a:gd name="T84" fmla="*/ 14 w 102"/>
                <a:gd name="T85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2" h="36">
                  <a:moveTo>
                    <a:pt x="89" y="36"/>
                  </a:moveTo>
                  <a:lnTo>
                    <a:pt x="14" y="36"/>
                  </a:lnTo>
                  <a:lnTo>
                    <a:pt x="14" y="36"/>
                  </a:lnTo>
                  <a:lnTo>
                    <a:pt x="8" y="35"/>
                  </a:lnTo>
                  <a:lnTo>
                    <a:pt x="3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3" y="4"/>
                  </a:lnTo>
                  <a:lnTo>
                    <a:pt x="8" y="1"/>
                  </a:lnTo>
                  <a:lnTo>
                    <a:pt x="14" y="0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3" y="1"/>
                  </a:lnTo>
                  <a:lnTo>
                    <a:pt x="98" y="4"/>
                  </a:lnTo>
                  <a:lnTo>
                    <a:pt x="101" y="8"/>
                  </a:lnTo>
                  <a:lnTo>
                    <a:pt x="102" y="14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1" y="28"/>
                  </a:lnTo>
                  <a:lnTo>
                    <a:pt x="98" y="32"/>
                  </a:lnTo>
                  <a:lnTo>
                    <a:pt x="93" y="35"/>
                  </a:lnTo>
                  <a:lnTo>
                    <a:pt x="89" y="36"/>
                  </a:lnTo>
                  <a:lnTo>
                    <a:pt x="89" y="36"/>
                  </a:lnTo>
                  <a:close/>
                  <a:moveTo>
                    <a:pt x="14" y="12"/>
                  </a:moveTo>
                  <a:lnTo>
                    <a:pt x="14" y="12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4" y="24"/>
                  </a:lnTo>
                  <a:lnTo>
                    <a:pt x="89" y="24"/>
                  </a:lnTo>
                  <a:lnTo>
                    <a:pt x="89" y="24"/>
                  </a:lnTo>
                  <a:lnTo>
                    <a:pt x="90" y="24"/>
                  </a:lnTo>
                  <a:lnTo>
                    <a:pt x="91" y="2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0" y="12"/>
                  </a:lnTo>
                  <a:lnTo>
                    <a:pt x="89" y="12"/>
                  </a:lnTo>
                  <a:lnTo>
                    <a:pt x="14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57">
              <a:extLst>
                <a:ext uri="{FF2B5EF4-FFF2-40B4-BE49-F238E27FC236}">
                  <a16:creationId xmlns:a16="http://schemas.microsoft.com/office/drawing/2014/main" id="{090A6583-7376-40DC-967C-76C02AA3F1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0993" y="3143288"/>
              <a:ext cx="100013" cy="133352"/>
            </a:xfrm>
            <a:custGeom>
              <a:avLst/>
              <a:gdLst>
                <a:gd name="T0" fmla="*/ 6 w 126"/>
                <a:gd name="T1" fmla="*/ 167 h 167"/>
                <a:gd name="T2" fmla="*/ 6 w 126"/>
                <a:gd name="T3" fmla="*/ 167 h 167"/>
                <a:gd name="T4" fmla="*/ 4 w 126"/>
                <a:gd name="T5" fmla="*/ 166 h 167"/>
                <a:gd name="T6" fmla="*/ 3 w 126"/>
                <a:gd name="T7" fmla="*/ 165 h 167"/>
                <a:gd name="T8" fmla="*/ 1 w 126"/>
                <a:gd name="T9" fmla="*/ 164 h 167"/>
                <a:gd name="T10" fmla="*/ 0 w 126"/>
                <a:gd name="T11" fmla="*/ 161 h 167"/>
                <a:gd name="T12" fmla="*/ 0 w 126"/>
                <a:gd name="T13" fmla="*/ 161 h 167"/>
                <a:gd name="T14" fmla="*/ 1 w 126"/>
                <a:gd name="T15" fmla="*/ 142 h 167"/>
                <a:gd name="T16" fmla="*/ 4 w 126"/>
                <a:gd name="T17" fmla="*/ 125 h 167"/>
                <a:gd name="T18" fmla="*/ 8 w 126"/>
                <a:gd name="T19" fmla="*/ 107 h 167"/>
                <a:gd name="T20" fmla="*/ 14 w 126"/>
                <a:gd name="T21" fmla="*/ 92 h 167"/>
                <a:gd name="T22" fmla="*/ 21 w 126"/>
                <a:gd name="T23" fmla="*/ 77 h 167"/>
                <a:gd name="T24" fmla="*/ 29 w 126"/>
                <a:gd name="T25" fmla="*/ 65 h 167"/>
                <a:gd name="T26" fmla="*/ 38 w 126"/>
                <a:gd name="T27" fmla="*/ 52 h 167"/>
                <a:gd name="T28" fmla="*/ 48 w 126"/>
                <a:gd name="T29" fmla="*/ 42 h 167"/>
                <a:gd name="T30" fmla="*/ 57 w 126"/>
                <a:gd name="T31" fmla="*/ 31 h 167"/>
                <a:gd name="T32" fmla="*/ 67 w 126"/>
                <a:gd name="T33" fmla="*/ 23 h 167"/>
                <a:gd name="T34" fmla="*/ 77 w 126"/>
                <a:gd name="T35" fmla="*/ 16 h 167"/>
                <a:gd name="T36" fmla="*/ 87 w 126"/>
                <a:gd name="T37" fmla="*/ 10 h 167"/>
                <a:gd name="T38" fmla="*/ 97 w 126"/>
                <a:gd name="T39" fmla="*/ 6 h 167"/>
                <a:gd name="T40" fmla="*/ 105 w 126"/>
                <a:gd name="T41" fmla="*/ 2 h 167"/>
                <a:gd name="T42" fmla="*/ 113 w 126"/>
                <a:gd name="T43" fmla="*/ 1 h 167"/>
                <a:gd name="T44" fmla="*/ 121 w 126"/>
                <a:gd name="T45" fmla="*/ 0 h 167"/>
                <a:gd name="T46" fmla="*/ 121 w 126"/>
                <a:gd name="T47" fmla="*/ 0 h 167"/>
                <a:gd name="T48" fmla="*/ 122 w 126"/>
                <a:gd name="T49" fmla="*/ 0 h 167"/>
                <a:gd name="T50" fmla="*/ 125 w 126"/>
                <a:gd name="T51" fmla="*/ 1 h 167"/>
                <a:gd name="T52" fmla="*/ 126 w 126"/>
                <a:gd name="T53" fmla="*/ 4 h 167"/>
                <a:gd name="T54" fmla="*/ 126 w 126"/>
                <a:gd name="T55" fmla="*/ 6 h 167"/>
                <a:gd name="T56" fmla="*/ 126 w 126"/>
                <a:gd name="T57" fmla="*/ 6 h 167"/>
                <a:gd name="T58" fmla="*/ 126 w 126"/>
                <a:gd name="T59" fmla="*/ 8 h 167"/>
                <a:gd name="T60" fmla="*/ 125 w 126"/>
                <a:gd name="T61" fmla="*/ 9 h 167"/>
                <a:gd name="T62" fmla="*/ 122 w 126"/>
                <a:gd name="T63" fmla="*/ 10 h 167"/>
                <a:gd name="T64" fmla="*/ 121 w 126"/>
                <a:gd name="T65" fmla="*/ 12 h 167"/>
                <a:gd name="T66" fmla="*/ 121 w 126"/>
                <a:gd name="T67" fmla="*/ 12 h 167"/>
                <a:gd name="T68" fmla="*/ 114 w 126"/>
                <a:gd name="T69" fmla="*/ 12 h 167"/>
                <a:gd name="T70" fmla="*/ 107 w 126"/>
                <a:gd name="T71" fmla="*/ 14 h 167"/>
                <a:gd name="T72" fmla="*/ 100 w 126"/>
                <a:gd name="T73" fmla="*/ 17 h 167"/>
                <a:gd name="T74" fmla="*/ 92 w 126"/>
                <a:gd name="T75" fmla="*/ 21 h 167"/>
                <a:gd name="T76" fmla="*/ 83 w 126"/>
                <a:gd name="T77" fmla="*/ 27 h 167"/>
                <a:gd name="T78" fmla="*/ 74 w 126"/>
                <a:gd name="T79" fmla="*/ 32 h 167"/>
                <a:gd name="T80" fmla="*/ 65 w 126"/>
                <a:gd name="T81" fmla="*/ 40 h 167"/>
                <a:gd name="T82" fmla="*/ 56 w 126"/>
                <a:gd name="T83" fmla="*/ 50 h 167"/>
                <a:gd name="T84" fmla="*/ 48 w 126"/>
                <a:gd name="T85" fmla="*/ 60 h 167"/>
                <a:gd name="T86" fmla="*/ 39 w 126"/>
                <a:gd name="T87" fmla="*/ 70 h 167"/>
                <a:gd name="T88" fmla="*/ 31 w 126"/>
                <a:gd name="T89" fmla="*/ 83 h 167"/>
                <a:gd name="T90" fmla="*/ 24 w 126"/>
                <a:gd name="T91" fmla="*/ 97 h 167"/>
                <a:gd name="T92" fmla="*/ 20 w 126"/>
                <a:gd name="T93" fmla="*/ 111 h 167"/>
                <a:gd name="T94" fmla="*/ 15 w 126"/>
                <a:gd name="T95" fmla="*/ 127 h 167"/>
                <a:gd name="T96" fmla="*/ 13 w 126"/>
                <a:gd name="T97" fmla="*/ 143 h 167"/>
                <a:gd name="T98" fmla="*/ 12 w 126"/>
                <a:gd name="T99" fmla="*/ 161 h 167"/>
                <a:gd name="T100" fmla="*/ 12 w 126"/>
                <a:gd name="T101" fmla="*/ 161 h 167"/>
                <a:gd name="T102" fmla="*/ 12 w 126"/>
                <a:gd name="T103" fmla="*/ 164 h 167"/>
                <a:gd name="T104" fmla="*/ 11 w 126"/>
                <a:gd name="T105" fmla="*/ 165 h 167"/>
                <a:gd name="T106" fmla="*/ 8 w 126"/>
                <a:gd name="T107" fmla="*/ 166 h 167"/>
                <a:gd name="T108" fmla="*/ 6 w 126"/>
                <a:gd name="T109" fmla="*/ 167 h 167"/>
                <a:gd name="T110" fmla="*/ 6 w 126"/>
                <a:gd name="T111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6" h="167">
                  <a:moveTo>
                    <a:pt x="6" y="167"/>
                  </a:moveTo>
                  <a:lnTo>
                    <a:pt x="6" y="167"/>
                  </a:lnTo>
                  <a:lnTo>
                    <a:pt x="4" y="166"/>
                  </a:lnTo>
                  <a:lnTo>
                    <a:pt x="3" y="165"/>
                  </a:lnTo>
                  <a:lnTo>
                    <a:pt x="1" y="164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1" y="142"/>
                  </a:lnTo>
                  <a:lnTo>
                    <a:pt x="4" y="125"/>
                  </a:lnTo>
                  <a:lnTo>
                    <a:pt x="8" y="107"/>
                  </a:lnTo>
                  <a:lnTo>
                    <a:pt x="14" y="92"/>
                  </a:lnTo>
                  <a:lnTo>
                    <a:pt x="21" y="77"/>
                  </a:lnTo>
                  <a:lnTo>
                    <a:pt x="29" y="65"/>
                  </a:lnTo>
                  <a:lnTo>
                    <a:pt x="38" y="52"/>
                  </a:lnTo>
                  <a:lnTo>
                    <a:pt x="48" y="42"/>
                  </a:lnTo>
                  <a:lnTo>
                    <a:pt x="57" y="31"/>
                  </a:lnTo>
                  <a:lnTo>
                    <a:pt x="67" y="23"/>
                  </a:lnTo>
                  <a:lnTo>
                    <a:pt x="77" y="16"/>
                  </a:lnTo>
                  <a:lnTo>
                    <a:pt x="87" y="10"/>
                  </a:lnTo>
                  <a:lnTo>
                    <a:pt x="97" y="6"/>
                  </a:lnTo>
                  <a:lnTo>
                    <a:pt x="105" y="2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2" y="0"/>
                  </a:lnTo>
                  <a:lnTo>
                    <a:pt x="125" y="1"/>
                  </a:lnTo>
                  <a:lnTo>
                    <a:pt x="126" y="4"/>
                  </a:lnTo>
                  <a:lnTo>
                    <a:pt x="126" y="6"/>
                  </a:lnTo>
                  <a:lnTo>
                    <a:pt x="126" y="6"/>
                  </a:lnTo>
                  <a:lnTo>
                    <a:pt x="126" y="8"/>
                  </a:lnTo>
                  <a:lnTo>
                    <a:pt x="125" y="9"/>
                  </a:lnTo>
                  <a:lnTo>
                    <a:pt x="122" y="10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14" y="12"/>
                  </a:lnTo>
                  <a:lnTo>
                    <a:pt x="107" y="14"/>
                  </a:lnTo>
                  <a:lnTo>
                    <a:pt x="100" y="17"/>
                  </a:lnTo>
                  <a:lnTo>
                    <a:pt x="92" y="21"/>
                  </a:lnTo>
                  <a:lnTo>
                    <a:pt x="83" y="27"/>
                  </a:lnTo>
                  <a:lnTo>
                    <a:pt x="74" y="32"/>
                  </a:lnTo>
                  <a:lnTo>
                    <a:pt x="65" y="40"/>
                  </a:lnTo>
                  <a:lnTo>
                    <a:pt x="56" y="50"/>
                  </a:lnTo>
                  <a:lnTo>
                    <a:pt x="48" y="60"/>
                  </a:lnTo>
                  <a:lnTo>
                    <a:pt x="39" y="70"/>
                  </a:lnTo>
                  <a:lnTo>
                    <a:pt x="31" y="83"/>
                  </a:lnTo>
                  <a:lnTo>
                    <a:pt x="24" y="97"/>
                  </a:lnTo>
                  <a:lnTo>
                    <a:pt x="20" y="111"/>
                  </a:lnTo>
                  <a:lnTo>
                    <a:pt x="15" y="127"/>
                  </a:lnTo>
                  <a:lnTo>
                    <a:pt x="13" y="143"/>
                  </a:lnTo>
                  <a:lnTo>
                    <a:pt x="12" y="161"/>
                  </a:lnTo>
                  <a:lnTo>
                    <a:pt x="12" y="161"/>
                  </a:lnTo>
                  <a:lnTo>
                    <a:pt x="12" y="164"/>
                  </a:lnTo>
                  <a:lnTo>
                    <a:pt x="11" y="165"/>
                  </a:lnTo>
                  <a:lnTo>
                    <a:pt x="8" y="166"/>
                  </a:lnTo>
                  <a:lnTo>
                    <a:pt x="6" y="167"/>
                  </a:lnTo>
                  <a:lnTo>
                    <a:pt x="6" y="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6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2"/>
          <p:cNvSpPr>
            <a:spLocks/>
          </p:cNvSpPr>
          <p:nvPr userDrawn="1"/>
        </p:nvSpPr>
        <p:spPr bwMode="auto">
          <a:xfrm rot="5400000">
            <a:off x="-1642851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7798" y="915566"/>
            <a:ext cx="6829002" cy="857250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1857798" y="2057202"/>
            <a:ext cx="6818658" cy="2448272"/>
          </a:xfr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  <a:p>
            <a:r>
              <a:rPr lang="en-US" dirty="0"/>
              <a:t>Lorem ipsum dolor sit amet, consectetur adipisicing elit, sed do eiusmod tempor incididunt ut labore et dolore magna aliqua.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53" name="Freeform 5"/>
          <p:cNvSpPr>
            <a:spLocks/>
          </p:cNvSpPr>
          <p:nvPr userDrawn="1"/>
        </p:nvSpPr>
        <p:spPr bwMode="auto">
          <a:xfrm>
            <a:off x="6622372" y="2973749"/>
            <a:ext cx="297541" cy="337384"/>
          </a:xfrm>
          <a:custGeom>
            <a:avLst/>
            <a:gdLst>
              <a:gd name="T0" fmla="*/ 1838 w 1852"/>
              <a:gd name="T1" fmla="*/ 982 h 2400"/>
              <a:gd name="T2" fmla="*/ 1768 w 1852"/>
              <a:gd name="T3" fmla="*/ 1244 h 2400"/>
              <a:gd name="T4" fmla="*/ 1646 w 1852"/>
              <a:gd name="T5" fmla="*/ 1460 h 2400"/>
              <a:gd name="T6" fmla="*/ 1478 w 1852"/>
              <a:gd name="T7" fmla="*/ 1618 h 2400"/>
              <a:gd name="T8" fmla="*/ 1270 w 1852"/>
              <a:gd name="T9" fmla="*/ 1710 h 2400"/>
              <a:gd name="T10" fmla="*/ 1082 w 1852"/>
              <a:gd name="T11" fmla="*/ 1726 h 2400"/>
              <a:gd name="T12" fmla="*/ 928 w 1852"/>
              <a:gd name="T13" fmla="*/ 1688 h 2400"/>
              <a:gd name="T14" fmla="*/ 810 w 1852"/>
              <a:gd name="T15" fmla="*/ 1606 h 2400"/>
              <a:gd name="T16" fmla="*/ 678 w 1852"/>
              <a:gd name="T17" fmla="*/ 1934 h 2400"/>
              <a:gd name="T18" fmla="*/ 570 w 1852"/>
              <a:gd name="T19" fmla="*/ 2128 h 2400"/>
              <a:gd name="T20" fmla="*/ 378 w 1852"/>
              <a:gd name="T21" fmla="*/ 2330 h 2400"/>
              <a:gd name="T22" fmla="*/ 402 w 1852"/>
              <a:gd name="T23" fmla="*/ 1854 h 2400"/>
              <a:gd name="T24" fmla="*/ 556 w 1852"/>
              <a:gd name="T25" fmla="*/ 1046 h 2400"/>
              <a:gd name="T26" fmla="*/ 536 w 1852"/>
              <a:gd name="T27" fmla="*/ 850 h 2400"/>
              <a:gd name="T28" fmla="*/ 594 w 1852"/>
              <a:gd name="T29" fmla="*/ 660 h 2400"/>
              <a:gd name="T30" fmla="*/ 720 w 1852"/>
              <a:gd name="T31" fmla="*/ 548 h 2400"/>
              <a:gd name="T32" fmla="*/ 844 w 1852"/>
              <a:gd name="T33" fmla="*/ 536 h 2400"/>
              <a:gd name="T34" fmla="*/ 940 w 1852"/>
              <a:gd name="T35" fmla="*/ 594 h 2400"/>
              <a:gd name="T36" fmla="*/ 982 w 1852"/>
              <a:gd name="T37" fmla="*/ 698 h 2400"/>
              <a:gd name="T38" fmla="*/ 972 w 1852"/>
              <a:gd name="T39" fmla="*/ 844 h 2400"/>
              <a:gd name="T40" fmla="*/ 864 w 1852"/>
              <a:gd name="T41" fmla="*/ 1226 h 2400"/>
              <a:gd name="T42" fmla="*/ 880 w 1852"/>
              <a:gd name="T43" fmla="*/ 1374 h 2400"/>
              <a:gd name="T44" fmla="*/ 980 w 1852"/>
              <a:gd name="T45" fmla="*/ 1470 h 2400"/>
              <a:gd name="T46" fmla="*/ 1104 w 1852"/>
              <a:gd name="T47" fmla="*/ 1490 h 2400"/>
              <a:gd name="T48" fmla="*/ 1238 w 1852"/>
              <a:gd name="T49" fmla="*/ 1446 h 2400"/>
              <a:gd name="T50" fmla="*/ 1350 w 1852"/>
              <a:gd name="T51" fmla="*/ 1344 h 2400"/>
              <a:gd name="T52" fmla="*/ 1446 w 1852"/>
              <a:gd name="T53" fmla="*/ 1166 h 2400"/>
              <a:gd name="T54" fmla="*/ 1516 w 1852"/>
              <a:gd name="T55" fmla="*/ 760 h 2400"/>
              <a:gd name="T56" fmla="*/ 1502 w 1852"/>
              <a:gd name="T57" fmla="*/ 626 h 2400"/>
              <a:gd name="T58" fmla="*/ 1446 w 1852"/>
              <a:gd name="T59" fmla="*/ 482 h 2400"/>
              <a:gd name="T60" fmla="*/ 1350 w 1852"/>
              <a:gd name="T61" fmla="*/ 368 h 2400"/>
              <a:gd name="T62" fmla="*/ 1216 w 1852"/>
              <a:gd name="T63" fmla="*/ 284 h 2400"/>
              <a:gd name="T64" fmla="*/ 1044 w 1852"/>
              <a:gd name="T65" fmla="*/ 240 h 2400"/>
              <a:gd name="T66" fmla="*/ 868 w 1852"/>
              <a:gd name="T67" fmla="*/ 238 h 2400"/>
              <a:gd name="T68" fmla="*/ 662 w 1852"/>
              <a:gd name="T69" fmla="*/ 288 h 2400"/>
              <a:gd name="T70" fmla="*/ 496 w 1852"/>
              <a:gd name="T71" fmla="*/ 390 h 2400"/>
              <a:gd name="T72" fmla="*/ 372 w 1852"/>
              <a:gd name="T73" fmla="*/ 532 h 2400"/>
              <a:gd name="T74" fmla="*/ 294 w 1852"/>
              <a:gd name="T75" fmla="*/ 702 h 2400"/>
              <a:gd name="T76" fmla="*/ 268 w 1852"/>
              <a:gd name="T77" fmla="*/ 892 h 2400"/>
              <a:gd name="T78" fmla="*/ 306 w 1852"/>
              <a:gd name="T79" fmla="*/ 1078 h 2400"/>
              <a:gd name="T80" fmla="*/ 378 w 1852"/>
              <a:gd name="T81" fmla="*/ 1190 h 2400"/>
              <a:gd name="T82" fmla="*/ 350 w 1852"/>
              <a:gd name="T83" fmla="*/ 1348 h 2400"/>
              <a:gd name="T84" fmla="*/ 314 w 1852"/>
              <a:gd name="T85" fmla="*/ 1386 h 2400"/>
              <a:gd name="T86" fmla="*/ 214 w 1852"/>
              <a:gd name="T87" fmla="*/ 1348 h 2400"/>
              <a:gd name="T88" fmla="*/ 70 w 1852"/>
              <a:gd name="T89" fmla="*/ 1180 h 2400"/>
              <a:gd name="T90" fmla="*/ 4 w 1852"/>
              <a:gd name="T91" fmla="*/ 944 h 2400"/>
              <a:gd name="T92" fmla="*/ 10 w 1852"/>
              <a:gd name="T93" fmla="*/ 746 h 2400"/>
              <a:gd name="T94" fmla="*/ 78 w 1852"/>
              <a:gd name="T95" fmla="*/ 522 h 2400"/>
              <a:gd name="T96" fmla="*/ 216 w 1852"/>
              <a:gd name="T97" fmla="*/ 314 h 2400"/>
              <a:gd name="T98" fmla="*/ 424 w 1852"/>
              <a:gd name="T99" fmla="*/ 144 h 2400"/>
              <a:gd name="T100" fmla="*/ 700 w 1852"/>
              <a:gd name="T101" fmla="*/ 32 h 2400"/>
              <a:gd name="T102" fmla="*/ 982 w 1852"/>
              <a:gd name="T103" fmla="*/ 0 h 2400"/>
              <a:gd name="T104" fmla="*/ 1258 w 1852"/>
              <a:gd name="T105" fmla="*/ 38 h 2400"/>
              <a:gd name="T106" fmla="*/ 1488 w 1852"/>
              <a:gd name="T107" fmla="*/ 142 h 2400"/>
              <a:gd name="T108" fmla="*/ 1668 w 1852"/>
              <a:gd name="T109" fmla="*/ 298 h 2400"/>
              <a:gd name="T110" fmla="*/ 1790 w 1852"/>
              <a:gd name="T111" fmla="*/ 492 h 2400"/>
              <a:gd name="T112" fmla="*/ 1848 w 1852"/>
              <a:gd name="T113" fmla="*/ 710 h 2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2" h="2400">
                <a:moveTo>
                  <a:pt x="1852" y="786"/>
                </a:moveTo>
                <a:lnTo>
                  <a:pt x="1852" y="786"/>
                </a:lnTo>
                <a:lnTo>
                  <a:pt x="1850" y="836"/>
                </a:lnTo>
                <a:lnTo>
                  <a:pt x="1848" y="886"/>
                </a:lnTo>
                <a:lnTo>
                  <a:pt x="1844" y="934"/>
                </a:lnTo>
                <a:lnTo>
                  <a:pt x="1838" y="982"/>
                </a:lnTo>
                <a:lnTo>
                  <a:pt x="1830" y="1028"/>
                </a:lnTo>
                <a:lnTo>
                  <a:pt x="1822" y="1074"/>
                </a:lnTo>
                <a:lnTo>
                  <a:pt x="1810" y="1118"/>
                </a:lnTo>
                <a:lnTo>
                  <a:pt x="1798" y="1160"/>
                </a:lnTo>
                <a:lnTo>
                  <a:pt x="1784" y="1202"/>
                </a:lnTo>
                <a:lnTo>
                  <a:pt x="1768" y="1244"/>
                </a:lnTo>
                <a:lnTo>
                  <a:pt x="1752" y="1284"/>
                </a:lnTo>
                <a:lnTo>
                  <a:pt x="1734" y="1322"/>
                </a:lnTo>
                <a:lnTo>
                  <a:pt x="1714" y="1358"/>
                </a:lnTo>
                <a:lnTo>
                  <a:pt x="1692" y="1394"/>
                </a:lnTo>
                <a:lnTo>
                  <a:pt x="1670" y="1426"/>
                </a:lnTo>
                <a:lnTo>
                  <a:pt x="1646" y="1460"/>
                </a:lnTo>
                <a:lnTo>
                  <a:pt x="1622" y="1490"/>
                </a:lnTo>
                <a:lnTo>
                  <a:pt x="1596" y="1520"/>
                </a:lnTo>
                <a:lnTo>
                  <a:pt x="1568" y="1546"/>
                </a:lnTo>
                <a:lnTo>
                  <a:pt x="1538" y="1572"/>
                </a:lnTo>
                <a:lnTo>
                  <a:pt x="1510" y="1596"/>
                </a:lnTo>
                <a:lnTo>
                  <a:pt x="1478" y="1618"/>
                </a:lnTo>
                <a:lnTo>
                  <a:pt x="1446" y="1638"/>
                </a:lnTo>
                <a:lnTo>
                  <a:pt x="1412" y="1656"/>
                </a:lnTo>
                <a:lnTo>
                  <a:pt x="1378" y="1672"/>
                </a:lnTo>
                <a:lnTo>
                  <a:pt x="1342" y="1688"/>
                </a:lnTo>
                <a:lnTo>
                  <a:pt x="1306" y="1700"/>
                </a:lnTo>
                <a:lnTo>
                  <a:pt x="1270" y="1710"/>
                </a:lnTo>
                <a:lnTo>
                  <a:pt x="1230" y="1718"/>
                </a:lnTo>
                <a:lnTo>
                  <a:pt x="1192" y="1724"/>
                </a:lnTo>
                <a:lnTo>
                  <a:pt x="1152" y="1726"/>
                </a:lnTo>
                <a:lnTo>
                  <a:pt x="1110" y="1728"/>
                </a:lnTo>
                <a:lnTo>
                  <a:pt x="1110" y="1728"/>
                </a:lnTo>
                <a:lnTo>
                  <a:pt x="1082" y="1726"/>
                </a:lnTo>
                <a:lnTo>
                  <a:pt x="1056" y="1724"/>
                </a:lnTo>
                <a:lnTo>
                  <a:pt x="1028" y="1720"/>
                </a:lnTo>
                <a:lnTo>
                  <a:pt x="1002" y="1714"/>
                </a:lnTo>
                <a:lnTo>
                  <a:pt x="976" y="1706"/>
                </a:lnTo>
                <a:lnTo>
                  <a:pt x="952" y="1698"/>
                </a:lnTo>
                <a:lnTo>
                  <a:pt x="928" y="1688"/>
                </a:lnTo>
                <a:lnTo>
                  <a:pt x="904" y="1676"/>
                </a:lnTo>
                <a:lnTo>
                  <a:pt x="884" y="1664"/>
                </a:lnTo>
                <a:lnTo>
                  <a:pt x="862" y="1650"/>
                </a:lnTo>
                <a:lnTo>
                  <a:pt x="844" y="1636"/>
                </a:lnTo>
                <a:lnTo>
                  <a:pt x="826" y="1622"/>
                </a:lnTo>
                <a:lnTo>
                  <a:pt x="810" y="1606"/>
                </a:lnTo>
                <a:lnTo>
                  <a:pt x="796" y="1590"/>
                </a:lnTo>
                <a:lnTo>
                  <a:pt x="784" y="1574"/>
                </a:lnTo>
                <a:lnTo>
                  <a:pt x="774" y="1556"/>
                </a:lnTo>
                <a:lnTo>
                  <a:pt x="774" y="1556"/>
                </a:lnTo>
                <a:lnTo>
                  <a:pt x="732" y="1722"/>
                </a:lnTo>
                <a:lnTo>
                  <a:pt x="678" y="1934"/>
                </a:lnTo>
                <a:lnTo>
                  <a:pt x="678" y="1934"/>
                </a:lnTo>
                <a:lnTo>
                  <a:pt x="670" y="1956"/>
                </a:lnTo>
                <a:lnTo>
                  <a:pt x="658" y="1984"/>
                </a:lnTo>
                <a:lnTo>
                  <a:pt x="640" y="2016"/>
                </a:lnTo>
                <a:lnTo>
                  <a:pt x="620" y="2052"/>
                </a:lnTo>
                <a:lnTo>
                  <a:pt x="570" y="2128"/>
                </a:lnTo>
                <a:lnTo>
                  <a:pt x="518" y="2206"/>
                </a:lnTo>
                <a:lnTo>
                  <a:pt x="466" y="2280"/>
                </a:lnTo>
                <a:lnTo>
                  <a:pt x="420" y="2342"/>
                </a:lnTo>
                <a:lnTo>
                  <a:pt x="378" y="2400"/>
                </a:lnTo>
                <a:lnTo>
                  <a:pt x="378" y="2400"/>
                </a:lnTo>
                <a:lnTo>
                  <a:pt x="378" y="2330"/>
                </a:lnTo>
                <a:lnTo>
                  <a:pt x="380" y="2166"/>
                </a:lnTo>
                <a:lnTo>
                  <a:pt x="384" y="2072"/>
                </a:lnTo>
                <a:lnTo>
                  <a:pt x="388" y="1984"/>
                </a:lnTo>
                <a:lnTo>
                  <a:pt x="394" y="1908"/>
                </a:lnTo>
                <a:lnTo>
                  <a:pt x="398" y="1878"/>
                </a:lnTo>
                <a:lnTo>
                  <a:pt x="402" y="1854"/>
                </a:lnTo>
                <a:lnTo>
                  <a:pt x="402" y="1854"/>
                </a:lnTo>
                <a:lnTo>
                  <a:pt x="578" y="1106"/>
                </a:lnTo>
                <a:lnTo>
                  <a:pt x="578" y="1106"/>
                </a:lnTo>
                <a:lnTo>
                  <a:pt x="572" y="1090"/>
                </a:lnTo>
                <a:lnTo>
                  <a:pt x="564" y="1070"/>
                </a:lnTo>
                <a:lnTo>
                  <a:pt x="556" y="1046"/>
                </a:lnTo>
                <a:lnTo>
                  <a:pt x="548" y="1014"/>
                </a:lnTo>
                <a:lnTo>
                  <a:pt x="542" y="976"/>
                </a:lnTo>
                <a:lnTo>
                  <a:pt x="536" y="934"/>
                </a:lnTo>
                <a:lnTo>
                  <a:pt x="534" y="888"/>
                </a:lnTo>
                <a:lnTo>
                  <a:pt x="534" y="888"/>
                </a:lnTo>
                <a:lnTo>
                  <a:pt x="536" y="850"/>
                </a:lnTo>
                <a:lnTo>
                  <a:pt x="540" y="814"/>
                </a:lnTo>
                <a:lnTo>
                  <a:pt x="546" y="780"/>
                </a:lnTo>
                <a:lnTo>
                  <a:pt x="556" y="746"/>
                </a:lnTo>
                <a:lnTo>
                  <a:pt x="566" y="716"/>
                </a:lnTo>
                <a:lnTo>
                  <a:pt x="580" y="686"/>
                </a:lnTo>
                <a:lnTo>
                  <a:pt x="594" y="660"/>
                </a:lnTo>
                <a:lnTo>
                  <a:pt x="612" y="634"/>
                </a:lnTo>
                <a:lnTo>
                  <a:pt x="630" y="612"/>
                </a:lnTo>
                <a:lnTo>
                  <a:pt x="652" y="592"/>
                </a:lnTo>
                <a:lnTo>
                  <a:pt x="674" y="574"/>
                </a:lnTo>
                <a:lnTo>
                  <a:pt x="696" y="560"/>
                </a:lnTo>
                <a:lnTo>
                  <a:pt x="720" y="548"/>
                </a:lnTo>
                <a:lnTo>
                  <a:pt x="746" y="540"/>
                </a:lnTo>
                <a:lnTo>
                  <a:pt x="772" y="534"/>
                </a:lnTo>
                <a:lnTo>
                  <a:pt x="800" y="532"/>
                </a:lnTo>
                <a:lnTo>
                  <a:pt x="800" y="532"/>
                </a:lnTo>
                <a:lnTo>
                  <a:pt x="822" y="534"/>
                </a:lnTo>
                <a:lnTo>
                  <a:pt x="844" y="536"/>
                </a:lnTo>
                <a:lnTo>
                  <a:pt x="864" y="542"/>
                </a:lnTo>
                <a:lnTo>
                  <a:pt x="882" y="550"/>
                </a:lnTo>
                <a:lnTo>
                  <a:pt x="898" y="558"/>
                </a:lnTo>
                <a:lnTo>
                  <a:pt x="914" y="568"/>
                </a:lnTo>
                <a:lnTo>
                  <a:pt x="926" y="580"/>
                </a:lnTo>
                <a:lnTo>
                  <a:pt x="940" y="594"/>
                </a:lnTo>
                <a:lnTo>
                  <a:pt x="950" y="608"/>
                </a:lnTo>
                <a:lnTo>
                  <a:pt x="960" y="624"/>
                </a:lnTo>
                <a:lnTo>
                  <a:pt x="968" y="642"/>
                </a:lnTo>
                <a:lnTo>
                  <a:pt x="974" y="660"/>
                </a:lnTo>
                <a:lnTo>
                  <a:pt x="978" y="678"/>
                </a:lnTo>
                <a:lnTo>
                  <a:pt x="982" y="698"/>
                </a:lnTo>
                <a:lnTo>
                  <a:pt x="984" y="718"/>
                </a:lnTo>
                <a:lnTo>
                  <a:pt x="984" y="738"/>
                </a:lnTo>
                <a:lnTo>
                  <a:pt x="984" y="738"/>
                </a:lnTo>
                <a:lnTo>
                  <a:pt x="984" y="762"/>
                </a:lnTo>
                <a:lnTo>
                  <a:pt x="982" y="788"/>
                </a:lnTo>
                <a:lnTo>
                  <a:pt x="972" y="844"/>
                </a:lnTo>
                <a:lnTo>
                  <a:pt x="958" y="902"/>
                </a:lnTo>
                <a:lnTo>
                  <a:pt x="940" y="964"/>
                </a:lnTo>
                <a:lnTo>
                  <a:pt x="900" y="1094"/>
                </a:lnTo>
                <a:lnTo>
                  <a:pt x="880" y="1160"/>
                </a:lnTo>
                <a:lnTo>
                  <a:pt x="864" y="1226"/>
                </a:lnTo>
                <a:lnTo>
                  <a:pt x="864" y="1226"/>
                </a:lnTo>
                <a:lnTo>
                  <a:pt x="858" y="1254"/>
                </a:lnTo>
                <a:lnTo>
                  <a:pt x="858" y="1280"/>
                </a:lnTo>
                <a:lnTo>
                  <a:pt x="858" y="1304"/>
                </a:lnTo>
                <a:lnTo>
                  <a:pt x="862" y="1328"/>
                </a:lnTo>
                <a:lnTo>
                  <a:pt x="870" y="1352"/>
                </a:lnTo>
                <a:lnTo>
                  <a:pt x="880" y="1374"/>
                </a:lnTo>
                <a:lnTo>
                  <a:pt x="892" y="1394"/>
                </a:lnTo>
                <a:lnTo>
                  <a:pt x="906" y="1414"/>
                </a:lnTo>
                <a:lnTo>
                  <a:pt x="922" y="1430"/>
                </a:lnTo>
                <a:lnTo>
                  <a:pt x="940" y="1446"/>
                </a:lnTo>
                <a:lnTo>
                  <a:pt x="960" y="1458"/>
                </a:lnTo>
                <a:lnTo>
                  <a:pt x="980" y="1470"/>
                </a:lnTo>
                <a:lnTo>
                  <a:pt x="1004" y="1478"/>
                </a:lnTo>
                <a:lnTo>
                  <a:pt x="1028" y="1486"/>
                </a:lnTo>
                <a:lnTo>
                  <a:pt x="1054" y="1490"/>
                </a:lnTo>
                <a:lnTo>
                  <a:pt x="1080" y="1490"/>
                </a:lnTo>
                <a:lnTo>
                  <a:pt x="1080" y="1490"/>
                </a:lnTo>
                <a:lnTo>
                  <a:pt x="1104" y="1490"/>
                </a:lnTo>
                <a:lnTo>
                  <a:pt x="1128" y="1486"/>
                </a:lnTo>
                <a:lnTo>
                  <a:pt x="1152" y="1482"/>
                </a:lnTo>
                <a:lnTo>
                  <a:pt x="1174" y="1476"/>
                </a:lnTo>
                <a:lnTo>
                  <a:pt x="1196" y="1468"/>
                </a:lnTo>
                <a:lnTo>
                  <a:pt x="1218" y="1458"/>
                </a:lnTo>
                <a:lnTo>
                  <a:pt x="1238" y="1446"/>
                </a:lnTo>
                <a:lnTo>
                  <a:pt x="1258" y="1432"/>
                </a:lnTo>
                <a:lnTo>
                  <a:pt x="1278" y="1418"/>
                </a:lnTo>
                <a:lnTo>
                  <a:pt x="1296" y="1402"/>
                </a:lnTo>
                <a:lnTo>
                  <a:pt x="1314" y="1384"/>
                </a:lnTo>
                <a:lnTo>
                  <a:pt x="1332" y="1364"/>
                </a:lnTo>
                <a:lnTo>
                  <a:pt x="1350" y="1344"/>
                </a:lnTo>
                <a:lnTo>
                  <a:pt x="1366" y="1322"/>
                </a:lnTo>
                <a:lnTo>
                  <a:pt x="1380" y="1298"/>
                </a:lnTo>
                <a:lnTo>
                  <a:pt x="1396" y="1274"/>
                </a:lnTo>
                <a:lnTo>
                  <a:pt x="1410" y="1248"/>
                </a:lnTo>
                <a:lnTo>
                  <a:pt x="1422" y="1222"/>
                </a:lnTo>
                <a:lnTo>
                  <a:pt x="1446" y="1166"/>
                </a:lnTo>
                <a:lnTo>
                  <a:pt x="1468" y="1106"/>
                </a:lnTo>
                <a:lnTo>
                  <a:pt x="1484" y="1042"/>
                </a:lnTo>
                <a:lnTo>
                  <a:pt x="1498" y="974"/>
                </a:lnTo>
                <a:lnTo>
                  <a:pt x="1508" y="906"/>
                </a:lnTo>
                <a:lnTo>
                  <a:pt x="1514" y="834"/>
                </a:lnTo>
                <a:lnTo>
                  <a:pt x="1516" y="760"/>
                </a:lnTo>
                <a:lnTo>
                  <a:pt x="1516" y="760"/>
                </a:lnTo>
                <a:lnTo>
                  <a:pt x="1516" y="732"/>
                </a:lnTo>
                <a:lnTo>
                  <a:pt x="1514" y="704"/>
                </a:lnTo>
                <a:lnTo>
                  <a:pt x="1510" y="678"/>
                </a:lnTo>
                <a:lnTo>
                  <a:pt x="1506" y="652"/>
                </a:lnTo>
                <a:lnTo>
                  <a:pt x="1502" y="626"/>
                </a:lnTo>
                <a:lnTo>
                  <a:pt x="1494" y="600"/>
                </a:lnTo>
                <a:lnTo>
                  <a:pt x="1486" y="576"/>
                </a:lnTo>
                <a:lnTo>
                  <a:pt x="1478" y="552"/>
                </a:lnTo>
                <a:lnTo>
                  <a:pt x="1468" y="528"/>
                </a:lnTo>
                <a:lnTo>
                  <a:pt x="1458" y="506"/>
                </a:lnTo>
                <a:lnTo>
                  <a:pt x="1446" y="482"/>
                </a:lnTo>
                <a:lnTo>
                  <a:pt x="1432" y="462"/>
                </a:lnTo>
                <a:lnTo>
                  <a:pt x="1418" y="442"/>
                </a:lnTo>
                <a:lnTo>
                  <a:pt x="1402" y="422"/>
                </a:lnTo>
                <a:lnTo>
                  <a:pt x="1386" y="402"/>
                </a:lnTo>
                <a:lnTo>
                  <a:pt x="1368" y="384"/>
                </a:lnTo>
                <a:lnTo>
                  <a:pt x="1350" y="368"/>
                </a:lnTo>
                <a:lnTo>
                  <a:pt x="1330" y="352"/>
                </a:lnTo>
                <a:lnTo>
                  <a:pt x="1310" y="336"/>
                </a:lnTo>
                <a:lnTo>
                  <a:pt x="1288" y="322"/>
                </a:lnTo>
                <a:lnTo>
                  <a:pt x="1264" y="308"/>
                </a:lnTo>
                <a:lnTo>
                  <a:pt x="1240" y="296"/>
                </a:lnTo>
                <a:lnTo>
                  <a:pt x="1216" y="284"/>
                </a:lnTo>
                <a:lnTo>
                  <a:pt x="1190" y="274"/>
                </a:lnTo>
                <a:lnTo>
                  <a:pt x="1162" y="264"/>
                </a:lnTo>
                <a:lnTo>
                  <a:pt x="1134" y="256"/>
                </a:lnTo>
                <a:lnTo>
                  <a:pt x="1104" y="250"/>
                </a:lnTo>
                <a:lnTo>
                  <a:pt x="1074" y="244"/>
                </a:lnTo>
                <a:lnTo>
                  <a:pt x="1044" y="240"/>
                </a:lnTo>
                <a:lnTo>
                  <a:pt x="1012" y="236"/>
                </a:lnTo>
                <a:lnTo>
                  <a:pt x="978" y="234"/>
                </a:lnTo>
                <a:lnTo>
                  <a:pt x="944" y="234"/>
                </a:lnTo>
                <a:lnTo>
                  <a:pt x="944" y="234"/>
                </a:lnTo>
                <a:lnTo>
                  <a:pt x="906" y="236"/>
                </a:lnTo>
                <a:lnTo>
                  <a:pt x="868" y="238"/>
                </a:lnTo>
                <a:lnTo>
                  <a:pt x="832" y="242"/>
                </a:lnTo>
                <a:lnTo>
                  <a:pt x="796" y="248"/>
                </a:lnTo>
                <a:lnTo>
                  <a:pt x="760" y="256"/>
                </a:lnTo>
                <a:lnTo>
                  <a:pt x="728" y="266"/>
                </a:lnTo>
                <a:lnTo>
                  <a:pt x="694" y="276"/>
                </a:lnTo>
                <a:lnTo>
                  <a:pt x="662" y="288"/>
                </a:lnTo>
                <a:lnTo>
                  <a:pt x="632" y="302"/>
                </a:lnTo>
                <a:lnTo>
                  <a:pt x="602" y="316"/>
                </a:lnTo>
                <a:lnTo>
                  <a:pt x="574" y="334"/>
                </a:lnTo>
                <a:lnTo>
                  <a:pt x="548" y="350"/>
                </a:lnTo>
                <a:lnTo>
                  <a:pt x="522" y="370"/>
                </a:lnTo>
                <a:lnTo>
                  <a:pt x="496" y="390"/>
                </a:lnTo>
                <a:lnTo>
                  <a:pt x="472" y="410"/>
                </a:lnTo>
                <a:lnTo>
                  <a:pt x="450" y="432"/>
                </a:lnTo>
                <a:lnTo>
                  <a:pt x="428" y="456"/>
                </a:lnTo>
                <a:lnTo>
                  <a:pt x="408" y="480"/>
                </a:lnTo>
                <a:lnTo>
                  <a:pt x="390" y="506"/>
                </a:lnTo>
                <a:lnTo>
                  <a:pt x="372" y="532"/>
                </a:lnTo>
                <a:lnTo>
                  <a:pt x="356" y="558"/>
                </a:lnTo>
                <a:lnTo>
                  <a:pt x="342" y="586"/>
                </a:lnTo>
                <a:lnTo>
                  <a:pt x="328" y="614"/>
                </a:lnTo>
                <a:lnTo>
                  <a:pt x="316" y="642"/>
                </a:lnTo>
                <a:lnTo>
                  <a:pt x="304" y="672"/>
                </a:lnTo>
                <a:lnTo>
                  <a:pt x="294" y="702"/>
                </a:lnTo>
                <a:lnTo>
                  <a:pt x="286" y="732"/>
                </a:lnTo>
                <a:lnTo>
                  <a:pt x="280" y="764"/>
                </a:lnTo>
                <a:lnTo>
                  <a:pt x="274" y="796"/>
                </a:lnTo>
                <a:lnTo>
                  <a:pt x="272" y="828"/>
                </a:lnTo>
                <a:lnTo>
                  <a:pt x="268" y="860"/>
                </a:lnTo>
                <a:lnTo>
                  <a:pt x="268" y="892"/>
                </a:lnTo>
                <a:lnTo>
                  <a:pt x="268" y="892"/>
                </a:lnTo>
                <a:lnTo>
                  <a:pt x="270" y="936"/>
                </a:lnTo>
                <a:lnTo>
                  <a:pt x="274" y="976"/>
                </a:lnTo>
                <a:lnTo>
                  <a:pt x="282" y="1012"/>
                </a:lnTo>
                <a:lnTo>
                  <a:pt x="292" y="1046"/>
                </a:lnTo>
                <a:lnTo>
                  <a:pt x="306" y="1078"/>
                </a:lnTo>
                <a:lnTo>
                  <a:pt x="322" y="1108"/>
                </a:lnTo>
                <a:lnTo>
                  <a:pt x="338" y="1136"/>
                </a:lnTo>
                <a:lnTo>
                  <a:pt x="358" y="1162"/>
                </a:lnTo>
                <a:lnTo>
                  <a:pt x="358" y="1162"/>
                </a:lnTo>
                <a:lnTo>
                  <a:pt x="374" y="1182"/>
                </a:lnTo>
                <a:lnTo>
                  <a:pt x="378" y="1190"/>
                </a:lnTo>
                <a:lnTo>
                  <a:pt x="382" y="1198"/>
                </a:lnTo>
                <a:lnTo>
                  <a:pt x="382" y="1206"/>
                </a:lnTo>
                <a:lnTo>
                  <a:pt x="382" y="1216"/>
                </a:lnTo>
                <a:lnTo>
                  <a:pt x="378" y="1238"/>
                </a:lnTo>
                <a:lnTo>
                  <a:pt x="378" y="1238"/>
                </a:lnTo>
                <a:lnTo>
                  <a:pt x="350" y="1348"/>
                </a:lnTo>
                <a:lnTo>
                  <a:pt x="350" y="1348"/>
                </a:lnTo>
                <a:lnTo>
                  <a:pt x="346" y="1360"/>
                </a:lnTo>
                <a:lnTo>
                  <a:pt x="340" y="1370"/>
                </a:lnTo>
                <a:lnTo>
                  <a:pt x="332" y="1378"/>
                </a:lnTo>
                <a:lnTo>
                  <a:pt x="324" y="1384"/>
                </a:lnTo>
                <a:lnTo>
                  <a:pt x="314" y="1386"/>
                </a:lnTo>
                <a:lnTo>
                  <a:pt x="304" y="1388"/>
                </a:lnTo>
                <a:lnTo>
                  <a:pt x="294" y="1386"/>
                </a:lnTo>
                <a:lnTo>
                  <a:pt x="282" y="1382"/>
                </a:lnTo>
                <a:lnTo>
                  <a:pt x="282" y="1382"/>
                </a:lnTo>
                <a:lnTo>
                  <a:pt x="246" y="1366"/>
                </a:lnTo>
                <a:lnTo>
                  <a:pt x="214" y="1348"/>
                </a:lnTo>
                <a:lnTo>
                  <a:pt x="184" y="1326"/>
                </a:lnTo>
                <a:lnTo>
                  <a:pt x="156" y="1300"/>
                </a:lnTo>
                <a:lnTo>
                  <a:pt x="132" y="1274"/>
                </a:lnTo>
                <a:lnTo>
                  <a:pt x="108" y="1244"/>
                </a:lnTo>
                <a:lnTo>
                  <a:pt x="88" y="1212"/>
                </a:lnTo>
                <a:lnTo>
                  <a:pt x="70" y="1180"/>
                </a:lnTo>
                <a:lnTo>
                  <a:pt x="52" y="1144"/>
                </a:lnTo>
                <a:lnTo>
                  <a:pt x="38" y="1106"/>
                </a:lnTo>
                <a:lnTo>
                  <a:pt x="26" y="1068"/>
                </a:lnTo>
                <a:lnTo>
                  <a:pt x="18" y="1028"/>
                </a:lnTo>
                <a:lnTo>
                  <a:pt x="10" y="988"/>
                </a:lnTo>
                <a:lnTo>
                  <a:pt x="4" y="944"/>
                </a:lnTo>
                <a:lnTo>
                  <a:pt x="2" y="902"/>
                </a:lnTo>
                <a:lnTo>
                  <a:pt x="0" y="858"/>
                </a:lnTo>
                <a:lnTo>
                  <a:pt x="0" y="858"/>
                </a:lnTo>
                <a:lnTo>
                  <a:pt x="2" y="820"/>
                </a:lnTo>
                <a:lnTo>
                  <a:pt x="4" y="784"/>
                </a:lnTo>
                <a:lnTo>
                  <a:pt x="10" y="746"/>
                </a:lnTo>
                <a:lnTo>
                  <a:pt x="16" y="708"/>
                </a:lnTo>
                <a:lnTo>
                  <a:pt x="24" y="672"/>
                </a:lnTo>
                <a:lnTo>
                  <a:pt x="36" y="634"/>
                </a:lnTo>
                <a:lnTo>
                  <a:pt x="48" y="596"/>
                </a:lnTo>
                <a:lnTo>
                  <a:pt x="62" y="560"/>
                </a:lnTo>
                <a:lnTo>
                  <a:pt x="78" y="522"/>
                </a:lnTo>
                <a:lnTo>
                  <a:pt x="96" y="486"/>
                </a:lnTo>
                <a:lnTo>
                  <a:pt x="116" y="450"/>
                </a:lnTo>
                <a:lnTo>
                  <a:pt x="138" y="414"/>
                </a:lnTo>
                <a:lnTo>
                  <a:pt x="162" y="380"/>
                </a:lnTo>
                <a:lnTo>
                  <a:pt x="188" y="346"/>
                </a:lnTo>
                <a:lnTo>
                  <a:pt x="216" y="314"/>
                </a:lnTo>
                <a:lnTo>
                  <a:pt x="246" y="282"/>
                </a:lnTo>
                <a:lnTo>
                  <a:pt x="278" y="252"/>
                </a:lnTo>
                <a:lnTo>
                  <a:pt x="312" y="222"/>
                </a:lnTo>
                <a:lnTo>
                  <a:pt x="348" y="194"/>
                </a:lnTo>
                <a:lnTo>
                  <a:pt x="384" y="168"/>
                </a:lnTo>
                <a:lnTo>
                  <a:pt x="424" y="144"/>
                </a:lnTo>
                <a:lnTo>
                  <a:pt x="466" y="120"/>
                </a:lnTo>
                <a:lnTo>
                  <a:pt x="508" y="98"/>
                </a:lnTo>
                <a:lnTo>
                  <a:pt x="554" y="78"/>
                </a:lnTo>
                <a:lnTo>
                  <a:pt x="600" y="62"/>
                </a:lnTo>
                <a:lnTo>
                  <a:pt x="650" y="46"/>
                </a:lnTo>
                <a:lnTo>
                  <a:pt x="700" y="32"/>
                </a:lnTo>
                <a:lnTo>
                  <a:pt x="752" y="20"/>
                </a:lnTo>
                <a:lnTo>
                  <a:pt x="808" y="12"/>
                </a:lnTo>
                <a:lnTo>
                  <a:pt x="864" y="4"/>
                </a:lnTo>
                <a:lnTo>
                  <a:pt x="922" y="2"/>
                </a:lnTo>
                <a:lnTo>
                  <a:pt x="982" y="0"/>
                </a:lnTo>
                <a:lnTo>
                  <a:pt x="982" y="0"/>
                </a:lnTo>
                <a:lnTo>
                  <a:pt x="1030" y="0"/>
                </a:lnTo>
                <a:lnTo>
                  <a:pt x="1078" y="4"/>
                </a:lnTo>
                <a:lnTo>
                  <a:pt x="1124" y="10"/>
                </a:lnTo>
                <a:lnTo>
                  <a:pt x="1170" y="16"/>
                </a:lnTo>
                <a:lnTo>
                  <a:pt x="1214" y="26"/>
                </a:lnTo>
                <a:lnTo>
                  <a:pt x="1258" y="38"/>
                </a:lnTo>
                <a:lnTo>
                  <a:pt x="1298" y="50"/>
                </a:lnTo>
                <a:lnTo>
                  <a:pt x="1340" y="66"/>
                </a:lnTo>
                <a:lnTo>
                  <a:pt x="1378" y="82"/>
                </a:lnTo>
                <a:lnTo>
                  <a:pt x="1416" y="100"/>
                </a:lnTo>
                <a:lnTo>
                  <a:pt x="1452" y="120"/>
                </a:lnTo>
                <a:lnTo>
                  <a:pt x="1488" y="142"/>
                </a:lnTo>
                <a:lnTo>
                  <a:pt x="1522" y="164"/>
                </a:lnTo>
                <a:lnTo>
                  <a:pt x="1554" y="188"/>
                </a:lnTo>
                <a:lnTo>
                  <a:pt x="1584" y="214"/>
                </a:lnTo>
                <a:lnTo>
                  <a:pt x="1614" y="240"/>
                </a:lnTo>
                <a:lnTo>
                  <a:pt x="1642" y="268"/>
                </a:lnTo>
                <a:lnTo>
                  <a:pt x="1668" y="298"/>
                </a:lnTo>
                <a:lnTo>
                  <a:pt x="1692" y="328"/>
                </a:lnTo>
                <a:lnTo>
                  <a:pt x="1714" y="358"/>
                </a:lnTo>
                <a:lnTo>
                  <a:pt x="1736" y="390"/>
                </a:lnTo>
                <a:lnTo>
                  <a:pt x="1756" y="424"/>
                </a:lnTo>
                <a:lnTo>
                  <a:pt x="1774" y="458"/>
                </a:lnTo>
                <a:lnTo>
                  <a:pt x="1790" y="492"/>
                </a:lnTo>
                <a:lnTo>
                  <a:pt x="1804" y="526"/>
                </a:lnTo>
                <a:lnTo>
                  <a:pt x="1816" y="562"/>
                </a:lnTo>
                <a:lnTo>
                  <a:pt x="1828" y="598"/>
                </a:lnTo>
                <a:lnTo>
                  <a:pt x="1836" y="636"/>
                </a:lnTo>
                <a:lnTo>
                  <a:pt x="1842" y="674"/>
                </a:lnTo>
                <a:lnTo>
                  <a:pt x="1848" y="710"/>
                </a:lnTo>
                <a:lnTo>
                  <a:pt x="1850" y="748"/>
                </a:lnTo>
                <a:lnTo>
                  <a:pt x="1852" y="786"/>
                </a:lnTo>
                <a:lnTo>
                  <a:pt x="1852" y="7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4067944" y="1746440"/>
            <a:ext cx="4608512" cy="505509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your text here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067944" y="2459046"/>
            <a:ext cx="4608512" cy="2003544"/>
          </a:xfrm>
        </p:spPr>
        <p:txBody>
          <a:bodyPr anchor="t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Lorem ipsum dolor sit amet, consectetur adipisicing elit, sed do eiusmod tempor incididunt ut labore et dolore magna aliqua.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0B2E6F-6FDA-46D2-BC57-8BE8E00104F2}"/>
              </a:ext>
            </a:extLst>
          </p:cNvPr>
          <p:cNvGrpSpPr/>
          <p:nvPr userDrawn="1"/>
        </p:nvGrpSpPr>
        <p:grpSpPr>
          <a:xfrm>
            <a:off x="769526" y="1498605"/>
            <a:ext cx="2866370" cy="2866370"/>
            <a:chOff x="769526" y="1498605"/>
            <a:chExt cx="2866370" cy="2866370"/>
          </a:xfrm>
        </p:grpSpPr>
        <p:sp>
          <p:nvSpPr>
            <p:cNvPr id="11" name="Oval 10"/>
            <p:cNvSpPr/>
            <p:nvPr userDrawn="1"/>
          </p:nvSpPr>
          <p:spPr>
            <a:xfrm>
              <a:off x="769526" y="1498605"/>
              <a:ext cx="2866370" cy="2866370"/>
            </a:xfrm>
            <a:prstGeom prst="ellipse">
              <a:avLst/>
            </a:prstGeom>
            <a:solidFill>
              <a:srgbClr val="64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A3E500-A74F-4C20-84A6-8EC81ADA2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71" y="1827527"/>
              <a:ext cx="2733632" cy="2203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14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hine Learning PP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reeform 12"/>
          <p:cNvSpPr>
            <a:spLocks/>
          </p:cNvSpPr>
          <p:nvPr userDrawn="1"/>
        </p:nvSpPr>
        <p:spPr bwMode="auto">
          <a:xfrm>
            <a:off x="0" y="4402138"/>
            <a:ext cx="9144000" cy="741363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3" name="Rectangle 11"/>
          <p:cNvSpPr>
            <a:spLocks noChangeArrowheads="1"/>
          </p:cNvSpPr>
          <p:nvPr userDrawn="1"/>
        </p:nvSpPr>
        <p:spPr bwMode="auto">
          <a:xfrm>
            <a:off x="3175" y="4805363"/>
            <a:ext cx="4763" cy="338138"/>
          </a:xfrm>
          <a:prstGeom prst="rect">
            <a:avLst/>
          </a:prstGeom>
          <a:solidFill>
            <a:srgbClr val="E7E9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your title here</a:t>
            </a:r>
            <a:endParaRPr lang="en-US" noProof="0" dirty="0"/>
          </a:p>
        </p:txBody>
      </p:sp>
      <p:sp>
        <p:nvSpPr>
          <p:cNvPr id="238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467544" y="1419622"/>
            <a:ext cx="8208912" cy="2982516"/>
          </a:xfrm>
        </p:spPr>
        <p:txBody>
          <a:bodyPr anchor="t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r>
              <a:rPr lang="en-US" dirty="0"/>
              <a:t>Ut enim ad minim veniam, quis nostrud exercitation ullamco laboris nisi ut aliquip ex ea commodo consequat.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1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E9DB-4CC8-4CBE-BDFA-C332A5F9EA6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60032" y="2499742"/>
            <a:ext cx="3672408" cy="452437"/>
          </a:xfrm>
        </p:spPr>
        <p:txBody>
          <a:bodyPr/>
          <a:lstStyle/>
          <a:p>
            <a:r>
              <a:rPr lang="nb-NO" altLang="zh-TW" dirty="0"/>
              <a:t>114lsa025</a:t>
            </a:r>
            <a:r>
              <a:rPr lang="zh-TW" altLang="en-US" dirty="0"/>
              <a:t> 林子揚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85606-1260-4D13-8AAA-80226E1F6554}"/>
              </a:ext>
            </a:extLst>
          </p:cNvPr>
          <p:cNvSpPr txBox="1"/>
          <p:nvPr/>
        </p:nvSpPr>
        <p:spPr>
          <a:xfrm>
            <a:off x="3467115" y="-307777"/>
            <a:ext cx="18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Templateswise.com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2F2635-D661-45BD-5862-475E703C76E7}"/>
              </a:ext>
            </a:extLst>
          </p:cNvPr>
          <p:cNvSpPr txBox="1">
            <a:spLocks/>
          </p:cNvSpPr>
          <p:nvPr/>
        </p:nvSpPr>
        <p:spPr>
          <a:xfrm>
            <a:off x="4788024" y="1131590"/>
            <a:ext cx="473245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900" kern="12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在</a:t>
            </a:r>
            <a:r>
              <a:rPr lang="en-US" altLang="zh-TW" dirty="0"/>
              <a:t>21</a:t>
            </a:r>
            <a:r>
              <a:rPr lang="zh-TW" altLang="en-US" dirty="0"/>
              <a:t>世紀和由</a:t>
            </a:r>
            <a:r>
              <a:rPr lang="en-US" altLang="zh-TW" dirty="0"/>
              <a:t>DQN</a:t>
            </a:r>
            <a:br>
              <a:rPr lang="en-US" altLang="zh-TW" dirty="0"/>
            </a:br>
            <a:r>
              <a:rPr lang="zh-TW" altLang="en-US" dirty="0"/>
              <a:t>獨自升級後的</a:t>
            </a:r>
            <a:r>
              <a:rPr lang="en-US" altLang="zh-TW" dirty="0"/>
              <a:t>AI</a:t>
            </a:r>
          </a:p>
          <a:p>
            <a:r>
              <a:rPr lang="zh-TW" altLang="en-US" dirty="0"/>
              <a:t>玩</a:t>
            </a:r>
            <a:r>
              <a:rPr lang="en-US" altLang="zh-TW" dirty="0"/>
              <a:t>21</a:t>
            </a:r>
            <a:r>
              <a:rPr lang="zh-TW" altLang="en-US" dirty="0"/>
              <a:t>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47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D837A9-DB9A-4ED0-F44E-918CFAE7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dirty="0"/>
              <a:t>訓練過程與成果</a:t>
            </a:r>
            <a:r>
              <a:rPr lang="en-US" altLang="zh-TW" dirty="0"/>
              <a:t>-</a:t>
            </a:r>
            <a:r>
              <a:rPr lang="zh-TW" altLang="en-US" dirty="0"/>
              <a:t>學習曲線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DDC1D7A-B550-154C-160B-2CC9D6EE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23478"/>
            <a:ext cx="1259632" cy="1202892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9C15118-9F97-A29E-7E07-6A64136B2849}"/>
              </a:ext>
            </a:extLst>
          </p:cNvPr>
          <p:cNvSpPr txBox="1">
            <a:spLocks/>
          </p:cNvSpPr>
          <p:nvPr/>
        </p:nvSpPr>
        <p:spPr>
          <a:xfrm>
            <a:off x="-90737" y="1635646"/>
            <a:ext cx="4950769" cy="25202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/>
              <a:t>Loss</a:t>
            </a:r>
            <a:r>
              <a:rPr lang="zh-TW" altLang="en-US" sz="1600" b="1" dirty="0"/>
              <a:t>（損失函數）</a:t>
            </a:r>
            <a:endParaRPr lang="en-US" altLang="zh-TW" sz="1600" b="1" dirty="0"/>
          </a:p>
          <a:p>
            <a:r>
              <a:rPr lang="zh-TW" altLang="en-US" sz="1600" dirty="0"/>
              <a:t>觀察：</a:t>
            </a:r>
            <a:r>
              <a:rPr lang="en-US" altLang="zh-TW" sz="1600" dirty="0"/>
              <a:t>Loss</a:t>
            </a:r>
            <a:r>
              <a:rPr lang="zh-TW" altLang="en-US" sz="1600" dirty="0"/>
              <a:t>從</a:t>
            </a:r>
            <a:r>
              <a:rPr lang="en-US" altLang="zh-TW" sz="1600" dirty="0"/>
              <a:t>0.6</a:t>
            </a:r>
            <a:r>
              <a:rPr lang="zh-TW" altLang="en-US" sz="1600" dirty="0"/>
              <a:t>開始，快速下降到</a:t>
            </a:r>
            <a:r>
              <a:rPr lang="en-US" altLang="zh-TW" sz="1600" dirty="0"/>
              <a:t>0.4</a:t>
            </a:r>
            <a:r>
              <a:rPr lang="zh-TW" altLang="en-US" sz="1600" dirty="0"/>
              <a:t>，然後波動，最後穩定在</a:t>
            </a:r>
            <a:r>
              <a:rPr lang="en-US" altLang="zh-TW" sz="1600" dirty="0"/>
              <a:t>0.39</a:t>
            </a:r>
            <a:r>
              <a:rPr lang="zh-TW" altLang="en-US" sz="1600" dirty="0"/>
              <a:t>左右。</a:t>
            </a:r>
            <a:endParaRPr lang="en-US" altLang="zh-TW" sz="1600" dirty="0"/>
          </a:p>
          <a:p>
            <a:r>
              <a:rPr lang="zh-TW" altLang="en-US" sz="1600" dirty="0"/>
              <a:t>分析：</a:t>
            </a:r>
            <a:endParaRPr lang="en-US" altLang="zh-TW" sz="1600" dirty="0"/>
          </a:p>
          <a:p>
            <a:pPr lvl="1"/>
            <a:r>
              <a:rPr lang="en-US" altLang="zh-TW" sz="1200" dirty="0"/>
              <a:t>Loss</a:t>
            </a:r>
            <a:r>
              <a:rPr lang="zh-TW" altLang="en-US" sz="1200" dirty="0"/>
              <a:t>衡量</a:t>
            </a:r>
            <a:r>
              <a:rPr lang="en-US" altLang="zh-TW" sz="1200" dirty="0"/>
              <a:t>AI</a:t>
            </a:r>
            <a:r>
              <a:rPr lang="zh-TW" altLang="en-US" sz="1200" dirty="0"/>
              <a:t>預測的</a:t>
            </a:r>
            <a:r>
              <a:rPr lang="en-US" altLang="zh-TW" sz="1200" dirty="0"/>
              <a:t>Q</a:t>
            </a:r>
            <a:r>
              <a:rPr lang="zh-TW" altLang="en-US" sz="1200" dirty="0"/>
              <a:t>值與目標</a:t>
            </a:r>
            <a:r>
              <a:rPr lang="en-US" altLang="zh-TW" sz="1200" dirty="0"/>
              <a:t>Q</a:t>
            </a:r>
            <a:r>
              <a:rPr lang="zh-TW" altLang="en-US" sz="1200" dirty="0"/>
              <a:t>值的差距，應該逐步下降。</a:t>
            </a:r>
            <a:endParaRPr lang="en-US" altLang="zh-TW" sz="1200" dirty="0"/>
          </a:p>
          <a:p>
            <a:pPr lvl="1"/>
            <a:r>
              <a:rPr lang="zh-TW" altLang="en-US" sz="1200" dirty="0"/>
              <a:t>這裡</a:t>
            </a:r>
            <a:r>
              <a:rPr lang="en-US" altLang="zh-TW" sz="1200" dirty="0"/>
              <a:t>Loss</a:t>
            </a:r>
            <a:r>
              <a:rPr lang="zh-TW" altLang="en-US" sz="1200" dirty="0"/>
              <a:t>有下降趨勢（從</a:t>
            </a:r>
            <a:r>
              <a:rPr lang="en-US" altLang="zh-TW" sz="1200" dirty="0"/>
              <a:t>0.6</a:t>
            </a:r>
            <a:r>
              <a:rPr lang="zh-TW" altLang="en-US" sz="1200" dirty="0"/>
              <a:t>到</a:t>
            </a:r>
            <a:r>
              <a:rPr lang="en-US" altLang="zh-TW" sz="1200" dirty="0"/>
              <a:t>0.35</a:t>
            </a:r>
            <a:r>
              <a:rPr lang="zh-TW" altLang="en-US" sz="1200" dirty="0"/>
              <a:t>），表示</a:t>
            </a:r>
            <a:r>
              <a:rPr lang="en-US" altLang="zh-TW" sz="1200" dirty="0"/>
              <a:t>AI</a:t>
            </a:r>
            <a:r>
              <a:rPr lang="zh-TW" altLang="en-US" sz="1200" dirty="0"/>
              <a:t>在學習，但下降幅度有限，且後期波動，顯示學習不夠穩定。</a:t>
            </a:r>
            <a:endParaRPr lang="en-US" altLang="zh-TW" sz="1200" dirty="0"/>
          </a:p>
          <a:p>
            <a:pPr lvl="1"/>
            <a:r>
              <a:rPr lang="zh-TW" altLang="en-US" sz="1200" dirty="0"/>
              <a:t>可能原因：學習率（</a:t>
            </a:r>
            <a:r>
              <a:rPr lang="en-US" altLang="zh-TW" sz="1200" dirty="0" err="1"/>
              <a:t>lr</a:t>
            </a:r>
            <a:r>
              <a:rPr lang="en-US" altLang="zh-TW" sz="1200" dirty="0"/>
              <a:t>=0.001</a:t>
            </a:r>
            <a:r>
              <a:rPr lang="zh-TW" altLang="en-US" sz="1200" dirty="0"/>
              <a:t>）可能仍過高，導致參數更新不穩定。訓練回合（</a:t>
            </a:r>
            <a:r>
              <a:rPr lang="en-US" altLang="zh-TW" sz="1200" dirty="0"/>
              <a:t>100,000</a:t>
            </a:r>
            <a:r>
              <a:rPr lang="zh-TW" altLang="en-US" sz="1200" dirty="0"/>
              <a:t>）可能不足以讓</a:t>
            </a:r>
            <a:r>
              <a:rPr lang="en-US" altLang="zh-TW" sz="1200" dirty="0"/>
              <a:t>Loss</a:t>
            </a:r>
            <a:r>
              <a:rPr lang="zh-TW" altLang="en-US" sz="1200" dirty="0"/>
              <a:t>收斂。模型結構（例如隱藏層節點數）可能太簡單，無法捕捉複雜策略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EA024CE-5418-5930-0716-77470D003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260" y="987575"/>
            <a:ext cx="3666235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7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D837A9-DB9A-4ED0-F44E-918CFAE7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dirty="0"/>
              <a:t>訓練過程與成果</a:t>
            </a:r>
            <a:r>
              <a:rPr lang="en-US" altLang="zh-TW" dirty="0"/>
              <a:t>-</a:t>
            </a:r>
            <a:r>
              <a:rPr lang="zh-TW" altLang="en-US" dirty="0"/>
              <a:t>學習曲線</a:t>
            </a:r>
            <a:r>
              <a:rPr lang="en-US" altLang="zh-TW" dirty="0"/>
              <a:t>(4)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DDC1D7A-B550-154C-160B-2CC9D6EEE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23478"/>
            <a:ext cx="1259632" cy="1202892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9C15118-9F97-A29E-7E07-6A64136B2849}"/>
              </a:ext>
            </a:extLst>
          </p:cNvPr>
          <p:cNvSpPr txBox="1">
            <a:spLocks/>
          </p:cNvSpPr>
          <p:nvPr/>
        </p:nvSpPr>
        <p:spPr>
          <a:xfrm>
            <a:off x="-90737" y="1635646"/>
            <a:ext cx="4950769" cy="28803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/>
              <a:t>Epsilon Decay</a:t>
            </a:r>
            <a:r>
              <a:rPr lang="zh-TW" altLang="en-US" sz="1600" b="1" dirty="0"/>
              <a:t>（</a:t>
            </a:r>
            <a:r>
              <a:rPr lang="en-US" altLang="zh-TW" sz="1600" b="1" dirty="0"/>
              <a:t>Epsilon</a:t>
            </a:r>
            <a:r>
              <a:rPr lang="zh-TW" altLang="en-US" sz="1600" b="1" dirty="0"/>
              <a:t>衰減）</a:t>
            </a:r>
            <a:endParaRPr lang="en-US" altLang="zh-TW" sz="1600" b="1" dirty="0"/>
          </a:p>
          <a:p>
            <a:r>
              <a:rPr lang="zh-TW" altLang="en-US" sz="1600" dirty="0"/>
              <a:t>觀察：</a:t>
            </a:r>
            <a:r>
              <a:rPr lang="en-US" altLang="zh-TW" sz="1600" dirty="0"/>
              <a:t>Epsilon</a:t>
            </a:r>
            <a:r>
              <a:rPr lang="zh-TW" altLang="en-US" sz="1600" dirty="0"/>
              <a:t>從</a:t>
            </a:r>
            <a:r>
              <a:rPr lang="en-US" altLang="zh-TW" sz="1600" dirty="0"/>
              <a:t>0.0100</a:t>
            </a:r>
            <a:r>
              <a:rPr lang="zh-TW" altLang="en-US" sz="1600" dirty="0"/>
              <a:t>開始，幾乎不變，維持在</a:t>
            </a:r>
            <a:r>
              <a:rPr lang="en-US" altLang="zh-TW" sz="1600" dirty="0"/>
              <a:t>0.0096</a:t>
            </a:r>
            <a:r>
              <a:rPr lang="zh-TW" altLang="en-US" sz="1600" dirty="0"/>
              <a:t>到</a:t>
            </a:r>
            <a:r>
              <a:rPr lang="en-US" altLang="zh-TW" sz="1600" dirty="0"/>
              <a:t>0.0100</a:t>
            </a:r>
            <a:r>
              <a:rPr lang="zh-TW" altLang="en-US" sz="1600" dirty="0"/>
              <a:t>之間。</a:t>
            </a:r>
            <a:endParaRPr lang="en-US" altLang="zh-TW" sz="1600" dirty="0"/>
          </a:p>
          <a:p>
            <a:r>
              <a:rPr lang="zh-TW" altLang="en-US" sz="1600" dirty="0"/>
              <a:t>分析：</a:t>
            </a:r>
            <a:endParaRPr lang="en-US" altLang="zh-TW" sz="1600" dirty="0"/>
          </a:p>
          <a:p>
            <a:pPr lvl="1"/>
            <a:r>
              <a:rPr lang="en-US" altLang="zh-TW" sz="1200" dirty="0"/>
              <a:t>Epsilon</a:t>
            </a:r>
            <a:r>
              <a:rPr lang="zh-TW" altLang="en-US" sz="1200" dirty="0"/>
              <a:t>應該從</a:t>
            </a:r>
            <a:r>
              <a:rPr lang="en-US" altLang="zh-TW" sz="1200" dirty="0"/>
              <a:t>1.0</a:t>
            </a:r>
            <a:r>
              <a:rPr lang="zh-TW" altLang="en-US" sz="1200" dirty="0"/>
              <a:t>逐步衰減到</a:t>
            </a:r>
            <a:r>
              <a:rPr lang="en-US" altLang="zh-TW" sz="1200" dirty="0"/>
              <a:t>0.01</a:t>
            </a:r>
            <a:r>
              <a:rPr lang="zh-TW" altLang="en-US" sz="1200" dirty="0"/>
              <a:t>，表示</a:t>
            </a:r>
            <a:r>
              <a:rPr lang="en-US" altLang="zh-TW" sz="1200" dirty="0"/>
              <a:t>AI</a:t>
            </a:r>
            <a:r>
              <a:rPr lang="zh-TW" altLang="en-US" sz="1200" dirty="0"/>
              <a:t>從隨機探索轉向利用學到的策略。</a:t>
            </a:r>
            <a:endParaRPr lang="en-US" altLang="zh-TW" sz="1200" dirty="0"/>
          </a:p>
          <a:p>
            <a:pPr lvl="1"/>
            <a:r>
              <a:rPr lang="zh-TW" altLang="en-US" sz="1200" dirty="0"/>
              <a:t>這裡</a:t>
            </a:r>
            <a:r>
              <a:rPr lang="en-US" altLang="zh-TW" sz="1200" dirty="0"/>
              <a:t>Epsilon</a:t>
            </a:r>
            <a:r>
              <a:rPr lang="zh-TW" altLang="en-US" sz="1200" dirty="0"/>
              <a:t>幾乎不變，可能</a:t>
            </a:r>
            <a:r>
              <a:rPr lang="en-US" altLang="zh-TW" sz="1200" dirty="0"/>
              <a:t>AI</a:t>
            </a:r>
            <a:r>
              <a:rPr lang="zh-TW" altLang="en-US" sz="1200" dirty="0"/>
              <a:t>一直在利用已有策略，缺乏探索。</a:t>
            </a:r>
            <a:endParaRPr lang="en-US" altLang="zh-TW" sz="1200" dirty="0"/>
          </a:p>
          <a:p>
            <a:pPr lvl="1"/>
            <a:r>
              <a:rPr lang="zh-TW" altLang="en-US" sz="1200" dirty="0"/>
              <a:t>可能原因：</a:t>
            </a:r>
            <a:r>
              <a:rPr lang="en-US" altLang="zh-TW" sz="1200" dirty="0"/>
              <a:t>Epsilon</a:t>
            </a:r>
            <a:r>
              <a:rPr lang="zh-TW" altLang="en-US" sz="1200" dirty="0"/>
              <a:t>初始值可能被錯誤設為</a:t>
            </a:r>
            <a:r>
              <a:rPr lang="en-US" altLang="zh-TW" sz="1200" dirty="0"/>
              <a:t>0.01</a:t>
            </a:r>
            <a:r>
              <a:rPr lang="zh-TW" altLang="en-US" sz="1200" dirty="0"/>
              <a:t>，而不是</a:t>
            </a:r>
            <a:r>
              <a:rPr lang="en-US" altLang="zh-TW" sz="1200" dirty="0"/>
              <a:t>1.0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pPr lvl="1"/>
            <a:r>
              <a:rPr lang="zh-TW" altLang="en-US" sz="1200" dirty="0">
                <a:solidFill>
                  <a:srgbClr val="FF0000"/>
                </a:solidFill>
              </a:rPr>
              <a:t>衰減邏輯（</a:t>
            </a:r>
            <a:r>
              <a:rPr lang="en-US" altLang="zh-TW" sz="1200" dirty="0" err="1">
                <a:solidFill>
                  <a:srgbClr val="FF0000"/>
                </a:solidFill>
              </a:rPr>
              <a:t>epsilon_decay</a:t>
            </a:r>
            <a:r>
              <a:rPr lang="en-US" altLang="zh-TW" sz="1200" dirty="0">
                <a:solidFill>
                  <a:srgbClr val="FF0000"/>
                </a:solidFill>
              </a:rPr>
              <a:t> = 0.995</a:t>
            </a:r>
            <a:r>
              <a:rPr lang="zh-TW" altLang="en-US" sz="1200" dirty="0">
                <a:solidFill>
                  <a:srgbClr val="FF0000"/>
                </a:solidFill>
              </a:rPr>
              <a:t>）可能未正確執行。</a:t>
            </a:r>
            <a:endParaRPr lang="en-US" altLang="zh-TW" sz="1200" dirty="0">
              <a:solidFill>
                <a:srgbClr val="FF0000"/>
              </a:solidFill>
            </a:endParaRPr>
          </a:p>
          <a:p>
            <a:pPr lvl="1"/>
            <a:r>
              <a:rPr lang="zh-TW" altLang="en-US" sz="1200" dirty="0"/>
              <a:t>訓練回合數不足以讓</a:t>
            </a:r>
            <a:r>
              <a:rPr lang="en-US" altLang="zh-TW" sz="1200" dirty="0"/>
              <a:t>Epsilon</a:t>
            </a:r>
            <a:r>
              <a:rPr lang="zh-TW" altLang="en-US" sz="1200" dirty="0"/>
              <a:t>顯著下降（</a:t>
            </a:r>
            <a:r>
              <a:rPr lang="en-US" altLang="zh-TW" sz="1200" dirty="0"/>
              <a:t>0.995^100000 ≈ 0.0067</a:t>
            </a:r>
            <a:r>
              <a:rPr lang="zh-TW" altLang="en-US" sz="1200" dirty="0"/>
              <a:t>，應該下降更多）。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4F318C-396B-4BCC-4994-FFD26D877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071" y="1131590"/>
            <a:ext cx="380939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5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Code(1)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1F3961-FC8D-F1B1-4489-4263C1EF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44"/>
          <a:stretch/>
        </p:blipFill>
        <p:spPr>
          <a:xfrm>
            <a:off x="827584" y="987574"/>
            <a:ext cx="417646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7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Code(</a:t>
            </a:r>
            <a:r>
              <a:rPr lang="en-US" altLang="zh-TW"/>
              <a:t>2</a:t>
            </a:r>
            <a:r>
              <a:rPr lang="en-US"/>
              <a:t>)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6182A21-88FE-6F30-87AB-145F9496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49090"/>
            <a:ext cx="3861680" cy="41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95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Code(3)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1F3961-FC8D-F1B1-4489-4263C1EF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7574"/>
            <a:ext cx="4176464" cy="405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6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5658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程式結構概述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1403648" y="1635646"/>
            <a:ext cx="6818658" cy="2448272"/>
          </a:xfrm>
        </p:spPr>
        <p:txBody>
          <a:bodyPr/>
          <a:lstStyle/>
          <a:p>
            <a:r>
              <a:rPr lang="en-US" dirty="0"/>
              <a:t>main.py</a:t>
            </a:r>
          </a:p>
          <a:p>
            <a:r>
              <a:rPr lang="en-US" dirty="0"/>
              <a:t>├── environment.py (</a:t>
            </a:r>
            <a:r>
              <a:rPr lang="zh-TW" altLang="en-US" dirty="0"/>
              <a:t>遊戲環境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├── </a:t>
            </a:r>
            <a:r>
              <a:rPr lang="en-US" dirty="0"/>
              <a:t>network.py (DQN</a:t>
            </a:r>
            <a:r>
              <a:rPr lang="zh-TW" altLang="en-US" dirty="0"/>
              <a:t>神經網路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├── </a:t>
            </a:r>
            <a:r>
              <a:rPr lang="en-US" dirty="0"/>
              <a:t>replay_buffer.py (</a:t>
            </a:r>
            <a:r>
              <a:rPr lang="zh-TW" altLang="en-US" dirty="0"/>
              <a:t>經驗回放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├── </a:t>
            </a:r>
            <a:r>
              <a:rPr lang="en-US" dirty="0"/>
              <a:t>agent.py (DQN</a:t>
            </a:r>
            <a:r>
              <a:rPr lang="zh-TW" altLang="en-US" dirty="0"/>
              <a:t>智能體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├── </a:t>
            </a:r>
            <a:r>
              <a:rPr lang="en-US" dirty="0"/>
              <a:t>training.py (</a:t>
            </a:r>
            <a:r>
              <a:rPr lang="zh-TW" altLang="en-US" dirty="0"/>
              <a:t>訓練邏輯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└── </a:t>
            </a:r>
            <a:r>
              <a:rPr lang="en-US" dirty="0"/>
              <a:t>human_interaction.py (</a:t>
            </a:r>
            <a:r>
              <a:rPr lang="zh-TW" altLang="en-US" dirty="0"/>
              <a:t>人機互動</a:t>
            </a:r>
            <a:r>
              <a:rPr lang="en-US" altLang="zh-TW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3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技術特色 </a:t>
            </a:r>
            <a:r>
              <a:rPr lang="en-US" altLang="zh-TW" dirty="0"/>
              <a:t>– DQN</a:t>
            </a:r>
            <a:r>
              <a:rPr lang="zh-TW" altLang="en-US" dirty="0"/>
              <a:t>介紹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3929135" y="971395"/>
            <a:ext cx="4608512" cy="10680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什麼是</a:t>
            </a:r>
            <a:r>
              <a:rPr lang="en-US" altLang="zh-TW" b="1" dirty="0"/>
              <a:t>DQN</a:t>
            </a:r>
            <a:r>
              <a:rPr lang="zh-TW" altLang="en-US" b="1" dirty="0"/>
              <a:t>？</a:t>
            </a:r>
            <a:endParaRPr lang="en-US" altLang="zh-TW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200" dirty="0"/>
              <a:t>定義：</a:t>
            </a:r>
            <a:r>
              <a:rPr lang="nb-NO" altLang="zh-TW" sz="1200" dirty="0"/>
              <a:t>DQN</a:t>
            </a:r>
            <a:r>
              <a:rPr lang="zh-TW" altLang="en-US" sz="1200" dirty="0"/>
              <a:t>是一種強化學習（</a:t>
            </a:r>
            <a:r>
              <a:rPr lang="nb-NO" altLang="zh-TW" sz="1200" dirty="0"/>
              <a:t>Reinforcement Learning</a:t>
            </a:r>
            <a:r>
              <a:rPr lang="zh-TW" altLang="nb-NO" sz="1200" dirty="0"/>
              <a:t>）</a:t>
            </a:r>
            <a:r>
              <a:rPr lang="zh-TW" altLang="en-US" sz="1200" dirty="0"/>
              <a:t>方法，結合了深度學習（</a:t>
            </a:r>
            <a:r>
              <a:rPr lang="nb-NO" altLang="zh-TW" sz="1200" dirty="0"/>
              <a:t>Deep Learning</a:t>
            </a:r>
            <a:r>
              <a:rPr lang="zh-TW" altLang="nb-NO" sz="1200" dirty="0"/>
              <a:t>）</a:t>
            </a:r>
            <a:r>
              <a:rPr lang="zh-TW" altLang="en-US" sz="1200" dirty="0"/>
              <a:t>和</a:t>
            </a:r>
            <a:r>
              <a:rPr lang="nb-NO" altLang="zh-TW" sz="1200" dirty="0"/>
              <a:t>Q</a:t>
            </a:r>
            <a:r>
              <a:rPr lang="zh-TW" altLang="en-US" sz="1200" dirty="0"/>
              <a:t>學習（</a:t>
            </a:r>
            <a:r>
              <a:rPr lang="nb-NO" altLang="zh-TW" sz="1200" dirty="0"/>
              <a:t>Q-Learning</a:t>
            </a:r>
            <a:r>
              <a:rPr lang="zh-TW" altLang="nb-NO" sz="1200" dirty="0"/>
              <a:t>），</a:t>
            </a:r>
            <a:r>
              <a:rPr lang="zh-TW" altLang="en-US" sz="1200" dirty="0"/>
              <a:t>用來讓</a:t>
            </a:r>
            <a:r>
              <a:rPr lang="nb-NO" altLang="zh-TW" sz="1200" dirty="0"/>
              <a:t>AI</a:t>
            </a:r>
            <a:r>
              <a:rPr lang="zh-TW" altLang="en-US" sz="1200" dirty="0"/>
              <a:t>在複雜環境中學習最佳行動策略。</a:t>
            </a:r>
            <a:endParaRPr lang="en-US" altLang="zh-TW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200" b="1" dirty="0"/>
              <a:t>核心目標</a:t>
            </a:r>
            <a:r>
              <a:rPr lang="zh-TW" altLang="en-US" sz="1200" dirty="0"/>
              <a:t>：讓</a:t>
            </a:r>
            <a:r>
              <a:rPr lang="en-US" altLang="zh-TW" sz="1200" dirty="0"/>
              <a:t>AI</a:t>
            </a:r>
            <a:r>
              <a:rPr lang="zh-TW" altLang="en-US" sz="1200" dirty="0"/>
              <a:t>通過試錯，學會在不同情況下選擇最有價值的行動（例如在</a:t>
            </a:r>
            <a:r>
              <a:rPr lang="en-US" altLang="zh-TW" sz="1200" dirty="0"/>
              <a:t>21</a:t>
            </a:r>
            <a:r>
              <a:rPr lang="zh-TW" altLang="en-US" sz="1200" dirty="0"/>
              <a:t>點中選擇“要牌”或“停止”）。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1800" b="1" dirty="0"/>
          </a:p>
          <a:p>
            <a:pPr marL="457200" lvl="1" indent="0">
              <a:buNone/>
            </a:pPr>
            <a:endParaRPr lang="zh-TW" altLang="en-US" sz="18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8EB085-04E8-E996-51BE-96FDB0270B1F}"/>
              </a:ext>
            </a:extLst>
          </p:cNvPr>
          <p:cNvSpPr txBox="1">
            <a:spLocks/>
          </p:cNvSpPr>
          <p:nvPr/>
        </p:nvSpPr>
        <p:spPr>
          <a:xfrm>
            <a:off x="3947661" y="2420002"/>
            <a:ext cx="4608512" cy="13681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nb-NO" altLang="zh-TW" b="1" dirty="0"/>
              <a:t>DQN</a:t>
            </a:r>
            <a:r>
              <a:rPr lang="zh-TW" altLang="en-US" b="1" dirty="0"/>
              <a:t>如何工作？</a:t>
            </a:r>
            <a:endParaRPr lang="en-US" altLang="zh-TW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200" b="1" dirty="0"/>
              <a:t>Q</a:t>
            </a:r>
            <a:r>
              <a:rPr lang="zh-TW" altLang="en-US" sz="1200" b="1" dirty="0"/>
              <a:t>值</a:t>
            </a:r>
            <a:r>
              <a:rPr lang="zh-TW" altLang="en-US" sz="1200" dirty="0"/>
              <a:t>：</a:t>
            </a:r>
            <a:r>
              <a:rPr lang="en-US" altLang="zh-TW" sz="1200" dirty="0"/>
              <a:t>Q</a:t>
            </a:r>
            <a:r>
              <a:rPr lang="zh-TW" altLang="en-US" sz="1200" dirty="0"/>
              <a:t>值表示某個行動在某個狀態下的長期回報。</a:t>
            </a:r>
            <a:r>
              <a:rPr lang="en-US" altLang="zh-TW" sz="1200" dirty="0"/>
              <a:t>DQN</a:t>
            </a:r>
            <a:r>
              <a:rPr lang="zh-TW" altLang="en-US" sz="1200" dirty="0"/>
              <a:t>用神經網路估計</a:t>
            </a:r>
            <a:r>
              <a:rPr lang="en-US" altLang="zh-TW" sz="1200" dirty="0"/>
              <a:t>Q</a:t>
            </a:r>
            <a:r>
              <a:rPr lang="zh-TW" altLang="en-US" sz="1200" dirty="0"/>
              <a:t>值，例如“如果我現在要牌，未來能贏多少分”。</a:t>
            </a:r>
          </a:p>
          <a:p>
            <a:pPr>
              <a:buFont typeface="Arial" panose="020B0604020202020204" pitchFamily="34" charset="0"/>
              <a:buChar char="•"/>
            </a:pPr>
            <a:endParaRPr lang="zh-TW" altLang="en-US" sz="1200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TW" altLang="en-US" sz="1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TW" sz="18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zh-TW" altLang="en-US" sz="18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8C7A35B-AED4-0651-211B-A8BA12A40258}"/>
              </a:ext>
            </a:extLst>
          </p:cNvPr>
          <p:cNvSpPr txBox="1">
            <a:spLocks/>
          </p:cNvSpPr>
          <p:nvPr/>
        </p:nvSpPr>
        <p:spPr>
          <a:xfrm>
            <a:off x="3958277" y="3320102"/>
            <a:ext cx="4608512" cy="936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+mn-ea"/>
              </a:rPr>
              <a:t>在</a:t>
            </a:r>
            <a:r>
              <a:rPr lang="en-US" altLang="zh-TW" b="1" dirty="0">
                <a:latin typeface="+mn-ea"/>
              </a:rPr>
              <a:t>21</a:t>
            </a:r>
            <a:r>
              <a:rPr lang="zh-TW" altLang="en-US" b="1" dirty="0">
                <a:latin typeface="+mn-ea"/>
              </a:rPr>
              <a:t>點中的應用</a:t>
            </a:r>
            <a:r>
              <a:rPr lang="zh-TW" altLang="en-US" dirty="0">
                <a:latin typeface="+mn-ea"/>
              </a:rPr>
              <a:t>： </a:t>
            </a:r>
            <a:endParaRPr lang="en-US" altLang="zh-TW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200" dirty="0"/>
              <a:t>狀態：玩家的歷史行動、莊家總和、玩家第二張牌、剩餘牌分佈。</a:t>
            </a:r>
            <a:endParaRPr lang="en-US" altLang="zh-TW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200" dirty="0"/>
              <a:t>行動：要牌（</a:t>
            </a:r>
            <a:r>
              <a:rPr lang="en-US" altLang="zh-TW" sz="1200" dirty="0"/>
              <a:t>1</a:t>
            </a:r>
            <a:r>
              <a:rPr lang="zh-TW" altLang="en-US" sz="1200" dirty="0"/>
              <a:t>）或停止（</a:t>
            </a:r>
            <a:r>
              <a:rPr lang="en-US" altLang="zh-TW" sz="1200" dirty="0"/>
              <a:t>0</a:t>
            </a:r>
            <a:r>
              <a:rPr lang="zh-TW" altLang="en-US" sz="1200" dirty="0"/>
              <a:t>）。</a:t>
            </a:r>
            <a:endParaRPr lang="en-US" altLang="zh-TW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200" dirty="0"/>
              <a:t>獎勵：贏</a:t>
            </a:r>
            <a:r>
              <a:rPr lang="en-US" altLang="zh-TW" sz="1200" dirty="0"/>
              <a:t>+1</a:t>
            </a:r>
            <a:r>
              <a:rPr lang="zh-TW" altLang="en-US" sz="1200" dirty="0"/>
              <a:t>，輸</a:t>
            </a:r>
            <a:r>
              <a:rPr lang="en-US" altLang="zh-TW" sz="1200" dirty="0"/>
              <a:t>-1</a:t>
            </a:r>
            <a:r>
              <a:rPr lang="zh-TW" altLang="en-US" sz="1200" dirty="0"/>
              <a:t>，平手</a:t>
            </a:r>
            <a:r>
              <a:rPr lang="en-US" altLang="zh-TW" sz="1200" dirty="0"/>
              <a:t>0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200" dirty="0"/>
              <a:t>DQN</a:t>
            </a:r>
            <a:r>
              <a:rPr lang="zh-TW" altLang="en-US" sz="1200" dirty="0"/>
              <a:t>角色：通過神經網路預測每個行動的</a:t>
            </a:r>
            <a:r>
              <a:rPr lang="en-US" altLang="zh-TW" sz="1200" dirty="0"/>
              <a:t>Q</a:t>
            </a:r>
            <a:r>
              <a:rPr lang="zh-TW" altLang="en-US" sz="1200" dirty="0"/>
              <a:t>值，幫助</a:t>
            </a:r>
            <a:r>
              <a:rPr lang="en-US" altLang="zh-TW" sz="1200" dirty="0"/>
              <a:t>AI</a:t>
            </a:r>
            <a:r>
              <a:rPr lang="zh-TW" altLang="en-US" sz="1200" dirty="0"/>
              <a:t>決定要牌還是停止。</a:t>
            </a:r>
          </a:p>
        </p:txBody>
      </p:sp>
    </p:spTree>
    <p:extLst>
      <p:ext uri="{BB962C8B-B14F-4D97-AF65-F5344CB8AC3E}">
        <p14:creationId xmlns:p14="http://schemas.microsoft.com/office/powerpoint/2010/main" val="95685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技術特色 </a:t>
            </a:r>
            <a:r>
              <a:rPr lang="en-US" altLang="zh-TW" dirty="0"/>
              <a:t>- DQN</a:t>
            </a:r>
            <a:r>
              <a:rPr lang="zh-TW" altLang="en-US" dirty="0"/>
              <a:t>與狀態設計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0"/>
          </p:nvPr>
        </p:nvSpPr>
        <p:spPr>
          <a:xfrm>
            <a:off x="3995936" y="1435796"/>
            <a:ext cx="4608512" cy="8572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DQN</a:t>
            </a:r>
            <a:r>
              <a:rPr lang="zh-TW" altLang="en-US" b="1" dirty="0"/>
              <a:t>（深度</a:t>
            </a:r>
            <a:r>
              <a:rPr lang="en-US" altLang="zh-TW" b="1" dirty="0"/>
              <a:t>Q</a:t>
            </a:r>
            <a:r>
              <a:rPr lang="zh-TW" altLang="en-US" b="1" dirty="0"/>
              <a:t>學習）</a:t>
            </a:r>
            <a:endParaRPr lang="en-US" altLang="zh-TW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200" dirty="0"/>
              <a:t>預測行動</a:t>
            </a:r>
            <a:r>
              <a:rPr lang="en-US" altLang="zh-TW" sz="1200" dirty="0"/>
              <a:t>Q</a:t>
            </a:r>
            <a:r>
              <a:rPr lang="zh-TW" altLang="en-US" sz="1200" dirty="0"/>
              <a:t>值（要牌</a:t>
            </a:r>
            <a:r>
              <a:rPr lang="en-US" altLang="zh-TW" sz="1200" dirty="0"/>
              <a:t>/</a:t>
            </a:r>
            <a:r>
              <a:rPr lang="zh-TW" altLang="en-US" sz="1200" dirty="0"/>
              <a:t>停止）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200" dirty="0"/>
              <a:t>使用優先經驗回放</a:t>
            </a:r>
          </a:p>
          <a:p>
            <a:pPr marL="457200" lvl="1" indent="0">
              <a:buNone/>
            </a:pPr>
            <a:endParaRPr lang="en-US" altLang="zh-TW" sz="1800" b="1" dirty="0"/>
          </a:p>
          <a:p>
            <a:pPr marL="457200" lvl="1" indent="0">
              <a:buNone/>
            </a:pPr>
            <a:endParaRPr lang="zh-TW" altLang="en-US" sz="180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8EB085-04E8-E996-51BE-96FDB0270B1F}"/>
              </a:ext>
            </a:extLst>
          </p:cNvPr>
          <p:cNvSpPr txBox="1">
            <a:spLocks/>
          </p:cNvSpPr>
          <p:nvPr/>
        </p:nvSpPr>
        <p:spPr>
          <a:xfrm>
            <a:off x="3995936" y="2355726"/>
            <a:ext cx="4608512" cy="13681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增強狀態表示：</a:t>
            </a:r>
            <a:endParaRPr lang="en-US" altLang="zh-TW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+mn-ea"/>
              </a:rPr>
              <a:t>舊狀態：</a:t>
            </a:r>
            <a:r>
              <a:rPr lang="en-US" altLang="zh-TW" sz="1200" dirty="0">
                <a:latin typeface="+mn-ea"/>
              </a:rPr>
              <a:t>[</a:t>
            </a:r>
            <a:r>
              <a:rPr lang="zh-TW" altLang="en-US" sz="1200" dirty="0">
                <a:latin typeface="+mn-ea"/>
              </a:rPr>
              <a:t>莊家總和</a:t>
            </a:r>
            <a:r>
              <a:rPr lang="en-US" altLang="zh-TW" sz="1200" dirty="0">
                <a:latin typeface="+mn-ea"/>
              </a:rPr>
              <a:t>, </a:t>
            </a:r>
            <a:r>
              <a:rPr lang="zh-TW" altLang="en-US" sz="1200" dirty="0">
                <a:latin typeface="+mn-ea"/>
              </a:rPr>
              <a:t>玩家第二張牌</a:t>
            </a:r>
            <a:r>
              <a:rPr lang="en-US" altLang="zh-TW" sz="1200" dirty="0">
                <a:latin typeface="+mn-ea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+mn-ea"/>
              </a:rPr>
              <a:t>新狀態：</a:t>
            </a:r>
            <a:r>
              <a:rPr lang="en-US" altLang="zh-TW" sz="1200" dirty="0">
                <a:latin typeface="+mn-ea"/>
              </a:rPr>
              <a:t>[</a:t>
            </a:r>
            <a:r>
              <a:rPr lang="zh-TW" altLang="en-US" sz="1200" dirty="0">
                <a:latin typeface="+mn-ea"/>
              </a:rPr>
              <a:t>玩家過去</a:t>
            </a:r>
            <a:r>
              <a:rPr lang="en-US" altLang="zh-TW" sz="1200" dirty="0">
                <a:latin typeface="+mn-ea"/>
              </a:rPr>
              <a:t>5</a:t>
            </a:r>
            <a:r>
              <a:rPr lang="zh-TW" altLang="en-US" sz="1200" dirty="0">
                <a:latin typeface="+mn-ea"/>
              </a:rPr>
              <a:t>回合行動</a:t>
            </a:r>
            <a:r>
              <a:rPr lang="en-US" altLang="zh-TW" sz="1200" dirty="0">
                <a:latin typeface="+mn-ea"/>
              </a:rPr>
              <a:t>, </a:t>
            </a:r>
            <a:r>
              <a:rPr lang="zh-TW" altLang="en-US" sz="1200" dirty="0">
                <a:latin typeface="+mn-ea"/>
              </a:rPr>
              <a:t>莊家總和</a:t>
            </a:r>
            <a:r>
              <a:rPr lang="en-US" altLang="zh-TW" sz="1200" dirty="0">
                <a:latin typeface="+mn-ea"/>
              </a:rPr>
              <a:t>, </a:t>
            </a:r>
            <a:r>
              <a:rPr lang="zh-TW" altLang="en-US" sz="1200" dirty="0">
                <a:latin typeface="+mn-ea"/>
              </a:rPr>
              <a:t>玩家第二張牌</a:t>
            </a:r>
            <a:r>
              <a:rPr lang="en-US" altLang="zh-TW" sz="1200" dirty="0">
                <a:latin typeface="+mn-ea"/>
              </a:rPr>
              <a:t>, </a:t>
            </a:r>
            <a:r>
              <a:rPr lang="zh-TW" altLang="en-US" sz="1200" dirty="0">
                <a:latin typeface="+mn-ea"/>
              </a:rPr>
              <a:t>剩餘牌分佈</a:t>
            </a:r>
            <a:r>
              <a:rPr lang="en-US" altLang="zh-TW" sz="1200" dirty="0">
                <a:latin typeface="+mn-ea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+mn-ea"/>
              </a:rPr>
              <a:t>例：</a:t>
            </a:r>
            <a:r>
              <a:rPr lang="en-US" altLang="zh-TW" sz="1200" dirty="0">
                <a:latin typeface="+mn-ea"/>
              </a:rPr>
              <a:t>[0, 1, 1, 0, 0, 15, 6, 4, 4, 4, 4, 4, 4, 4, 4, 4, 4]</a:t>
            </a:r>
          </a:p>
          <a:p>
            <a:pPr lvl="1">
              <a:buFont typeface="Arial" panose="020B0604020202020204" pitchFamily="34" charset="0"/>
              <a:buChar char="•"/>
            </a:pPr>
            <a:endParaRPr lang="zh-TW" altLang="en-US" sz="1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TW" sz="18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zh-TW" altLang="en-US" sz="18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8C7A35B-AED4-0651-211B-A8BA12A40258}"/>
              </a:ext>
            </a:extLst>
          </p:cNvPr>
          <p:cNvSpPr txBox="1">
            <a:spLocks/>
          </p:cNvSpPr>
          <p:nvPr/>
        </p:nvSpPr>
        <p:spPr>
          <a:xfrm>
            <a:off x="3995936" y="3651870"/>
            <a:ext cx="4608512" cy="936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+mn-ea"/>
              </a:rPr>
              <a:t>特色</a:t>
            </a:r>
            <a:r>
              <a:rPr lang="zh-TW" altLang="en-US" dirty="0">
                <a:latin typeface="+mn-ea"/>
              </a:rPr>
              <a:t>： </a:t>
            </a:r>
            <a:endParaRPr lang="en-US" altLang="zh-TW" dirty="0">
              <a:latin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200" dirty="0"/>
              <a:t>玩家歷史：預測策略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200" dirty="0"/>
              <a:t>牌組分佈：單副牌（</a:t>
            </a:r>
            <a:r>
              <a:rPr lang="en-US" altLang="zh-TW" sz="1200" dirty="0"/>
              <a:t>52</a:t>
            </a:r>
            <a:r>
              <a:rPr lang="zh-TW" altLang="en-US" sz="1200" dirty="0"/>
              <a:t>張）追蹤</a:t>
            </a:r>
          </a:p>
        </p:txBody>
      </p:sp>
    </p:spTree>
    <p:extLst>
      <p:ext uri="{BB962C8B-B14F-4D97-AF65-F5344CB8AC3E}">
        <p14:creationId xmlns:p14="http://schemas.microsoft.com/office/powerpoint/2010/main" val="341521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技術特色 </a:t>
            </a:r>
            <a:r>
              <a:rPr lang="en-US" altLang="zh-TW" dirty="0"/>
              <a:t>- DQN</a:t>
            </a:r>
            <a:r>
              <a:rPr lang="zh-TW" altLang="en-US" dirty="0"/>
              <a:t>與狀態設計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A760C0-E439-27DE-B946-222E23881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396494"/>
            <a:ext cx="4029637" cy="6763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699C02-4DE4-F34A-759B-803CA3244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453527"/>
            <a:ext cx="4572638" cy="724001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8135BED-4A41-D245-F6FD-303A8C6D4411}"/>
              </a:ext>
            </a:extLst>
          </p:cNvPr>
          <p:cNvSpPr txBox="1">
            <a:spLocks/>
          </p:cNvSpPr>
          <p:nvPr/>
        </p:nvSpPr>
        <p:spPr>
          <a:xfrm>
            <a:off x="4015409" y="3219822"/>
            <a:ext cx="4644646" cy="11585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/>
              <a:t>玩家歷史：</a:t>
            </a:r>
            <a:r>
              <a:rPr lang="en-US" altLang="zh-TW" sz="1600" b="1" dirty="0"/>
              <a:t>0=</a:t>
            </a:r>
            <a:r>
              <a:rPr lang="zh-TW" altLang="en-US" sz="1600" b="1" dirty="0"/>
              <a:t>停止</a:t>
            </a:r>
            <a:r>
              <a:rPr lang="en-US" altLang="zh-TW" sz="1600" b="1" dirty="0"/>
              <a:t>, 1=</a:t>
            </a:r>
            <a:r>
              <a:rPr lang="zh-TW" altLang="en-US" sz="1600" b="1" dirty="0"/>
              <a:t>要牌</a:t>
            </a:r>
            <a:endParaRPr lang="en-US" altLang="zh-TW" sz="16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/>
              <a:t>當前局：莊家</a:t>
            </a:r>
            <a:r>
              <a:rPr lang="en-US" altLang="zh-TW" sz="1600" b="1" dirty="0"/>
              <a:t>15, </a:t>
            </a:r>
            <a:r>
              <a:rPr lang="zh-TW" altLang="en-US" sz="1600" b="1" dirty="0"/>
              <a:t>玩家第二張</a:t>
            </a:r>
            <a:r>
              <a:rPr lang="en-US" altLang="zh-TW" sz="1600" b="1" dirty="0"/>
              <a:t>6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/>
              <a:t>牌分佈：單副牌</a:t>
            </a:r>
            <a:r>
              <a:rPr lang="en-US" altLang="zh-TW" sz="1600" b="1" dirty="0"/>
              <a:t>1</a:t>
            </a:r>
            <a:r>
              <a:rPr lang="zh-TW" altLang="en-US" sz="1600" b="1" dirty="0"/>
              <a:t>到</a:t>
            </a:r>
            <a:r>
              <a:rPr lang="en-US" altLang="zh-TW" sz="1600" b="1" dirty="0"/>
              <a:t>10</a:t>
            </a:r>
            <a:r>
              <a:rPr lang="zh-TW" altLang="en-US" sz="1600" b="1" dirty="0"/>
              <a:t>的剩餘張數</a:t>
            </a:r>
            <a:endParaRPr lang="en-US" altLang="zh-TW" sz="1800" b="1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7645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3F0-D9B7-45B3-8CCE-FC38C8A8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訓練過程與成果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FDC2-331B-4EC8-8BDC-D4816A14D16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57694" y="2902012"/>
            <a:ext cx="2773784" cy="417031"/>
          </a:xfrm>
        </p:spPr>
        <p:txBody>
          <a:bodyPr/>
          <a:lstStyle/>
          <a:p>
            <a:r>
              <a:rPr lang="zh-TW" altLang="en-US" dirty="0"/>
              <a:t>學習曲線（假設數據）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323A3-8C91-4A5C-86F6-5B68E13893E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540649" y="3365170"/>
            <a:ext cx="2407874" cy="1084773"/>
          </a:xfrm>
        </p:spPr>
        <p:txBody>
          <a:bodyPr/>
          <a:lstStyle/>
          <a:p>
            <a:r>
              <a:rPr lang="zh-TW" altLang="en-US" sz="1400" dirty="0"/>
              <a:t>平均回報從</a:t>
            </a:r>
            <a:r>
              <a:rPr lang="en-US" altLang="zh-TW" sz="1400" dirty="0"/>
              <a:t>-0.026</a:t>
            </a:r>
            <a:r>
              <a:rPr lang="zh-TW" altLang="en-US" sz="1400" dirty="0"/>
              <a:t>提升到</a:t>
            </a:r>
            <a:r>
              <a:rPr lang="en-US" altLang="zh-TW" sz="1400" dirty="0"/>
              <a:t>0.16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r>
              <a:rPr lang="zh-TW" altLang="en-US" sz="1400" dirty="0"/>
              <a:t>勝率從</a:t>
            </a:r>
            <a:r>
              <a:rPr lang="en-US" altLang="zh-TW" sz="1400" dirty="0"/>
              <a:t>46%</a:t>
            </a:r>
            <a:r>
              <a:rPr lang="zh-TW" altLang="en-US" sz="1400" dirty="0"/>
              <a:t>提升到</a:t>
            </a:r>
            <a:r>
              <a:rPr lang="en-US" altLang="zh-TW" sz="1400" dirty="0"/>
              <a:t>54%</a:t>
            </a:r>
            <a:r>
              <a:rPr lang="zh-TW" altLang="en-US" sz="1400" dirty="0"/>
              <a:t>。</a:t>
            </a:r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B9FBC-F2B3-4AD2-A6CD-9D9D33149A0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zh-TW" altLang="en-US" dirty="0"/>
              <a:t>成果顯現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68768B-CE0A-4805-BD29-5B604E656D6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00192" y="3507854"/>
            <a:ext cx="2256946" cy="1084773"/>
          </a:xfrm>
        </p:spPr>
        <p:txBody>
          <a:bodyPr/>
          <a:lstStyle/>
          <a:p>
            <a:r>
              <a:rPr lang="en-US" altLang="zh-TW" sz="1400" dirty="0"/>
              <a:t>AI</a:t>
            </a:r>
            <a:r>
              <a:rPr lang="zh-TW" altLang="en-US" sz="1400" dirty="0"/>
              <a:t>能根據玩家歷史調整策略（例如玩家常要牌時更保守）。</a:t>
            </a:r>
            <a:endParaRPr lang="en-US" altLang="zh-TW" sz="1400" dirty="0"/>
          </a:p>
          <a:p>
            <a:r>
              <a:rPr lang="zh-TW" altLang="en-US" sz="1400" dirty="0"/>
              <a:t>利用剩餘牌分佈避免爆牌。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4E2141-CD40-4CB3-A583-A8D31B831E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zh-TW" altLang="en-US" dirty="0"/>
              <a:t>訓練設定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50266B-C5F1-49AC-BE38-DDC2C284665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altLang="zh-TW" sz="1400" dirty="0"/>
              <a:t>100</a:t>
            </a:r>
            <a:r>
              <a:rPr lang="zh-TW" altLang="en-US" sz="1400" dirty="0"/>
              <a:t>萬回合，</a:t>
            </a:r>
            <a:r>
              <a:rPr lang="en-US" altLang="zh-TW" sz="1400" dirty="0"/>
              <a:t>1</a:t>
            </a:r>
            <a:r>
              <a:rPr lang="zh-TW" altLang="en-US" sz="1400" dirty="0"/>
              <a:t>副牌，玩家策略為“低於</a:t>
            </a:r>
            <a:r>
              <a:rPr lang="en-US" altLang="zh-TW" sz="1400" dirty="0"/>
              <a:t>17</a:t>
            </a:r>
            <a:r>
              <a:rPr lang="zh-TW" altLang="en-US" sz="1400" dirty="0"/>
              <a:t>要牌”。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7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D837A9-DB9A-4ED0-F44E-918CFAE7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dirty="0"/>
              <a:t>訓練過程與成果</a:t>
            </a:r>
            <a:r>
              <a:rPr lang="en-US" altLang="zh-TW" dirty="0"/>
              <a:t>-</a:t>
            </a:r>
            <a:r>
              <a:rPr lang="zh-TW" altLang="en-US" dirty="0"/>
              <a:t>學習曲線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DDC1D7A-B550-154C-160B-2CC9D6EE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23478"/>
            <a:ext cx="1259632" cy="1202892"/>
          </a:xfrm>
          <a:prstGeom prst="rect">
            <a:avLst/>
          </a:prstGeom>
        </p:spPr>
      </p:pic>
      <p:pic>
        <p:nvPicPr>
          <p:cNvPr id="12" name="圖片 11" descr="一張含有 文字, 繪圖, 數字, 圖表 的圖片&#10;&#10;AI 產生的內容可能不正確。">
            <a:extLst>
              <a:ext uri="{FF2B5EF4-FFF2-40B4-BE49-F238E27FC236}">
                <a16:creationId xmlns:a16="http://schemas.microsoft.com/office/drawing/2014/main" id="{1681F24D-17C6-9525-03EB-8452039D16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58" y="987574"/>
            <a:ext cx="6228692" cy="39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9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D837A9-DB9A-4ED0-F44E-918CFAE7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dirty="0"/>
              <a:t>訓練過程與成果</a:t>
            </a:r>
            <a:r>
              <a:rPr lang="en-US" altLang="zh-TW" dirty="0"/>
              <a:t>-</a:t>
            </a:r>
            <a:r>
              <a:rPr lang="zh-TW" altLang="en-US" dirty="0"/>
              <a:t>學習曲線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DDC1D7A-B550-154C-160B-2CC9D6EE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23478"/>
            <a:ext cx="1259632" cy="1202892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81A8369-6A17-495E-F57C-694745AD9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975" y="1275606"/>
            <a:ext cx="3446097" cy="2160240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9C15118-9F97-A29E-7E07-6A64136B2849}"/>
              </a:ext>
            </a:extLst>
          </p:cNvPr>
          <p:cNvSpPr txBox="1">
            <a:spLocks/>
          </p:cNvSpPr>
          <p:nvPr/>
        </p:nvSpPr>
        <p:spPr>
          <a:xfrm>
            <a:off x="-90737" y="1635646"/>
            <a:ext cx="5688632" cy="20211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/>
              <a:t>Average Reward</a:t>
            </a:r>
            <a:r>
              <a:rPr lang="zh-TW" altLang="en-US" sz="1600" b="1" dirty="0"/>
              <a:t>（平均回報）</a:t>
            </a:r>
            <a:endParaRPr lang="en-US" altLang="zh-TW" sz="1600" b="1" dirty="0"/>
          </a:p>
          <a:p>
            <a:r>
              <a:rPr lang="zh-TW" altLang="en-US" sz="1600" dirty="0"/>
              <a:t>觀察：平均回報從</a:t>
            </a:r>
            <a:r>
              <a:rPr lang="en-US" altLang="zh-TW" sz="1600" dirty="0"/>
              <a:t>-0.026</a:t>
            </a:r>
            <a:r>
              <a:rPr lang="zh-TW" altLang="en-US" sz="1600" dirty="0"/>
              <a:t>開始，波動較大，最高達到</a:t>
            </a:r>
            <a:r>
              <a:rPr lang="en-US" altLang="zh-TW" sz="1600" dirty="0"/>
              <a:t>0.15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r>
              <a:rPr lang="zh-TW" altLang="en-US" sz="1600" dirty="0"/>
              <a:t>分析：</a:t>
            </a:r>
            <a:endParaRPr lang="en-US" altLang="zh-TW" sz="1600" dirty="0"/>
          </a:p>
          <a:p>
            <a:pPr lvl="1"/>
            <a:r>
              <a:rPr lang="zh-TW" altLang="en-US" sz="1200" dirty="0"/>
              <a:t>平均回報表示</a:t>
            </a:r>
            <a:r>
              <a:rPr lang="en-US" altLang="zh-TW" sz="1200" dirty="0"/>
              <a:t>AI</a:t>
            </a:r>
            <a:r>
              <a:rPr lang="zh-TW" altLang="en-US" sz="1200" dirty="0"/>
              <a:t>在多局遊戲中的平均獎勵（莊家贏</a:t>
            </a:r>
            <a:r>
              <a:rPr lang="en-US" altLang="zh-TW" sz="1200" dirty="0"/>
              <a:t>+1</a:t>
            </a:r>
            <a:r>
              <a:rPr lang="zh-TW" altLang="en-US" sz="1200" dirty="0"/>
              <a:t>，輸</a:t>
            </a:r>
            <a:r>
              <a:rPr lang="en-US" altLang="zh-TW" sz="1200" dirty="0"/>
              <a:t>-1</a:t>
            </a:r>
            <a:r>
              <a:rPr lang="zh-TW" altLang="en-US" sz="1200" dirty="0"/>
              <a:t>，平手</a:t>
            </a:r>
            <a:r>
              <a:rPr lang="en-US" altLang="zh-TW" sz="1200" dirty="0"/>
              <a:t>0</a:t>
            </a:r>
            <a:r>
              <a:rPr lang="zh-TW" altLang="en-US" sz="1200" dirty="0"/>
              <a:t>）。</a:t>
            </a:r>
            <a:endParaRPr lang="en-US" altLang="zh-TW" sz="1200" dirty="0"/>
          </a:p>
          <a:p>
            <a:pPr lvl="1"/>
            <a:r>
              <a:rPr lang="zh-TW" altLang="en-US" sz="1200" dirty="0"/>
              <a:t>從</a:t>
            </a:r>
            <a:r>
              <a:rPr lang="en-US" altLang="zh-TW" sz="1200" dirty="0"/>
              <a:t>-0.025</a:t>
            </a:r>
            <a:r>
              <a:rPr lang="zh-TW" altLang="en-US" sz="1200" dirty="0"/>
              <a:t>到</a:t>
            </a:r>
            <a:r>
              <a:rPr lang="en-US" altLang="zh-TW" sz="1200" dirty="0"/>
              <a:t>0.15</a:t>
            </a:r>
            <a:r>
              <a:rPr lang="zh-TW" altLang="en-US" sz="1200" dirty="0"/>
              <a:t>，顯示</a:t>
            </a:r>
            <a:r>
              <a:rPr lang="en-US" altLang="zh-TW" sz="1200" dirty="0"/>
              <a:t>AI</a:t>
            </a:r>
            <a:r>
              <a:rPr lang="zh-TW" altLang="en-US" sz="1200" dirty="0"/>
              <a:t>的表現從略輸變成稍贏，但波動較大，沒有穩定上升趨勢。這可能表示</a:t>
            </a:r>
            <a:r>
              <a:rPr lang="en-US" altLang="zh-TW" sz="1200" dirty="0"/>
              <a:t>AI</a:t>
            </a:r>
            <a:r>
              <a:rPr lang="zh-TW" altLang="en-US" sz="1200" dirty="0"/>
              <a:t>學到的策略不夠穩定，或者訓練過程中探索與利用的平衡（</a:t>
            </a:r>
            <a:r>
              <a:rPr lang="en-US" altLang="zh-TW" sz="1200" dirty="0"/>
              <a:t>Epsilon</a:t>
            </a:r>
            <a:r>
              <a:rPr lang="zh-TW" altLang="en-US" sz="1200" dirty="0"/>
              <a:t>）有問題。</a:t>
            </a:r>
          </a:p>
        </p:txBody>
      </p:sp>
    </p:spTree>
    <p:extLst>
      <p:ext uri="{BB962C8B-B14F-4D97-AF65-F5344CB8AC3E}">
        <p14:creationId xmlns:p14="http://schemas.microsoft.com/office/powerpoint/2010/main" val="270812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D837A9-DB9A-4ED0-F44E-918CFAE7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>
            <a:normAutofit/>
          </a:bodyPr>
          <a:lstStyle/>
          <a:p>
            <a:r>
              <a:rPr lang="zh-TW" altLang="en-US" dirty="0"/>
              <a:t>訓練過程與成果</a:t>
            </a:r>
            <a:r>
              <a:rPr lang="en-US" altLang="zh-TW" dirty="0"/>
              <a:t>-</a:t>
            </a:r>
            <a:r>
              <a:rPr lang="zh-TW" altLang="en-US" dirty="0"/>
              <a:t>學習曲線</a:t>
            </a:r>
            <a:r>
              <a:rPr lang="en-US" altLang="zh-TW" dirty="0"/>
              <a:t>(3)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DDC1D7A-B550-154C-160B-2CC9D6EE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23478"/>
            <a:ext cx="1259632" cy="1202892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9C15118-9F97-A29E-7E07-6A64136B2849}"/>
              </a:ext>
            </a:extLst>
          </p:cNvPr>
          <p:cNvSpPr txBox="1">
            <a:spLocks/>
          </p:cNvSpPr>
          <p:nvPr/>
        </p:nvSpPr>
        <p:spPr>
          <a:xfrm>
            <a:off x="-90737" y="1635646"/>
            <a:ext cx="5688632" cy="20211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/>
              <a:t>Win Rate</a:t>
            </a:r>
            <a:r>
              <a:rPr lang="zh-TW" altLang="en-US" sz="1600" b="1" dirty="0"/>
              <a:t>（勝率）</a:t>
            </a:r>
            <a:endParaRPr lang="en-US" altLang="zh-TW" sz="1600" b="1" dirty="0"/>
          </a:p>
          <a:p>
            <a:r>
              <a:rPr lang="zh-TW" altLang="en-US" sz="1600" dirty="0"/>
              <a:t>觀察：勝率從</a:t>
            </a:r>
            <a:r>
              <a:rPr lang="en-US" altLang="zh-TW" sz="1600" dirty="0"/>
              <a:t>45%</a:t>
            </a:r>
            <a:r>
              <a:rPr lang="zh-TW" altLang="en-US" sz="1600" dirty="0"/>
              <a:t>開始，波動後上升到</a:t>
            </a:r>
            <a:r>
              <a:rPr lang="en-US" altLang="zh-TW" sz="1600" dirty="0"/>
              <a:t>54.5%</a:t>
            </a:r>
            <a:r>
              <a:rPr lang="zh-TW" altLang="en-US" sz="1600" dirty="0"/>
              <a:t>左右。</a:t>
            </a:r>
            <a:endParaRPr lang="en-US" altLang="zh-TW" sz="1600" dirty="0"/>
          </a:p>
          <a:p>
            <a:r>
              <a:rPr lang="zh-TW" altLang="en-US" sz="1600" dirty="0"/>
              <a:t>分析：</a:t>
            </a:r>
            <a:endParaRPr lang="en-US" altLang="zh-TW" sz="1600" dirty="0"/>
          </a:p>
          <a:p>
            <a:pPr lvl="1"/>
            <a:r>
              <a:rPr lang="zh-TW" altLang="en-US" sz="1200" dirty="0"/>
              <a:t>勝率表示莊家贏的局數比例，應該隨著訓練提升。</a:t>
            </a:r>
            <a:endParaRPr lang="en-US" altLang="zh-TW" sz="1200" dirty="0"/>
          </a:p>
          <a:p>
            <a:pPr lvl="1"/>
            <a:r>
              <a:rPr lang="zh-TW" altLang="en-US" sz="1200" dirty="0"/>
              <a:t>這裡勝率有稍微明顯提升，顯示</a:t>
            </a:r>
            <a:r>
              <a:rPr lang="en-US" altLang="zh-TW" sz="1200" dirty="0"/>
              <a:t>AI</a:t>
            </a:r>
            <a:r>
              <a:rPr lang="zh-TW" altLang="en-US" sz="1200" dirty="0"/>
              <a:t>沒有學到良好的策略。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229D87-60EE-45AF-A57C-082A2DD8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895" y="1109093"/>
            <a:ext cx="3456384" cy="22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67944"/>
      </p:ext>
    </p:extLst>
  </p:cSld>
  <p:clrMapOvr>
    <a:masterClrMapping/>
  </p:clrMapOvr>
</p:sld>
</file>

<file path=ppt/theme/theme1.xml><?xml version="1.0" encoding="utf-8"?>
<a:theme xmlns:a="http://schemas.openxmlformats.org/drawingml/2006/main" name="1985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803.potx" id="{BA4D630B-7D75-497B-B285-AD04B181F5FC}" vid="{F7D9245A-EDB1-476F-90C7-971F63EC0B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2803</Template>
  <TotalTime>358</TotalTime>
  <Words>1956</Words>
  <Application>Microsoft Office PowerPoint</Application>
  <PresentationFormat>如螢幕大小 (16:9)</PresentationFormat>
  <Paragraphs>152</Paragraphs>
  <Slides>15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Arial</vt:lpstr>
      <vt:lpstr>Calibri</vt:lpstr>
      <vt:lpstr>1985</vt:lpstr>
      <vt:lpstr>PowerPoint 簡報</vt:lpstr>
      <vt:lpstr>程式結構概述</vt:lpstr>
      <vt:lpstr>技術特色 – DQN介紹</vt:lpstr>
      <vt:lpstr>技術特色 - DQN與狀態設計(1)</vt:lpstr>
      <vt:lpstr>技術特色 - DQN與狀態設計(2)</vt:lpstr>
      <vt:lpstr>訓練過程與成果</vt:lpstr>
      <vt:lpstr>訓練過程與成果-學習曲線(1)</vt:lpstr>
      <vt:lpstr>訓練過程與成果-學習曲線(2)</vt:lpstr>
      <vt:lpstr>訓練過程與成果-學習曲線(3)</vt:lpstr>
      <vt:lpstr>訓練過程與成果-學習曲線(3)</vt:lpstr>
      <vt:lpstr>訓練過程與成果-學習曲線(4)</vt:lpstr>
      <vt:lpstr>Code(1)</vt:lpstr>
      <vt:lpstr>Code(2)</vt:lpstr>
      <vt:lpstr>Code(3)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Roy lin</dc:creator>
  <cp:lastModifiedBy>Roy lin</cp:lastModifiedBy>
  <cp:revision>12</cp:revision>
  <dcterms:created xsi:type="dcterms:W3CDTF">2025-03-26T00:30:01Z</dcterms:created>
  <dcterms:modified xsi:type="dcterms:W3CDTF">2025-03-26T06:28:08Z</dcterms:modified>
</cp:coreProperties>
</file>