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4" r:id="rId13"/>
    <p:sldId id="267" r:id="rId14"/>
    <p:sldId id="268" r:id="rId15"/>
    <p:sldId id="288" r:id="rId16"/>
    <p:sldId id="271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79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08" autoAdjust="0"/>
  </p:normalViewPr>
  <p:slideViewPr>
    <p:cSldViewPr snapToGrid="0">
      <p:cViewPr>
        <p:scale>
          <a:sx n="81" d="100"/>
          <a:sy n="81" d="100"/>
        </p:scale>
        <p:origin x="-710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555C6-FE9A-40B9-9404-307B6FD5A5FB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9BEA-C17D-4ED2-8758-208B9D17D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6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可以簡單提一下資訊安全講的數位簽證流程，解釋因為不可逆所以不能用來加密</a:t>
            </a:r>
            <a:endParaRPr lang="en-US" altLang="zh-TW" dirty="0"/>
          </a:p>
          <a:p>
            <a:r>
              <a:rPr lang="zh-TW" altLang="en-US" dirty="0"/>
              <a:t>雜湊值固定所以很節省空間</a:t>
            </a:r>
            <a:endParaRPr lang="en-US" altLang="zh-TW" dirty="0"/>
          </a:p>
          <a:p>
            <a:r>
              <a:rPr lang="zh-TW" altLang="en-US" dirty="0"/>
              <a:t>用雜湊值建立一個 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首先我們會先將資料的「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」經過「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」運算，並將運算後產生的「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Hashed Text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」作為索引，並將資料「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」放入與「索引」連結的「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」內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而上述機制中，存放對應資訊的表格，就稱為「映射表」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9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解釋大象腳</a:t>
            </a:r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「雜湊演算法」本身過於複雜，也容易使得在建立「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」時的損耗過高，所以當我們在設計雜湊函示時，使用情境與需求也是相當重要的考量因素，例如在「資料容器」的「雜湊算法」設計時，假如我們的最終目的是要讓資料查找變得容易，也許我們只要讓資料經「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」再分配後，能夠被「均勻散佈」即可，並不一定需要做到「唯一」，此時，當我們在設計該算法時，就可以設計的相對簡單一些，只要能符合需求的即可，畢竟，「唯一」本身就是一種成本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9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事實上，「</a:t>
            </a:r>
            <a:r>
              <a:rPr lang="en-US" altLang="zh-TW" dirty="0" err="1"/>
              <a:t>Hashtable</a:t>
            </a:r>
            <a:r>
              <a:rPr lang="zh-TW" altLang="en-US" dirty="0"/>
              <a:t>」類相當古老，從「</a:t>
            </a:r>
            <a:r>
              <a:rPr lang="en-US" altLang="zh-TW" dirty="0"/>
              <a:t>JDK 1.0</a:t>
            </a:r>
            <a:r>
              <a:rPr lang="zh-TW" altLang="en-US" dirty="0"/>
              <a:t>」開始就存在；在當時，連「</a:t>
            </a:r>
            <a:r>
              <a:rPr lang="en-US" altLang="zh-TW" dirty="0"/>
              <a:t>Java Collections Framework</a:t>
            </a:r>
            <a:r>
              <a:rPr lang="zh-TW" altLang="en-US" dirty="0"/>
              <a:t>」的概念都還未曾出現，「數據結構」還是由一群功能類別所負責，其中的「</a:t>
            </a:r>
            <a:r>
              <a:rPr lang="en-US" altLang="zh-TW" dirty="0"/>
              <a:t>Dictionary</a:t>
            </a:r>
            <a:r>
              <a:rPr lang="zh-TW" altLang="en-US" dirty="0"/>
              <a:t>」類就是屬於「</a:t>
            </a:r>
            <a:r>
              <a:rPr lang="en-US" altLang="zh-TW" dirty="0"/>
              <a:t>Key-Value</a:t>
            </a:r>
            <a:r>
              <a:rPr lang="zh-TW" altLang="en-US" dirty="0"/>
              <a:t>」的資料結構，而「</a:t>
            </a:r>
            <a:r>
              <a:rPr lang="en-US" altLang="zh-TW" dirty="0" err="1"/>
              <a:t>Hashtable</a:t>
            </a:r>
            <a:r>
              <a:rPr lang="zh-TW" altLang="en-US" dirty="0"/>
              <a:t>」就是繼承「</a:t>
            </a:r>
            <a:r>
              <a:rPr lang="en-US" altLang="zh-TW" dirty="0"/>
              <a:t>Dictionary</a:t>
            </a:r>
            <a:r>
              <a:rPr lang="zh-TW" altLang="en-US" dirty="0"/>
              <a:t>」的具體實現類。</a:t>
            </a:r>
          </a:p>
          <a:p>
            <a:endParaRPr lang="zh-TW" altLang="en-US" dirty="0"/>
          </a:p>
          <a:p>
            <a:r>
              <a:rPr lang="zh-TW" altLang="en-US" dirty="0"/>
              <a:t>直到「</a:t>
            </a:r>
            <a:r>
              <a:rPr lang="en-US" altLang="zh-TW" dirty="0"/>
              <a:t>JDK 2.0</a:t>
            </a:r>
            <a:r>
              <a:rPr lang="zh-TW" altLang="en-US" dirty="0"/>
              <a:t>」時，「</a:t>
            </a:r>
            <a:r>
              <a:rPr lang="en-US" altLang="zh-TW" dirty="0"/>
              <a:t>Java</a:t>
            </a:r>
            <a:r>
              <a:rPr lang="zh-TW" altLang="en-US" dirty="0"/>
              <a:t>」提出「</a:t>
            </a:r>
            <a:r>
              <a:rPr lang="en-US" altLang="zh-TW" dirty="0"/>
              <a:t>Java Collections Framework</a:t>
            </a:r>
            <a:r>
              <a:rPr lang="zh-TW" altLang="en-US" dirty="0"/>
              <a:t>」的概念與規範，而「</a:t>
            </a:r>
            <a:r>
              <a:rPr lang="en-US" altLang="zh-TW" dirty="0" err="1"/>
              <a:t>Hashtable</a:t>
            </a:r>
            <a:r>
              <a:rPr lang="zh-TW" altLang="en-US" dirty="0"/>
              <a:t>」被重構，實作「</a:t>
            </a:r>
            <a:r>
              <a:rPr lang="en-US" altLang="zh-TW" dirty="0"/>
              <a:t>Map</a:t>
            </a:r>
            <a:r>
              <a:rPr lang="zh-TW" altLang="en-US" dirty="0"/>
              <a:t>」介面，並被歸類於之中。</a:t>
            </a:r>
          </a:p>
          <a:p>
            <a:endParaRPr lang="zh-TW" altLang="en-US" dirty="0"/>
          </a:p>
          <a:p>
            <a:r>
              <a:rPr lang="zh-TW" altLang="en-US" dirty="0"/>
              <a:t>而「</a:t>
            </a:r>
            <a:r>
              <a:rPr lang="en-US" altLang="zh-TW" dirty="0" err="1"/>
              <a:t>Hashtable</a:t>
            </a:r>
            <a:r>
              <a:rPr lang="zh-TW" altLang="en-US" dirty="0"/>
              <a:t>」最大的特性就是它是「</a:t>
            </a:r>
            <a:r>
              <a:rPr lang="en-US" altLang="zh-TW" dirty="0"/>
              <a:t>Synchronized</a:t>
            </a:r>
            <a:r>
              <a:rPr lang="zh-TW" altLang="en-US" dirty="0"/>
              <a:t>」，它支持「執行序安全」，並且「</a:t>
            </a:r>
            <a:r>
              <a:rPr lang="en-US" altLang="zh-TW" dirty="0"/>
              <a:t>Key</a:t>
            </a:r>
            <a:r>
              <a:rPr lang="zh-TW" altLang="en-US" dirty="0"/>
              <a:t>」與「</a:t>
            </a:r>
            <a:r>
              <a:rPr lang="en-US" altLang="zh-TW" dirty="0"/>
              <a:t>Value</a:t>
            </a:r>
            <a:r>
              <a:rPr lang="zh-TW" altLang="en-US" dirty="0"/>
              <a:t>」皆不允許為「</a:t>
            </a:r>
            <a:r>
              <a:rPr lang="en-US" altLang="zh-TW" dirty="0"/>
              <a:t>null</a:t>
            </a:r>
            <a:r>
              <a:rPr lang="zh-TW" altLang="en-US" dirty="0"/>
              <a:t>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6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記得說一下後面會有程式碼解釋執行續安全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7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由上圖可知，繼承「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」的介面有「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」、「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」和「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」，但並沒有「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」，而「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」的繼承樹圖也沒有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08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原因為</a:t>
            </a:r>
            <a:r>
              <a:rPr lang="en-US" altLang="zh-TW" dirty="0" err="1"/>
              <a:t>HashTable</a:t>
            </a:r>
            <a:r>
              <a:rPr lang="zh-TW" altLang="en-US" dirty="0"/>
              <a:t>是執行緒安全，有</a:t>
            </a:r>
            <a:r>
              <a:rPr lang="en-US" altLang="zh-TW" dirty="0"/>
              <a:t>Synchronized</a:t>
            </a:r>
            <a:r>
              <a:rPr lang="zh-TW" altLang="en-US" dirty="0"/>
              <a:t>來保證其安全性所以會導致</a:t>
            </a:r>
            <a:r>
              <a:rPr lang="en-US" altLang="zh-TW" dirty="0" err="1"/>
              <a:t>HashTable</a:t>
            </a:r>
            <a:r>
              <a:rPr lang="zh-TW" altLang="en-US" dirty="0"/>
              <a:t>的效能會比</a:t>
            </a:r>
            <a:r>
              <a:rPr lang="en-US" altLang="zh-TW" dirty="0" err="1"/>
              <a:t>HashMap</a:t>
            </a:r>
            <a:r>
              <a:rPr lang="zh-TW" altLang="en-US" dirty="0"/>
              <a:t>差。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8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會有兩個值一個為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只有一個值且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為同一個值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D9BEA-C17D-4ED2-8758-208B9D17DD0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1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3122BA-DD3D-407E-806F-BB92F8C449BE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DC6-6C03-4395-AC7C-B7C28EF2A8EA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78D1-69FE-4536-886A-C75117FDDBBF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A28E-4C3F-4B25-9566-F372179328AB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090C4-A4BC-4034-8EB5-C2B9F225E209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F86B-1BA2-4670-AD72-73899AE69A65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4727-E155-4CAA-995E-E71A6FFA8304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F581-198D-4A17-BCEC-993795670FC6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1C5A-88D4-4CBC-843F-1510A14F6795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4D0F9-C763-441F-A369-1A307B979AB8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C1913C-D159-43EA-A1F1-44B5CA9E5C2B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96A1B1-0D59-4096-8D41-4507A97CF8C8}" type="datetime1">
              <a:rPr lang="en-US" altLang="zh-TW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ashset-in-java/" TargetMode="External"/><Relationship Id="rId3" Type="http://schemas.openxmlformats.org/officeDocument/2006/relationships/hyperlink" Target="https://docs.oracle.com/javase/8/docs/api/java/util/HashMap.html" TargetMode="External"/><Relationship Id="rId7" Type="http://schemas.openxmlformats.org/officeDocument/2006/relationships/hyperlink" Target="https://matthung0807.blogspot.com/2018/12/java-hashtablehashmap.html" TargetMode="External"/><Relationship Id="rId2" Type="http://schemas.openxmlformats.org/officeDocument/2006/relationships/hyperlink" Target="https://docs.oracle.com/javase/8/docs/api/java/util/Hash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9550793/what-is-the-difference-between-a-collection-and-a-map" TargetMode="External"/><Relationship Id="rId5" Type="http://schemas.openxmlformats.org/officeDocument/2006/relationships/hyperlink" Target="https://rickbsr.medium.com/%E6%B7%BA%E8%AB%87-hash-hashtable-%E8%88%87-hashmap-4e5f5e5d36da" TargetMode="External"/><Relationship Id="rId4" Type="http://schemas.openxmlformats.org/officeDocument/2006/relationships/hyperlink" Target="https://docs.oracle.com/javase/7/docs/api/java/util/HashSe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411077013</a:t>
            </a:r>
            <a:r>
              <a:rPr lang="zh-TW" altLang="en-US" dirty="0"/>
              <a:t> 陳昶亨      </a:t>
            </a:r>
            <a:r>
              <a:rPr lang="en-US" altLang="zh-TW" dirty="0"/>
              <a:t>411077017</a:t>
            </a:r>
            <a:r>
              <a:rPr lang="zh-TW" altLang="en-US" dirty="0"/>
              <a:t>石祐安</a:t>
            </a:r>
            <a:endParaRPr lang="en-US" altLang="zh-TW" dirty="0"/>
          </a:p>
          <a:p>
            <a:r>
              <a:rPr lang="en-US" altLang="zh-TW" dirty="0"/>
              <a:t>411077018</a:t>
            </a:r>
            <a:r>
              <a:rPr lang="zh-TW" altLang="en-US" dirty="0"/>
              <a:t> 唐知謙      </a:t>
            </a:r>
            <a:r>
              <a:rPr lang="en-US" altLang="zh-TW" dirty="0"/>
              <a:t>411077025</a:t>
            </a:r>
            <a:r>
              <a:rPr lang="zh-TW" altLang="en-US" dirty="0"/>
              <a:t>彭子彧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51221" y="2702011"/>
            <a:ext cx="842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>
                <a:latin typeface="+mn-ea"/>
              </a:rPr>
              <a:t>Hashmap</a:t>
            </a:r>
            <a:r>
              <a:rPr lang="en-US" altLang="zh-TW" sz="5400" dirty="0">
                <a:latin typeface="+mn-ea"/>
              </a:rPr>
              <a:t> </a:t>
            </a:r>
            <a:r>
              <a:rPr lang="zh-TW" altLang="en-US" sz="5400" dirty="0">
                <a:latin typeface="+mn-ea"/>
              </a:rPr>
              <a:t>和 </a:t>
            </a:r>
            <a:r>
              <a:rPr lang="en-US" altLang="zh-TW" sz="5400" dirty="0" err="1">
                <a:latin typeface="+mn-ea"/>
              </a:rPr>
              <a:t>Hashset</a:t>
            </a:r>
            <a:r>
              <a:rPr lang="zh-TW" altLang="en-US" sz="5400" dirty="0">
                <a:latin typeface="+mn-ea"/>
              </a:rPr>
              <a:t> 類別</a:t>
            </a:r>
            <a:endParaRPr lang="en-US" altLang="zh-TW" sz="5400" dirty="0">
              <a:latin typeface="+mn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80BF0CCB-C9E1-7F10-57F3-9BB1444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err="1"/>
              <a:t>HashMap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先前了解到</a:t>
            </a:r>
            <a:r>
              <a:rPr lang="en-US" altLang="zh-TW" sz="2400" dirty="0"/>
              <a:t>Map</a:t>
            </a:r>
            <a:r>
              <a:rPr lang="zh-TW" altLang="en-US" sz="2400" dirty="0"/>
              <a:t>為一個介面，而</a:t>
            </a:r>
            <a:r>
              <a:rPr lang="en-US" altLang="zh-TW" sz="2400" dirty="0" err="1"/>
              <a:t>HashMap</a:t>
            </a:r>
            <a:r>
              <a:rPr lang="zh-TW" altLang="en-US" sz="2400" dirty="0"/>
              <a:t>是</a:t>
            </a:r>
            <a:r>
              <a:rPr lang="en-US" altLang="zh-TW" sz="2400" dirty="0"/>
              <a:t>Map</a:t>
            </a:r>
            <a:r>
              <a:rPr lang="zh-TW" altLang="en-US" sz="2400" dirty="0"/>
              <a:t>介面的實作，它的功能與</a:t>
            </a:r>
            <a:r>
              <a:rPr lang="en-US" altLang="zh-TW" sz="2400" dirty="0"/>
              <a:t>Hash</a:t>
            </a:r>
            <a:r>
              <a:rPr lang="zh-TW" altLang="en-US" sz="2400" dirty="0"/>
              <a:t> </a:t>
            </a:r>
            <a:r>
              <a:rPr lang="en-US" altLang="zh-TW" sz="2400" dirty="0"/>
              <a:t>Table</a:t>
            </a:r>
            <a:r>
              <a:rPr lang="zh-TW" altLang="en-US" sz="2400" dirty="0"/>
              <a:t> 類似，但</a:t>
            </a:r>
            <a:r>
              <a:rPr lang="en-US" altLang="zh-TW" sz="2400" dirty="0" err="1"/>
              <a:t>HashMap</a:t>
            </a:r>
            <a:r>
              <a:rPr lang="zh-TW" altLang="en-US" sz="2400" dirty="0"/>
              <a:t>可以接受</a:t>
            </a:r>
            <a:r>
              <a:rPr lang="en-US" altLang="zh-TW" sz="2400" dirty="0"/>
              <a:t>null</a:t>
            </a:r>
            <a:r>
              <a:rPr lang="zh-TW" altLang="en-US" sz="2400" dirty="0"/>
              <a:t>值做為</a:t>
            </a:r>
            <a:r>
              <a:rPr lang="en-US" altLang="zh-TW" sz="2400" dirty="0"/>
              <a:t>key</a:t>
            </a:r>
            <a:r>
              <a:rPr lang="zh-TW" altLang="en-US" sz="2400" dirty="0"/>
              <a:t>和</a:t>
            </a:r>
            <a:r>
              <a:rPr lang="en-US" altLang="zh-TW" sz="2400" dirty="0"/>
              <a:t>value</a:t>
            </a:r>
            <a:r>
              <a:rPr lang="zh-TW" altLang="en-US" sz="2400" dirty="0"/>
              <a:t>，且</a:t>
            </a:r>
            <a:r>
              <a:rPr lang="en-US" altLang="zh-TW" sz="2400" dirty="0" err="1"/>
              <a:t>HashMap</a:t>
            </a:r>
            <a:r>
              <a:rPr lang="zh-TW" altLang="en-US" sz="2400" dirty="0">
                <a:solidFill>
                  <a:srgbClr val="FF0000"/>
                </a:solidFill>
              </a:rPr>
              <a:t>是非執行緒安全</a:t>
            </a:r>
            <a:r>
              <a:rPr lang="zh-TW" altLang="en-US" sz="2400" dirty="0"/>
              <a:t>的</a:t>
            </a:r>
            <a:r>
              <a:rPr lang="en-US" altLang="zh-TW" sz="2400" dirty="0"/>
              <a:t>Java </a:t>
            </a:r>
            <a:r>
              <a:rPr lang="zh-TW" altLang="en-US" sz="2400" dirty="0"/>
              <a:t>類別。</a:t>
            </a:r>
            <a:r>
              <a:rPr lang="en-US" altLang="zh-TW" sz="2400" dirty="0"/>
              <a:t>Hash</a:t>
            </a:r>
            <a:r>
              <a:rPr lang="zh-TW" altLang="en-US" sz="2400" dirty="0"/>
              <a:t>作為存取方式而</a:t>
            </a:r>
            <a:r>
              <a:rPr lang="en-US" altLang="zh-TW" sz="2400" dirty="0"/>
              <a:t>Map</a:t>
            </a:r>
            <a:r>
              <a:rPr lang="zh-TW" altLang="en-US" sz="2400" dirty="0"/>
              <a:t>作為數據結構</a:t>
            </a:r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4435272"/>
            <a:ext cx="11112367" cy="7147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5564614"/>
            <a:ext cx="11112367" cy="41708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51835" y="5417022"/>
            <a:ext cx="2613259" cy="47604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04975" y="4864767"/>
            <a:ext cx="960119" cy="17806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B9B0971-EE5E-1ADE-464D-3B078906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</a:t>
            </a:r>
            <a:r>
              <a:rPr lang="en-US" altLang="zh-TW" dirty="0" err="1"/>
              <a:t>HashTable</a:t>
            </a:r>
            <a:r>
              <a:rPr lang="en-US" altLang="zh-TW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HashMap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1.HashTable</a:t>
            </a:r>
            <a:r>
              <a:rPr lang="zh-TW" altLang="en-US" sz="2800" dirty="0"/>
              <a:t>不能以</a:t>
            </a:r>
            <a:r>
              <a:rPr lang="en-US" altLang="zh-TW" sz="2800" dirty="0"/>
              <a:t>null</a:t>
            </a:r>
            <a:r>
              <a:rPr lang="zh-TW" altLang="en-US" sz="2800" dirty="0"/>
              <a:t>做為</a:t>
            </a:r>
            <a:r>
              <a:rPr lang="en-US" altLang="zh-TW" sz="2800" dirty="0"/>
              <a:t>key</a:t>
            </a:r>
            <a:r>
              <a:rPr lang="zh-TW" altLang="en-US" sz="2800" dirty="0"/>
              <a:t>和</a:t>
            </a:r>
            <a:r>
              <a:rPr lang="en-US" altLang="zh-TW" sz="2800" dirty="0"/>
              <a:t>value</a:t>
            </a:r>
            <a:r>
              <a:rPr lang="zh-TW" altLang="en-US" sz="2800" dirty="0"/>
              <a:t>，</a:t>
            </a:r>
            <a:r>
              <a:rPr lang="en-US" altLang="zh-TW" sz="2800" dirty="0" err="1"/>
              <a:t>HashMap</a:t>
            </a:r>
            <a:r>
              <a:rPr lang="zh-TW" altLang="en-US" sz="2800" dirty="0"/>
              <a:t>可以</a:t>
            </a:r>
            <a:r>
              <a:rPr lang="en-US" altLang="zh-TW" sz="2800" dirty="0"/>
              <a:t>null</a:t>
            </a:r>
            <a:r>
              <a:rPr lang="zh-TW" altLang="en-US" sz="2800" dirty="0"/>
              <a:t>為</a:t>
            </a:r>
            <a:r>
              <a:rPr lang="en-US" altLang="zh-TW" sz="2800" dirty="0"/>
              <a:t>key</a:t>
            </a:r>
            <a:r>
              <a:rPr lang="zh-TW" altLang="en-US" sz="2800" dirty="0"/>
              <a:t>和</a:t>
            </a:r>
            <a:r>
              <a:rPr lang="en-US" altLang="zh-TW" sz="2800" dirty="0"/>
              <a:t>value</a:t>
            </a:r>
            <a:r>
              <a:rPr lang="zh-TW" altLang="en-US" sz="2800" dirty="0"/>
              <a:t>。</a:t>
            </a:r>
          </a:p>
          <a:p>
            <a:r>
              <a:rPr lang="en-US" altLang="zh-TW" sz="2800" dirty="0"/>
              <a:t>2.HashTable </a:t>
            </a:r>
            <a:r>
              <a:rPr lang="zh-TW" altLang="en-US" sz="2800" dirty="0"/>
              <a:t>為執行緒安全，</a:t>
            </a:r>
            <a:r>
              <a:rPr lang="en-US" altLang="zh-TW" sz="2800" dirty="0" err="1"/>
              <a:t>HashMap</a:t>
            </a:r>
            <a:r>
              <a:rPr lang="zh-TW" altLang="en-US" sz="2800" dirty="0"/>
              <a:t>為非執行緒安全。</a:t>
            </a:r>
          </a:p>
          <a:p>
            <a:r>
              <a:rPr lang="en-US" altLang="zh-TW" sz="2800" dirty="0"/>
              <a:t>3.HashTable</a:t>
            </a:r>
            <a:r>
              <a:rPr lang="zh-TW" altLang="en-US" sz="2800" dirty="0"/>
              <a:t>效能較</a:t>
            </a:r>
            <a:r>
              <a:rPr lang="en-US" altLang="zh-TW" sz="2800" dirty="0" err="1"/>
              <a:t>HashMap</a:t>
            </a:r>
            <a:r>
              <a:rPr lang="zh-TW" altLang="en-US" sz="2800" dirty="0"/>
              <a:t>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93710F9-9C96-D5EB-EBCB-68FFCAB3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6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類似功能的介面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Set</a:t>
            </a:r>
            <a:r>
              <a:rPr lang="zh-TW" altLang="en-US" sz="2400" dirty="0"/>
              <a:t>集合為一種介面並且</a:t>
            </a:r>
            <a:r>
              <a:rPr lang="zh-TW" altLang="en-US" sz="2400" dirty="0">
                <a:solidFill>
                  <a:srgbClr val="FF0000"/>
                </a:solidFill>
              </a:rPr>
              <a:t>不允許重複的物件存在</a:t>
            </a:r>
            <a:r>
              <a:rPr lang="zh-TW" altLang="en-US" sz="2400" dirty="0"/>
              <a:t>，而常見的實作有</a:t>
            </a:r>
            <a:r>
              <a:rPr lang="en-US" altLang="zh-TW" sz="2400" dirty="0"/>
              <a:t>:</a:t>
            </a:r>
            <a:r>
              <a:rPr lang="en-US" altLang="zh-TW" sz="2400" dirty="0" err="1"/>
              <a:t>LinkedHashSet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HashSet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TreeSet</a:t>
            </a:r>
            <a:r>
              <a:rPr lang="zh-TW" altLang="en-US" sz="2400" dirty="0"/>
              <a:t>，這次主要會說明的是</a:t>
            </a:r>
            <a:r>
              <a:rPr lang="en-US" altLang="zh-TW" sz="2400" dirty="0" err="1"/>
              <a:t>HashSet</a:t>
            </a:r>
            <a:endParaRPr lang="zh-TW" altLang="en-US" sz="2400" dirty="0"/>
          </a:p>
          <a:p>
            <a:r>
              <a:rPr lang="zh-TW" altLang="en-US" sz="2400" dirty="0"/>
              <a:t>特點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1.</a:t>
            </a:r>
            <a:r>
              <a:rPr lang="zh-TW" altLang="en-US" sz="2400" dirty="0"/>
              <a:t>不會有重複的物件。</a:t>
            </a:r>
          </a:p>
          <a:p>
            <a:pPr marL="0" indent="0">
              <a:buNone/>
            </a:pPr>
            <a:r>
              <a:rPr lang="en-US" altLang="zh-TW" sz="2400" dirty="0"/>
              <a:t>	2.LinkedHashSet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裡面元素存放的順序與新增順序相同。</a:t>
            </a:r>
          </a:p>
          <a:p>
            <a:pPr marL="0" indent="0">
              <a:buNone/>
            </a:pPr>
            <a:r>
              <a:rPr lang="en-US" altLang="zh-TW" sz="2400" dirty="0"/>
              <a:t>	3.HashSet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不保證存放元素的順序。</a:t>
            </a:r>
          </a:p>
          <a:p>
            <a:pPr marL="0" indent="0">
              <a:buNone/>
            </a:pPr>
            <a:r>
              <a:rPr lang="en-US" altLang="zh-TW" sz="2400" dirty="0"/>
              <a:t>	4.TreeSet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依照物件大小來決定集合裡面的順序。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11F133B-8175-C274-7529-F2B80E9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7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關於</a:t>
            </a:r>
            <a:r>
              <a:rPr lang="en-US" altLang="zh-TW" dirty="0" err="1">
                <a:latin typeface="+mj-ea"/>
              </a:rPr>
              <a:t>HashSet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12577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AbstractSet</a:t>
            </a:r>
            <a:r>
              <a:rPr lang="zh-TW" altLang="en-US" sz="2400" dirty="0"/>
              <a:t> 介面實作</a:t>
            </a:r>
            <a:r>
              <a:rPr lang="en-US" altLang="zh-TW" sz="2400" dirty="0"/>
              <a:t>Set</a:t>
            </a:r>
            <a:r>
              <a:rPr lang="zh-TW" altLang="en-US" sz="2400" dirty="0"/>
              <a:t>，而</a:t>
            </a:r>
            <a:r>
              <a:rPr lang="en-US" altLang="zh-TW" sz="2400" dirty="0" err="1"/>
              <a:t>HashSet</a:t>
            </a:r>
            <a:r>
              <a:rPr lang="en-US" altLang="zh-TW" sz="2400" dirty="0"/>
              <a:t> </a:t>
            </a:r>
            <a:r>
              <a:rPr lang="zh-TW" altLang="en-US" sz="2400" dirty="0"/>
              <a:t>類別繼承 </a:t>
            </a:r>
            <a:r>
              <a:rPr lang="en-US" altLang="zh-TW" sz="2400" dirty="0" err="1"/>
              <a:t>AbstractSet</a:t>
            </a:r>
            <a:r>
              <a:rPr lang="zh-TW" altLang="en-US" sz="2400" dirty="0"/>
              <a:t> 介面，功能類似</a:t>
            </a:r>
            <a:r>
              <a:rPr lang="en-US" altLang="zh-TW" sz="2400" dirty="0" err="1"/>
              <a:t>HashMap</a:t>
            </a:r>
            <a:r>
              <a:rPr lang="zh-TW" altLang="en-US" sz="2400" dirty="0"/>
              <a:t>，也都是基於</a:t>
            </a:r>
            <a:r>
              <a:rPr lang="en-US" altLang="zh-TW" sz="2400" dirty="0"/>
              <a:t>HashMap</a:t>
            </a:r>
            <a:r>
              <a:rPr lang="zh-TW" altLang="en-US" sz="2400" dirty="0"/>
              <a:t> 的結構運作的</a:t>
            </a:r>
            <a:endParaRPr lang="en-US" altLang="zh-TW" sz="2400" dirty="0"/>
          </a:p>
          <a:p>
            <a:r>
              <a:rPr lang="zh-TW" altLang="en-US" sz="2400" dirty="0"/>
              <a:t>因為是實作</a:t>
            </a:r>
            <a:r>
              <a:rPr lang="en-US" altLang="zh-TW" sz="2400" dirty="0"/>
              <a:t>Set</a:t>
            </a:r>
            <a:r>
              <a:rPr lang="zh-TW" altLang="en-US" sz="2400" dirty="0"/>
              <a:t> 介面，所以不允許重複的值</a:t>
            </a:r>
            <a:endParaRPr lang="en-US" altLang="zh-TW" sz="2400" dirty="0"/>
          </a:p>
          <a:p>
            <a:r>
              <a:rPr lang="zh-TW" altLang="en-US" sz="2400" dirty="0"/>
              <a:t>不保證插入物件的順序，用</a:t>
            </a:r>
            <a:r>
              <a:rPr lang="en-US" altLang="zh-TW" sz="2400" dirty="0"/>
              <a:t>Hash</a:t>
            </a:r>
            <a:r>
              <a:rPr lang="zh-TW" altLang="en-US" sz="2400" dirty="0"/>
              <a:t> </a:t>
            </a:r>
            <a:r>
              <a:rPr lang="en-US" altLang="zh-TW" sz="2400" dirty="0"/>
              <a:t>code</a:t>
            </a:r>
            <a:r>
              <a:rPr lang="zh-TW" altLang="en-US" sz="2400" dirty="0"/>
              <a:t> 決定排序</a:t>
            </a:r>
            <a:endParaRPr lang="en-US" altLang="zh-TW" sz="2400" dirty="0"/>
          </a:p>
          <a:p>
            <a:r>
              <a:rPr lang="en-US" altLang="zh-TW" sz="2400" dirty="0" err="1"/>
              <a:t>HashSet</a:t>
            </a:r>
            <a:r>
              <a:rPr lang="en-US" altLang="zh-TW" sz="2400" dirty="0"/>
              <a:t> </a:t>
            </a:r>
            <a:r>
              <a:rPr lang="zh-TW" altLang="en-US" sz="2400" dirty="0"/>
              <a:t>同時也實作了 </a:t>
            </a:r>
            <a:r>
              <a:rPr lang="en-US" altLang="zh-TW" sz="2400" dirty="0" err="1"/>
              <a:t>Serializable</a:t>
            </a:r>
            <a:r>
              <a:rPr lang="en-US" altLang="zh-TW" sz="2400" dirty="0"/>
              <a:t> interface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Cloneable</a:t>
            </a:r>
            <a:r>
              <a:rPr lang="en-US" altLang="zh-TW" sz="2400" dirty="0"/>
              <a:t> interface</a:t>
            </a:r>
          </a:p>
          <a:p>
            <a:r>
              <a:rPr lang="zh-TW" altLang="en-US" sz="2400" dirty="0"/>
              <a:t>允許</a:t>
            </a:r>
            <a:r>
              <a:rPr lang="en-US" altLang="zh-TW" sz="2400" dirty="0"/>
              <a:t>null</a:t>
            </a:r>
            <a:r>
              <a:rPr lang="zh-TW" altLang="en-US" sz="2400" dirty="0"/>
              <a:t>元素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33" y="4003377"/>
            <a:ext cx="5558048" cy="285462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51AFEDF-13FF-2C8A-4953-DB8B88E1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HashSet</a:t>
            </a:r>
            <a:r>
              <a:rPr lang="zh-TW" altLang="en-US" dirty="0"/>
              <a:t>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 </a:t>
            </a:r>
            <a:r>
              <a:rPr lang="en-US" altLang="zh-TW" sz="2400" dirty="0"/>
              <a:t>Initial Capacity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/>
              <a:t>HashSet</a:t>
            </a:r>
            <a:r>
              <a:rPr lang="zh-TW" altLang="en-US" sz="2400" dirty="0"/>
              <a:t> 會默認一個原始容量，當初始</a:t>
            </a:r>
            <a:r>
              <a:rPr lang="en-US" altLang="zh-TW" sz="2400" dirty="0"/>
              <a:t>bucket</a:t>
            </a:r>
            <a:r>
              <a:rPr lang="zh-TW" altLang="en-US" sz="2400" dirty="0"/>
              <a:t>不夠時會自動新增</a:t>
            </a:r>
            <a:endParaRPr lang="en-US" altLang="zh-TW" sz="2400" dirty="0"/>
          </a:p>
          <a:p>
            <a:r>
              <a:rPr lang="en-US" altLang="zh-TW" sz="2400" dirty="0"/>
              <a:t>Load Factor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用來衡量什麼時候應該自動新增容量，當要輸入的資料量大於目前的</a:t>
            </a:r>
            <a:r>
              <a:rPr lang="en-US" altLang="zh-TW" sz="2400" dirty="0"/>
              <a:t>Load Factor</a:t>
            </a:r>
            <a:r>
              <a:rPr lang="zh-TW" altLang="en-US" sz="2400" dirty="0"/>
              <a:t> ，</a:t>
            </a:r>
            <a:r>
              <a:rPr lang="en-US" altLang="zh-TW" sz="2400" dirty="0"/>
              <a:t>Hash Table </a:t>
            </a:r>
            <a:r>
              <a:rPr lang="zh-TW" altLang="en-US" sz="2400" dirty="0"/>
              <a:t>會重新 </a:t>
            </a:r>
            <a:r>
              <a:rPr lang="en-US" altLang="zh-TW" sz="2400" dirty="0"/>
              <a:t>Hash</a:t>
            </a:r>
            <a:r>
              <a:rPr lang="zh-TW" altLang="en-US" sz="2400" dirty="0"/>
              <a:t> 一次，讓新產生的 </a:t>
            </a:r>
            <a:r>
              <a:rPr lang="en-US" altLang="zh-TW" sz="2400" dirty="0"/>
              <a:t>Hash</a:t>
            </a:r>
            <a:r>
              <a:rPr lang="zh-TW" altLang="en-US" sz="2400" dirty="0"/>
              <a:t> </a:t>
            </a:r>
            <a:r>
              <a:rPr lang="en-US" altLang="zh-TW" sz="2400" dirty="0"/>
              <a:t>Table</a:t>
            </a:r>
            <a:r>
              <a:rPr lang="zh-TW" altLang="en-US" sz="2400" dirty="0"/>
              <a:t> 產生多一倍的</a:t>
            </a:r>
            <a:r>
              <a:rPr lang="en-US" altLang="zh-TW" sz="2400" dirty="0"/>
              <a:t>bucket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4310" r="3074" b="12482"/>
          <a:stretch/>
        </p:blipFill>
        <p:spPr>
          <a:xfrm>
            <a:off x="1578543" y="4581626"/>
            <a:ext cx="8508733" cy="161704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63847E0-3430-1A52-2A8C-D25E222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457200"/>
            <a:r>
              <a:rPr lang="zh-TW" altLang="en-US" sz="54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餐廳點餐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程式實作範例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79EA641-1FA3-A8C8-585A-40A2746E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6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</a:t>
            </a:r>
            <a:r>
              <a:rPr lang="zh-TW" altLang="en-US" sz="4200" dirty="0"/>
              <a:t>導入的函式庫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java.util.HashMap</a:t>
            </a:r>
            <a:r>
              <a:rPr lang="en-US" altLang="zh-TW" sz="2800" dirty="0"/>
              <a:t>;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java.util.HashSet</a:t>
            </a:r>
            <a:r>
              <a:rPr lang="en-US" altLang="zh-TW" sz="2800" dirty="0"/>
              <a:t>; </a:t>
            </a:r>
          </a:p>
          <a:p>
            <a:pPr marL="0" indent="0">
              <a:buNone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java.util.Hashtable</a:t>
            </a:r>
            <a:r>
              <a:rPr lang="en-US" altLang="zh-TW" sz="2800" dirty="0"/>
              <a:t>; </a:t>
            </a:r>
          </a:p>
          <a:p>
            <a:pPr marL="0" indent="0">
              <a:buNone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java.util.Scanner</a:t>
            </a:r>
            <a:r>
              <a:rPr lang="en-US" altLang="zh-TW" sz="2800" dirty="0"/>
              <a:t>;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35570CF-54F0-632D-C77A-F05F673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5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</a:t>
            </a:r>
            <a:r>
              <a:rPr lang="en-US" altLang="zh-TW" sz="4200" dirty="0" err="1"/>
              <a:t>HashTable</a:t>
            </a:r>
            <a:r>
              <a:rPr lang="en-US" altLang="zh-TW" sz="4200" dirty="0"/>
              <a:t>(</a:t>
            </a:r>
            <a:r>
              <a:rPr lang="zh-TW" altLang="en-US" sz="4200" dirty="0"/>
              <a:t>對應餐點價格</a:t>
            </a:r>
            <a:r>
              <a:rPr lang="en-US" altLang="zh-TW" sz="4200" dirty="0"/>
              <a:t>)</a:t>
            </a:r>
            <a:r>
              <a:rPr lang="zh-TW" altLang="en-US" sz="4200" dirty="0"/>
              <a:t>方法建立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static public void </a:t>
            </a:r>
            <a:r>
              <a:rPr lang="en-US" altLang="zh-TW" sz="2400" dirty="0" err="1"/>
              <a:t>AddHashTable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&lt;String, Integer&gt; EX1){</a:t>
            </a:r>
          </a:p>
          <a:p>
            <a:pPr marL="0" indent="0">
              <a:buNone/>
            </a:pPr>
            <a:r>
              <a:rPr lang="zh-TW" altLang="en-US" sz="2400" dirty="0"/>
              <a:t>        </a:t>
            </a:r>
            <a:r>
              <a:rPr lang="en-US" altLang="zh-TW" sz="2400" dirty="0"/>
              <a:t>EX1.put("</a:t>
            </a:r>
            <a:r>
              <a:rPr lang="zh-TW" altLang="en-US" sz="2400" dirty="0"/>
              <a:t>心痛的滋味</a:t>
            </a:r>
            <a:r>
              <a:rPr lang="en-US" altLang="zh-TW" sz="2400" dirty="0"/>
              <a:t>",100);</a:t>
            </a:r>
          </a:p>
          <a:p>
            <a:pPr marL="0" indent="0">
              <a:buNone/>
            </a:pPr>
            <a:r>
              <a:rPr lang="en-US" altLang="zh-TW" sz="2400" dirty="0"/>
              <a:t>        EX1.put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鍋</a:t>
            </a:r>
            <a:r>
              <a:rPr lang="zh-TW" altLang="en-US" sz="2400" dirty="0"/>
              <a:t>燒意麵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80);</a:t>
            </a:r>
          </a:p>
          <a:p>
            <a:pPr marL="0" indent="0">
              <a:buNone/>
            </a:pPr>
            <a:r>
              <a:rPr lang="en-US" altLang="zh-TW" sz="2400" dirty="0"/>
              <a:t>        EX1.put("</a:t>
            </a:r>
            <a:r>
              <a:rPr lang="zh-TW" altLang="en-US" sz="2400" dirty="0"/>
              <a:t>生命之水</a:t>
            </a:r>
            <a:r>
              <a:rPr lang="en-US" altLang="zh-TW" sz="2400" dirty="0"/>
              <a:t>",200);</a:t>
            </a:r>
          </a:p>
          <a:p>
            <a:pPr marL="0" indent="0">
              <a:buNone/>
            </a:pPr>
            <a:r>
              <a:rPr lang="en-US" altLang="zh-TW" sz="2400" dirty="0"/>
              <a:t>        EX1.put("</a:t>
            </a:r>
            <a:r>
              <a:rPr lang="zh-TW" altLang="en-US" sz="2400" dirty="0"/>
              <a:t>紅龜粿</a:t>
            </a:r>
            <a:r>
              <a:rPr lang="en-US" altLang="zh-TW" sz="2400" dirty="0"/>
              <a:t>", 50);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F638569-9117-75BD-7E7B-048BB7F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:HashMap(</a:t>
            </a:r>
            <a:r>
              <a:rPr lang="zh-TW" altLang="en-US" sz="4200" dirty="0"/>
              <a:t>訂單</a:t>
            </a:r>
            <a:r>
              <a:rPr lang="en-US" altLang="zh-TW" sz="4200" dirty="0"/>
              <a:t>)</a:t>
            </a:r>
            <a:r>
              <a:rPr lang="zh-TW" altLang="en-US" sz="4200" dirty="0"/>
              <a:t>方法建立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static public void </a:t>
            </a:r>
            <a:r>
              <a:rPr lang="en-US" altLang="zh-TW" sz="2400" dirty="0" err="1"/>
              <a:t>AddHashMap</a:t>
            </a:r>
            <a:r>
              <a:rPr lang="en-US" altLang="zh-TW" sz="2400" dirty="0"/>
              <a:t>(HashMap&lt;String, Integer&gt; order){</a:t>
            </a:r>
          </a:p>
          <a:p>
            <a:pPr marL="0" indent="0"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order.put</a:t>
            </a:r>
            <a:r>
              <a:rPr lang="en-US" altLang="zh-TW" sz="2400" dirty="0"/>
              <a:t>("</a:t>
            </a:r>
            <a:r>
              <a:rPr lang="zh-TW" altLang="en-US" sz="2400" dirty="0"/>
              <a:t>心痛的滋味</a:t>
            </a:r>
            <a:r>
              <a:rPr lang="en-US" altLang="zh-TW" sz="2400" dirty="0"/>
              <a:t>",null);</a:t>
            </a:r>
          </a:p>
          <a:p>
            <a:pPr marL="0" indent="0"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order.put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鍋燒意麵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null);</a:t>
            </a:r>
          </a:p>
          <a:p>
            <a:pPr marL="0" indent="0"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order.put</a:t>
            </a:r>
            <a:r>
              <a:rPr lang="en-US" altLang="zh-TW" sz="2400" dirty="0"/>
              <a:t>("</a:t>
            </a:r>
            <a:r>
              <a:rPr lang="zh-TW" altLang="en-US" sz="2400" dirty="0"/>
              <a:t>生命之水</a:t>
            </a:r>
            <a:r>
              <a:rPr lang="en-US" altLang="zh-TW" sz="2400" dirty="0"/>
              <a:t>",null);</a:t>
            </a:r>
          </a:p>
          <a:p>
            <a:pPr marL="0" indent="0"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order.put</a:t>
            </a:r>
            <a:r>
              <a:rPr lang="en-US" altLang="zh-TW" sz="2400" dirty="0"/>
              <a:t>("</a:t>
            </a:r>
            <a:r>
              <a:rPr lang="zh-TW" altLang="en-US" sz="2400" dirty="0"/>
              <a:t>紅龜粿</a:t>
            </a:r>
            <a:r>
              <a:rPr lang="en-US" altLang="zh-TW" sz="2400" dirty="0"/>
              <a:t>", null);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F7A3120-6889-9B2F-0977-4A549426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</a:t>
            </a:r>
            <a:r>
              <a:rPr lang="en-US" altLang="zh-TW" sz="4200" dirty="0" err="1"/>
              <a:t>HashTable&amp;HashMap</a:t>
            </a:r>
            <a:r>
              <a:rPr lang="zh-TW" altLang="en-US" sz="4200" dirty="0"/>
              <a:t>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6311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public static void main(String[]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&lt;String, Integer&gt; EX1 = new 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&lt;String, Integer&gt;();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HashMap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String,Integer</a:t>
            </a:r>
            <a:r>
              <a:rPr lang="en-US" altLang="zh-TW" sz="2400" dirty="0"/>
              <a:t>&gt; order = new HashMap&lt;</a:t>
            </a:r>
            <a:r>
              <a:rPr lang="en-US" altLang="zh-TW" sz="2400" dirty="0" err="1"/>
              <a:t>String,Integer</a:t>
            </a:r>
            <a:r>
              <a:rPr lang="en-US" altLang="zh-TW" sz="2400" dirty="0"/>
              <a:t>&gt;();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AddHashTable</a:t>
            </a:r>
            <a:r>
              <a:rPr lang="en-US" altLang="zh-TW" sz="2400" dirty="0"/>
              <a:t>(EX1);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AddHashMap</a:t>
            </a:r>
            <a:r>
              <a:rPr lang="en-US" altLang="zh-TW" sz="2400" dirty="0"/>
              <a:t>(order);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96901A4-730E-783A-4EED-C3E17B4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淺談</a:t>
            </a:r>
            <a:r>
              <a:rPr lang="en-US" altLang="zh-TW" dirty="0"/>
              <a:t>Hash &amp; 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Hash</a:t>
            </a:r>
            <a:r>
              <a:rPr lang="zh-TW" altLang="en-US" sz="2400" dirty="0"/>
              <a:t>翻譯為雜湊，在資料處理上即是</a:t>
            </a:r>
            <a:r>
              <a:rPr lang="zh-TW" altLang="zh-TW" sz="2400" dirty="0"/>
              <a:t>將資料打亂混合並且重新</a:t>
            </a:r>
            <a:r>
              <a:rPr lang="zh-TW" altLang="en-US" sz="2400" dirty="0"/>
              <a:t>建立</a:t>
            </a:r>
            <a:endParaRPr lang="en-US" altLang="zh-TW" sz="2400" dirty="0"/>
          </a:p>
          <a:p>
            <a:r>
              <a:rPr lang="en-US" altLang="zh-TW" sz="2400" dirty="0"/>
              <a:t>Hash Function(</a:t>
            </a:r>
            <a:r>
              <a:rPr lang="zh-TW" altLang="en-US" sz="2400" dirty="0"/>
              <a:t>雜湊演算法</a:t>
            </a:r>
            <a:r>
              <a:rPr lang="en-US" altLang="zh-TW" sz="2400" dirty="0"/>
              <a:t>)</a:t>
            </a:r>
            <a:r>
              <a:rPr lang="zh-TW" altLang="en-US" sz="2400" dirty="0"/>
              <a:t>是一個「不可逆」的資料處理方式，將資料經由雜湊演算法處理，會產生</a:t>
            </a:r>
            <a:r>
              <a:rPr lang="zh-TW" altLang="en-US" sz="2400" dirty="0">
                <a:solidFill>
                  <a:srgbClr val="FF0000"/>
                </a:solidFill>
              </a:rPr>
              <a:t>一組長度固定且具唯一性</a:t>
            </a:r>
            <a:r>
              <a:rPr lang="zh-TW" altLang="en-US" sz="2400" dirty="0"/>
              <a:t>的雜湊值</a:t>
            </a:r>
            <a:endParaRPr lang="en-US" altLang="zh-TW" sz="2400" dirty="0"/>
          </a:p>
          <a:p>
            <a:r>
              <a:rPr lang="zh-TW" altLang="en-US" sz="2400" dirty="0"/>
              <a:t>常見的雜湊演算法有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“MD5”</a:t>
            </a:r>
            <a:r>
              <a:rPr lang="zh-TW" altLang="zh-TW" sz="2400" dirty="0"/>
              <a:t>、</a:t>
            </a:r>
            <a:r>
              <a:rPr lang="en-US" altLang="zh-TW" sz="2400" dirty="0"/>
              <a:t>”SHA-256”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945EB7E-D5AE-54DA-1682-058D4DFD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:HashSet(</a:t>
            </a:r>
            <a:r>
              <a:rPr lang="zh-TW" altLang="en-US" sz="4200" dirty="0"/>
              <a:t>菜單</a:t>
            </a:r>
            <a:r>
              <a:rPr lang="en-US" altLang="zh-TW" sz="4200" dirty="0"/>
              <a:t>)</a:t>
            </a:r>
            <a:r>
              <a:rPr lang="zh-TW" altLang="en-US" sz="4200" dirty="0"/>
              <a:t>建立和新增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HashSet&lt;String&gt; menu = new HashSet&lt;String&gt;();</a:t>
            </a:r>
          </a:p>
          <a:p>
            <a:pPr marL="0" indent="0">
              <a:buNone/>
            </a:pPr>
            <a:r>
              <a:rPr lang="en-US" altLang="zh-TW" sz="2400" dirty="0" err="1"/>
              <a:t>menu.add</a:t>
            </a:r>
            <a:r>
              <a:rPr lang="en-US" altLang="zh-TW" sz="2400" dirty="0"/>
              <a:t>("</a:t>
            </a:r>
            <a:r>
              <a:rPr lang="zh-TW" altLang="en-US" sz="2400" dirty="0"/>
              <a:t>心痛的滋味 </a:t>
            </a:r>
            <a:r>
              <a:rPr lang="en-US" altLang="zh-TW" sz="2400" dirty="0"/>
              <a:t>100</a:t>
            </a:r>
            <a:r>
              <a:rPr lang="zh-TW" altLang="en-US" sz="2400" dirty="0"/>
              <a:t>元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 err="1"/>
              <a:t>menu.add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鍋燒意麵 </a:t>
            </a:r>
            <a:r>
              <a:rPr lang="en-US" altLang="zh-TW" sz="2400" dirty="0" smtClean="0"/>
              <a:t>80</a:t>
            </a:r>
            <a:r>
              <a:rPr lang="zh-TW" altLang="en-US" sz="2400" dirty="0"/>
              <a:t>元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 err="1"/>
              <a:t>menu.add</a:t>
            </a:r>
            <a:r>
              <a:rPr lang="en-US" altLang="zh-TW" sz="2400" dirty="0"/>
              <a:t>("</a:t>
            </a:r>
            <a:r>
              <a:rPr lang="zh-TW" altLang="en-US" sz="2400" dirty="0"/>
              <a:t>生命之水 </a:t>
            </a:r>
            <a:r>
              <a:rPr lang="en-US" altLang="zh-TW" sz="2400" dirty="0"/>
              <a:t>200</a:t>
            </a:r>
            <a:r>
              <a:rPr lang="zh-TW" altLang="en-US" sz="2400" dirty="0"/>
              <a:t>元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 err="1"/>
              <a:t>menu.add</a:t>
            </a:r>
            <a:r>
              <a:rPr lang="en-US" altLang="zh-TW" sz="2400" dirty="0"/>
              <a:t>("</a:t>
            </a:r>
            <a:r>
              <a:rPr lang="zh-TW" altLang="en-US" sz="2400" dirty="0"/>
              <a:t>紅龜粿 </a:t>
            </a:r>
            <a:r>
              <a:rPr lang="en-US" altLang="zh-TW" sz="2400" dirty="0"/>
              <a:t>50</a:t>
            </a:r>
            <a:r>
              <a:rPr lang="zh-TW" altLang="en-US" sz="2400" dirty="0"/>
              <a:t>元</a:t>
            </a:r>
            <a:r>
              <a:rPr lang="en-US" altLang="zh-TW" sz="2400" dirty="0"/>
              <a:t>");</a:t>
            </a:r>
            <a:br>
              <a:rPr lang="en-US" altLang="zh-TW" sz="2400" dirty="0"/>
            </a:b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菜單</a:t>
            </a:r>
            <a:r>
              <a:rPr lang="en-US" altLang="zh-TW" sz="2400" dirty="0"/>
              <a:t>:" + menu);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CF30FA3-1ED8-18A4-2419-8968DE2E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</a:t>
            </a:r>
            <a:r>
              <a:rPr lang="zh-TW" altLang="en-US" sz="4200" dirty="0"/>
              <a:t>點餐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while(true)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想要點什麼</a:t>
            </a:r>
            <a:r>
              <a:rPr lang="en-US" altLang="zh-TW" sz="2400" dirty="0"/>
              <a:t>? </a:t>
            </a:r>
            <a:r>
              <a:rPr lang="zh-TW" altLang="en-US" sz="2400" dirty="0"/>
              <a:t>注</a:t>
            </a:r>
            <a:r>
              <a:rPr lang="en-US" altLang="zh-TW" sz="2400" dirty="0"/>
              <a:t>:</a:t>
            </a:r>
            <a:r>
              <a:rPr lang="zh-TW" altLang="en-US" sz="2400" dirty="0"/>
              <a:t>若已點完餐點請打</a:t>
            </a:r>
            <a:r>
              <a:rPr lang="en-US" altLang="zh-TW" sz="2400" dirty="0"/>
              <a:t>END");</a:t>
            </a:r>
          </a:p>
          <a:p>
            <a:pPr marL="0" indent="0">
              <a:buNone/>
            </a:pPr>
            <a:r>
              <a:rPr lang="en-US" altLang="zh-TW" sz="2400" dirty="0"/>
              <a:t>	String </a:t>
            </a:r>
            <a:r>
              <a:rPr lang="en-US" altLang="zh-TW" sz="2400" dirty="0" err="1"/>
              <a:t>orderDishes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sc.nextLine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		   </a:t>
            </a:r>
          </a:p>
          <a:p>
            <a:pPr marL="0" indent="0">
              <a:buNone/>
            </a:pPr>
            <a:r>
              <a:rPr lang="en-US" altLang="zh-TW" sz="2400" dirty="0"/>
              <a:t>if(EX1.get(</a:t>
            </a:r>
            <a:r>
              <a:rPr lang="en-US" altLang="zh-TW" sz="2400" dirty="0" err="1"/>
              <a:t>orderDishes</a:t>
            </a:r>
            <a:r>
              <a:rPr lang="en-US" altLang="zh-TW" sz="2400" dirty="0"/>
              <a:t>) == null &amp;&amp; </a:t>
            </a:r>
            <a:r>
              <a:rPr lang="en-US" altLang="zh-TW" sz="2400" dirty="0" err="1"/>
              <a:t>orderDishes.equals</a:t>
            </a:r>
            <a:r>
              <a:rPr lang="en-US" altLang="zh-TW" sz="2400" dirty="0"/>
              <a:t>("END") == false){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沒有這個餐點</a:t>
            </a:r>
            <a:r>
              <a:rPr lang="en-US" altLang="zh-TW" sz="2400" dirty="0"/>
              <a:t>,</a:t>
            </a:r>
            <a:r>
              <a:rPr lang="zh-TW" altLang="en-US" sz="2400" dirty="0"/>
              <a:t>請重新選擇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/>
              <a:t>	continue;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2BD35D7-CC2F-4046-E226-319FB63D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/>
              <a:t>:</a:t>
            </a:r>
            <a:r>
              <a:rPr lang="zh-TW" altLang="en-US" sz="4200" dirty="0"/>
              <a:t>點餐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6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else if(</a:t>
            </a:r>
            <a:r>
              <a:rPr lang="en-US" altLang="zh-TW" sz="2400" dirty="0" err="1"/>
              <a:t>orderDishes.equals</a:t>
            </a:r>
            <a:r>
              <a:rPr lang="en-US" altLang="zh-TW" sz="2400" dirty="0"/>
              <a:t>("END")){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System.out.print</a:t>
            </a:r>
            <a:r>
              <a:rPr lang="en-US" altLang="zh-TW" sz="2400" dirty="0"/>
              <a:t>("</a:t>
            </a:r>
            <a:r>
              <a:rPr lang="zh-TW" altLang="en-US" sz="2400" dirty="0"/>
              <a:t>總計點了</a:t>
            </a:r>
            <a:r>
              <a:rPr lang="en-US" altLang="zh-TW" sz="2400" dirty="0"/>
              <a:t>: ");</a:t>
            </a:r>
          </a:p>
          <a:p>
            <a:pPr marL="0" indent="0">
              <a:buNone/>
            </a:pPr>
            <a:r>
              <a:rPr lang="en-US" altLang="zh-TW" sz="2400" dirty="0"/>
              <a:t>	for(String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order.keySet</a:t>
            </a:r>
            <a:r>
              <a:rPr lang="en-US" altLang="zh-TW" sz="2400" dirty="0"/>
              <a:t>()){</a:t>
            </a:r>
          </a:p>
          <a:p>
            <a:pPr marL="0" indent="0">
              <a:buNone/>
            </a:pPr>
            <a:r>
              <a:rPr lang="en-US" altLang="zh-TW" sz="2400" dirty="0"/>
              <a:t>		if(</a:t>
            </a:r>
            <a:r>
              <a:rPr lang="en-US" altLang="zh-TW" sz="2400" dirty="0" err="1"/>
              <a:t>order.get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!= null)</a:t>
            </a:r>
          </a:p>
          <a:p>
            <a:pPr marL="0" indent="0">
              <a:buNone/>
            </a:pPr>
            <a:r>
              <a:rPr lang="en-US" altLang="zh-TW" sz="2400" dirty="0"/>
              <a:t>			</a:t>
            </a:r>
            <a:r>
              <a:rPr lang="en-US" altLang="zh-TW" sz="2400" dirty="0" err="1"/>
              <a:t>System.out.print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+" "+</a:t>
            </a:r>
            <a:r>
              <a:rPr lang="en-US" altLang="zh-TW" sz="2400" dirty="0" err="1"/>
              <a:t>order.get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)+"</a:t>
            </a:r>
            <a:r>
              <a:rPr lang="zh-TW" altLang="en-US" sz="2400" dirty="0"/>
              <a:t>份</a:t>
            </a:r>
            <a:r>
              <a:rPr lang="en-US" altLang="zh-TW" sz="2400" dirty="0"/>
              <a:t>, ");</a:t>
            </a:r>
          </a:p>
          <a:p>
            <a:pPr marL="0" indent="0">
              <a:buNone/>
            </a:pPr>
            <a:r>
              <a:rPr lang="en-US" altLang="zh-TW" sz="2400" dirty="0"/>
              <a:t>	}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總額</a:t>
            </a:r>
            <a:r>
              <a:rPr lang="en-US" altLang="zh-TW" sz="2400" dirty="0"/>
              <a:t>:"+sum);</a:t>
            </a:r>
          </a:p>
          <a:p>
            <a:pPr marL="0" indent="0">
              <a:buNone/>
            </a:pPr>
            <a:r>
              <a:rPr lang="en-US" altLang="zh-TW" sz="2400" dirty="0"/>
              <a:t>	break;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AA6ADFE-646F-55E2-1DBC-CE06D6B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2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1614" cy="1485900"/>
          </a:xfrm>
        </p:spPr>
        <p:txBody>
          <a:bodyPr>
            <a:normAutofit/>
          </a:bodyPr>
          <a:lstStyle/>
          <a:p>
            <a:r>
              <a:rPr lang="zh-TW" altLang="en-US" sz="4200" dirty="0"/>
              <a:t>程式碼範例</a:t>
            </a:r>
            <a:r>
              <a:rPr lang="en-US" altLang="zh-TW" sz="4200" dirty="0">
                <a:sym typeface="Wingdings" panose="05000000000000000000" pitchFamily="2" charset="2"/>
              </a:rPr>
              <a:t>:</a:t>
            </a:r>
            <a:r>
              <a:rPr lang="zh-TW" altLang="en-US" sz="4200" dirty="0">
                <a:sym typeface="Wingdings" panose="05000000000000000000" pitchFamily="2" charset="2"/>
              </a:rPr>
              <a:t> </a:t>
            </a:r>
            <a:r>
              <a:rPr lang="en-US" altLang="zh-TW" sz="4200" dirty="0">
                <a:sym typeface="Wingdings" panose="05000000000000000000" pitchFamily="2" charset="2"/>
              </a:rPr>
              <a:t>HashMap(</a:t>
            </a:r>
            <a:r>
              <a:rPr lang="zh-TW" altLang="en-US" sz="4200" dirty="0">
                <a:sym typeface="Wingdings" panose="05000000000000000000" pitchFamily="2" charset="2"/>
              </a:rPr>
              <a:t>資料更動</a:t>
            </a:r>
            <a:r>
              <a:rPr lang="en-US" altLang="zh-TW" sz="4200" dirty="0">
                <a:sym typeface="Wingdings" panose="05000000000000000000" pitchFamily="2" charset="2"/>
              </a:rPr>
              <a:t>)</a:t>
            </a:r>
            <a:r>
              <a:rPr lang="zh-TW" altLang="en-US" sz="4200" dirty="0"/>
              <a:t>需要份數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想要點幾份</a:t>
            </a:r>
            <a:r>
              <a:rPr lang="en-US" altLang="zh-TW" sz="2400" dirty="0"/>
              <a:t>?");</a:t>
            </a:r>
          </a:p>
          <a:p>
            <a:pPr marL="0" indent="0">
              <a:buNone/>
            </a:pPr>
            <a:r>
              <a:rPr lang="en-US" altLang="zh-TW" sz="2400" dirty="0"/>
              <a:t>Integer number = </a:t>
            </a:r>
            <a:r>
              <a:rPr lang="en-US" altLang="zh-TW" sz="2400" dirty="0" err="1"/>
              <a:t>sc.nextInt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String trash = </a:t>
            </a:r>
            <a:r>
              <a:rPr lang="en-US" altLang="zh-TW" sz="2400" dirty="0" err="1"/>
              <a:t>sc.nextLine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 err="1"/>
              <a:t>order.replace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orderDishes,number</a:t>
            </a:r>
            <a:r>
              <a:rPr lang="en-US" altLang="zh-TW" sz="2400" dirty="0"/>
              <a:t>);</a:t>
            </a:r>
          </a:p>
          <a:p>
            <a:pPr marL="0" indent="0">
              <a:buNone/>
            </a:pPr>
            <a:r>
              <a:rPr lang="en-US" altLang="zh-TW" sz="2400" dirty="0"/>
              <a:t>sum += EX1.get(</a:t>
            </a:r>
            <a:r>
              <a:rPr lang="en-US" altLang="zh-TW" sz="2400" dirty="0" err="1"/>
              <a:t>orderDishes</a:t>
            </a:r>
            <a:r>
              <a:rPr lang="en-US" altLang="zh-TW" sz="2400" dirty="0"/>
              <a:t>) * number;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EED9C3B-A770-6582-BCA3-6C95594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6B040D62-8D8A-F27A-8226-4E51E6F43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40621"/>
              </p:ext>
            </p:extLst>
          </p:nvPr>
        </p:nvGraphicFramePr>
        <p:xfrm>
          <a:off x="1355834" y="2286000"/>
          <a:ext cx="9616962" cy="2161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xmlns="" val="695201463"/>
                    </a:ext>
                  </a:extLst>
                </a:gridCol>
                <a:gridCol w="2483067">
                  <a:extLst>
                    <a:ext uri="{9D8B030D-6E8A-4147-A177-3AD203B41FA5}">
                      <a16:colId xmlns:a16="http://schemas.microsoft.com/office/drawing/2014/main" xmlns="" val="1244460111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xmlns="" val="451459133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xmlns="" val="2262156485"/>
                    </a:ext>
                  </a:extLst>
                </a:gridCol>
              </a:tblGrid>
              <a:tr h="67791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HashTable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HashMap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HashSet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5320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是否可以存</a:t>
                      </a:r>
                      <a:r>
                        <a:rPr lang="en-US" altLang="zh-TW" sz="1800" dirty="0"/>
                        <a:t>NULL</a:t>
                      </a:r>
                      <a:r>
                        <a:rPr lang="zh-TW" altLang="en-US" sz="1800" dirty="0"/>
                        <a:t>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8538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是否有執行緒安全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841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是否可以重複元素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YES(key</a:t>
                      </a:r>
                      <a:r>
                        <a:rPr lang="zh-TW" altLang="en-US" dirty="0"/>
                        <a:t>不可以重複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YES(key</a:t>
                      </a:r>
                      <a:r>
                        <a:rPr lang="zh-TW" altLang="en-US" dirty="0"/>
                        <a:t>不可以重複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650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是否有排序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906527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185C9AF-4EF6-6867-403C-4F1DA45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7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1046"/>
            <a:ext cx="9601200" cy="14859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24095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Java API : 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 https://docs.oracle.com/javase/8/docs/api/java/util/Hashtable.html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 https://docs.oracle.com/javase/8/docs/api/java/util/HashMap.html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 https://docs.oracle.com/javase/7/docs/api/java/util/HashSet.html</a:t>
            </a:r>
            <a:endParaRPr lang="en-US" altLang="zh-TW" dirty="0"/>
          </a:p>
          <a:p>
            <a:r>
              <a:rPr lang="zh-TW" altLang="en-US" dirty="0"/>
              <a:t>網路文章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 https://rickbsr.medium.com/%E6%B7%BA%E8%AB%87-hash-hashtable-%E8%88%87-hashmap-4e5f5e5d36da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 https://stackoverflow.com/questions/19550793/what-is-the-difference-between-a-collection-and-a-map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7"/>
              </a:rPr>
              <a:t> https://matthung0807.blogspot.com/2018/12/java-hashtablehashmap.html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8"/>
              </a:rPr>
              <a:t> https://www.geeksforgeeks.org/hashset-in-java/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書籍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Data Structures : Abstraction and Design Using Java (ISBN : 9780470128701)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32BE4B8-E48F-0277-FFFA-B147709A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r>
              <a:rPr lang="zh-TW" altLang="en-US" dirty="0"/>
              <a:t>的運作方式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256712" y="1873317"/>
            <a:ext cx="10332105" cy="1896761"/>
            <a:chOff x="1216737" y="2981068"/>
            <a:chExt cx="10662223" cy="2193323"/>
          </a:xfrm>
        </p:grpSpPr>
        <p:sp>
          <p:nvSpPr>
            <p:cNvPr id="5" name="圓角矩形 4"/>
            <p:cNvSpPr/>
            <p:nvPr/>
          </p:nvSpPr>
          <p:spPr>
            <a:xfrm>
              <a:off x="1216737" y="3295136"/>
              <a:ext cx="2113005" cy="156518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400" dirty="0"/>
                <a:t> 資料</a:t>
              </a:r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3526925" y="3861487"/>
              <a:ext cx="1469498" cy="432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5193604" y="2981068"/>
              <a:ext cx="2708487" cy="21933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chemeClr val="bg2">
                      <a:lumMod val="10000"/>
                    </a:schemeClr>
                  </a:solidFill>
                </a:rPr>
                <a:t>Hash Function</a:t>
              </a: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8099274" y="3861487"/>
              <a:ext cx="1469498" cy="432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9765955" y="3295136"/>
              <a:ext cx="2113005" cy="156518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400" dirty="0"/>
                <a:t>雜湊值</a:t>
              </a: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371600" y="4259701"/>
            <a:ext cx="7018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雜湊演算法的特性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   具有唯一性</a:t>
            </a:r>
            <a:endParaRPr lang="en-US" altLang="zh-TW" sz="2400" dirty="0"/>
          </a:p>
          <a:p>
            <a:r>
              <a:rPr lang="zh-TW" altLang="en-US" sz="2400" dirty="0"/>
              <a:t>   雜湊值通常為固定長度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實際應用 </a:t>
            </a:r>
            <a:r>
              <a:rPr lang="en-US" altLang="zh-TW" sz="2400" dirty="0"/>
              <a:t>:</a:t>
            </a:r>
            <a:r>
              <a:rPr lang="zh-TW" altLang="en-US" sz="2400" dirty="0"/>
              <a:t> 數位簽章，語音辨識，影像辨識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119BCCB-3E84-3D1D-9140-D6C5DD72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35230"/>
            <a:ext cx="6261234" cy="563077"/>
          </a:xfrm>
        </p:spPr>
        <p:txBody>
          <a:bodyPr/>
          <a:lstStyle/>
          <a:p>
            <a:r>
              <a:rPr lang="zh-TW" altLang="en-US" dirty="0"/>
              <a:t>是一種以</a:t>
            </a:r>
            <a:r>
              <a:rPr lang="en-US" altLang="zh-TW" dirty="0"/>
              <a:t>Hash</a:t>
            </a:r>
            <a:r>
              <a:rPr lang="zh-TW" altLang="en-US" dirty="0"/>
              <a:t>實作的映射機制</a:t>
            </a:r>
            <a:r>
              <a:rPr lang="en-US" altLang="zh-TW" dirty="0"/>
              <a:t>(Key-value)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371600" y="3432889"/>
            <a:ext cx="2228249" cy="2879245"/>
            <a:chOff x="1559292" y="3069433"/>
            <a:chExt cx="2377441" cy="2432105"/>
          </a:xfrm>
        </p:grpSpPr>
        <p:sp>
          <p:nvSpPr>
            <p:cNvPr id="4" name="矩形 3"/>
            <p:cNvSpPr/>
            <p:nvPr/>
          </p:nvSpPr>
          <p:spPr>
            <a:xfrm>
              <a:off x="1559292" y="3069433"/>
              <a:ext cx="2377440" cy="505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陳昶亨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559293" y="3710839"/>
              <a:ext cx="2377440" cy="505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石祐安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59292" y="4354404"/>
              <a:ext cx="2377440" cy="505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唐知謙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559292" y="4995810"/>
              <a:ext cx="2377440" cy="505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彭子彧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938287" y="2339693"/>
            <a:ext cx="109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Keys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28271" y="2062693"/>
            <a:ext cx="207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   Hash Function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5074919" y="3528784"/>
            <a:ext cx="1576138" cy="2783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37418"/>
              </p:ext>
            </p:extLst>
          </p:nvPr>
        </p:nvGraphicFramePr>
        <p:xfrm>
          <a:off x="8094848" y="3446969"/>
          <a:ext cx="3474720" cy="3014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411077017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411077025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411077013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411077018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914999" y="2339693"/>
            <a:ext cx="18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Buckets</a:t>
            </a:r>
            <a:endParaRPr lang="zh-TW" altLang="en-US" sz="3600" dirty="0"/>
          </a:p>
        </p:txBody>
      </p:sp>
      <p:cxnSp>
        <p:nvCxnSpPr>
          <p:cNvPr id="34" name="直線接點 33"/>
          <p:cNvCxnSpPr>
            <a:stCxn id="4" idx="3"/>
          </p:cNvCxnSpPr>
          <p:nvPr/>
        </p:nvCxnSpPr>
        <p:spPr>
          <a:xfrm>
            <a:off x="3599848" y="3732242"/>
            <a:ext cx="2252312" cy="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610676" y="4479585"/>
            <a:ext cx="2252312" cy="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599848" y="5241469"/>
            <a:ext cx="2252312" cy="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3599848" y="6000797"/>
            <a:ext cx="2252312" cy="1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852160" y="3744227"/>
            <a:ext cx="2175309" cy="169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862988" y="4043580"/>
            <a:ext cx="2164481" cy="4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62988" y="4562375"/>
            <a:ext cx="2164481" cy="143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852160" y="5253454"/>
            <a:ext cx="2175309" cy="9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5BF12D9C-7D8C-58F9-6CF3-C7A3D7F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雜湊碰撞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89233"/>
            <a:ext cx="9601200" cy="813335"/>
          </a:xfrm>
        </p:spPr>
        <p:txBody>
          <a:bodyPr/>
          <a:lstStyle/>
          <a:p>
            <a:r>
              <a:rPr lang="zh-TW" altLang="en-US" dirty="0"/>
              <a:t>當不同的</a:t>
            </a:r>
            <a:r>
              <a:rPr lang="en-US" altLang="zh-TW" dirty="0"/>
              <a:t>Key</a:t>
            </a:r>
            <a:r>
              <a:rPr lang="zh-TW" altLang="en-US" dirty="0"/>
              <a:t>值出現同樣的</a:t>
            </a:r>
            <a:r>
              <a:rPr lang="en-US" altLang="zh-TW" dirty="0"/>
              <a:t>Hash</a:t>
            </a:r>
            <a:r>
              <a:rPr lang="zh-TW" altLang="en-US" dirty="0"/>
              <a:t>值時會發生雜湊碰撞，可能造成</a:t>
            </a:r>
            <a:r>
              <a:rPr lang="en-US" altLang="zh-TW" dirty="0"/>
              <a:t>Table</a:t>
            </a:r>
            <a:r>
              <a:rPr lang="zh-TW" altLang="en-US" dirty="0"/>
              <a:t>內項目分配不均或是「大象腳」的情況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371600" y="3675868"/>
            <a:ext cx="2228249" cy="2879245"/>
            <a:chOff x="1371600" y="3432889"/>
            <a:chExt cx="2228249" cy="2879245"/>
          </a:xfrm>
        </p:grpSpPr>
        <p:sp>
          <p:nvSpPr>
            <p:cNvPr id="5" name="矩形 4"/>
            <p:cNvSpPr/>
            <p:nvPr/>
          </p:nvSpPr>
          <p:spPr>
            <a:xfrm>
              <a:off x="1371600" y="3432889"/>
              <a:ext cx="2228248" cy="5987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陳昶亨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371601" y="4192217"/>
              <a:ext cx="2228248" cy="5987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石祐安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71600" y="4954101"/>
              <a:ext cx="2228248" cy="5987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唐知謙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71600" y="5713428"/>
              <a:ext cx="2228248" cy="5987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彭子彧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938287" y="2582672"/>
            <a:ext cx="109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Keys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28271" y="2305672"/>
            <a:ext cx="207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   Hash Function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5074919" y="3771763"/>
            <a:ext cx="1576138" cy="2783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6324"/>
              </p:ext>
            </p:extLst>
          </p:nvPr>
        </p:nvGraphicFramePr>
        <p:xfrm>
          <a:off x="8094848" y="3689948"/>
          <a:ext cx="3474720" cy="3014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411077017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411077025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6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411077018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914999" y="2582672"/>
            <a:ext cx="18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Buckets</a:t>
            </a:r>
            <a:endParaRPr lang="zh-TW" altLang="en-US" sz="3600" dirty="0"/>
          </a:p>
        </p:txBody>
      </p:sp>
      <p:cxnSp>
        <p:nvCxnSpPr>
          <p:cNvPr id="14" name="直線接點 13"/>
          <p:cNvCxnSpPr>
            <a:stCxn id="5" idx="3"/>
          </p:cNvCxnSpPr>
          <p:nvPr/>
        </p:nvCxnSpPr>
        <p:spPr>
          <a:xfrm>
            <a:off x="3599848" y="3975221"/>
            <a:ext cx="2252312" cy="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610676" y="4722564"/>
            <a:ext cx="2252312" cy="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599848" y="5484448"/>
            <a:ext cx="2252312" cy="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599848" y="6243776"/>
            <a:ext cx="2252312" cy="11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852160" y="3987206"/>
            <a:ext cx="2175309" cy="761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52160" y="4286559"/>
            <a:ext cx="2175309" cy="46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862988" y="4805354"/>
            <a:ext cx="2164481" cy="1438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852160" y="5496433"/>
            <a:ext cx="2175309" cy="9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D65FA8A-63DB-A9F8-E51F-399391AC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中的 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r>
              <a:rPr lang="zh-TW" altLang="en-US" dirty="0"/>
              <a:t> 類別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84343"/>
            <a:ext cx="9601200" cy="1274811"/>
          </a:xfrm>
        </p:spPr>
      </p:pic>
      <p:sp>
        <p:nvSpPr>
          <p:cNvPr id="6" name="橢圓 5"/>
          <p:cNvSpPr/>
          <p:nvPr/>
        </p:nvSpPr>
        <p:spPr>
          <a:xfrm>
            <a:off x="5623560" y="2721748"/>
            <a:ext cx="1097280" cy="35613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294598" y="3781998"/>
            <a:ext cx="9514573" cy="975699"/>
            <a:chOff x="903171" y="4822256"/>
            <a:chExt cx="10757351" cy="104294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49" y="4925193"/>
              <a:ext cx="10647673" cy="940012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3906253" y="4925193"/>
              <a:ext cx="790876" cy="13542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438274" y="4835366"/>
              <a:ext cx="1626669" cy="31507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669713" y="4822256"/>
              <a:ext cx="1321310" cy="29968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903171" y="5253556"/>
              <a:ext cx="569494" cy="28328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791326" y="5168766"/>
            <a:ext cx="1643002" cy="595598"/>
            <a:chOff x="2791326" y="5168766"/>
            <a:chExt cx="1643002" cy="595598"/>
          </a:xfrm>
        </p:grpSpPr>
        <p:sp>
          <p:nvSpPr>
            <p:cNvPr id="12" name="文字方塊 11"/>
            <p:cNvSpPr txBox="1"/>
            <p:nvPr/>
          </p:nvSpPr>
          <p:spPr>
            <a:xfrm>
              <a:off x="2876668" y="5456587"/>
              <a:ext cx="15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</a:t>
              </a:r>
              <a:r>
                <a:rPr lang="zh-TW" altLang="en-US" sz="1400" dirty="0"/>
                <a:t>看得很難過對吧</a:t>
              </a:r>
              <a:r>
                <a:rPr lang="en-US" altLang="zh-TW" sz="1400" dirty="0"/>
                <a:t>)</a:t>
              </a:r>
              <a:endParaRPr lang="zh-TW" altLang="en-US" sz="1400" dirty="0"/>
            </a:p>
          </p:txBody>
        </p:sp>
        <p:cxnSp>
          <p:nvCxnSpPr>
            <p:cNvPr id="18" name="弧形接點 17"/>
            <p:cNvCxnSpPr>
              <a:stCxn id="12" idx="1"/>
            </p:cNvCxnSpPr>
            <p:nvPr/>
          </p:nvCxnSpPr>
          <p:spPr>
            <a:xfrm rot="10800000">
              <a:off x="2791326" y="5168766"/>
              <a:ext cx="85342" cy="4417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D5671FF-E642-6FC6-593F-BFF9B536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7222" y="1159844"/>
            <a:ext cx="9601200" cy="2565132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As of the Java 2 platform v1.2, this class was retrofitted to </a:t>
            </a:r>
            <a:r>
              <a:rPr lang="en-US" altLang="zh-TW" sz="2400" dirty="0">
                <a:solidFill>
                  <a:srgbClr val="FF0000"/>
                </a:solidFill>
              </a:rPr>
              <a:t>implement the Map interface</a:t>
            </a:r>
            <a:r>
              <a:rPr lang="en-US" altLang="zh-TW" sz="2400" dirty="0"/>
              <a:t>, making it a member of the </a:t>
            </a:r>
            <a:r>
              <a:rPr lang="en-US" altLang="zh-TW" sz="2400" u="sng" dirty="0"/>
              <a:t>Java Collections Framework</a:t>
            </a:r>
            <a:r>
              <a:rPr lang="en-US" altLang="zh-TW" sz="2400" dirty="0"/>
              <a:t>. Unlike the new collection implementations, 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synchronized</a:t>
            </a:r>
            <a:r>
              <a:rPr lang="en-US" altLang="zh-TW" sz="2400" dirty="0"/>
              <a:t>. If a thread-safe implementation is not needed, it is recommended to use </a:t>
            </a:r>
            <a:r>
              <a:rPr lang="en-US" altLang="zh-TW" sz="2400" dirty="0" err="1">
                <a:solidFill>
                  <a:srgbClr val="FF0000"/>
                </a:solidFill>
              </a:rPr>
              <a:t>HashMap</a:t>
            </a:r>
            <a:r>
              <a:rPr lang="en-US" altLang="zh-TW" sz="2400" dirty="0"/>
              <a:t> in place of 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. If a thread-safe highly-concurrent implementation is desired, then it is recommended to use </a:t>
            </a:r>
            <a:r>
              <a:rPr lang="en-US" altLang="zh-TW" sz="2400" dirty="0" err="1"/>
              <a:t>ConcurrentHashMap</a:t>
            </a:r>
            <a:r>
              <a:rPr lang="en-US" altLang="zh-TW" sz="2400" dirty="0"/>
              <a:t> in place of </a:t>
            </a:r>
            <a:r>
              <a:rPr lang="en-US" altLang="zh-TW" sz="2400" dirty="0" err="1"/>
              <a:t>Hashtable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27222" y="4527082"/>
            <a:ext cx="9601200" cy="256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Hash Table </a:t>
            </a:r>
            <a:r>
              <a:rPr lang="zh-TW" altLang="en-US" sz="2400" dirty="0"/>
              <a:t>最大的優點是同步性，這保證了執行序安全</a:t>
            </a:r>
            <a:endParaRPr lang="en-US" altLang="zh-TW" sz="2400" dirty="0"/>
          </a:p>
          <a:p>
            <a:r>
              <a:rPr lang="en-US" altLang="zh-TW" sz="2400" dirty="0"/>
              <a:t>Hash Table</a:t>
            </a:r>
            <a:r>
              <a:rPr lang="zh-TW" altLang="en-US" sz="2400" dirty="0"/>
              <a:t> 的任何 </a:t>
            </a:r>
            <a:r>
              <a:rPr lang="en-US" altLang="zh-TW" sz="2400" dirty="0"/>
              <a:t>Key</a:t>
            </a:r>
            <a:r>
              <a:rPr lang="zh-TW" altLang="en-US" sz="2400" dirty="0"/>
              <a:t> 值與 </a:t>
            </a:r>
            <a:r>
              <a:rPr lang="en-US" altLang="zh-TW" sz="2400" dirty="0"/>
              <a:t>Value</a:t>
            </a:r>
            <a:r>
              <a:rPr lang="zh-TW" altLang="en-US" sz="2400" dirty="0"/>
              <a:t> 都不可為 </a:t>
            </a:r>
            <a:r>
              <a:rPr lang="en-US" altLang="zh-TW" sz="2400" dirty="0"/>
              <a:t>null</a:t>
            </a:r>
            <a:r>
              <a:rPr lang="zh-TW" altLang="en-US" sz="2400" dirty="0"/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FBAC906-E012-0C2D-90D2-6ED16904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7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Table </a:t>
            </a:r>
            <a:r>
              <a:rPr lang="zh-TW" altLang="en-US" dirty="0"/>
              <a:t>的優化界面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371600" y="2282391"/>
            <a:ext cx="10698481" cy="43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Map </a:t>
            </a:r>
            <a:r>
              <a:rPr lang="zh-TW" altLang="zh-TW" sz="2800" dirty="0"/>
              <a:t>是 </a:t>
            </a:r>
            <a:r>
              <a:rPr lang="en-US" altLang="zh-TW" sz="2800" dirty="0"/>
              <a:t>collections framework </a:t>
            </a:r>
            <a:r>
              <a:rPr lang="zh-TW" altLang="zh-TW" sz="2800" dirty="0"/>
              <a:t>中的</a:t>
            </a:r>
            <a:r>
              <a:rPr lang="en-US" altLang="zh-TW" sz="2800" dirty="0"/>
              <a:t>interface</a:t>
            </a:r>
            <a:r>
              <a:rPr lang="zh-TW" altLang="zh-TW" sz="2800" dirty="0"/>
              <a:t>，底下的成員有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hashtable</a:t>
            </a:r>
            <a:r>
              <a:rPr lang="zh-TW" altLang="zh-TW" sz="2800" dirty="0"/>
              <a:t>、</a:t>
            </a:r>
            <a:r>
              <a:rPr lang="en-US" altLang="zh-TW" sz="2800" dirty="0" err="1"/>
              <a:t>linkedhashmap</a:t>
            </a:r>
            <a:r>
              <a:rPr lang="zh-TW" altLang="zh-TW" sz="2800" dirty="0"/>
              <a:t>、</a:t>
            </a:r>
            <a:r>
              <a:rPr lang="en-US" altLang="zh-TW" sz="2800" dirty="0" err="1"/>
              <a:t>hashmap</a:t>
            </a:r>
            <a:r>
              <a:rPr lang="zh-TW" altLang="zh-TW" sz="2800" dirty="0"/>
              <a:t>、</a:t>
            </a:r>
            <a:r>
              <a:rPr lang="en-US" altLang="zh-TW" sz="2800" dirty="0" err="1"/>
              <a:t>treemap</a:t>
            </a:r>
            <a:r>
              <a:rPr lang="zh-TW" altLang="zh-TW" sz="2800" dirty="0"/>
              <a:t>，而這次主要說明的是</a:t>
            </a:r>
            <a:r>
              <a:rPr lang="en-US" altLang="zh-TW" sz="2800" dirty="0" err="1"/>
              <a:t>hashmap</a:t>
            </a:r>
            <a:endParaRPr lang="en-US" altLang="zh-TW" sz="2800" dirty="0"/>
          </a:p>
          <a:p>
            <a:r>
              <a:rPr lang="en-US" altLang="zh-TW" sz="2800" dirty="0"/>
              <a:t>Map </a:t>
            </a:r>
            <a:r>
              <a:rPr lang="zh-TW" altLang="en-US" sz="2800" dirty="0"/>
              <a:t>的特點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儲存的方式以一個</a:t>
            </a:r>
            <a:r>
              <a:rPr lang="en-US" altLang="zh-TW" sz="2800" dirty="0"/>
              <a:t>key</a:t>
            </a:r>
            <a:r>
              <a:rPr lang="zh-TW" altLang="en-US" sz="2800" dirty="0"/>
              <a:t>值對應一個</a:t>
            </a:r>
            <a:r>
              <a:rPr lang="en-US" altLang="zh-TW" sz="2800" dirty="0"/>
              <a:t>value</a:t>
            </a:r>
            <a:r>
              <a:rPr lang="zh-TW" altLang="en-US" sz="2800" dirty="0"/>
              <a:t>值</a:t>
            </a:r>
            <a:r>
              <a:rPr lang="en-US" altLang="zh-TW" sz="2800" dirty="0"/>
              <a:t>(</a:t>
            </a:r>
            <a:r>
              <a:rPr lang="zh-TW" altLang="en-US" sz="2800" dirty="0"/>
              <a:t>類似</a:t>
            </a:r>
            <a:r>
              <a:rPr lang="en-US" altLang="zh-TW" sz="2800" dirty="0"/>
              <a:t>Dictionary)</a:t>
            </a:r>
          </a:p>
          <a:p>
            <a:pPr marL="0" indent="0">
              <a:buNone/>
            </a:pPr>
            <a:r>
              <a:rPr lang="en-US" altLang="zh-TW" sz="2800" dirty="0"/>
              <a:t>	2.</a:t>
            </a:r>
            <a:r>
              <a:rPr lang="zh-TW" altLang="en-US" sz="2800" dirty="0"/>
              <a:t>不會出現同一個</a:t>
            </a:r>
            <a:r>
              <a:rPr lang="en-US" altLang="zh-TW" sz="2800" dirty="0"/>
              <a:t>key</a:t>
            </a:r>
            <a:r>
              <a:rPr lang="zh-TW" altLang="en-US" sz="2800" dirty="0"/>
              <a:t>值</a:t>
            </a:r>
            <a:r>
              <a:rPr lang="en-US" altLang="zh-TW" sz="2800" dirty="0"/>
              <a:t>(</a:t>
            </a:r>
            <a:r>
              <a:rPr lang="zh-TW" altLang="en-US" sz="2800" dirty="0"/>
              <a:t>但可以同一個</a:t>
            </a:r>
            <a:r>
              <a:rPr lang="en-US" altLang="zh-TW" sz="2800" dirty="0"/>
              <a:t>value</a:t>
            </a:r>
            <a:r>
              <a:rPr lang="zh-TW" altLang="en-US" sz="2800" dirty="0"/>
              <a:t>值</a:t>
            </a:r>
            <a:r>
              <a:rPr lang="en-US" altLang="zh-TW" sz="2800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033A271-6958-48D6-3DF8-FF6F978E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171700"/>
            <a:ext cx="10457847" cy="223787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+mn-ea"/>
              </a:rPr>
              <a:t>Collection</a:t>
            </a:r>
            <a:r>
              <a:rPr lang="zh-TW" altLang="en-US" sz="2400" dirty="0">
                <a:latin typeface="+mn-ea"/>
              </a:rPr>
              <a:t> 與 </a:t>
            </a:r>
            <a:r>
              <a:rPr lang="en-US" altLang="zh-TW" sz="2400" dirty="0">
                <a:latin typeface="+mn-ea"/>
              </a:rPr>
              <a:t>Map</a:t>
            </a:r>
            <a:r>
              <a:rPr lang="zh-TW" altLang="en-US" sz="2400" dirty="0">
                <a:latin typeface="+mn-ea"/>
              </a:rPr>
              <a:t> 同屬於 </a:t>
            </a:r>
            <a:r>
              <a:rPr lang="en-US" altLang="zh-TW" sz="2400" dirty="0">
                <a:latin typeface="+mn-ea"/>
              </a:rPr>
              <a:t>Java Collection Framework </a:t>
            </a:r>
            <a:r>
              <a:rPr lang="zh-TW" altLang="en-US" sz="2400" dirty="0">
                <a:latin typeface="+mn-ea"/>
              </a:rPr>
              <a:t>，但是彼此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並沒有繼承關係</a:t>
            </a:r>
            <a:r>
              <a:rPr lang="zh-TW" altLang="en-US" sz="2400" dirty="0">
                <a:latin typeface="+mn-ea"/>
              </a:rPr>
              <a:t>，參考繼承樹圖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Map</a:t>
            </a:r>
            <a:r>
              <a:rPr lang="zh-TW" altLang="en-US" dirty="0">
                <a:latin typeface="+mn-ea"/>
                <a:ea typeface="+mn-ea"/>
              </a:rPr>
              <a:t>  是 </a:t>
            </a:r>
            <a:r>
              <a:rPr lang="en-US" altLang="zh-TW" dirty="0">
                <a:latin typeface="+mn-ea"/>
                <a:ea typeface="+mn-ea"/>
              </a:rPr>
              <a:t>Collection</a:t>
            </a:r>
            <a:r>
              <a:rPr lang="zh-TW" altLang="en-US" dirty="0">
                <a:latin typeface="+mn-ea"/>
                <a:ea typeface="+mn-ea"/>
              </a:rPr>
              <a:t> 的一種</a:t>
            </a:r>
            <a:r>
              <a:rPr lang="en-US" altLang="zh-TW" dirty="0">
                <a:latin typeface="+mn-ea"/>
                <a:ea typeface="+mn-ea"/>
              </a:rPr>
              <a:t>?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26585" r="12939" b="2245"/>
          <a:stretch/>
        </p:blipFill>
        <p:spPr>
          <a:xfrm>
            <a:off x="2415940" y="1269632"/>
            <a:ext cx="7681131" cy="52920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01" y="2099053"/>
            <a:ext cx="6962235" cy="406638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780D864-CD3E-BD63-EF8B-12C5E82E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307</TotalTime>
  <Words>1565</Words>
  <Application>Microsoft Office PowerPoint</Application>
  <PresentationFormat>自訂</PresentationFormat>
  <Paragraphs>229</Paragraphs>
  <Slides>25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Crop</vt:lpstr>
      <vt:lpstr>PowerPoint 簡報</vt:lpstr>
      <vt:lpstr>淺談Hash &amp; Hash Table</vt:lpstr>
      <vt:lpstr>Hash Function的運作方式</vt:lpstr>
      <vt:lpstr>什麼是Hash Table</vt:lpstr>
      <vt:lpstr>雜湊碰撞</vt:lpstr>
      <vt:lpstr>Java 中的 Hash Table 類別</vt:lpstr>
      <vt:lpstr>PowerPoint 簡報</vt:lpstr>
      <vt:lpstr>Hash Table 的優化界面 : Map</vt:lpstr>
      <vt:lpstr>Map  是 Collection 的一種?</vt:lpstr>
      <vt:lpstr>關於HashMap</vt:lpstr>
      <vt:lpstr>整理HashTable v.s. HashMap</vt:lpstr>
      <vt:lpstr>類似功能的介面 : Set</vt:lpstr>
      <vt:lpstr>關於HashSet</vt:lpstr>
      <vt:lpstr>HashSet補充</vt:lpstr>
      <vt:lpstr>餐廳點餐</vt:lpstr>
      <vt:lpstr>程式碼範例:導入的函式庫</vt:lpstr>
      <vt:lpstr>程式碼範例:HashTable(對應餐點價格)方法建立</vt:lpstr>
      <vt:lpstr>程式碼範例:HashMap(訂單)方法建立</vt:lpstr>
      <vt:lpstr>程式碼範例:HashTable&amp;HashMap建立</vt:lpstr>
      <vt:lpstr>程式碼範例:HashSet(菜單)建立和新增</vt:lpstr>
      <vt:lpstr>程式碼範例:點餐</vt:lpstr>
      <vt:lpstr>程式碼範例:點餐</vt:lpstr>
      <vt:lpstr>程式碼範例: HashMap(資料更動)需要份數</vt:lpstr>
      <vt:lpstr>總結</vt:lpstr>
      <vt:lpstr>參考資料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admin</cp:lastModifiedBy>
  <cp:revision>48</cp:revision>
  <dcterms:created xsi:type="dcterms:W3CDTF">2022-12-18T08:05:18Z</dcterms:created>
  <dcterms:modified xsi:type="dcterms:W3CDTF">2022-12-19T17:08:55Z</dcterms:modified>
</cp:coreProperties>
</file>