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6" r:id="rId3"/>
    <p:sldId id="262"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253"/>
        <p:guide pos="3839"/>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1"/>
          </p:nvPr>
        </p:nvSpPr>
        <p:spPr>
          <a:xfrm>
            <a:off x="7198995" y="5203190"/>
            <a:ext cx="4128770" cy="864235"/>
          </a:xfrm>
        </p:spPr>
        <p:txBody>
          <a:bodyPr>
            <a:normAutofit lnSpcReduction="10000"/>
          </a:bodyPr>
          <a:p>
            <a:r>
              <a:rPr lang="fr-FR" altLang="en-US" sz="5400">
                <a:latin typeface="Times New Roman" panose="02020603050405020304" charset="0"/>
                <a:cs typeface="Times New Roman" panose="02020603050405020304" charset="0"/>
              </a:rPr>
              <a:t>Partie 1</a:t>
            </a:r>
            <a:endParaRPr lang="fr-FR" altLang="en-US" sz="5400">
              <a:latin typeface="Times New Roman" panose="02020603050405020304" charset="0"/>
              <a:cs typeface="Times New Roman" panose="02020603050405020304" charset="0"/>
            </a:endParaRPr>
          </a:p>
        </p:txBody>
      </p:sp>
      <p:pic>
        <p:nvPicPr>
          <p:cNvPr id="6" name="Picture 5" descr="logo@2x"/>
          <p:cNvPicPr>
            <a:picLocks noChangeAspect="1"/>
          </p:cNvPicPr>
          <p:nvPr/>
        </p:nvPicPr>
        <p:blipFill>
          <a:blip r:embed="rId1"/>
          <a:stretch>
            <a:fillRect/>
          </a:stretch>
        </p:blipFill>
        <p:spPr>
          <a:xfrm>
            <a:off x="2912110" y="2000885"/>
            <a:ext cx="5327650" cy="2228215"/>
          </a:xfrm>
          <a:prstGeom prst="rect">
            <a:avLst/>
          </a:prstGeom>
        </p:spPr>
      </p:pic>
      <p:pic>
        <p:nvPicPr>
          <p:cNvPr id="7" name="Picture 6" descr="g28247"/>
          <p:cNvPicPr>
            <a:picLocks noChangeAspect="1"/>
          </p:cNvPicPr>
          <p:nvPr/>
        </p:nvPicPr>
        <p:blipFill>
          <a:blip r:embed="rId2"/>
          <a:stretch>
            <a:fillRect/>
          </a:stretch>
        </p:blipFill>
        <p:spPr>
          <a:xfrm>
            <a:off x="10653395" y="677545"/>
            <a:ext cx="1214120" cy="5930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g28247"/>
          <p:cNvPicPr>
            <a:picLocks noChangeAspect="1"/>
          </p:cNvPicPr>
          <p:nvPr/>
        </p:nvPicPr>
        <p:blipFill>
          <a:blip r:embed="rId1"/>
          <a:stretch>
            <a:fillRect/>
          </a:stretch>
        </p:blipFill>
        <p:spPr>
          <a:xfrm>
            <a:off x="10568940" y="450850"/>
            <a:ext cx="1214120" cy="593090"/>
          </a:xfrm>
          <a:prstGeom prst="rect">
            <a:avLst/>
          </a:prstGeom>
        </p:spPr>
      </p:pic>
      <p:sp>
        <p:nvSpPr>
          <p:cNvPr id="4" name="Title 3"/>
          <p:cNvSpPr>
            <a:spLocks noGrp="1"/>
          </p:cNvSpPr>
          <p:nvPr>
            <p:ph type="title"/>
          </p:nvPr>
        </p:nvSpPr>
        <p:spPr>
          <a:xfrm>
            <a:off x="1144905" y="450850"/>
            <a:ext cx="9424035" cy="915670"/>
          </a:xfrm>
        </p:spPr>
        <p:txBody>
          <a:bodyPr>
            <a:normAutofit/>
          </a:bodyPr>
          <a:p>
            <a:pPr algn="ctr"/>
            <a:r>
              <a:rPr lang="fr-FR" altLang="en-US" sz="2800" b="0">
                <a:effectLst/>
                <a:latin typeface="Andika" panose="02000000000000000000" charset="0"/>
                <a:cs typeface="Andika" panose="02000000000000000000" charset="0"/>
              </a:rPr>
              <a:t>Communiquer avec le repository à distance</a:t>
            </a:r>
            <a:endParaRPr lang="fr-FR" altLang="en-US" sz="2800" b="0">
              <a:effectLst/>
              <a:latin typeface="Andika" panose="02000000000000000000" charset="0"/>
              <a:cs typeface="Andika" panose="02000000000000000000" charset="0"/>
            </a:endParaRPr>
          </a:p>
        </p:txBody>
      </p:sp>
      <p:sp>
        <p:nvSpPr>
          <p:cNvPr id="2" name="Title 3"/>
          <p:cNvSpPr>
            <a:spLocks noGrp="1"/>
          </p:cNvSpPr>
          <p:nvPr/>
        </p:nvSpPr>
        <p:spPr>
          <a:xfrm>
            <a:off x="535940" y="1999615"/>
            <a:ext cx="5660390" cy="4744720"/>
          </a:xfrm>
          <a:prstGeom prst="rect">
            <a:avLst/>
          </a:prstGeom>
        </p:spPr>
        <p:txBody>
          <a:bodyPr vert="horz" lIns="91440" tIns="45720" rIns="91440" bIns="45720" rtlCol="0" anchor="b">
            <a:normAutofit/>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ctr"/>
            <a:endParaRPr lang="fr-FR" altLang="en-US" sz="2800" b="0">
              <a:effectLst/>
              <a:latin typeface="Andika" panose="02000000000000000000" charset="0"/>
              <a:cs typeface="Andika" panose="02000000000000000000" charset="0"/>
            </a:endParaRPr>
          </a:p>
        </p:txBody>
      </p:sp>
      <p:sp>
        <p:nvSpPr>
          <p:cNvPr id="5" name="Text Box 4"/>
          <p:cNvSpPr txBox="1"/>
          <p:nvPr/>
        </p:nvSpPr>
        <p:spPr>
          <a:xfrm>
            <a:off x="288290" y="2075180"/>
            <a:ext cx="6016625" cy="2515235"/>
          </a:xfrm>
          <a:prstGeom prst="rect">
            <a:avLst/>
          </a:prstGeom>
          <a:noFill/>
        </p:spPr>
        <p:txBody>
          <a:bodyPr wrap="square" rtlCol="0">
            <a:spAutoFit/>
          </a:bodyPr>
          <a:p>
            <a:pPr marL="285750" indent="-285750">
              <a:lnSpc>
                <a:spcPct val="125000"/>
              </a:lnSpc>
              <a:spcBef>
                <a:spcPts val="0"/>
              </a:spcBef>
              <a:spcAft>
                <a:spcPts val="0"/>
              </a:spcAft>
              <a:buFont typeface="Wingdings" panose="05000000000000000000" charset="0"/>
              <a:buChar char=""/>
            </a:pPr>
            <a:r>
              <a:rPr lang="fr-FR" altLang="en-US" b="1"/>
              <a:t>le remote repository :</a:t>
            </a:r>
            <a:r>
              <a:rPr lang="fr-FR" altLang="en-US"/>
              <a:t> c’est un serveur git à distance dont techniquement la fonctionnalité est la même que  celle du local repository. Et il stocke les codes permanents et  permet la collaboration en projets.</a:t>
            </a:r>
            <a:endParaRPr lang="fr-FR" altLang="en-US" b="1"/>
          </a:p>
          <a:p>
            <a:pPr marL="285750" indent="-285750">
              <a:lnSpc>
                <a:spcPct val="125000"/>
              </a:lnSpc>
              <a:spcBef>
                <a:spcPts val="0"/>
              </a:spcBef>
              <a:spcAft>
                <a:spcPts val="0"/>
              </a:spcAft>
              <a:buFont typeface="Wingdings" panose="05000000000000000000" charset="0"/>
              <a:buChar char=""/>
            </a:pPr>
            <a:r>
              <a:rPr lang="fr-FR" altLang="en-US" b="1"/>
              <a:t>Communication :</a:t>
            </a:r>
            <a:r>
              <a:rPr lang="fr-FR" altLang="en-US"/>
              <a:t> via url (https et ssh)</a:t>
            </a:r>
            <a:endParaRPr lang="fr-FR" altLang="en-US"/>
          </a:p>
          <a:p>
            <a:pPr marL="285750" indent="-285750">
              <a:lnSpc>
                <a:spcPct val="125000"/>
              </a:lnSpc>
              <a:spcBef>
                <a:spcPts val="0"/>
              </a:spcBef>
              <a:spcAft>
                <a:spcPts val="0"/>
              </a:spcAft>
              <a:buFont typeface="Wingdings" panose="05000000000000000000" charset="0"/>
              <a:buChar char=""/>
            </a:pPr>
            <a:r>
              <a:rPr lang="fr-FR" altLang="en-US" b="1"/>
              <a:t>Git remote repository managère :</a:t>
            </a:r>
            <a:r>
              <a:rPr lang="fr-FR" altLang="en-US"/>
              <a:t> Github, GitLab, BitBucket...</a:t>
            </a:r>
            <a:endParaRPr lang="fr-FR" altLang="en-US" b="1"/>
          </a:p>
        </p:txBody>
      </p:sp>
      <p:pic>
        <p:nvPicPr>
          <p:cNvPr id="8" name="Content Placeholder 7" descr="remote"/>
          <p:cNvPicPr>
            <a:picLocks noChangeAspect="1"/>
          </p:cNvPicPr>
          <p:nvPr>
            <p:ph idx="1"/>
          </p:nvPr>
        </p:nvPicPr>
        <p:blipFill>
          <a:blip r:embed="rId2"/>
          <a:srcRect l="5116" r="2552"/>
          <a:stretch>
            <a:fillRect/>
          </a:stretch>
        </p:blipFill>
        <p:spPr>
          <a:xfrm>
            <a:off x="6332855" y="1711325"/>
            <a:ext cx="5532755" cy="42043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g28247"/>
          <p:cNvPicPr>
            <a:picLocks noChangeAspect="1"/>
          </p:cNvPicPr>
          <p:nvPr/>
        </p:nvPicPr>
        <p:blipFill>
          <a:blip r:embed="rId1"/>
          <a:stretch>
            <a:fillRect/>
          </a:stretch>
        </p:blipFill>
        <p:spPr>
          <a:xfrm>
            <a:off x="10568940" y="450850"/>
            <a:ext cx="1214120" cy="593090"/>
          </a:xfrm>
          <a:prstGeom prst="rect">
            <a:avLst/>
          </a:prstGeom>
        </p:spPr>
      </p:pic>
      <p:sp>
        <p:nvSpPr>
          <p:cNvPr id="4" name="Title 3"/>
          <p:cNvSpPr>
            <a:spLocks noGrp="1"/>
          </p:cNvSpPr>
          <p:nvPr>
            <p:ph type="title"/>
          </p:nvPr>
        </p:nvSpPr>
        <p:spPr>
          <a:xfrm>
            <a:off x="1144905" y="450850"/>
            <a:ext cx="9424035" cy="915670"/>
          </a:xfrm>
        </p:spPr>
        <p:txBody>
          <a:bodyPr>
            <a:normAutofit fontScale="90000"/>
          </a:bodyPr>
          <a:p>
            <a:pPr algn="ctr"/>
            <a:r>
              <a:rPr lang="fr-FR" altLang="en-US" sz="2800" b="0">
                <a:effectLst/>
                <a:latin typeface="Andika" panose="02000000000000000000" charset="0"/>
                <a:cs typeface="Andika" panose="02000000000000000000" charset="0"/>
              </a:rPr>
              <a:t>Commande pour communiquer avec le repository à distance</a:t>
            </a:r>
            <a:endParaRPr lang="fr-FR" altLang="en-US" sz="2800" b="0">
              <a:effectLst/>
              <a:latin typeface="Andika" panose="02000000000000000000" charset="0"/>
              <a:cs typeface="Andika" panose="02000000000000000000" charset="0"/>
            </a:endParaRPr>
          </a:p>
        </p:txBody>
      </p:sp>
      <p:sp>
        <p:nvSpPr>
          <p:cNvPr id="2" name="Title 3"/>
          <p:cNvSpPr>
            <a:spLocks noGrp="1"/>
          </p:cNvSpPr>
          <p:nvPr/>
        </p:nvSpPr>
        <p:spPr>
          <a:xfrm>
            <a:off x="535940" y="1999615"/>
            <a:ext cx="5660390" cy="4744720"/>
          </a:xfrm>
          <a:prstGeom prst="rect">
            <a:avLst/>
          </a:prstGeom>
        </p:spPr>
        <p:txBody>
          <a:bodyPr vert="horz" lIns="91440" tIns="45720" rIns="91440" bIns="45720" rtlCol="0" anchor="b">
            <a:normAutofit/>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ctr"/>
            <a:endParaRPr lang="fr-FR" altLang="en-US" sz="2800" b="0">
              <a:effectLst/>
              <a:latin typeface="Andika" panose="02000000000000000000" charset="0"/>
              <a:cs typeface="Andika" panose="02000000000000000000" charset="0"/>
            </a:endParaRPr>
          </a:p>
        </p:txBody>
      </p:sp>
      <p:sp>
        <p:nvSpPr>
          <p:cNvPr id="5" name="Text Box 4"/>
          <p:cNvSpPr txBox="1"/>
          <p:nvPr/>
        </p:nvSpPr>
        <p:spPr>
          <a:xfrm>
            <a:off x="292100" y="2045335"/>
            <a:ext cx="5737860" cy="3900170"/>
          </a:xfrm>
          <a:prstGeom prst="rect">
            <a:avLst/>
          </a:prstGeom>
          <a:noFill/>
        </p:spPr>
        <p:txBody>
          <a:bodyPr wrap="square" rtlCol="0">
            <a:spAutoFit/>
          </a:bodyPr>
          <a:p>
            <a:pPr marL="285750" indent="-285750">
              <a:lnSpc>
                <a:spcPct val="125000"/>
              </a:lnSpc>
              <a:spcBef>
                <a:spcPts val="0"/>
              </a:spcBef>
              <a:spcAft>
                <a:spcPts val="0"/>
              </a:spcAft>
              <a:buFont typeface="Wingdings" panose="05000000000000000000" charset="0"/>
              <a:buChar char=""/>
            </a:pPr>
            <a:r>
              <a:rPr lang="fr-FR" altLang="en-US" b="1"/>
              <a:t>git clone :</a:t>
            </a:r>
            <a:r>
              <a:rPr lang="fr-FR" altLang="en-US"/>
              <a:t> permet de copier le repository à distance.  </a:t>
            </a:r>
            <a:endParaRPr lang="fr-FR" altLang="en-US"/>
          </a:p>
          <a:p>
            <a:pPr marL="285750" indent="-285750">
              <a:lnSpc>
                <a:spcPct val="125000"/>
              </a:lnSpc>
              <a:spcBef>
                <a:spcPts val="0"/>
              </a:spcBef>
              <a:spcAft>
                <a:spcPts val="0"/>
              </a:spcAft>
              <a:buFont typeface="Wingdings" panose="05000000000000000000" charset="0"/>
              <a:buChar char=""/>
            </a:pPr>
            <a:r>
              <a:rPr lang="fr-FR" altLang="en-US" b="1"/>
              <a:t>git push  :</a:t>
            </a:r>
            <a:r>
              <a:rPr lang="fr-FR" altLang="en-US"/>
              <a:t> pousse les fichiers du local branch vers le repository distant</a:t>
            </a:r>
            <a:endParaRPr lang="fr-FR" altLang="en-US"/>
          </a:p>
          <a:p>
            <a:pPr marL="285750" indent="-285750">
              <a:lnSpc>
                <a:spcPct val="125000"/>
              </a:lnSpc>
              <a:spcBef>
                <a:spcPts val="0"/>
              </a:spcBef>
              <a:spcAft>
                <a:spcPts val="0"/>
              </a:spcAft>
              <a:buFont typeface="Wingdings" panose="05000000000000000000" charset="0"/>
              <a:buChar char=""/>
            </a:pPr>
            <a:r>
              <a:rPr lang="fr-FR" altLang="en-US" b="1"/>
              <a:t>git fetch : </a:t>
            </a:r>
            <a:r>
              <a:rPr lang="fr-FR" altLang="en-US"/>
              <a:t>copies les information qui sont dans le repository distant mais ne pas présent dans le local repository</a:t>
            </a:r>
            <a:endParaRPr lang="fr-FR" altLang="en-US"/>
          </a:p>
          <a:p>
            <a:pPr marL="285750" indent="-285750">
              <a:lnSpc>
                <a:spcPct val="125000"/>
              </a:lnSpc>
              <a:spcBef>
                <a:spcPts val="0"/>
              </a:spcBef>
              <a:spcAft>
                <a:spcPts val="0"/>
              </a:spcAft>
              <a:buFont typeface="Wingdings" panose="05000000000000000000" charset="0"/>
              <a:buChar char=""/>
            </a:pPr>
            <a:r>
              <a:rPr lang="fr-FR" altLang="en-US" b="1"/>
              <a:t>git pull : </a:t>
            </a:r>
            <a:r>
              <a:rPr lang="fr-FR" altLang="en-US">
                <a:sym typeface="+mn-ea"/>
              </a:rPr>
              <a:t>copies les information qui sont dans le repository distant mais ne pas présent dans le local repository et les fusionnes avec le branche local</a:t>
            </a:r>
            <a:endParaRPr lang="fr-FR" altLang="en-US"/>
          </a:p>
          <a:p>
            <a:pPr marL="285750" indent="-285750">
              <a:lnSpc>
                <a:spcPct val="125000"/>
              </a:lnSpc>
              <a:spcBef>
                <a:spcPts val="0"/>
              </a:spcBef>
              <a:spcAft>
                <a:spcPts val="0"/>
              </a:spcAft>
              <a:buFont typeface="Wingdings" panose="05000000000000000000" charset="0"/>
              <a:buChar char=""/>
            </a:pPr>
            <a:endParaRPr lang="fr-FR" altLang="en-US" b="1"/>
          </a:p>
        </p:txBody>
      </p:sp>
      <p:pic>
        <p:nvPicPr>
          <p:cNvPr id="8" name="Content Placeholder 7" descr="remote"/>
          <p:cNvPicPr>
            <a:picLocks noChangeAspect="1"/>
          </p:cNvPicPr>
          <p:nvPr>
            <p:ph idx="1"/>
          </p:nvPr>
        </p:nvPicPr>
        <p:blipFill>
          <a:blip r:embed="rId2"/>
          <a:srcRect l="5116" r="2552"/>
          <a:stretch>
            <a:fillRect/>
          </a:stretch>
        </p:blipFill>
        <p:spPr>
          <a:xfrm>
            <a:off x="6332855" y="1711325"/>
            <a:ext cx="5532755" cy="42043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g28247"/>
          <p:cNvPicPr>
            <a:picLocks noChangeAspect="1"/>
          </p:cNvPicPr>
          <p:nvPr/>
        </p:nvPicPr>
        <p:blipFill>
          <a:blip r:embed="rId1"/>
          <a:stretch>
            <a:fillRect/>
          </a:stretch>
        </p:blipFill>
        <p:spPr>
          <a:xfrm>
            <a:off x="10568940" y="450850"/>
            <a:ext cx="1214120" cy="593090"/>
          </a:xfrm>
          <a:prstGeom prst="rect">
            <a:avLst/>
          </a:prstGeom>
        </p:spPr>
      </p:pic>
      <p:sp>
        <p:nvSpPr>
          <p:cNvPr id="4" name="Title 3"/>
          <p:cNvSpPr>
            <a:spLocks noGrp="1"/>
          </p:cNvSpPr>
          <p:nvPr>
            <p:ph type="title"/>
          </p:nvPr>
        </p:nvSpPr>
        <p:spPr>
          <a:xfrm>
            <a:off x="1144905" y="450850"/>
            <a:ext cx="9424035" cy="915670"/>
          </a:xfrm>
        </p:spPr>
        <p:txBody>
          <a:bodyPr>
            <a:normAutofit/>
          </a:bodyPr>
          <a:p>
            <a:pPr algn="ctr"/>
            <a:r>
              <a:rPr lang="fr-FR" altLang="en-US" sz="2800" b="0">
                <a:effectLst/>
                <a:latin typeface="Andika" panose="02000000000000000000" charset="0"/>
                <a:cs typeface="Andika" panose="02000000000000000000" charset="0"/>
              </a:rPr>
              <a:t>Branch</a:t>
            </a:r>
            <a:endParaRPr lang="fr-FR" altLang="en-US" sz="2800" b="0">
              <a:effectLst/>
              <a:latin typeface="Andika" panose="02000000000000000000" charset="0"/>
              <a:cs typeface="Andika" panose="02000000000000000000" charset="0"/>
            </a:endParaRPr>
          </a:p>
        </p:txBody>
      </p:sp>
      <p:sp>
        <p:nvSpPr>
          <p:cNvPr id="2" name="Title 3"/>
          <p:cNvSpPr>
            <a:spLocks noGrp="1"/>
          </p:cNvSpPr>
          <p:nvPr/>
        </p:nvSpPr>
        <p:spPr>
          <a:xfrm>
            <a:off x="535940" y="1999615"/>
            <a:ext cx="5660390" cy="4744720"/>
          </a:xfrm>
          <a:prstGeom prst="rect">
            <a:avLst/>
          </a:prstGeom>
        </p:spPr>
        <p:txBody>
          <a:bodyPr vert="horz" lIns="91440" tIns="45720" rIns="91440" bIns="45720" rtlCol="0" anchor="b">
            <a:normAutofit/>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ctr"/>
            <a:endParaRPr lang="fr-FR" altLang="en-US" sz="2800" b="0">
              <a:effectLst/>
              <a:latin typeface="Andika" panose="02000000000000000000" charset="0"/>
              <a:cs typeface="Andika" panose="02000000000000000000" charset="0"/>
            </a:endParaRPr>
          </a:p>
        </p:txBody>
      </p:sp>
      <p:sp>
        <p:nvSpPr>
          <p:cNvPr id="5" name="Text Box 4"/>
          <p:cNvSpPr txBox="1"/>
          <p:nvPr/>
        </p:nvSpPr>
        <p:spPr>
          <a:xfrm>
            <a:off x="222885" y="1226820"/>
            <a:ext cx="6182360" cy="5631180"/>
          </a:xfrm>
          <a:prstGeom prst="rect">
            <a:avLst/>
          </a:prstGeom>
          <a:noFill/>
        </p:spPr>
        <p:txBody>
          <a:bodyPr wrap="square" rtlCol="0">
            <a:spAutoFit/>
          </a:bodyPr>
          <a:p>
            <a:pPr marL="285750" indent="-285750">
              <a:lnSpc>
                <a:spcPct val="125000"/>
              </a:lnSpc>
              <a:spcBef>
                <a:spcPts val="0"/>
              </a:spcBef>
              <a:spcAft>
                <a:spcPts val="0"/>
              </a:spcAft>
              <a:buFont typeface="Wingdings" panose="05000000000000000000" charset="0"/>
              <a:buChar char=""/>
            </a:pPr>
            <a:r>
              <a:rPr lang="fr-FR" altLang="en-US" b="1"/>
              <a:t>Banch : </a:t>
            </a:r>
            <a:r>
              <a:rPr lang="fr-FR" altLang="en-US"/>
              <a:t> c’est un simple pointeur dans le Git</a:t>
            </a:r>
            <a:endParaRPr lang="fr-FR" altLang="en-US"/>
          </a:p>
          <a:p>
            <a:pPr marL="285750" indent="-285750">
              <a:lnSpc>
                <a:spcPct val="125000"/>
              </a:lnSpc>
              <a:spcBef>
                <a:spcPts val="0"/>
              </a:spcBef>
              <a:spcAft>
                <a:spcPts val="0"/>
              </a:spcAft>
              <a:buFont typeface="Wingdings" panose="05000000000000000000" charset="0"/>
              <a:buChar char=""/>
            </a:pPr>
            <a:r>
              <a:rPr lang="fr-FR" altLang="en-US" b="1"/>
              <a:t>HEAD</a:t>
            </a:r>
            <a:r>
              <a:rPr lang="fr-FR" altLang="en-US"/>
              <a:t> : c’est un pointeur qui pointe sur le branch actuel</a:t>
            </a:r>
            <a:endParaRPr lang="fr-FR" altLang="en-US"/>
          </a:p>
          <a:p>
            <a:pPr marL="285750" indent="-285750">
              <a:lnSpc>
                <a:spcPct val="125000"/>
              </a:lnSpc>
              <a:spcBef>
                <a:spcPts val="0"/>
              </a:spcBef>
              <a:spcAft>
                <a:spcPts val="0"/>
              </a:spcAft>
              <a:buFont typeface="Wingdings" panose="05000000000000000000" charset="0"/>
              <a:buChar char=""/>
            </a:pPr>
            <a:r>
              <a:rPr lang="fr-FR" altLang="en-US" b="1"/>
              <a:t>Création de branche :</a:t>
            </a:r>
            <a:r>
              <a:rPr lang="fr-FR" altLang="en-US"/>
              <a:t> permet de créer une branche différente de la branche master qui nous permet de faire un développement indépendant de celle-cii. Les branches ne sont pas copiées physiquements. Et les fichiers modifiés sont enregistrés si celui-ci sont validés.</a:t>
            </a:r>
            <a:endParaRPr lang="fr-FR" altLang="en-US"/>
          </a:p>
          <a:p>
            <a:pPr marL="285750" indent="-285750">
              <a:lnSpc>
                <a:spcPct val="125000"/>
              </a:lnSpc>
              <a:spcBef>
                <a:spcPts val="0"/>
              </a:spcBef>
              <a:spcAft>
                <a:spcPts val="0"/>
              </a:spcAft>
              <a:buFont typeface="Wingdings" panose="05000000000000000000" charset="0"/>
              <a:buChar char=""/>
            </a:pPr>
            <a:r>
              <a:rPr lang="fr-FR" altLang="en-US" b="1"/>
              <a:t>Changement de branche </a:t>
            </a:r>
            <a:r>
              <a:rPr lang="fr-FR" altLang="en-US"/>
              <a:t>: il est possible de changer de branche dans le même repository sur un même espace de travail en modifiant l’en-tête(HEAD). Si on change de branche le contenu de l’espace de travail change en même temps</a:t>
            </a:r>
            <a:endParaRPr lang="fr-FR" altLang="en-US"/>
          </a:p>
          <a:p>
            <a:pPr marL="285750" indent="-285750">
              <a:lnSpc>
                <a:spcPct val="125000"/>
              </a:lnSpc>
              <a:spcBef>
                <a:spcPts val="0"/>
              </a:spcBef>
              <a:spcAft>
                <a:spcPts val="0"/>
              </a:spcAft>
              <a:buFont typeface="Wingdings" panose="05000000000000000000" charset="0"/>
              <a:buChar char=""/>
            </a:pPr>
            <a:r>
              <a:rPr lang="fr-FR" altLang="en-US" b="1"/>
              <a:t>Fusionner la branche</a:t>
            </a:r>
            <a:r>
              <a:rPr lang="fr-FR" altLang="en-US"/>
              <a:t> : fusionner la modification d’une branche à une autre.</a:t>
            </a:r>
            <a:endParaRPr lang="fr-FR" altLang="en-US"/>
          </a:p>
          <a:p>
            <a:pPr marL="285750" indent="-285750">
              <a:lnSpc>
                <a:spcPct val="125000"/>
              </a:lnSpc>
              <a:spcBef>
                <a:spcPts val="0"/>
              </a:spcBef>
              <a:spcAft>
                <a:spcPts val="0"/>
              </a:spcAft>
              <a:buFont typeface="Wingdings" panose="05000000000000000000" charset="0"/>
              <a:buChar char=""/>
            </a:pPr>
            <a:r>
              <a:rPr lang="fr-FR" altLang="en-US" b="1"/>
              <a:t>Supprimer une branche</a:t>
            </a:r>
            <a:r>
              <a:rPr lang="fr-FR" altLang="en-US"/>
              <a:t> : supprimer la pointeur de la branche</a:t>
            </a:r>
            <a:endParaRPr lang="fr-FR" altLang="en-US"/>
          </a:p>
        </p:txBody>
      </p:sp>
      <p:pic>
        <p:nvPicPr>
          <p:cNvPr id="6" name="Content Placeholder 5" descr="branch"/>
          <p:cNvPicPr>
            <a:picLocks noChangeAspect="1"/>
          </p:cNvPicPr>
          <p:nvPr>
            <p:ph idx="1"/>
          </p:nvPr>
        </p:nvPicPr>
        <p:blipFill>
          <a:blip r:embed="rId2"/>
          <a:stretch>
            <a:fillRect/>
          </a:stretch>
        </p:blipFill>
        <p:spPr>
          <a:xfrm>
            <a:off x="6321425" y="1505585"/>
            <a:ext cx="5372100" cy="46215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g28247"/>
          <p:cNvPicPr>
            <a:picLocks noChangeAspect="1"/>
          </p:cNvPicPr>
          <p:nvPr/>
        </p:nvPicPr>
        <p:blipFill>
          <a:blip r:embed="rId1"/>
          <a:stretch>
            <a:fillRect/>
          </a:stretch>
        </p:blipFill>
        <p:spPr>
          <a:xfrm>
            <a:off x="10568940" y="450850"/>
            <a:ext cx="1214120" cy="593090"/>
          </a:xfrm>
          <a:prstGeom prst="rect">
            <a:avLst/>
          </a:prstGeom>
        </p:spPr>
      </p:pic>
      <p:sp>
        <p:nvSpPr>
          <p:cNvPr id="4" name="Title 3"/>
          <p:cNvSpPr>
            <a:spLocks noGrp="1"/>
          </p:cNvSpPr>
          <p:nvPr>
            <p:ph type="title"/>
          </p:nvPr>
        </p:nvSpPr>
        <p:spPr>
          <a:xfrm>
            <a:off x="1144905" y="450850"/>
            <a:ext cx="9424035" cy="915670"/>
          </a:xfrm>
        </p:spPr>
        <p:txBody>
          <a:bodyPr>
            <a:normAutofit/>
          </a:bodyPr>
          <a:p>
            <a:pPr algn="ctr"/>
            <a:r>
              <a:rPr lang="fr-FR" altLang="en-US" sz="2800" b="0">
                <a:effectLst/>
                <a:latin typeface="Andika" panose="02000000000000000000" charset="0"/>
                <a:cs typeface="Andika" panose="02000000000000000000" charset="0"/>
              </a:rPr>
              <a:t>Travaux Pratiques</a:t>
            </a:r>
            <a:endParaRPr lang="fr-FR" altLang="en-US" sz="2800" b="0">
              <a:effectLst/>
              <a:latin typeface="Andika" panose="02000000000000000000" charset="0"/>
              <a:cs typeface="Andika" panose="02000000000000000000" charset="0"/>
            </a:endParaRPr>
          </a:p>
        </p:txBody>
      </p:sp>
      <p:sp>
        <p:nvSpPr>
          <p:cNvPr id="2" name="Title 3"/>
          <p:cNvSpPr>
            <a:spLocks noGrp="1"/>
          </p:cNvSpPr>
          <p:nvPr/>
        </p:nvSpPr>
        <p:spPr>
          <a:xfrm>
            <a:off x="535940" y="1999615"/>
            <a:ext cx="5660390" cy="4744720"/>
          </a:xfrm>
          <a:prstGeom prst="rect">
            <a:avLst/>
          </a:prstGeom>
        </p:spPr>
        <p:txBody>
          <a:bodyPr vert="horz" lIns="91440" tIns="45720" rIns="91440" bIns="45720" rtlCol="0" anchor="b">
            <a:normAutofit/>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ctr"/>
            <a:endParaRPr lang="fr-FR" altLang="en-US" sz="2800" b="0">
              <a:effectLst/>
              <a:latin typeface="Andika" panose="02000000000000000000" charset="0"/>
              <a:cs typeface="Andika" panose="02000000000000000000" charset="0"/>
            </a:endParaRPr>
          </a:p>
        </p:txBody>
      </p:sp>
      <p:sp>
        <p:nvSpPr>
          <p:cNvPr id="5" name="Text Box 4"/>
          <p:cNvSpPr txBox="1"/>
          <p:nvPr/>
        </p:nvSpPr>
        <p:spPr>
          <a:xfrm>
            <a:off x="635" y="1313815"/>
            <a:ext cx="6195695" cy="5179695"/>
          </a:xfrm>
          <a:prstGeom prst="rect">
            <a:avLst/>
          </a:prstGeom>
          <a:noFill/>
        </p:spPr>
        <p:txBody>
          <a:bodyPr wrap="square" rtlCol="0">
            <a:spAutoFit/>
          </a:bodyPr>
          <a:p>
            <a:pPr marL="342900" indent="-342900">
              <a:lnSpc>
                <a:spcPct val="115000"/>
              </a:lnSpc>
              <a:spcBef>
                <a:spcPts val="0"/>
              </a:spcBef>
              <a:spcAft>
                <a:spcPts val="0"/>
              </a:spcAft>
              <a:buFont typeface="+mj-lt"/>
              <a:buAutoNum type="arabicParenR"/>
            </a:pPr>
            <a:r>
              <a:rPr lang="fr-FR" altLang="en-US"/>
              <a:t>Installer le git</a:t>
            </a:r>
            <a:endParaRPr lang="fr-FR" altLang="en-US"/>
          </a:p>
          <a:p>
            <a:pPr marL="342900" indent="-342900">
              <a:lnSpc>
                <a:spcPct val="115000"/>
              </a:lnSpc>
              <a:spcBef>
                <a:spcPts val="0"/>
              </a:spcBef>
              <a:spcAft>
                <a:spcPts val="0"/>
              </a:spcAft>
              <a:buFont typeface="+mj-lt"/>
              <a:buAutoNum type="arabicParenR"/>
            </a:pPr>
            <a:r>
              <a:rPr lang="fr-FR" altLang="en-US"/>
              <a:t>Créer le repository local</a:t>
            </a:r>
            <a:endParaRPr lang="fr-FR" altLang="en-US"/>
          </a:p>
          <a:p>
            <a:pPr marL="342900" indent="-342900">
              <a:lnSpc>
                <a:spcPct val="115000"/>
              </a:lnSpc>
              <a:spcBef>
                <a:spcPts val="0"/>
              </a:spcBef>
              <a:spcAft>
                <a:spcPts val="0"/>
              </a:spcAft>
              <a:buFont typeface="+mj-lt"/>
              <a:buAutoNum type="arabicParenR"/>
            </a:pPr>
            <a:r>
              <a:rPr lang="fr-FR" altLang="en-US">
                <a:sym typeface="+mn-ea"/>
              </a:rPr>
              <a:t>Créer un repository à distance avec github</a:t>
            </a:r>
            <a:endParaRPr lang="fr-FR" altLang="en-US"/>
          </a:p>
          <a:p>
            <a:pPr marL="342900" indent="-342900">
              <a:lnSpc>
                <a:spcPct val="115000"/>
              </a:lnSpc>
              <a:spcBef>
                <a:spcPts val="0"/>
              </a:spcBef>
              <a:spcAft>
                <a:spcPts val="0"/>
              </a:spcAft>
              <a:buFont typeface="+mj-lt"/>
              <a:buAutoNum type="arabicParenR"/>
            </a:pPr>
            <a:r>
              <a:rPr lang="fr-FR" altLang="en-US">
                <a:sym typeface="+mn-ea"/>
              </a:rPr>
              <a:t>Créer une branche “develop” à partir de la branche master dans le repository distant</a:t>
            </a:r>
            <a:endParaRPr lang="fr-FR" altLang="en-US"/>
          </a:p>
          <a:p>
            <a:pPr marL="342900" indent="-342900">
              <a:lnSpc>
                <a:spcPct val="115000"/>
              </a:lnSpc>
              <a:spcBef>
                <a:spcPts val="0"/>
              </a:spcBef>
              <a:spcAft>
                <a:spcPts val="0"/>
              </a:spcAft>
              <a:buFont typeface="+mj-lt"/>
              <a:buAutoNum type="arabicParenR"/>
            </a:pPr>
            <a:r>
              <a:rPr lang="fr-FR" altLang="en-US">
                <a:sym typeface="+mn-ea"/>
              </a:rPr>
              <a:t>Créer une clé ssh sur votre PC et ajouter la clé dans votre repository à distance</a:t>
            </a:r>
            <a:endParaRPr lang="fr-FR" altLang="en-US"/>
          </a:p>
          <a:p>
            <a:pPr marL="342900" indent="-342900">
              <a:lnSpc>
                <a:spcPct val="115000"/>
              </a:lnSpc>
              <a:spcBef>
                <a:spcPts val="0"/>
              </a:spcBef>
              <a:spcAft>
                <a:spcPts val="0"/>
              </a:spcAft>
              <a:buFont typeface="+mj-lt"/>
              <a:buAutoNum type="arabicParenR"/>
            </a:pPr>
            <a:r>
              <a:rPr lang="fr-FR" altLang="en-US">
                <a:sym typeface="+mn-ea"/>
              </a:rPr>
              <a:t>Ajouter le repository à distant dans la liste du remote repository local</a:t>
            </a:r>
            <a:endParaRPr lang="fr-FR" altLang="en-US">
              <a:sym typeface="+mn-ea"/>
            </a:endParaRPr>
          </a:p>
          <a:p>
            <a:pPr marL="342900" indent="-342900">
              <a:lnSpc>
                <a:spcPct val="115000"/>
              </a:lnSpc>
              <a:spcBef>
                <a:spcPts val="0"/>
              </a:spcBef>
              <a:spcAft>
                <a:spcPts val="0"/>
              </a:spcAft>
              <a:buFont typeface="+mj-lt"/>
              <a:buAutoNum type="arabicParenR"/>
            </a:pPr>
            <a:r>
              <a:rPr lang="fr-FR" altLang="en-US">
                <a:sym typeface="+mn-ea"/>
              </a:rPr>
              <a:t>Mettre à jour le repository local avec le repo distant</a:t>
            </a:r>
            <a:endParaRPr lang="fr-FR" altLang="en-US"/>
          </a:p>
          <a:p>
            <a:pPr marL="342900" indent="-342900">
              <a:lnSpc>
                <a:spcPct val="115000"/>
              </a:lnSpc>
              <a:spcBef>
                <a:spcPts val="0"/>
              </a:spcBef>
              <a:spcAft>
                <a:spcPts val="0"/>
              </a:spcAft>
              <a:buFont typeface="+mj-lt"/>
              <a:buAutoNum type="arabicParenR"/>
            </a:pPr>
            <a:r>
              <a:rPr lang="fr-FR" altLang="en-US"/>
              <a:t>Créer une branche “develop” à partir de la branche develop du repository distant</a:t>
            </a:r>
            <a:r>
              <a:rPr lang="fr-FR" altLang="en-US">
                <a:sym typeface="+mn-ea"/>
              </a:rPr>
              <a:t>(checkout)</a:t>
            </a:r>
            <a:endParaRPr lang="fr-FR" altLang="en-US"/>
          </a:p>
          <a:p>
            <a:pPr marL="342900" indent="-342900">
              <a:lnSpc>
                <a:spcPct val="115000"/>
              </a:lnSpc>
              <a:spcBef>
                <a:spcPts val="0"/>
              </a:spcBef>
              <a:spcAft>
                <a:spcPts val="0"/>
              </a:spcAft>
              <a:buFont typeface="+mj-lt"/>
              <a:buAutoNum type="arabicParenR"/>
            </a:pPr>
            <a:r>
              <a:rPr lang="fr-FR" altLang="en-US"/>
              <a:t>Créer une branche “feature” à partir de la branche “develop” du repository local (checkout)</a:t>
            </a:r>
            <a:endParaRPr lang="fr-FR" altLang="en-US"/>
          </a:p>
          <a:p>
            <a:pPr marL="342900" indent="-342900">
              <a:lnSpc>
                <a:spcPct val="115000"/>
              </a:lnSpc>
              <a:spcBef>
                <a:spcPts val="0"/>
              </a:spcBef>
              <a:spcAft>
                <a:spcPts val="0"/>
              </a:spcAft>
              <a:buFont typeface="+mj-lt"/>
              <a:buAutoNum type="arabicParenR"/>
            </a:pPr>
            <a:r>
              <a:rPr lang="fr-FR" altLang="en-US"/>
              <a:t>Ajouter un fichier README.md dans la branch “feature”</a:t>
            </a:r>
            <a:endParaRPr lang="fr-FR" altLang="en-US"/>
          </a:p>
          <a:p>
            <a:pPr indent="0">
              <a:lnSpc>
                <a:spcPct val="115000"/>
              </a:lnSpc>
              <a:spcBef>
                <a:spcPts val="0"/>
              </a:spcBef>
              <a:spcAft>
                <a:spcPts val="0"/>
              </a:spcAft>
              <a:buFont typeface="+mj-lt"/>
              <a:buNone/>
            </a:pPr>
            <a:endParaRPr lang="fr-FR" altLang="en-US"/>
          </a:p>
        </p:txBody>
      </p:sp>
      <p:pic>
        <p:nvPicPr>
          <p:cNvPr id="8" name="Content Placeholder 7" descr="workflow"/>
          <p:cNvPicPr>
            <a:picLocks noChangeAspect="1"/>
          </p:cNvPicPr>
          <p:nvPr>
            <p:ph idx="1"/>
          </p:nvPr>
        </p:nvPicPr>
        <p:blipFill>
          <a:blip r:embed="rId2"/>
          <a:srcRect l="17282" t="2843"/>
          <a:stretch>
            <a:fillRect/>
          </a:stretch>
        </p:blipFill>
        <p:spPr>
          <a:xfrm>
            <a:off x="6196330" y="1872615"/>
            <a:ext cx="5995670" cy="38849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g28247"/>
          <p:cNvPicPr>
            <a:picLocks noChangeAspect="1"/>
          </p:cNvPicPr>
          <p:nvPr/>
        </p:nvPicPr>
        <p:blipFill>
          <a:blip r:embed="rId1"/>
          <a:stretch>
            <a:fillRect/>
          </a:stretch>
        </p:blipFill>
        <p:spPr>
          <a:xfrm>
            <a:off x="10568940" y="450850"/>
            <a:ext cx="1214120" cy="593090"/>
          </a:xfrm>
          <a:prstGeom prst="rect">
            <a:avLst/>
          </a:prstGeom>
        </p:spPr>
      </p:pic>
      <p:sp>
        <p:nvSpPr>
          <p:cNvPr id="4" name="Title 3"/>
          <p:cNvSpPr>
            <a:spLocks noGrp="1"/>
          </p:cNvSpPr>
          <p:nvPr>
            <p:ph type="title"/>
          </p:nvPr>
        </p:nvSpPr>
        <p:spPr>
          <a:xfrm>
            <a:off x="1144905" y="450850"/>
            <a:ext cx="9424035" cy="915670"/>
          </a:xfrm>
        </p:spPr>
        <p:txBody>
          <a:bodyPr>
            <a:normAutofit/>
          </a:bodyPr>
          <a:p>
            <a:pPr algn="ctr"/>
            <a:r>
              <a:rPr lang="fr-FR" altLang="en-US" sz="2800" b="0">
                <a:effectLst/>
                <a:latin typeface="Andika" panose="02000000000000000000" charset="0"/>
                <a:cs typeface="Andika" panose="02000000000000000000" charset="0"/>
              </a:rPr>
              <a:t>Travaux Pratiques</a:t>
            </a:r>
            <a:endParaRPr lang="fr-FR" altLang="en-US" sz="2800" b="0">
              <a:effectLst/>
              <a:latin typeface="Andika" panose="02000000000000000000" charset="0"/>
              <a:cs typeface="Andika" panose="02000000000000000000" charset="0"/>
            </a:endParaRPr>
          </a:p>
        </p:txBody>
      </p:sp>
      <p:sp>
        <p:nvSpPr>
          <p:cNvPr id="2" name="Title 3"/>
          <p:cNvSpPr>
            <a:spLocks noGrp="1"/>
          </p:cNvSpPr>
          <p:nvPr/>
        </p:nvSpPr>
        <p:spPr>
          <a:xfrm>
            <a:off x="535940" y="1999615"/>
            <a:ext cx="5660390" cy="4744720"/>
          </a:xfrm>
          <a:prstGeom prst="rect">
            <a:avLst/>
          </a:prstGeom>
        </p:spPr>
        <p:txBody>
          <a:bodyPr vert="horz" lIns="91440" tIns="45720" rIns="91440" bIns="45720" rtlCol="0" anchor="b">
            <a:normAutofit/>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ctr"/>
            <a:endParaRPr lang="fr-FR" altLang="en-US" sz="2800" b="0">
              <a:effectLst/>
              <a:latin typeface="Andika" panose="02000000000000000000" charset="0"/>
              <a:cs typeface="Andika" panose="02000000000000000000" charset="0"/>
            </a:endParaRPr>
          </a:p>
        </p:txBody>
      </p:sp>
      <p:sp>
        <p:nvSpPr>
          <p:cNvPr id="5" name="Text Box 4"/>
          <p:cNvSpPr txBox="1"/>
          <p:nvPr/>
        </p:nvSpPr>
        <p:spPr>
          <a:xfrm>
            <a:off x="0" y="1043940"/>
            <a:ext cx="6090285" cy="5977255"/>
          </a:xfrm>
          <a:prstGeom prst="rect">
            <a:avLst/>
          </a:prstGeom>
          <a:noFill/>
        </p:spPr>
        <p:txBody>
          <a:bodyPr wrap="square" rtlCol="0">
            <a:spAutoFit/>
          </a:bodyPr>
          <a:p>
            <a:pPr indent="0">
              <a:lnSpc>
                <a:spcPct val="125000"/>
              </a:lnSpc>
              <a:spcBef>
                <a:spcPts val="0"/>
              </a:spcBef>
              <a:spcAft>
                <a:spcPts val="0"/>
              </a:spcAft>
              <a:buFont typeface="+mj-lt"/>
              <a:buNone/>
            </a:pPr>
            <a:endParaRPr lang="fr-FR" altLang="en-US"/>
          </a:p>
          <a:p>
            <a:pPr marL="342900" indent="-342900">
              <a:lnSpc>
                <a:spcPct val="125000"/>
              </a:lnSpc>
              <a:spcBef>
                <a:spcPts val="0"/>
              </a:spcBef>
              <a:spcAft>
                <a:spcPts val="0"/>
              </a:spcAft>
              <a:buFont typeface="+mj-lt"/>
              <a:buAutoNum type="arabicParenR" startAt="11"/>
            </a:pPr>
            <a:r>
              <a:rPr lang="fr-FR" altLang="en-US">
                <a:sym typeface="+mn-ea"/>
              </a:rPr>
              <a:t>Ajouter la modification dans le “staging area” ou la zone de transit</a:t>
            </a:r>
            <a:endParaRPr lang="fr-FR" altLang="en-US"/>
          </a:p>
          <a:p>
            <a:pPr marL="342900" indent="-342900">
              <a:lnSpc>
                <a:spcPct val="125000"/>
              </a:lnSpc>
              <a:spcBef>
                <a:spcPts val="0"/>
              </a:spcBef>
              <a:spcAft>
                <a:spcPts val="0"/>
              </a:spcAft>
              <a:buFont typeface="+mj-lt"/>
              <a:buAutoNum type="arabicParenR" startAt="11"/>
            </a:pPr>
            <a:r>
              <a:rPr lang="fr-FR" altLang="en-US">
                <a:sym typeface="+mn-ea"/>
              </a:rPr>
              <a:t>Commit la modification dans le repository local</a:t>
            </a:r>
            <a:endParaRPr lang="fr-FR" altLang="en-US"/>
          </a:p>
          <a:p>
            <a:pPr marL="342900" indent="-342900">
              <a:lnSpc>
                <a:spcPct val="125000"/>
              </a:lnSpc>
              <a:spcBef>
                <a:spcPts val="0"/>
              </a:spcBef>
              <a:spcAft>
                <a:spcPts val="0"/>
              </a:spcAft>
              <a:buFont typeface="+mj-lt"/>
              <a:buAutoNum type="arabicParenR" startAt="11"/>
            </a:pPr>
            <a:r>
              <a:rPr lang="fr-FR" altLang="en-US"/>
              <a:t>Pousser le repository local vers le repository à distant</a:t>
            </a:r>
            <a:endParaRPr lang="fr-FR" altLang="en-US"/>
          </a:p>
          <a:p>
            <a:pPr marL="342900" indent="-342900">
              <a:lnSpc>
                <a:spcPct val="125000"/>
              </a:lnSpc>
              <a:spcBef>
                <a:spcPts val="0"/>
              </a:spcBef>
              <a:spcAft>
                <a:spcPts val="0"/>
              </a:spcAft>
              <a:buFont typeface="+mj-lt"/>
              <a:buAutoNum type="arabicParenR" startAt="11"/>
            </a:pPr>
            <a:r>
              <a:rPr lang="fr-FR" altLang="en-US"/>
              <a:t>Demander le fusion de la branche “feature” avec la branche “develop” et après le fusion supprimer la branche feature de deux côtés</a:t>
            </a:r>
            <a:endParaRPr lang="fr-FR" altLang="en-US"/>
          </a:p>
          <a:p>
            <a:pPr marL="342900" indent="-342900">
              <a:lnSpc>
                <a:spcPct val="125000"/>
              </a:lnSpc>
              <a:spcBef>
                <a:spcPts val="0"/>
              </a:spcBef>
              <a:spcAft>
                <a:spcPts val="0"/>
              </a:spcAft>
              <a:buFont typeface="+mj-lt"/>
              <a:buAutoNum type="arabicParenR" startAt="11"/>
            </a:pPr>
            <a:r>
              <a:rPr lang="fr-FR" altLang="en-US"/>
              <a:t>Créer une branche “release-v1” avec la branche “develop” pour le release version 1 </a:t>
            </a:r>
            <a:endParaRPr lang="fr-FR" altLang="en-US"/>
          </a:p>
          <a:p>
            <a:pPr marL="342900" indent="-342900">
              <a:lnSpc>
                <a:spcPct val="125000"/>
              </a:lnSpc>
              <a:spcBef>
                <a:spcPts val="0"/>
              </a:spcBef>
              <a:spcAft>
                <a:spcPts val="0"/>
              </a:spcAft>
              <a:buFont typeface="+mj-lt"/>
              <a:buAutoNum type="arabicParenR" startAt="11"/>
            </a:pPr>
            <a:r>
              <a:rPr lang="fr-FR" altLang="en-US"/>
              <a:t>Fusionner le “release-v1” avec le “master” et ajouter un label v1 sur le projet</a:t>
            </a:r>
            <a:endParaRPr lang="fr-FR" altLang="en-US"/>
          </a:p>
          <a:p>
            <a:pPr marL="342900" indent="-342900">
              <a:lnSpc>
                <a:spcPct val="125000"/>
              </a:lnSpc>
              <a:spcBef>
                <a:spcPts val="0"/>
              </a:spcBef>
              <a:spcAft>
                <a:spcPts val="0"/>
              </a:spcAft>
              <a:buFont typeface="+mj-lt"/>
              <a:buAutoNum type="arabicParenR" startAt="11"/>
            </a:pPr>
            <a:r>
              <a:rPr lang="fr-FR" altLang="en-US"/>
              <a:t>Fusionner aussi le “release-v1 avec le “develop” </a:t>
            </a:r>
            <a:endParaRPr lang="fr-FR" altLang="en-US"/>
          </a:p>
          <a:p>
            <a:pPr marL="342900" indent="-342900">
              <a:lnSpc>
                <a:spcPct val="125000"/>
              </a:lnSpc>
              <a:spcBef>
                <a:spcPts val="0"/>
              </a:spcBef>
              <a:spcAft>
                <a:spcPts val="0"/>
              </a:spcAft>
              <a:buFont typeface="+mj-lt"/>
              <a:buAutoNum type="arabicParenR" startAt="11"/>
            </a:pPr>
            <a:r>
              <a:rPr lang="fr-FR" altLang="en-US"/>
              <a:t>Pour réparer un bug nous allons créer une branche “hotfix” à partir de la branche master et faire la réparation</a:t>
            </a:r>
            <a:endParaRPr lang="fr-FR" altLang="en-US"/>
          </a:p>
          <a:p>
            <a:pPr marL="342900" indent="-342900">
              <a:lnSpc>
                <a:spcPct val="125000"/>
              </a:lnSpc>
              <a:spcBef>
                <a:spcPts val="0"/>
              </a:spcBef>
              <a:spcAft>
                <a:spcPts val="0"/>
              </a:spcAft>
              <a:buFont typeface="+mj-lt"/>
              <a:buAutoNum type="arabicParenR" startAt="11"/>
            </a:pPr>
            <a:endParaRPr lang="fr-FR" altLang="en-US"/>
          </a:p>
        </p:txBody>
      </p:sp>
      <p:pic>
        <p:nvPicPr>
          <p:cNvPr id="8" name="Content Placeholder 7" descr="workflow"/>
          <p:cNvPicPr>
            <a:picLocks noChangeAspect="1"/>
          </p:cNvPicPr>
          <p:nvPr>
            <p:ph idx="1"/>
          </p:nvPr>
        </p:nvPicPr>
        <p:blipFill>
          <a:blip r:embed="rId2"/>
          <a:srcRect l="17282" t="2843"/>
          <a:stretch>
            <a:fillRect/>
          </a:stretch>
        </p:blipFill>
        <p:spPr>
          <a:xfrm>
            <a:off x="6196330" y="1872615"/>
            <a:ext cx="5995670" cy="38849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g28247"/>
          <p:cNvPicPr>
            <a:picLocks noChangeAspect="1"/>
          </p:cNvPicPr>
          <p:nvPr/>
        </p:nvPicPr>
        <p:blipFill>
          <a:blip r:embed="rId1"/>
          <a:stretch>
            <a:fillRect/>
          </a:stretch>
        </p:blipFill>
        <p:spPr>
          <a:xfrm>
            <a:off x="10568940" y="450850"/>
            <a:ext cx="1214120" cy="593090"/>
          </a:xfrm>
          <a:prstGeom prst="rect">
            <a:avLst/>
          </a:prstGeom>
        </p:spPr>
      </p:pic>
      <p:sp>
        <p:nvSpPr>
          <p:cNvPr id="4" name="Title 3"/>
          <p:cNvSpPr>
            <a:spLocks noGrp="1"/>
          </p:cNvSpPr>
          <p:nvPr>
            <p:ph type="title"/>
          </p:nvPr>
        </p:nvSpPr>
        <p:spPr>
          <a:xfrm>
            <a:off x="1144905" y="450850"/>
            <a:ext cx="9424035" cy="915670"/>
          </a:xfrm>
        </p:spPr>
        <p:txBody>
          <a:bodyPr>
            <a:normAutofit/>
          </a:bodyPr>
          <a:p>
            <a:pPr algn="ctr"/>
            <a:r>
              <a:rPr lang="fr-FR" altLang="en-US" sz="2800" b="0">
                <a:effectLst/>
                <a:latin typeface="Andika" panose="02000000000000000000" charset="0"/>
                <a:cs typeface="Andika" panose="02000000000000000000" charset="0"/>
              </a:rPr>
              <a:t>Travaux Pratiques</a:t>
            </a:r>
            <a:endParaRPr lang="fr-FR" altLang="en-US" sz="2800" b="0">
              <a:effectLst/>
              <a:latin typeface="Andika" panose="02000000000000000000" charset="0"/>
              <a:cs typeface="Andika" panose="02000000000000000000" charset="0"/>
            </a:endParaRPr>
          </a:p>
        </p:txBody>
      </p:sp>
      <p:sp>
        <p:nvSpPr>
          <p:cNvPr id="2" name="Title 3"/>
          <p:cNvSpPr>
            <a:spLocks noGrp="1"/>
          </p:cNvSpPr>
          <p:nvPr/>
        </p:nvSpPr>
        <p:spPr>
          <a:xfrm>
            <a:off x="535940" y="1999615"/>
            <a:ext cx="5660390" cy="4744720"/>
          </a:xfrm>
          <a:prstGeom prst="rect">
            <a:avLst/>
          </a:prstGeom>
        </p:spPr>
        <p:txBody>
          <a:bodyPr vert="horz" lIns="91440" tIns="45720" rIns="91440" bIns="45720" rtlCol="0" anchor="b">
            <a:normAutofit/>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ctr"/>
            <a:endParaRPr lang="fr-FR" altLang="en-US" sz="2800" b="0">
              <a:effectLst/>
              <a:latin typeface="Andika" panose="02000000000000000000" charset="0"/>
              <a:cs typeface="Andika" panose="02000000000000000000" charset="0"/>
            </a:endParaRPr>
          </a:p>
        </p:txBody>
      </p:sp>
      <p:sp>
        <p:nvSpPr>
          <p:cNvPr id="5" name="Text Box 4"/>
          <p:cNvSpPr txBox="1"/>
          <p:nvPr/>
        </p:nvSpPr>
        <p:spPr>
          <a:xfrm>
            <a:off x="0" y="1043940"/>
            <a:ext cx="6090285" cy="5977255"/>
          </a:xfrm>
          <a:prstGeom prst="rect">
            <a:avLst/>
          </a:prstGeom>
          <a:noFill/>
        </p:spPr>
        <p:txBody>
          <a:bodyPr wrap="square" rtlCol="0">
            <a:spAutoFit/>
          </a:bodyPr>
          <a:p>
            <a:pPr indent="0">
              <a:lnSpc>
                <a:spcPct val="125000"/>
              </a:lnSpc>
              <a:spcBef>
                <a:spcPts val="0"/>
              </a:spcBef>
              <a:spcAft>
                <a:spcPts val="0"/>
              </a:spcAft>
              <a:buFont typeface="+mj-lt"/>
              <a:buNone/>
            </a:pPr>
            <a:endParaRPr lang="fr-FR" altLang="en-US"/>
          </a:p>
          <a:p>
            <a:pPr marL="342900" indent="-342900">
              <a:lnSpc>
                <a:spcPct val="125000"/>
              </a:lnSpc>
              <a:spcBef>
                <a:spcPts val="0"/>
              </a:spcBef>
              <a:spcAft>
                <a:spcPts val="0"/>
              </a:spcAft>
              <a:buFont typeface="+mj-lt"/>
              <a:buAutoNum type="arabicParenR" startAt="11"/>
            </a:pPr>
            <a:r>
              <a:rPr lang="fr-FR" altLang="en-US">
                <a:sym typeface="+mn-ea"/>
              </a:rPr>
              <a:t>Ajouter la modification dans le “staging area” ou la zone de transit</a:t>
            </a:r>
            <a:endParaRPr lang="fr-FR" altLang="en-US"/>
          </a:p>
          <a:p>
            <a:pPr marL="342900" indent="-342900">
              <a:lnSpc>
                <a:spcPct val="125000"/>
              </a:lnSpc>
              <a:spcBef>
                <a:spcPts val="0"/>
              </a:spcBef>
              <a:spcAft>
                <a:spcPts val="0"/>
              </a:spcAft>
              <a:buFont typeface="+mj-lt"/>
              <a:buAutoNum type="arabicParenR" startAt="11"/>
            </a:pPr>
            <a:r>
              <a:rPr lang="fr-FR" altLang="en-US">
                <a:sym typeface="+mn-ea"/>
              </a:rPr>
              <a:t>Commit la modification dans le repository local</a:t>
            </a:r>
            <a:endParaRPr lang="fr-FR" altLang="en-US"/>
          </a:p>
          <a:p>
            <a:pPr marL="342900" indent="-342900">
              <a:lnSpc>
                <a:spcPct val="125000"/>
              </a:lnSpc>
              <a:spcBef>
                <a:spcPts val="0"/>
              </a:spcBef>
              <a:spcAft>
                <a:spcPts val="0"/>
              </a:spcAft>
              <a:buFont typeface="+mj-lt"/>
              <a:buAutoNum type="arabicParenR" startAt="11"/>
            </a:pPr>
            <a:r>
              <a:rPr lang="fr-FR" altLang="en-US"/>
              <a:t>Pousser le repository local vers le repository à distant</a:t>
            </a:r>
            <a:endParaRPr lang="fr-FR" altLang="en-US"/>
          </a:p>
          <a:p>
            <a:pPr marL="342900" indent="-342900">
              <a:lnSpc>
                <a:spcPct val="125000"/>
              </a:lnSpc>
              <a:spcBef>
                <a:spcPts val="0"/>
              </a:spcBef>
              <a:spcAft>
                <a:spcPts val="0"/>
              </a:spcAft>
              <a:buFont typeface="+mj-lt"/>
              <a:buAutoNum type="arabicParenR" startAt="11"/>
            </a:pPr>
            <a:r>
              <a:rPr lang="fr-FR" altLang="en-US"/>
              <a:t>Demander le fusion de la branche “feature” avec la branche “develop” et après le fusion supprimer la branche feature de deux côtés</a:t>
            </a:r>
            <a:endParaRPr lang="fr-FR" altLang="en-US"/>
          </a:p>
          <a:p>
            <a:pPr marL="342900" indent="-342900">
              <a:lnSpc>
                <a:spcPct val="125000"/>
              </a:lnSpc>
              <a:spcBef>
                <a:spcPts val="0"/>
              </a:spcBef>
              <a:spcAft>
                <a:spcPts val="0"/>
              </a:spcAft>
              <a:buFont typeface="+mj-lt"/>
              <a:buAutoNum type="arabicParenR" startAt="11"/>
            </a:pPr>
            <a:r>
              <a:rPr lang="fr-FR" altLang="en-US"/>
              <a:t>Créer une branche “release-v1” avec la branche “develop” pour le release version 1 </a:t>
            </a:r>
            <a:endParaRPr lang="fr-FR" altLang="en-US"/>
          </a:p>
          <a:p>
            <a:pPr marL="342900" indent="-342900">
              <a:lnSpc>
                <a:spcPct val="125000"/>
              </a:lnSpc>
              <a:spcBef>
                <a:spcPts val="0"/>
              </a:spcBef>
              <a:spcAft>
                <a:spcPts val="0"/>
              </a:spcAft>
              <a:buFont typeface="+mj-lt"/>
              <a:buAutoNum type="arabicParenR" startAt="11"/>
            </a:pPr>
            <a:r>
              <a:rPr lang="fr-FR" altLang="en-US"/>
              <a:t>Fusionner le “release-v1” avec le “master” et ajouter un label v1 sur le projet</a:t>
            </a:r>
            <a:endParaRPr lang="fr-FR" altLang="en-US"/>
          </a:p>
          <a:p>
            <a:pPr marL="342900" indent="-342900">
              <a:lnSpc>
                <a:spcPct val="125000"/>
              </a:lnSpc>
              <a:spcBef>
                <a:spcPts val="0"/>
              </a:spcBef>
              <a:spcAft>
                <a:spcPts val="0"/>
              </a:spcAft>
              <a:buFont typeface="+mj-lt"/>
              <a:buAutoNum type="arabicParenR" startAt="11"/>
            </a:pPr>
            <a:r>
              <a:rPr lang="fr-FR" altLang="en-US"/>
              <a:t>Fusionner aussi le “release-v1 avec le “develop” </a:t>
            </a:r>
            <a:endParaRPr lang="fr-FR" altLang="en-US"/>
          </a:p>
          <a:p>
            <a:pPr marL="342900" indent="-342900">
              <a:lnSpc>
                <a:spcPct val="125000"/>
              </a:lnSpc>
              <a:spcBef>
                <a:spcPts val="0"/>
              </a:spcBef>
              <a:spcAft>
                <a:spcPts val="0"/>
              </a:spcAft>
              <a:buFont typeface="+mj-lt"/>
              <a:buAutoNum type="arabicParenR" startAt="11"/>
            </a:pPr>
            <a:r>
              <a:rPr lang="fr-FR" altLang="en-US"/>
              <a:t>Supprimer la branche “release-v1” de deux côtés</a:t>
            </a:r>
            <a:endParaRPr lang="fr-FR" altLang="en-US"/>
          </a:p>
          <a:p>
            <a:pPr marL="342900" indent="-342900">
              <a:lnSpc>
                <a:spcPct val="125000"/>
              </a:lnSpc>
              <a:spcBef>
                <a:spcPts val="0"/>
              </a:spcBef>
              <a:spcAft>
                <a:spcPts val="0"/>
              </a:spcAft>
              <a:buFont typeface="+mj-lt"/>
              <a:buAutoNum type="arabicParenR" startAt="11"/>
            </a:pPr>
            <a:r>
              <a:rPr lang="fr-FR" altLang="en-US"/>
              <a:t>Mettre à jour la branche “master” et la branche “develop”</a:t>
            </a:r>
            <a:endParaRPr lang="fr-FR" altLang="en-US"/>
          </a:p>
          <a:p>
            <a:pPr marL="342900" indent="-342900">
              <a:lnSpc>
                <a:spcPct val="125000"/>
              </a:lnSpc>
              <a:spcBef>
                <a:spcPts val="0"/>
              </a:spcBef>
              <a:spcAft>
                <a:spcPts val="0"/>
              </a:spcAft>
              <a:buFont typeface="+mj-lt"/>
              <a:buAutoNum type="arabicParenR" startAt="11"/>
            </a:pPr>
            <a:endParaRPr lang="fr-FR" altLang="en-US"/>
          </a:p>
        </p:txBody>
      </p:sp>
      <p:pic>
        <p:nvPicPr>
          <p:cNvPr id="8" name="Content Placeholder 7" descr="workflow"/>
          <p:cNvPicPr>
            <a:picLocks noChangeAspect="1"/>
          </p:cNvPicPr>
          <p:nvPr>
            <p:ph idx="1"/>
          </p:nvPr>
        </p:nvPicPr>
        <p:blipFill>
          <a:blip r:embed="rId2"/>
          <a:srcRect l="17282" t="2843"/>
          <a:stretch>
            <a:fillRect/>
          </a:stretch>
        </p:blipFill>
        <p:spPr>
          <a:xfrm>
            <a:off x="6196330" y="1872615"/>
            <a:ext cx="5995670" cy="38849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g28247"/>
          <p:cNvPicPr>
            <a:picLocks noChangeAspect="1"/>
          </p:cNvPicPr>
          <p:nvPr/>
        </p:nvPicPr>
        <p:blipFill>
          <a:blip r:embed="rId1"/>
          <a:stretch>
            <a:fillRect/>
          </a:stretch>
        </p:blipFill>
        <p:spPr>
          <a:xfrm>
            <a:off x="10568940" y="450850"/>
            <a:ext cx="1214120" cy="593090"/>
          </a:xfrm>
          <a:prstGeom prst="rect">
            <a:avLst/>
          </a:prstGeom>
        </p:spPr>
      </p:pic>
      <p:sp>
        <p:nvSpPr>
          <p:cNvPr id="4" name="Title 3"/>
          <p:cNvSpPr>
            <a:spLocks noGrp="1"/>
          </p:cNvSpPr>
          <p:nvPr>
            <p:ph type="title"/>
          </p:nvPr>
        </p:nvSpPr>
        <p:spPr>
          <a:xfrm>
            <a:off x="1144905" y="450850"/>
            <a:ext cx="9424035" cy="915670"/>
          </a:xfrm>
        </p:spPr>
        <p:txBody>
          <a:bodyPr>
            <a:normAutofit/>
          </a:bodyPr>
          <a:p>
            <a:pPr algn="ctr"/>
            <a:r>
              <a:rPr lang="fr-FR" altLang="en-US" sz="2800" b="0">
                <a:effectLst/>
                <a:latin typeface="Andika" panose="02000000000000000000" charset="0"/>
                <a:cs typeface="Andika" panose="02000000000000000000" charset="0"/>
              </a:rPr>
              <a:t>Travaux Pratiques</a:t>
            </a:r>
            <a:endParaRPr lang="fr-FR" altLang="en-US" sz="2800" b="0">
              <a:effectLst/>
              <a:latin typeface="Andika" panose="02000000000000000000" charset="0"/>
              <a:cs typeface="Andika" panose="02000000000000000000" charset="0"/>
            </a:endParaRPr>
          </a:p>
        </p:txBody>
      </p:sp>
      <p:sp>
        <p:nvSpPr>
          <p:cNvPr id="2" name="Title 3"/>
          <p:cNvSpPr>
            <a:spLocks noGrp="1"/>
          </p:cNvSpPr>
          <p:nvPr/>
        </p:nvSpPr>
        <p:spPr>
          <a:xfrm>
            <a:off x="535940" y="1999615"/>
            <a:ext cx="5660390" cy="4744720"/>
          </a:xfrm>
          <a:prstGeom prst="rect">
            <a:avLst/>
          </a:prstGeom>
        </p:spPr>
        <p:txBody>
          <a:bodyPr vert="horz" lIns="91440" tIns="45720" rIns="91440" bIns="45720" rtlCol="0" anchor="b">
            <a:normAutofit/>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ctr"/>
            <a:endParaRPr lang="fr-FR" altLang="en-US" sz="2800" b="0">
              <a:effectLst/>
              <a:latin typeface="Andika" panose="02000000000000000000" charset="0"/>
              <a:cs typeface="Andika" panose="02000000000000000000" charset="0"/>
            </a:endParaRPr>
          </a:p>
        </p:txBody>
      </p:sp>
      <p:sp>
        <p:nvSpPr>
          <p:cNvPr id="5" name="Text Box 4"/>
          <p:cNvSpPr txBox="1"/>
          <p:nvPr/>
        </p:nvSpPr>
        <p:spPr>
          <a:xfrm>
            <a:off x="0" y="1612265"/>
            <a:ext cx="6090285" cy="3900170"/>
          </a:xfrm>
          <a:prstGeom prst="rect">
            <a:avLst/>
          </a:prstGeom>
          <a:noFill/>
        </p:spPr>
        <p:txBody>
          <a:bodyPr wrap="square" rtlCol="0">
            <a:spAutoFit/>
          </a:bodyPr>
          <a:p>
            <a:pPr indent="0">
              <a:lnSpc>
                <a:spcPct val="125000"/>
              </a:lnSpc>
              <a:spcBef>
                <a:spcPts val="0"/>
              </a:spcBef>
              <a:spcAft>
                <a:spcPts val="0"/>
              </a:spcAft>
              <a:buFont typeface="+mj-lt"/>
              <a:buNone/>
            </a:pPr>
            <a:endParaRPr lang="fr-FR" altLang="en-US"/>
          </a:p>
          <a:p>
            <a:pPr marL="342900" indent="-342900">
              <a:lnSpc>
                <a:spcPct val="125000"/>
              </a:lnSpc>
              <a:spcBef>
                <a:spcPts val="0"/>
              </a:spcBef>
              <a:spcAft>
                <a:spcPts val="0"/>
              </a:spcAft>
              <a:buFont typeface="+mj-lt"/>
              <a:buAutoNum type="arabicParenR" startAt="20"/>
            </a:pPr>
            <a:r>
              <a:rPr lang="fr-FR" altLang="en-US">
                <a:sym typeface="+mn-ea"/>
              </a:rPr>
              <a:t>Pour réparer un bug nous allons créer une branche “hotfix” à partir de la branche master </a:t>
            </a:r>
            <a:endParaRPr lang="fr-FR" altLang="en-US">
              <a:sym typeface="+mn-ea"/>
            </a:endParaRPr>
          </a:p>
          <a:p>
            <a:pPr marL="342900" indent="-342900">
              <a:lnSpc>
                <a:spcPct val="125000"/>
              </a:lnSpc>
              <a:spcBef>
                <a:spcPts val="0"/>
              </a:spcBef>
              <a:spcAft>
                <a:spcPts val="0"/>
              </a:spcAft>
              <a:buFont typeface="+mj-lt"/>
              <a:buAutoNum type="arabicParenR" startAt="20"/>
            </a:pPr>
            <a:r>
              <a:rPr lang="fr-FR" altLang="en-US">
                <a:sym typeface="+mn-ea"/>
              </a:rPr>
              <a:t> Faire la réparation du bug dans la branche “hotfix”</a:t>
            </a:r>
            <a:endParaRPr lang="fr-FR" altLang="en-US">
              <a:sym typeface="+mn-ea"/>
            </a:endParaRPr>
          </a:p>
          <a:p>
            <a:pPr marL="342900" indent="-342900">
              <a:lnSpc>
                <a:spcPct val="125000"/>
              </a:lnSpc>
              <a:spcBef>
                <a:spcPts val="0"/>
              </a:spcBef>
              <a:spcAft>
                <a:spcPts val="0"/>
              </a:spcAft>
              <a:buFont typeface="+mj-lt"/>
              <a:buAutoNum type="arabicParenR" startAt="20"/>
            </a:pPr>
            <a:r>
              <a:rPr lang="fr-FR" altLang="en-US">
                <a:sym typeface="+mn-ea"/>
              </a:rPr>
              <a:t>Ajouter et commit la modificatioin dans la branche “hotfix” du repository distant</a:t>
            </a:r>
            <a:endParaRPr lang="fr-FR" altLang="en-US">
              <a:sym typeface="+mn-ea"/>
            </a:endParaRPr>
          </a:p>
          <a:p>
            <a:pPr marL="342900" indent="-342900">
              <a:lnSpc>
                <a:spcPct val="125000"/>
              </a:lnSpc>
              <a:spcBef>
                <a:spcPts val="0"/>
              </a:spcBef>
              <a:spcAft>
                <a:spcPts val="0"/>
              </a:spcAft>
              <a:buFont typeface="+mj-lt"/>
              <a:buAutoNum type="arabicParenR" startAt="20"/>
            </a:pPr>
            <a:r>
              <a:rPr lang="fr-FR" altLang="en-US">
                <a:sym typeface="+mn-ea"/>
              </a:rPr>
              <a:t>Demander le fusion de la branche “hotfix” avec la branche “master” et après le fusion supprimer la branche “hotfix” de deux côtés</a:t>
            </a:r>
            <a:endParaRPr lang="fr-FR" altLang="en-US"/>
          </a:p>
          <a:p>
            <a:pPr indent="0">
              <a:lnSpc>
                <a:spcPct val="125000"/>
              </a:lnSpc>
              <a:spcBef>
                <a:spcPts val="0"/>
              </a:spcBef>
              <a:spcAft>
                <a:spcPts val="0"/>
              </a:spcAft>
              <a:buFont typeface="+mj-lt"/>
              <a:buNone/>
            </a:pPr>
            <a:endParaRPr lang="fr-FR" altLang="en-US"/>
          </a:p>
          <a:p>
            <a:pPr marL="342900" indent="-342900">
              <a:lnSpc>
                <a:spcPct val="125000"/>
              </a:lnSpc>
              <a:spcBef>
                <a:spcPts val="0"/>
              </a:spcBef>
              <a:spcAft>
                <a:spcPts val="0"/>
              </a:spcAft>
              <a:buFont typeface="+mj-lt"/>
              <a:buAutoNum type="arabicParenR" startAt="20"/>
            </a:pPr>
            <a:endParaRPr lang="fr-FR" altLang="en-US"/>
          </a:p>
        </p:txBody>
      </p:sp>
      <p:pic>
        <p:nvPicPr>
          <p:cNvPr id="8" name="Content Placeholder 7" descr="workflow"/>
          <p:cNvPicPr>
            <a:picLocks noChangeAspect="1"/>
          </p:cNvPicPr>
          <p:nvPr>
            <p:ph idx="1"/>
          </p:nvPr>
        </p:nvPicPr>
        <p:blipFill>
          <a:blip r:embed="rId2"/>
          <a:srcRect l="17282" t="2843"/>
          <a:stretch>
            <a:fillRect/>
          </a:stretch>
        </p:blipFill>
        <p:spPr>
          <a:xfrm>
            <a:off x="6196330" y="1872615"/>
            <a:ext cx="5995670" cy="38849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g28247"/>
          <p:cNvPicPr>
            <a:picLocks noChangeAspect="1"/>
          </p:cNvPicPr>
          <p:nvPr/>
        </p:nvPicPr>
        <p:blipFill>
          <a:blip r:embed="rId1"/>
          <a:stretch>
            <a:fillRect/>
          </a:stretch>
        </p:blipFill>
        <p:spPr>
          <a:xfrm>
            <a:off x="10568940" y="450850"/>
            <a:ext cx="1214120" cy="593090"/>
          </a:xfrm>
          <a:prstGeom prst="rect">
            <a:avLst/>
          </a:prstGeom>
        </p:spPr>
      </p:pic>
      <p:sp>
        <p:nvSpPr>
          <p:cNvPr id="4" name="Title 3"/>
          <p:cNvSpPr>
            <a:spLocks noGrp="1"/>
          </p:cNvSpPr>
          <p:nvPr>
            <p:ph type="title"/>
          </p:nvPr>
        </p:nvSpPr>
        <p:spPr>
          <a:xfrm>
            <a:off x="1144905" y="450850"/>
            <a:ext cx="9424035" cy="915670"/>
          </a:xfrm>
        </p:spPr>
        <p:txBody>
          <a:bodyPr>
            <a:normAutofit/>
          </a:bodyPr>
          <a:p>
            <a:pPr algn="ctr"/>
            <a:r>
              <a:rPr lang="fr-FR" altLang="en-US" sz="2800" b="0">
                <a:effectLst/>
                <a:latin typeface="Andika" panose="02000000000000000000" charset="0"/>
                <a:cs typeface="Andika" panose="02000000000000000000" charset="0"/>
              </a:rPr>
              <a:t>Fin de la partie 1</a:t>
            </a:r>
            <a:endParaRPr lang="fr-FR" altLang="en-US" sz="2800" b="0">
              <a:effectLst/>
              <a:latin typeface="Andika" panose="02000000000000000000" charset="0"/>
              <a:cs typeface="Andika" panose="02000000000000000000" charset="0"/>
            </a:endParaRPr>
          </a:p>
        </p:txBody>
      </p:sp>
      <p:sp>
        <p:nvSpPr>
          <p:cNvPr id="2" name="Title 3"/>
          <p:cNvSpPr>
            <a:spLocks noGrp="1"/>
          </p:cNvSpPr>
          <p:nvPr/>
        </p:nvSpPr>
        <p:spPr>
          <a:xfrm>
            <a:off x="535940" y="1999615"/>
            <a:ext cx="5660390" cy="4744720"/>
          </a:xfrm>
          <a:prstGeom prst="rect">
            <a:avLst/>
          </a:prstGeom>
        </p:spPr>
        <p:txBody>
          <a:bodyPr vert="horz" lIns="91440" tIns="45720" rIns="91440" bIns="45720" rtlCol="0" anchor="b">
            <a:normAutofit/>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ctr"/>
            <a:endParaRPr lang="fr-FR" altLang="en-US" sz="2800" b="0">
              <a:effectLst/>
              <a:latin typeface="Andika" panose="02000000000000000000" charset="0"/>
              <a:cs typeface="Andika" panose="02000000000000000000" charset="0"/>
            </a:endParaRPr>
          </a:p>
        </p:txBody>
      </p:sp>
      <p:pic>
        <p:nvPicPr>
          <p:cNvPr id="6" name="Content Placeholder 5" descr="couv"/>
          <p:cNvPicPr>
            <a:picLocks noChangeAspect="1"/>
          </p:cNvPicPr>
          <p:nvPr>
            <p:ph idx="1"/>
          </p:nvPr>
        </p:nvPicPr>
        <p:blipFill>
          <a:blip r:embed="rId2"/>
          <a:stretch>
            <a:fillRect/>
          </a:stretch>
        </p:blipFill>
        <p:spPr>
          <a:xfrm>
            <a:off x="1045845" y="1526540"/>
            <a:ext cx="10100310" cy="49434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g28247"/>
          <p:cNvPicPr>
            <a:picLocks noChangeAspect="1"/>
          </p:cNvPicPr>
          <p:nvPr/>
        </p:nvPicPr>
        <p:blipFill>
          <a:blip r:embed="rId1"/>
          <a:stretch>
            <a:fillRect/>
          </a:stretch>
        </p:blipFill>
        <p:spPr>
          <a:xfrm>
            <a:off x="10568940" y="450850"/>
            <a:ext cx="1214120" cy="593090"/>
          </a:xfrm>
          <a:prstGeom prst="rect">
            <a:avLst/>
          </a:prstGeom>
        </p:spPr>
      </p:pic>
      <p:sp>
        <p:nvSpPr>
          <p:cNvPr id="4" name="Title 3"/>
          <p:cNvSpPr>
            <a:spLocks noGrp="1"/>
          </p:cNvSpPr>
          <p:nvPr>
            <p:ph type="title"/>
          </p:nvPr>
        </p:nvSpPr>
        <p:spPr>
          <a:xfrm>
            <a:off x="1144905" y="450850"/>
            <a:ext cx="9424035" cy="915670"/>
          </a:xfrm>
        </p:spPr>
        <p:txBody>
          <a:bodyPr>
            <a:normAutofit/>
          </a:bodyPr>
          <a:p>
            <a:pPr algn="ctr"/>
            <a:r>
              <a:rPr lang="fr-FR" altLang="en-US" sz="2800">
                <a:effectLst/>
                <a:latin typeface="Andika" panose="02000000000000000000" charset="0"/>
                <a:cs typeface="Andika" panose="02000000000000000000" charset="0"/>
                <a:sym typeface="+mn-ea"/>
              </a:rPr>
              <a:t>Avant-propos</a:t>
            </a:r>
            <a:endParaRPr lang="fr-FR" altLang="en-US" sz="2800" b="0">
              <a:effectLst/>
              <a:latin typeface="Andika" panose="02000000000000000000" charset="0"/>
              <a:cs typeface="Andika" panose="02000000000000000000" charset="0"/>
            </a:endParaRPr>
          </a:p>
        </p:txBody>
      </p:sp>
      <p:sp>
        <p:nvSpPr>
          <p:cNvPr id="5" name="Content Placeholder 4"/>
          <p:cNvSpPr>
            <a:spLocks noGrp="1"/>
          </p:cNvSpPr>
          <p:nvPr>
            <p:ph idx="1"/>
          </p:nvPr>
        </p:nvSpPr>
        <p:spPr>
          <a:xfrm>
            <a:off x="764540" y="1366520"/>
            <a:ext cx="10678795" cy="5402580"/>
          </a:xfrm>
        </p:spPr>
        <p:txBody>
          <a:bodyPr>
            <a:normAutofit lnSpcReduction="20000"/>
          </a:bodyPr>
          <a:p>
            <a:pPr marL="342900" indent="-342900" algn="l">
              <a:lnSpc>
                <a:spcPct val="125000"/>
              </a:lnSpc>
              <a:spcBef>
                <a:spcPts val="1000"/>
              </a:spcBef>
              <a:spcAft>
                <a:spcPts val="0"/>
              </a:spcAft>
              <a:buFont typeface="Wingdings" panose="05000000000000000000" charset="0"/>
              <a:buChar char=""/>
            </a:pPr>
            <a:r>
              <a:rPr lang="fr-FR" altLang="en-US" sz="2400">
                <a:latin typeface="Times New Roman" panose="02020603050405020304" charset="0"/>
                <a:cs typeface="Times New Roman" panose="02020603050405020304" charset="0"/>
              </a:rPr>
              <a:t>La plupart des projets ou des tâches professionnelles effectuées par les informaticiens sont faites en collaborations avec d’autres informaticiens. Ce pourquoi tous les équipes doivent savoir tous ce les autres en faits et avoir une accès libre sur les codes de ces collègues.</a:t>
            </a:r>
            <a:endParaRPr lang="fr-FR" altLang="en-US" sz="2400">
              <a:latin typeface="Times New Roman" panose="02020603050405020304" charset="0"/>
              <a:cs typeface="Times New Roman" panose="02020603050405020304" charset="0"/>
            </a:endParaRPr>
          </a:p>
          <a:p>
            <a:pPr marL="342900" indent="-342900" algn="l">
              <a:lnSpc>
                <a:spcPct val="125000"/>
              </a:lnSpc>
              <a:spcBef>
                <a:spcPts val="1000"/>
              </a:spcBef>
              <a:spcAft>
                <a:spcPts val="0"/>
              </a:spcAft>
              <a:buFont typeface="Wingdings" panose="05000000000000000000" charset="0"/>
              <a:buChar char=""/>
            </a:pPr>
            <a:r>
              <a:rPr lang="fr-FR" altLang="en-US" sz="2400">
                <a:latin typeface="Times New Roman" panose="02020603050405020304" charset="0"/>
                <a:cs typeface="Times New Roman" panose="02020603050405020304" charset="0"/>
              </a:rPr>
              <a:t>Tous celà sont possibles si on utilise des</a:t>
            </a:r>
            <a:r>
              <a:rPr lang="fr-FR" altLang="en-US" sz="2400" b="1">
                <a:latin typeface="Times New Roman" panose="02020603050405020304" charset="0"/>
                <a:cs typeface="Times New Roman" panose="02020603050405020304" charset="0"/>
              </a:rPr>
              <a:t> systèmes </a:t>
            </a:r>
            <a:r>
              <a:rPr lang="fr-FR" altLang="en-US" sz="2400" b="1">
                <a:latin typeface="Times New Roman" panose="02020603050405020304" charset="0"/>
                <a:cs typeface="Times New Roman" panose="02020603050405020304" charset="0"/>
                <a:sym typeface="+mn-ea"/>
              </a:rPr>
              <a:t>de contrôle </a:t>
            </a:r>
            <a:r>
              <a:rPr lang="fr-FR" altLang="en-US" sz="2400" b="1">
                <a:latin typeface="Times New Roman" panose="02020603050405020304" charset="0"/>
                <a:cs typeface="Times New Roman" panose="02020603050405020304" charset="0"/>
              </a:rPr>
              <a:t>de version </a:t>
            </a:r>
            <a:r>
              <a:rPr lang="fr-FR" altLang="en-US" sz="2400">
                <a:latin typeface="Times New Roman" panose="02020603050405020304" charset="0"/>
                <a:cs typeface="Times New Roman" panose="02020603050405020304" charset="0"/>
              </a:rPr>
              <a:t> (CVS) qui pourront documenter les changements dans notre projet et de déployer une nouvelle version.</a:t>
            </a:r>
            <a:endParaRPr lang="fr-FR" altLang="en-US" sz="2400">
              <a:latin typeface="Times New Roman" panose="02020603050405020304" charset="0"/>
              <a:cs typeface="Times New Roman" panose="02020603050405020304" charset="0"/>
            </a:endParaRPr>
          </a:p>
          <a:p>
            <a:pPr marL="342900" indent="-342900" algn="l">
              <a:lnSpc>
                <a:spcPct val="125000"/>
              </a:lnSpc>
              <a:spcBef>
                <a:spcPts val="1000"/>
              </a:spcBef>
              <a:spcAft>
                <a:spcPts val="0"/>
              </a:spcAft>
              <a:buFont typeface="Wingdings" panose="05000000000000000000" charset="0"/>
              <a:buChar char=""/>
            </a:pPr>
            <a:r>
              <a:rPr lang="fr-FR" altLang="en-US" sz="2400">
                <a:latin typeface="Times New Roman" panose="02020603050405020304" charset="0"/>
                <a:cs typeface="Times New Roman" panose="02020603050405020304" charset="0"/>
              </a:rPr>
              <a:t>Les services qui hébergent les projets et qui permettent à des ordinateurs et à des développeurs d’y avoir accès sont appelés </a:t>
            </a:r>
            <a:r>
              <a:rPr lang="fr-FR" altLang="en-US" sz="2400" i="1">
                <a:effectLst>
                  <a:outerShdw blurRad="38100" dist="38100" dir="2700000" algn="tl">
                    <a:srgbClr val="000000">
                      <a:alpha val="43137"/>
                    </a:srgbClr>
                  </a:outerShdw>
                </a:effectLst>
                <a:latin typeface="Times New Roman" panose="02020603050405020304" charset="0"/>
                <a:cs typeface="Times New Roman" panose="02020603050405020304" charset="0"/>
              </a:rPr>
              <a:t>service d’hébergement de projets</a:t>
            </a:r>
            <a:r>
              <a:rPr lang="fr-FR" altLang="en-US" sz="2400">
                <a:latin typeface="Times New Roman" panose="02020603050405020304" charset="0"/>
                <a:cs typeface="Times New Roman" panose="02020603050405020304" charset="0"/>
              </a:rPr>
              <a:t>.</a:t>
            </a:r>
            <a:endParaRPr lang="fr-FR" altLang="en-US" sz="2400">
              <a:latin typeface="Times New Roman" panose="02020603050405020304" charset="0"/>
              <a:cs typeface="Times New Roman" panose="02020603050405020304" charset="0"/>
            </a:endParaRPr>
          </a:p>
          <a:p>
            <a:pPr marL="342900" indent="-342900" algn="l">
              <a:lnSpc>
                <a:spcPct val="125000"/>
              </a:lnSpc>
              <a:spcBef>
                <a:spcPts val="1000"/>
              </a:spcBef>
              <a:spcAft>
                <a:spcPts val="0"/>
              </a:spcAft>
              <a:buFont typeface="Wingdings" panose="05000000000000000000" charset="0"/>
              <a:buChar char=""/>
            </a:pPr>
            <a:r>
              <a:rPr lang="fr-FR" altLang="en-US" sz="2400">
                <a:latin typeface="Times New Roman" panose="02020603050405020304" charset="0"/>
                <a:cs typeface="Times New Roman" panose="02020603050405020304" charset="0"/>
              </a:rPr>
              <a:t>Tous les grands projets de développements et scientifiques se reposent sur ces plateforms afin de permettre à tous les équipes de suivre le développement du projet n’import quand et n’import où.</a:t>
            </a:r>
            <a:endParaRPr lang="fr-FR" altLang="en-US" sz="2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g28247"/>
          <p:cNvPicPr>
            <a:picLocks noChangeAspect="1"/>
          </p:cNvPicPr>
          <p:nvPr/>
        </p:nvPicPr>
        <p:blipFill>
          <a:blip r:embed="rId1"/>
          <a:stretch>
            <a:fillRect/>
          </a:stretch>
        </p:blipFill>
        <p:spPr>
          <a:xfrm>
            <a:off x="10568940" y="450850"/>
            <a:ext cx="1214120" cy="593090"/>
          </a:xfrm>
          <a:prstGeom prst="rect">
            <a:avLst/>
          </a:prstGeom>
        </p:spPr>
      </p:pic>
      <p:sp>
        <p:nvSpPr>
          <p:cNvPr id="4" name="Title 3"/>
          <p:cNvSpPr>
            <a:spLocks noGrp="1"/>
          </p:cNvSpPr>
          <p:nvPr>
            <p:ph type="title"/>
          </p:nvPr>
        </p:nvSpPr>
        <p:spPr>
          <a:xfrm>
            <a:off x="1144905" y="450850"/>
            <a:ext cx="9424035" cy="915670"/>
          </a:xfrm>
        </p:spPr>
        <p:txBody>
          <a:bodyPr>
            <a:normAutofit fontScale="90000"/>
          </a:bodyPr>
          <a:p>
            <a:pPr algn="ctr"/>
            <a:r>
              <a:rPr lang="fr-FR" altLang="en-US" sz="2800">
                <a:effectLst/>
                <a:latin typeface="Andika" panose="02000000000000000000" charset="0"/>
                <a:cs typeface="Andika" panose="02000000000000000000" charset="0"/>
                <a:sym typeface="+mn-ea"/>
              </a:rPr>
              <a:t>Pourquoi besoin-t-on des services d’hébergement des projets?</a:t>
            </a:r>
            <a:endParaRPr lang="fr-FR" altLang="en-US" sz="2800" b="0">
              <a:effectLst/>
              <a:latin typeface="Andika" panose="02000000000000000000" charset="0"/>
              <a:cs typeface="Andika" panose="02000000000000000000" charset="0"/>
            </a:endParaRPr>
          </a:p>
        </p:txBody>
      </p:sp>
      <p:pic>
        <p:nvPicPr>
          <p:cNvPr id="6" name="Content Placeholder 5" descr="vsn_fr"/>
          <p:cNvPicPr>
            <a:picLocks noChangeAspect="1"/>
          </p:cNvPicPr>
          <p:nvPr>
            <p:ph idx="1"/>
          </p:nvPr>
        </p:nvPicPr>
        <p:blipFill>
          <a:blip r:embed="rId2"/>
          <a:stretch>
            <a:fillRect/>
          </a:stretch>
        </p:blipFill>
        <p:spPr>
          <a:xfrm>
            <a:off x="1532255" y="1598295"/>
            <a:ext cx="9036050" cy="52298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g28247"/>
          <p:cNvPicPr>
            <a:picLocks noChangeAspect="1"/>
          </p:cNvPicPr>
          <p:nvPr/>
        </p:nvPicPr>
        <p:blipFill>
          <a:blip r:embed="rId1"/>
          <a:stretch>
            <a:fillRect/>
          </a:stretch>
        </p:blipFill>
        <p:spPr>
          <a:xfrm>
            <a:off x="10568940" y="450850"/>
            <a:ext cx="1214120" cy="593090"/>
          </a:xfrm>
          <a:prstGeom prst="rect">
            <a:avLst/>
          </a:prstGeom>
        </p:spPr>
      </p:pic>
      <p:sp>
        <p:nvSpPr>
          <p:cNvPr id="4" name="Title 3"/>
          <p:cNvSpPr>
            <a:spLocks noGrp="1"/>
          </p:cNvSpPr>
          <p:nvPr>
            <p:ph type="title"/>
          </p:nvPr>
        </p:nvSpPr>
        <p:spPr>
          <a:xfrm>
            <a:off x="1144905" y="450850"/>
            <a:ext cx="9424035" cy="915670"/>
          </a:xfrm>
        </p:spPr>
        <p:txBody>
          <a:bodyPr>
            <a:normAutofit/>
          </a:bodyPr>
          <a:p>
            <a:pPr algn="ctr"/>
            <a:r>
              <a:rPr lang="fr-FR" altLang="en-US" sz="2800">
                <a:effectLst/>
                <a:latin typeface="Andika" panose="02000000000000000000" charset="0"/>
                <a:cs typeface="Andika" panose="02000000000000000000" charset="0"/>
                <a:sym typeface="+mn-ea"/>
              </a:rPr>
              <a:t>Que ce qu’un Git?</a:t>
            </a:r>
            <a:endParaRPr lang="fr-FR" altLang="en-US" sz="2800" b="0">
              <a:effectLst/>
              <a:latin typeface="Andika" panose="02000000000000000000" charset="0"/>
              <a:cs typeface="Andika" panose="02000000000000000000" charset="0"/>
            </a:endParaRPr>
          </a:p>
        </p:txBody>
      </p:sp>
      <p:sp>
        <p:nvSpPr>
          <p:cNvPr id="2" name="Content Placeholder 1"/>
          <p:cNvSpPr/>
          <p:nvPr>
            <p:ph idx="1"/>
          </p:nvPr>
        </p:nvSpPr>
        <p:spPr>
          <a:xfrm>
            <a:off x="1524000" y="1688465"/>
            <a:ext cx="9391650" cy="4690745"/>
          </a:xfrm>
        </p:spPr>
        <p:txBody>
          <a:bodyPr>
            <a:noAutofit/>
          </a:bodyPr>
          <a:p>
            <a:pPr marL="342900" indent="-342900" algn="l">
              <a:lnSpc>
                <a:spcPct val="100000"/>
              </a:lnSpc>
              <a:buFont typeface="Wingdings" panose="05000000000000000000" charset="0"/>
              <a:buChar char=""/>
            </a:pPr>
            <a:r>
              <a:rPr lang="fr-FR" altLang="en-US" sz="2400">
                <a:latin typeface="Times New Roman" panose="02020603050405020304" charset="0"/>
                <a:cs typeface="Times New Roman" panose="02020603050405020304" charset="0"/>
              </a:rPr>
              <a:t>Il existe plusieurs </a:t>
            </a:r>
            <a:r>
              <a:rPr lang="fr-FR" altLang="en-US" sz="2400">
                <a:latin typeface="Times New Roman" panose="02020603050405020304" charset="0"/>
                <a:cs typeface="Times New Roman" panose="02020603050405020304" charset="0"/>
                <a:sym typeface="+mn-ea"/>
              </a:rPr>
              <a:t>outils de contrôle de version (Subversion (SVN), ClearCase, VisualSourceSafe(VSS) et Git, mais l</a:t>
            </a:r>
            <a:r>
              <a:rPr lang="fr-FR" altLang="en-US" sz="2400">
                <a:latin typeface="Times New Roman" panose="02020603050405020304" charset="0"/>
                <a:cs typeface="Times New Roman" panose="02020603050405020304" charset="0"/>
              </a:rPr>
              <a:t>a plus populaire utilisé est le Git.</a:t>
            </a:r>
            <a:endParaRPr lang="fr-FR" altLang="en-US" sz="2400">
              <a:latin typeface="Times New Roman" panose="02020603050405020304" charset="0"/>
              <a:cs typeface="Times New Roman" panose="02020603050405020304" charset="0"/>
            </a:endParaRPr>
          </a:p>
          <a:p>
            <a:pPr marL="342900" indent="-342900" algn="l">
              <a:lnSpc>
                <a:spcPct val="100000"/>
              </a:lnSpc>
              <a:buFont typeface="Wingdings" panose="05000000000000000000" charset="0"/>
              <a:buChar char=""/>
            </a:pPr>
            <a:r>
              <a:rPr lang="fr-FR" altLang="en-US" sz="2400">
                <a:latin typeface="Times New Roman" panose="02020603050405020304" charset="0"/>
                <a:cs typeface="Times New Roman" panose="02020603050405020304" charset="0"/>
              </a:rPr>
              <a:t>C’est un système pour le</a:t>
            </a:r>
            <a:r>
              <a:rPr lang="fr-FR" altLang="en-US" sz="2400">
                <a:latin typeface="Times New Roman" panose="02020603050405020304" charset="0"/>
                <a:cs typeface="Times New Roman" panose="02020603050405020304" charset="0"/>
                <a:sym typeface="+mn-ea"/>
              </a:rPr>
              <a:t> contrôle  </a:t>
            </a:r>
            <a:r>
              <a:rPr lang="fr-FR" altLang="en-US" sz="2400">
                <a:latin typeface="Times New Roman" panose="02020603050405020304" charset="0"/>
                <a:cs typeface="Times New Roman" panose="02020603050405020304" charset="0"/>
              </a:rPr>
              <a:t>de version distribué open-source élaborer par des communautés d’open-source dirigés par Linus Torvalds.</a:t>
            </a:r>
            <a:endParaRPr lang="fr-FR" altLang="en-US" sz="2400">
              <a:latin typeface="Times New Roman" panose="02020603050405020304" charset="0"/>
              <a:cs typeface="Times New Roman" panose="02020603050405020304" charset="0"/>
            </a:endParaRPr>
          </a:p>
          <a:p>
            <a:pPr marL="342900" indent="-342900" algn="l">
              <a:lnSpc>
                <a:spcPct val="100000"/>
              </a:lnSpc>
              <a:buFont typeface="Wingdings" panose="05000000000000000000" charset="0"/>
              <a:buChar char=""/>
            </a:pPr>
            <a:r>
              <a:rPr lang="fr-FR" altLang="en-US" sz="2400">
                <a:latin typeface="Times New Roman" panose="02020603050405020304" charset="0"/>
                <a:cs typeface="Times New Roman" panose="02020603050405020304" charset="0"/>
              </a:rPr>
              <a:t>Son objectif est d’aidé les équipes à suivre les changements et d’améliorer les collaborations lors de développements des projets.</a:t>
            </a:r>
            <a:endParaRPr lang="fr-FR" altLang="en-US" sz="2400">
              <a:latin typeface="Times New Roman" panose="02020603050405020304" charset="0"/>
              <a:cs typeface="Times New Roman" panose="02020603050405020304" charset="0"/>
            </a:endParaRPr>
          </a:p>
          <a:p>
            <a:pPr marL="342900" indent="-342900" algn="l">
              <a:lnSpc>
                <a:spcPct val="100000"/>
              </a:lnSpc>
              <a:buFont typeface="Wingdings" panose="05000000000000000000" charset="0"/>
              <a:buChar char=""/>
            </a:pPr>
            <a:r>
              <a:rPr lang="fr-FR" altLang="en-US" sz="2400">
                <a:latin typeface="Times New Roman" panose="02020603050405020304" charset="0"/>
                <a:cs typeface="Times New Roman" panose="02020603050405020304" charset="0"/>
              </a:rPr>
              <a:t>La création du Git a permi de faciliter la coopération et de fournir une communauté ouverte avec des outils.</a:t>
            </a:r>
            <a:endParaRPr lang="fr-FR" altLang="en-US" sz="2400">
              <a:latin typeface="Times New Roman" panose="02020603050405020304" charset="0"/>
              <a:cs typeface="Times New Roman" panose="02020603050405020304" charset="0"/>
            </a:endParaRPr>
          </a:p>
          <a:p>
            <a:pPr marL="342900" indent="-342900" algn="l">
              <a:lnSpc>
                <a:spcPct val="100000"/>
              </a:lnSpc>
              <a:buFont typeface="Wingdings" panose="05000000000000000000" charset="0"/>
              <a:buChar char=""/>
            </a:pPr>
            <a:r>
              <a:rPr lang="fr-FR" altLang="en-US" sz="2400">
                <a:latin typeface="Times New Roman" panose="02020603050405020304" charset="0"/>
                <a:cs typeface="Times New Roman" panose="02020603050405020304" charset="0"/>
              </a:rPr>
              <a:t>Les fichiers deviennent de plus en plus lourds avec le temps donc c’est bénéfique d’utiliser ce système pour pouvoir les fusionner et les vérifier.</a:t>
            </a:r>
            <a:endParaRPr lang="fr-FR" altLang="en-US" sz="2400">
              <a:latin typeface="Times New Roman" panose="02020603050405020304" charset="0"/>
              <a:cs typeface="Times New Roman" panose="02020603050405020304" charset="0"/>
            </a:endParaRPr>
          </a:p>
          <a:p>
            <a:pPr algn="l">
              <a:lnSpc>
                <a:spcPct val="100000"/>
              </a:lnSpc>
              <a:buFont typeface="Wingdings" panose="05000000000000000000" charset="0"/>
            </a:pPr>
            <a:endParaRPr lang="fr-FR" altLang="en-US" sz="2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g28247"/>
          <p:cNvPicPr>
            <a:picLocks noChangeAspect="1"/>
          </p:cNvPicPr>
          <p:nvPr/>
        </p:nvPicPr>
        <p:blipFill>
          <a:blip r:embed="rId1"/>
          <a:stretch>
            <a:fillRect/>
          </a:stretch>
        </p:blipFill>
        <p:spPr>
          <a:xfrm>
            <a:off x="10568940" y="450850"/>
            <a:ext cx="1214120" cy="593090"/>
          </a:xfrm>
          <a:prstGeom prst="rect">
            <a:avLst/>
          </a:prstGeom>
        </p:spPr>
      </p:pic>
      <p:sp>
        <p:nvSpPr>
          <p:cNvPr id="4" name="Title 3"/>
          <p:cNvSpPr>
            <a:spLocks noGrp="1"/>
          </p:cNvSpPr>
          <p:nvPr>
            <p:ph type="title"/>
          </p:nvPr>
        </p:nvSpPr>
        <p:spPr>
          <a:xfrm>
            <a:off x="1144905" y="450850"/>
            <a:ext cx="9424035" cy="915670"/>
          </a:xfrm>
        </p:spPr>
        <p:txBody>
          <a:bodyPr>
            <a:normAutofit/>
          </a:bodyPr>
          <a:p>
            <a:pPr algn="ctr"/>
            <a:r>
              <a:rPr lang="fr-FR" altLang="en-US" sz="2800">
                <a:effectLst/>
                <a:latin typeface="Andika" panose="02000000000000000000" charset="0"/>
                <a:cs typeface="Andika" panose="02000000000000000000" charset="0"/>
                <a:sym typeface="+mn-ea"/>
              </a:rPr>
              <a:t>Quelle est la différence entre Git et Github?</a:t>
            </a:r>
            <a:endParaRPr lang="fr-FR" altLang="en-US" sz="2800" b="0">
              <a:effectLst/>
              <a:latin typeface="Andika" panose="02000000000000000000" charset="0"/>
              <a:cs typeface="Andika" panose="02000000000000000000" charset="0"/>
            </a:endParaRPr>
          </a:p>
        </p:txBody>
      </p:sp>
      <p:sp>
        <p:nvSpPr>
          <p:cNvPr id="2" name="Content Placeholder 1"/>
          <p:cNvSpPr/>
          <p:nvPr>
            <p:ph idx="1"/>
          </p:nvPr>
        </p:nvSpPr>
        <p:spPr>
          <a:xfrm>
            <a:off x="469265" y="1545590"/>
            <a:ext cx="11313795" cy="4987925"/>
          </a:xfrm>
        </p:spPr>
        <p:txBody>
          <a:bodyPr>
            <a:noAutofit/>
          </a:bodyPr>
          <a:p>
            <a:pPr algn="l">
              <a:lnSpc>
                <a:spcPct val="100000"/>
              </a:lnSpc>
              <a:buFont typeface="Wingdings" panose="05000000000000000000" charset="0"/>
            </a:pPr>
            <a:r>
              <a:rPr lang="fr-FR" altLang="en-US" sz="2400">
                <a:latin typeface="Times New Roman" panose="02020603050405020304" charset="0"/>
                <a:cs typeface="Times New Roman" panose="02020603050405020304" charset="0"/>
              </a:rPr>
              <a:t>Avant de voir la différence entre Git et Github, nous allons définir 3 composants :</a:t>
            </a:r>
            <a:endParaRPr lang="fr-FR" altLang="en-US" sz="2400">
              <a:latin typeface="Times New Roman" panose="02020603050405020304" charset="0"/>
              <a:cs typeface="Times New Roman" panose="02020603050405020304" charset="0"/>
            </a:endParaRPr>
          </a:p>
          <a:p>
            <a:pPr marL="342900" indent="-342900" algn="l">
              <a:lnSpc>
                <a:spcPct val="100000"/>
              </a:lnSpc>
              <a:buSzPct val="150000"/>
              <a:buFont typeface="Arial" panose="020B0604020202020204" pitchFamily="34" charset="0"/>
              <a:buChar char="•"/>
            </a:pPr>
            <a:r>
              <a:rPr lang="fr-FR" altLang="en-US" sz="2400" b="1">
                <a:latin typeface="Times New Roman" panose="02020603050405020304" charset="0"/>
                <a:cs typeface="Times New Roman" panose="02020603050405020304" charset="0"/>
              </a:rPr>
              <a:t> Système de contrôle </a:t>
            </a:r>
            <a:r>
              <a:rPr lang="fr-FR" altLang="en-US" sz="2400">
                <a:latin typeface="Times New Roman" panose="02020603050405020304" charset="0"/>
                <a:cs typeface="Times New Roman" panose="02020603050405020304" charset="0"/>
              </a:rPr>
              <a:t>: c’est un système qui nous permet de stocker des codes et de voir les changements sur celui-ci. (ex: Git)</a:t>
            </a:r>
            <a:endParaRPr lang="fr-FR" altLang="en-US" sz="2400">
              <a:latin typeface="Times New Roman" panose="02020603050405020304" charset="0"/>
              <a:cs typeface="Times New Roman" panose="02020603050405020304" charset="0"/>
            </a:endParaRPr>
          </a:p>
          <a:p>
            <a:pPr marL="342900" indent="-342900" algn="l">
              <a:lnSpc>
                <a:spcPct val="100000"/>
              </a:lnSpc>
              <a:buSzPct val="150000"/>
              <a:buFont typeface="Arial" panose="020B0604020202020204" pitchFamily="34" charset="0"/>
              <a:buChar char="•"/>
            </a:pPr>
            <a:r>
              <a:rPr lang="fr-FR" altLang="en-US" sz="2400">
                <a:latin typeface="Times New Roman" panose="02020603050405020304" charset="0"/>
                <a:cs typeface="Times New Roman" panose="02020603050405020304" charset="0"/>
              </a:rPr>
              <a:t> </a:t>
            </a:r>
            <a:r>
              <a:rPr lang="fr-FR" altLang="en-US" sz="2400" b="1">
                <a:latin typeface="Times New Roman" panose="02020603050405020304" charset="0"/>
                <a:cs typeface="Times New Roman" panose="02020603050405020304" charset="0"/>
                <a:sym typeface="+mn-ea"/>
              </a:rPr>
              <a:t>Système de contrôle de version :</a:t>
            </a:r>
            <a:r>
              <a:rPr lang="fr-FR" altLang="en-US" sz="2400">
                <a:latin typeface="Times New Roman" panose="02020603050405020304" charset="0"/>
                <a:cs typeface="Times New Roman" panose="02020603050405020304" charset="0"/>
                <a:sym typeface="+mn-ea"/>
              </a:rPr>
              <a:t> il maintient en temps réel l’historique de modifications des codes, permet de les fussionner  avec les branches (versions).</a:t>
            </a:r>
            <a:endParaRPr lang="fr-FR" altLang="en-US" sz="2400">
              <a:latin typeface="Times New Roman" panose="02020603050405020304" charset="0"/>
              <a:cs typeface="Times New Roman" panose="02020603050405020304" charset="0"/>
              <a:sym typeface="+mn-ea"/>
            </a:endParaRPr>
          </a:p>
          <a:p>
            <a:pPr marL="342900" indent="-342900" algn="l">
              <a:lnSpc>
                <a:spcPct val="100000"/>
              </a:lnSpc>
              <a:buSzPct val="150000"/>
              <a:buFont typeface="Arial" panose="020B0604020202020204" pitchFamily="34" charset="0"/>
              <a:buChar char="•"/>
            </a:pPr>
            <a:r>
              <a:rPr lang="fr-FR" altLang="en-US" sz="2400">
                <a:latin typeface="Times New Roman" panose="02020603050405020304" charset="0"/>
                <a:cs typeface="Times New Roman" panose="02020603050405020304" charset="0"/>
                <a:sym typeface="+mn-ea"/>
              </a:rPr>
              <a:t> </a:t>
            </a:r>
            <a:r>
              <a:rPr lang="fr-FR" altLang="en-US" sz="2400" b="1">
                <a:latin typeface="Times New Roman" panose="02020603050405020304" charset="0"/>
                <a:cs typeface="Times New Roman" panose="02020603050405020304" charset="0"/>
                <a:sym typeface="+mn-ea"/>
              </a:rPr>
              <a:t>Système de contrôle de version distribué :</a:t>
            </a:r>
            <a:r>
              <a:rPr lang="fr-FR" altLang="en-US" sz="2400">
                <a:latin typeface="Times New Roman" panose="02020603050405020304" charset="0"/>
                <a:cs typeface="Times New Roman" panose="02020603050405020304" charset="0"/>
                <a:sym typeface="+mn-ea"/>
              </a:rPr>
              <a:t> tous les versions sont stocker dans des “</a:t>
            </a:r>
            <a:r>
              <a:rPr lang="fr-FR" altLang="en-US" sz="2400" i="1">
                <a:latin typeface="Times New Roman" panose="02020603050405020304" charset="0"/>
                <a:cs typeface="Times New Roman" panose="02020603050405020304" charset="0"/>
                <a:sym typeface="+mn-ea"/>
              </a:rPr>
              <a:t>repositories</a:t>
            </a:r>
            <a:r>
              <a:rPr lang="fr-FR" altLang="en-US" sz="2400">
                <a:latin typeface="Times New Roman" panose="02020603050405020304" charset="0"/>
                <a:cs typeface="Times New Roman" panose="02020603050405020304" charset="0"/>
                <a:sym typeface="+mn-ea"/>
              </a:rPr>
              <a:t>”(dépots). Dont une partie est sur le Cloud (serveur à distances ou sur internet) accessible par tout le monde et l’autre partie sur le machine local du développeur. Et même si le serveur ou l’internet à des problèmes, on peut travailler sur notra projet.</a:t>
            </a:r>
            <a:endParaRPr lang="fr-FR" altLang="en-US" sz="2400">
              <a:latin typeface="Times New Roman" panose="02020603050405020304" charset="0"/>
              <a:cs typeface="Times New Roman" panose="02020603050405020304" charset="0"/>
              <a:sym typeface="+mn-ea"/>
            </a:endParaRPr>
          </a:p>
          <a:p>
            <a:pPr algn="l">
              <a:lnSpc>
                <a:spcPct val="100000"/>
              </a:lnSpc>
              <a:buFont typeface="Wingdings" panose="05000000000000000000" charset="0"/>
            </a:pPr>
            <a:r>
              <a:rPr lang="fr-FR" altLang="en-US" sz="2400">
                <a:latin typeface="Times New Roman" panose="02020603050405020304" charset="0"/>
                <a:cs typeface="Times New Roman" panose="02020603050405020304" charset="0"/>
                <a:sym typeface="+mn-ea"/>
              </a:rPr>
              <a:t>Github est un des services (GitLab,BitBucket,...) qui utilisent le Git et maintient les “</a:t>
            </a:r>
            <a:r>
              <a:rPr lang="fr-FR" altLang="en-US" sz="2400" i="1">
                <a:latin typeface="Times New Roman" panose="02020603050405020304" charset="0"/>
                <a:cs typeface="Times New Roman" panose="02020603050405020304" charset="0"/>
                <a:sym typeface="+mn-ea"/>
              </a:rPr>
              <a:t>repositories</a:t>
            </a:r>
            <a:r>
              <a:rPr lang="fr-FR" altLang="en-US" sz="2400">
                <a:latin typeface="Times New Roman" panose="02020603050405020304" charset="0"/>
                <a:cs typeface="Times New Roman" panose="02020603050405020304" charset="0"/>
                <a:sym typeface="+mn-ea"/>
              </a:rPr>
              <a:t>” sur le Cloud.</a:t>
            </a:r>
            <a:endParaRPr lang="fr-FR" altLang="en-US" sz="2400">
              <a:latin typeface="Times New Roman" panose="02020603050405020304" charset="0"/>
              <a:cs typeface="Times New Roman" panose="02020603050405020304" charset="0"/>
            </a:endParaRPr>
          </a:p>
          <a:p>
            <a:pPr algn="l">
              <a:lnSpc>
                <a:spcPct val="100000"/>
              </a:lnSpc>
              <a:buFont typeface="Wingdings" panose="05000000000000000000" charset="0"/>
            </a:pPr>
            <a:endParaRPr lang="fr-FR" alt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g28247"/>
          <p:cNvPicPr>
            <a:picLocks noChangeAspect="1"/>
          </p:cNvPicPr>
          <p:nvPr/>
        </p:nvPicPr>
        <p:blipFill>
          <a:blip r:embed="rId1"/>
          <a:stretch>
            <a:fillRect/>
          </a:stretch>
        </p:blipFill>
        <p:spPr>
          <a:xfrm>
            <a:off x="10568940" y="450850"/>
            <a:ext cx="1214120" cy="593090"/>
          </a:xfrm>
          <a:prstGeom prst="rect">
            <a:avLst/>
          </a:prstGeom>
        </p:spPr>
      </p:pic>
      <p:sp>
        <p:nvSpPr>
          <p:cNvPr id="4" name="Title 3"/>
          <p:cNvSpPr>
            <a:spLocks noGrp="1"/>
          </p:cNvSpPr>
          <p:nvPr>
            <p:ph type="title"/>
          </p:nvPr>
        </p:nvSpPr>
        <p:spPr>
          <a:xfrm>
            <a:off x="1144905" y="450850"/>
            <a:ext cx="9424035" cy="915670"/>
          </a:xfrm>
        </p:spPr>
        <p:txBody>
          <a:bodyPr>
            <a:normAutofit/>
          </a:bodyPr>
          <a:p>
            <a:pPr algn="ctr"/>
            <a:r>
              <a:rPr lang="fr-FR" altLang="en-US" sz="2800" b="0">
                <a:effectLst/>
                <a:latin typeface="Andika" panose="02000000000000000000" charset="0"/>
                <a:cs typeface="Andika" panose="02000000000000000000" charset="0"/>
              </a:rPr>
              <a:t>Scenarios d’application du Git</a:t>
            </a:r>
            <a:endParaRPr lang="fr-FR" altLang="en-US" sz="2800" b="0">
              <a:effectLst/>
              <a:latin typeface="Andika" panose="02000000000000000000" charset="0"/>
              <a:cs typeface="Andika" panose="02000000000000000000" charset="0"/>
            </a:endParaRPr>
          </a:p>
        </p:txBody>
      </p:sp>
      <p:pic>
        <p:nvPicPr>
          <p:cNvPr id="3" name="Content Placeholder 2" descr="git scenario"/>
          <p:cNvPicPr>
            <a:picLocks noChangeAspect="1"/>
          </p:cNvPicPr>
          <p:nvPr>
            <p:ph idx="1"/>
          </p:nvPr>
        </p:nvPicPr>
        <p:blipFill>
          <a:blip r:embed="rId2"/>
          <a:srcRect l="679" t="17969" r="1022"/>
          <a:stretch>
            <a:fillRect/>
          </a:stretch>
        </p:blipFill>
        <p:spPr>
          <a:xfrm>
            <a:off x="554990" y="1618615"/>
            <a:ext cx="11115040" cy="51892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g28247"/>
          <p:cNvPicPr>
            <a:picLocks noChangeAspect="1"/>
          </p:cNvPicPr>
          <p:nvPr/>
        </p:nvPicPr>
        <p:blipFill>
          <a:blip r:embed="rId1"/>
          <a:stretch>
            <a:fillRect/>
          </a:stretch>
        </p:blipFill>
        <p:spPr>
          <a:xfrm>
            <a:off x="10568940" y="450850"/>
            <a:ext cx="1214120" cy="593090"/>
          </a:xfrm>
          <a:prstGeom prst="rect">
            <a:avLst/>
          </a:prstGeom>
        </p:spPr>
      </p:pic>
      <p:sp>
        <p:nvSpPr>
          <p:cNvPr id="4" name="Title 3"/>
          <p:cNvSpPr>
            <a:spLocks noGrp="1"/>
          </p:cNvSpPr>
          <p:nvPr>
            <p:ph type="title"/>
          </p:nvPr>
        </p:nvSpPr>
        <p:spPr>
          <a:xfrm>
            <a:off x="1144905" y="450850"/>
            <a:ext cx="9424035" cy="915670"/>
          </a:xfrm>
        </p:spPr>
        <p:txBody>
          <a:bodyPr>
            <a:normAutofit/>
          </a:bodyPr>
          <a:p>
            <a:pPr algn="ctr"/>
            <a:r>
              <a:rPr lang="fr-FR" altLang="en-US" sz="2800" b="0">
                <a:effectLst/>
                <a:latin typeface="Andika" panose="02000000000000000000" charset="0"/>
                <a:cs typeface="Andika" panose="02000000000000000000" charset="0"/>
              </a:rPr>
              <a:t>Concepts de base du Git</a:t>
            </a:r>
            <a:endParaRPr lang="fr-FR" altLang="en-US" sz="2800" b="0">
              <a:effectLst/>
              <a:latin typeface="Andika" panose="02000000000000000000" charset="0"/>
              <a:cs typeface="Andika" panose="02000000000000000000" charset="0"/>
            </a:endParaRPr>
          </a:p>
        </p:txBody>
      </p:sp>
      <p:pic>
        <p:nvPicPr>
          <p:cNvPr id="8" name="Content Placeholder 7" descr="basic concept"/>
          <p:cNvPicPr>
            <a:picLocks noChangeAspect="1"/>
          </p:cNvPicPr>
          <p:nvPr>
            <p:ph idx="1"/>
          </p:nvPr>
        </p:nvPicPr>
        <p:blipFill>
          <a:blip r:embed="rId2"/>
          <a:stretch>
            <a:fillRect/>
          </a:stretch>
        </p:blipFill>
        <p:spPr>
          <a:xfrm>
            <a:off x="1710690" y="1400175"/>
            <a:ext cx="8770620" cy="54324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g28247"/>
          <p:cNvPicPr>
            <a:picLocks noChangeAspect="1"/>
          </p:cNvPicPr>
          <p:nvPr/>
        </p:nvPicPr>
        <p:blipFill>
          <a:blip r:embed="rId1"/>
          <a:stretch>
            <a:fillRect/>
          </a:stretch>
        </p:blipFill>
        <p:spPr>
          <a:xfrm>
            <a:off x="10568940" y="450850"/>
            <a:ext cx="1214120" cy="593090"/>
          </a:xfrm>
          <a:prstGeom prst="rect">
            <a:avLst/>
          </a:prstGeom>
        </p:spPr>
      </p:pic>
      <p:sp>
        <p:nvSpPr>
          <p:cNvPr id="4" name="Title 3"/>
          <p:cNvSpPr>
            <a:spLocks noGrp="1"/>
          </p:cNvSpPr>
          <p:nvPr>
            <p:ph type="title"/>
          </p:nvPr>
        </p:nvSpPr>
        <p:spPr>
          <a:xfrm>
            <a:off x="1144905" y="450850"/>
            <a:ext cx="9424035" cy="915670"/>
          </a:xfrm>
        </p:spPr>
        <p:txBody>
          <a:bodyPr>
            <a:normAutofit/>
          </a:bodyPr>
          <a:p>
            <a:pPr algn="ctr"/>
            <a:r>
              <a:rPr lang="fr-FR" altLang="en-US" sz="2800" b="0">
                <a:effectLst/>
                <a:latin typeface="Andika" panose="02000000000000000000" charset="0"/>
                <a:cs typeface="Andika" panose="02000000000000000000" charset="0"/>
              </a:rPr>
              <a:t>Concepts de base du Git</a:t>
            </a:r>
            <a:endParaRPr lang="fr-FR" altLang="en-US" sz="2800" b="0">
              <a:effectLst/>
              <a:latin typeface="Andika" panose="02000000000000000000" charset="0"/>
              <a:cs typeface="Andika" panose="02000000000000000000" charset="0"/>
            </a:endParaRPr>
          </a:p>
        </p:txBody>
      </p:sp>
      <p:pic>
        <p:nvPicPr>
          <p:cNvPr id="8" name="Content Placeholder 7" descr="basic concept"/>
          <p:cNvPicPr>
            <a:picLocks noChangeAspect="1"/>
          </p:cNvPicPr>
          <p:nvPr>
            <p:ph idx="1"/>
          </p:nvPr>
        </p:nvPicPr>
        <p:blipFill>
          <a:blip r:embed="rId2"/>
          <a:stretch>
            <a:fillRect/>
          </a:stretch>
        </p:blipFill>
        <p:spPr>
          <a:xfrm>
            <a:off x="6196330" y="1999615"/>
            <a:ext cx="5586730" cy="3460750"/>
          </a:xfrm>
          <a:prstGeom prst="rect">
            <a:avLst/>
          </a:prstGeom>
        </p:spPr>
      </p:pic>
      <p:sp>
        <p:nvSpPr>
          <p:cNvPr id="2" name="Title 3"/>
          <p:cNvSpPr>
            <a:spLocks noGrp="1"/>
          </p:cNvSpPr>
          <p:nvPr/>
        </p:nvSpPr>
        <p:spPr>
          <a:xfrm>
            <a:off x="535940" y="1999615"/>
            <a:ext cx="5660390" cy="4744720"/>
          </a:xfrm>
          <a:prstGeom prst="rect">
            <a:avLst/>
          </a:prstGeom>
        </p:spPr>
        <p:txBody>
          <a:bodyPr vert="horz" lIns="91440" tIns="45720" rIns="91440" bIns="45720" rtlCol="0" anchor="b">
            <a:normAutofit/>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ctr"/>
            <a:endParaRPr lang="fr-FR" altLang="en-US" sz="2800" b="0">
              <a:effectLst/>
              <a:latin typeface="Andika" panose="02000000000000000000" charset="0"/>
              <a:cs typeface="Andika" panose="02000000000000000000" charset="0"/>
            </a:endParaRPr>
          </a:p>
        </p:txBody>
      </p:sp>
      <p:sp>
        <p:nvSpPr>
          <p:cNvPr id="5" name="Text Box 4"/>
          <p:cNvSpPr txBox="1"/>
          <p:nvPr/>
        </p:nvSpPr>
        <p:spPr>
          <a:xfrm>
            <a:off x="250190" y="2010410"/>
            <a:ext cx="5946140" cy="4246245"/>
          </a:xfrm>
          <a:prstGeom prst="rect">
            <a:avLst/>
          </a:prstGeom>
          <a:noFill/>
        </p:spPr>
        <p:txBody>
          <a:bodyPr wrap="square" rtlCol="0">
            <a:spAutoFit/>
          </a:bodyPr>
          <a:p>
            <a:pPr marL="285750" indent="-285750">
              <a:lnSpc>
                <a:spcPct val="150000"/>
              </a:lnSpc>
              <a:buFont typeface="Wingdings" panose="05000000000000000000" charset="0"/>
              <a:buChar char=""/>
            </a:pPr>
            <a:r>
              <a:rPr lang="fr-FR" altLang="en-US" b="1"/>
              <a:t>Remote repository :</a:t>
            </a:r>
            <a:r>
              <a:rPr lang="fr-FR" altLang="en-US"/>
              <a:t> c’est un dépôt à distance pour stocker les versions de code</a:t>
            </a:r>
            <a:endParaRPr lang="fr-FR" altLang="en-US"/>
          </a:p>
          <a:p>
            <a:pPr marL="285750" indent="-285750">
              <a:lnSpc>
                <a:spcPct val="150000"/>
              </a:lnSpc>
              <a:buFont typeface="Wingdings" panose="05000000000000000000" charset="0"/>
              <a:buChar char=""/>
            </a:pPr>
            <a:r>
              <a:rPr lang="fr-FR" altLang="en-US" b="1"/>
              <a:t>Local repository :</a:t>
            </a:r>
            <a:r>
              <a:rPr lang="fr-FR" altLang="en-US"/>
              <a:t>  c’est un dépôt sur le serveur </a:t>
            </a:r>
            <a:r>
              <a:rPr lang="fr-FR" altLang="en-US">
                <a:sym typeface="+mn-ea"/>
              </a:rPr>
              <a:t>local dans</a:t>
            </a:r>
            <a:r>
              <a:rPr lang="fr-FR" altLang="en-US"/>
              <a:t> notre PC </a:t>
            </a:r>
            <a:r>
              <a:rPr lang="fr-FR" altLang="en-US">
                <a:sym typeface="+mn-ea"/>
              </a:rPr>
              <a:t>pour stocker les versions de code</a:t>
            </a:r>
            <a:endParaRPr lang="fr-FR" altLang="en-US"/>
          </a:p>
          <a:p>
            <a:pPr marL="285750" indent="-285750">
              <a:lnSpc>
                <a:spcPct val="150000"/>
              </a:lnSpc>
              <a:buFont typeface="Wingdings" panose="05000000000000000000" charset="0"/>
              <a:buChar char=""/>
            </a:pPr>
            <a:r>
              <a:rPr lang="fr-FR" altLang="en-US" b="1"/>
              <a:t>Working directory : </a:t>
            </a:r>
            <a:r>
              <a:rPr lang="fr-FR" altLang="en-US"/>
              <a:t>c’est le dossier ou l’emplacement qui contient notre projet dans le PC. </a:t>
            </a:r>
            <a:endParaRPr lang="fr-FR" altLang="en-US"/>
          </a:p>
          <a:p>
            <a:pPr marL="285750" indent="-285750">
              <a:lnSpc>
                <a:spcPct val="150000"/>
              </a:lnSpc>
              <a:buFont typeface="Wingdings" panose="05000000000000000000" charset="0"/>
              <a:buChar char=""/>
            </a:pPr>
            <a:r>
              <a:rPr lang="fr-FR" altLang="en-US" b="1"/>
              <a:t>Staging area :</a:t>
            </a:r>
            <a:r>
              <a:rPr lang="fr-FR" altLang="en-US"/>
              <a:t> c’est le zone de transit vers le local repository qui permet d’indexer les fichiers modifiés dans le working directory</a:t>
            </a:r>
            <a:endParaRPr lang="fr-FR" altLang="en-US"/>
          </a:p>
          <a:p>
            <a:pPr marL="285750" indent="-285750">
              <a:lnSpc>
                <a:spcPct val="150000"/>
              </a:lnSpc>
              <a:buFont typeface="Wingdings" panose="05000000000000000000" charset="0"/>
              <a:buChar char=""/>
            </a:pPr>
            <a:r>
              <a:rPr lang="fr-FR" altLang="en-US" b="1"/>
              <a:t>Branch</a:t>
            </a:r>
            <a:r>
              <a:rPr lang="fr-FR" altLang="en-US"/>
              <a:t> : c’est une copie du code  dans le repository</a:t>
            </a:r>
            <a:endParaRPr lang="fr-FR"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g28247"/>
          <p:cNvPicPr>
            <a:picLocks noChangeAspect="1"/>
          </p:cNvPicPr>
          <p:nvPr/>
        </p:nvPicPr>
        <p:blipFill>
          <a:blip r:embed="rId1"/>
          <a:stretch>
            <a:fillRect/>
          </a:stretch>
        </p:blipFill>
        <p:spPr>
          <a:xfrm>
            <a:off x="10568940" y="450850"/>
            <a:ext cx="1214120" cy="593090"/>
          </a:xfrm>
          <a:prstGeom prst="rect">
            <a:avLst/>
          </a:prstGeom>
        </p:spPr>
      </p:pic>
      <p:sp>
        <p:nvSpPr>
          <p:cNvPr id="4" name="Title 3"/>
          <p:cNvSpPr>
            <a:spLocks noGrp="1"/>
          </p:cNvSpPr>
          <p:nvPr>
            <p:ph type="title"/>
          </p:nvPr>
        </p:nvSpPr>
        <p:spPr>
          <a:xfrm>
            <a:off x="1144905" y="450850"/>
            <a:ext cx="9424035" cy="915670"/>
          </a:xfrm>
        </p:spPr>
        <p:txBody>
          <a:bodyPr>
            <a:normAutofit/>
          </a:bodyPr>
          <a:p>
            <a:pPr algn="ctr"/>
            <a:r>
              <a:rPr lang="fr-FR" altLang="en-US" sz="2800" b="0">
                <a:effectLst/>
                <a:latin typeface="Andika" panose="02000000000000000000" charset="0"/>
                <a:cs typeface="Andika" panose="02000000000000000000" charset="0"/>
              </a:rPr>
              <a:t>Commande de base du Git sur l’espace de travail local</a:t>
            </a:r>
            <a:endParaRPr lang="fr-FR" altLang="en-US" sz="2800" b="0">
              <a:effectLst/>
              <a:latin typeface="Andika" panose="02000000000000000000" charset="0"/>
              <a:cs typeface="Andika" panose="02000000000000000000" charset="0"/>
            </a:endParaRPr>
          </a:p>
        </p:txBody>
      </p:sp>
      <p:sp>
        <p:nvSpPr>
          <p:cNvPr id="2" name="Title 3"/>
          <p:cNvSpPr>
            <a:spLocks noGrp="1"/>
          </p:cNvSpPr>
          <p:nvPr/>
        </p:nvSpPr>
        <p:spPr>
          <a:xfrm>
            <a:off x="535940" y="1999615"/>
            <a:ext cx="5660390" cy="4744720"/>
          </a:xfrm>
          <a:prstGeom prst="rect">
            <a:avLst/>
          </a:prstGeom>
        </p:spPr>
        <p:txBody>
          <a:bodyPr vert="horz" lIns="91440" tIns="45720" rIns="91440" bIns="45720" rtlCol="0" anchor="b">
            <a:normAutofit/>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ctr"/>
            <a:endParaRPr lang="fr-FR" altLang="en-US" sz="2800" b="0">
              <a:effectLst/>
              <a:latin typeface="Andika" panose="02000000000000000000" charset="0"/>
              <a:cs typeface="Andika" panose="02000000000000000000" charset="0"/>
            </a:endParaRPr>
          </a:p>
        </p:txBody>
      </p:sp>
      <p:sp>
        <p:nvSpPr>
          <p:cNvPr id="5" name="Text Box 4"/>
          <p:cNvSpPr txBox="1"/>
          <p:nvPr/>
        </p:nvSpPr>
        <p:spPr>
          <a:xfrm>
            <a:off x="250190" y="2010410"/>
            <a:ext cx="5946140" cy="3830955"/>
          </a:xfrm>
          <a:prstGeom prst="rect">
            <a:avLst/>
          </a:prstGeom>
          <a:noFill/>
        </p:spPr>
        <p:txBody>
          <a:bodyPr wrap="square" rtlCol="0">
            <a:spAutoFit/>
          </a:bodyPr>
          <a:p>
            <a:pPr marL="285750" indent="-285750">
              <a:lnSpc>
                <a:spcPct val="150000"/>
              </a:lnSpc>
              <a:buFont typeface="Wingdings" panose="05000000000000000000" charset="0"/>
              <a:buChar char=""/>
            </a:pPr>
            <a:r>
              <a:rPr lang="fr-FR" altLang="en-US" b="1"/>
              <a:t>git init :</a:t>
            </a:r>
            <a:r>
              <a:rPr lang="fr-FR" altLang="en-US"/>
              <a:t> permet de créer le local repository (.git)</a:t>
            </a:r>
            <a:endParaRPr lang="fr-FR" altLang="en-US" b="1"/>
          </a:p>
          <a:p>
            <a:pPr marL="285750" indent="-285750">
              <a:lnSpc>
                <a:spcPct val="150000"/>
              </a:lnSpc>
              <a:buFont typeface="Wingdings" panose="05000000000000000000" charset="0"/>
              <a:buChar char=""/>
            </a:pPr>
            <a:r>
              <a:rPr lang="fr-FR" altLang="en-US" b="1"/>
              <a:t>git add :</a:t>
            </a:r>
            <a:r>
              <a:rPr lang="fr-FR" altLang="en-US"/>
              <a:t>  ajouter les fichiers modifiés de l’espace de travail (Working directory) dans la zone de transit (staging area) </a:t>
            </a:r>
            <a:endParaRPr lang="fr-FR" altLang="en-US"/>
          </a:p>
          <a:p>
            <a:pPr marL="285750" indent="-285750">
              <a:lnSpc>
                <a:spcPct val="150000"/>
              </a:lnSpc>
              <a:buFont typeface="Wingdings" panose="05000000000000000000" charset="0"/>
              <a:buChar char=""/>
            </a:pPr>
            <a:r>
              <a:rPr lang="fr-FR" altLang="en-US" b="1"/>
              <a:t>git commit : </a:t>
            </a:r>
            <a:r>
              <a:rPr lang="fr-FR" altLang="en-US"/>
              <a:t>valider la modification dans la zone de transit (staging area) vers le local repository.  </a:t>
            </a:r>
            <a:endParaRPr lang="fr-FR" altLang="en-US"/>
          </a:p>
          <a:p>
            <a:pPr marL="285750" indent="-285750">
              <a:lnSpc>
                <a:spcPct val="150000"/>
              </a:lnSpc>
              <a:buFont typeface="Wingdings" panose="05000000000000000000" charset="0"/>
              <a:buChar char=""/>
            </a:pPr>
            <a:r>
              <a:rPr lang="fr-FR" altLang="en-US" b="1"/>
              <a:t>git checkout :</a:t>
            </a:r>
            <a:r>
              <a:rPr lang="fr-FR" altLang="en-US"/>
              <a:t> extraire certaines versions du code dans le local repository vers l’espace de travail ( working directory)</a:t>
            </a:r>
            <a:endParaRPr lang="fr-FR" altLang="en-US"/>
          </a:p>
        </p:txBody>
      </p:sp>
      <p:pic>
        <p:nvPicPr>
          <p:cNvPr id="6" name="Content Placeholder 5" descr="local workig"/>
          <p:cNvPicPr>
            <a:picLocks noChangeAspect="1"/>
          </p:cNvPicPr>
          <p:nvPr>
            <p:ph idx="1"/>
          </p:nvPr>
        </p:nvPicPr>
        <p:blipFill>
          <a:blip r:embed="rId2"/>
          <a:srcRect l="3299" t="1933"/>
          <a:stretch>
            <a:fillRect/>
          </a:stretch>
        </p:blipFill>
        <p:spPr>
          <a:xfrm>
            <a:off x="6758305" y="1797685"/>
            <a:ext cx="5323205" cy="35433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7264</Words>
  <Application>WPS Presentation</Application>
  <PresentationFormat>宽屏</PresentationFormat>
  <Paragraphs>121</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SimSun</vt:lpstr>
      <vt:lpstr>Wingdings</vt:lpstr>
      <vt:lpstr>Times New Roman</vt:lpstr>
      <vt:lpstr>Andika</vt:lpstr>
      <vt:lpstr>Wingdings</vt:lpstr>
      <vt:lpstr>Microsoft YaHei</vt:lpstr>
      <vt:lpstr>Droid Sans Fallback</vt:lpstr>
      <vt:lpstr>Arial Unicode MS</vt:lpstr>
      <vt:lpstr>Arial Black</vt:lpstr>
      <vt:lpstr>SimSun</vt:lpstr>
      <vt:lpstr>Office Theme</vt:lpstr>
      <vt:lpstr>PowerPoint 演示文稿</vt:lpstr>
      <vt:lpstr>Avant-propos</vt:lpstr>
      <vt:lpstr>Pourquoi besoin-t-on des services d’hébergement des projets?</vt:lpstr>
      <vt:lpstr>Que ce qu’un Git?</vt:lpstr>
      <vt:lpstr>Quelle est la différence entre Git et Github?</vt:lpstr>
      <vt:lpstr>Scenarios d’application du Git</vt:lpstr>
      <vt:lpstr>Concepts de base du Git</vt:lpstr>
      <vt:lpstr>Concepts de base du Git</vt:lpstr>
      <vt:lpstr>Commande de base du Git sur l’espace de travail local</vt:lpstr>
      <vt:lpstr>Communiquer avec le repository à distance</vt:lpstr>
      <vt:lpstr>Commande pour communiquer avec le repository à distance</vt:lpstr>
      <vt:lpstr>Branch</vt:lpstr>
      <vt:lpstr>Travaux Pratiques</vt:lpstr>
      <vt:lpstr>Travaux Pratiques</vt:lpstr>
      <vt:lpstr>Travaux Pratiques</vt:lpstr>
      <vt:lpstr>Travaux Pratiques</vt:lpstr>
      <vt:lpstr>Travaux Pratiques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jckristin</dc:creator>
  <cp:lastModifiedBy>jckristin</cp:lastModifiedBy>
  <cp:revision>75</cp:revision>
  <dcterms:created xsi:type="dcterms:W3CDTF">2022-01-10T17:20:59Z</dcterms:created>
  <dcterms:modified xsi:type="dcterms:W3CDTF">2022-01-10T17:20:59Z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