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4" r:id="rId1"/>
    <p:sldMasterId id="2147483676" r:id="rId2"/>
    <p:sldMasterId id="2147483650" r:id="rId3"/>
    <p:sldMasterId id="2147483688" r:id="rId4"/>
  </p:sldMasterIdLst>
  <p:notesMasterIdLst>
    <p:notesMasterId r:id="rId12"/>
  </p:notesMasterIdLst>
  <p:handoutMasterIdLst>
    <p:handoutMasterId r:id="rId13"/>
  </p:handoutMasterIdLst>
  <p:sldIdLst>
    <p:sldId id="290" r:id="rId5"/>
    <p:sldId id="365" r:id="rId6"/>
    <p:sldId id="368" r:id="rId7"/>
    <p:sldId id="366" r:id="rId8"/>
    <p:sldId id="367" r:id="rId9"/>
    <p:sldId id="369" r:id="rId10"/>
    <p:sldId id="370" r:id="rId11"/>
  </p:sldIdLst>
  <p:sldSz cx="9906000" cy="6858000" type="A4"/>
  <p:notesSz cx="6797675" cy="9926638"/>
  <p:embeddedFontLst>
    <p:embeddedFont>
      <p:font typeface="맑은 고딕" pitchFamily="50" charset="-127"/>
      <p:regular r:id="rId14"/>
      <p:bold r:id="rId15"/>
    </p:embeddedFont>
    <p:embeddedFont>
      <p:font typeface="HY견고딕" pitchFamily="18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6262"/>
    <a:srgbClr val="578200"/>
    <a:srgbClr val="FFFFFF"/>
    <a:srgbClr val="82C34E"/>
    <a:srgbClr val="606163"/>
    <a:srgbClr val="85C800"/>
    <a:srgbClr val="8FD600"/>
    <a:srgbClr val="9BBB59"/>
    <a:srgbClr val="2D4E75"/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5163" autoAdjust="0"/>
    <p:restoredTop sz="94591" autoAdjust="0"/>
  </p:normalViewPr>
  <p:slideViewPr>
    <p:cSldViewPr>
      <p:cViewPr>
        <p:scale>
          <a:sx n="80" d="100"/>
          <a:sy n="80" d="100"/>
        </p:scale>
        <p:origin x="-2676" y="-828"/>
      </p:cViewPr>
      <p:guideLst>
        <p:guide orient="horz" pos="4020"/>
        <p:guide orient="horz" pos="2160"/>
        <p:guide orient="horz" pos="1026"/>
        <p:guide orient="horz" pos="4201"/>
        <p:guide orient="horz" pos="1434"/>
        <p:guide orient="horz" pos="3430"/>
        <p:guide pos="5842"/>
        <p:guide pos="3120"/>
        <p:guide pos="3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580" y="-90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ECFA4-89E8-4268-9C88-1ED14DC42D0E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E4FE-08F6-4517-BD2F-2D3EFB00A3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47660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EEFE4-19A1-4A65-B089-0C267B1C7D65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92138" y="661988"/>
            <a:ext cx="5613400" cy="3887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6184B-23F9-4FFD-8DCA-0B8A99BF55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32043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20A25ED5-AB13-4192-B4CD-340D11611F9B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CAFDAF59-F94A-428B-B0B8-BA6A2337EE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20A25ED5-AB13-4192-B4CD-340D11611F9B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CAFDAF59-F94A-428B-B0B8-BA6A2337EE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20A25ED5-AB13-4192-B4CD-340D11611F9B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CAFDAF59-F94A-428B-B0B8-BA6A2337EE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593D8909-2F9B-4D88-8626-77E1E974892F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903905BE-0FF7-4632-9AA2-AE62F171E6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593D8909-2F9B-4D88-8626-77E1E974892F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903905BE-0FF7-4632-9AA2-AE62F171E6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593D8909-2F9B-4D88-8626-77E1E974892F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903905BE-0FF7-4632-9AA2-AE62F171E6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593D8909-2F9B-4D88-8626-77E1E974892F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903905BE-0FF7-4632-9AA2-AE62F171E6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593D8909-2F9B-4D88-8626-77E1E974892F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903905BE-0FF7-4632-9AA2-AE62F171E6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593D8909-2F9B-4D88-8626-77E1E974892F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903905BE-0FF7-4632-9AA2-AE62F171E6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593D8909-2F9B-4D88-8626-77E1E974892F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903905BE-0FF7-4632-9AA2-AE62F171E6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593D8909-2F9B-4D88-8626-77E1E974892F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903905BE-0FF7-4632-9AA2-AE62F171E6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20A25ED5-AB13-4192-B4CD-340D11611F9B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CAFDAF59-F94A-428B-B0B8-BA6A2337EE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593D8909-2F9B-4D88-8626-77E1E974892F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903905BE-0FF7-4632-9AA2-AE62F171E6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593D8909-2F9B-4D88-8626-77E1E974892F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903905BE-0FF7-4632-9AA2-AE62F171E6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593D8909-2F9B-4D88-8626-77E1E974892F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903905BE-0FF7-4632-9AA2-AE62F171E6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4062F44-74F7-4968-A281-4AFD6DAFD2FC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A208D53-83D4-4599-BE4B-7B2FE36C2D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4062F44-74F7-4968-A281-4AFD6DAFD2FC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A208D53-83D4-4599-BE4B-7B2FE36C2D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4062F44-74F7-4968-A281-4AFD6DAFD2FC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A208D53-83D4-4599-BE4B-7B2FE36C2D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4062F44-74F7-4968-A281-4AFD6DAFD2FC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A208D53-83D4-4599-BE4B-7B2FE36C2D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4062F44-74F7-4968-A281-4AFD6DAFD2FC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A208D53-83D4-4599-BE4B-7B2FE36C2D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4062F44-74F7-4968-A281-4AFD6DAFD2FC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A208D53-83D4-4599-BE4B-7B2FE36C2D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4062F44-74F7-4968-A281-4AFD6DAFD2FC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A208D53-83D4-4599-BE4B-7B2FE36C2D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20A25ED5-AB13-4192-B4CD-340D11611F9B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CAFDAF59-F94A-428B-B0B8-BA6A2337EE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4062F44-74F7-4968-A281-4AFD6DAFD2FC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A208D53-83D4-4599-BE4B-7B2FE36C2D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4062F44-74F7-4968-A281-4AFD6DAFD2FC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A208D53-83D4-4599-BE4B-7B2FE36C2D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4062F44-74F7-4968-A281-4AFD6DAFD2FC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A208D53-83D4-4599-BE4B-7B2FE36C2D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4062F44-74F7-4968-A281-4AFD6DAFD2FC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A208D53-83D4-4599-BE4B-7B2FE36C2D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035550" y="1600200"/>
            <a:ext cx="437515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035550" y="3938589"/>
            <a:ext cx="437515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3785262" y="65373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90994B-BA7C-46E4-B3E5-7FE078841975}" type="slidenum">
              <a:rPr lang="en-US" altLang="ko-KR"/>
              <a:pPr/>
              <a:t>‹#›</a:t>
            </a:fld>
            <a:r>
              <a:rPr lang="en-US" altLang="ko-KR" sz="1200"/>
              <a:t>/</a:t>
            </a:r>
            <a:r>
              <a:rPr lang="en-US" altLang="ko-KR">
                <a:solidFill>
                  <a:schemeClr val="bg2"/>
                </a:solidFill>
              </a:rPr>
              <a:t>76</a:t>
            </a:r>
            <a:endParaRPr lang="en-US" altLang="ko-KR" sz="1200"/>
          </a:p>
        </p:txBody>
      </p:sp>
    </p:spTree>
    <p:extLst>
      <p:ext uri="{BB962C8B-B14F-4D97-AF65-F5344CB8AC3E}">
        <p14:creationId xmlns="" xmlns:p14="http://schemas.microsoft.com/office/powerpoint/2010/main" val="36414107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4062F44-74F7-4968-A281-4AFD6DAFD2FC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A208D53-83D4-4599-BE4B-7B2FE36C2D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4062F44-74F7-4968-A281-4AFD6DAFD2FC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A208D53-83D4-4599-BE4B-7B2FE36C2D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4062F44-74F7-4968-A281-4AFD6DAFD2FC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A208D53-83D4-4599-BE4B-7B2FE36C2D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4062F44-74F7-4968-A281-4AFD6DAFD2FC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A208D53-83D4-4599-BE4B-7B2FE36C2D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20A25ED5-AB13-4192-B4CD-340D11611F9B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CAFDAF59-F94A-428B-B0B8-BA6A2337EE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4062F44-74F7-4968-A281-4AFD6DAFD2FC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A208D53-83D4-4599-BE4B-7B2FE36C2D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4062F44-74F7-4968-A281-4AFD6DAFD2FC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A208D53-83D4-4599-BE4B-7B2FE36C2D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4062F44-74F7-4968-A281-4AFD6DAFD2FC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A208D53-83D4-4599-BE4B-7B2FE36C2D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4062F44-74F7-4968-A281-4AFD6DAFD2FC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A208D53-83D4-4599-BE4B-7B2FE36C2D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4062F44-74F7-4968-A281-4AFD6DAFD2FC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A208D53-83D4-4599-BE4B-7B2FE36C2D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4062F44-74F7-4968-A281-4AFD6DAFD2FC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A208D53-83D4-4599-BE4B-7B2FE36C2D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4062F44-74F7-4968-A281-4AFD6DAFD2FC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A208D53-83D4-4599-BE4B-7B2FE36C2D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006668" y="6586243"/>
            <a:ext cx="3452802" cy="1384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228600" indent="-228600" algn="r"/>
            <a:r>
              <a:rPr lang="en-US" altLang="ko-KR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PDF</a:t>
            </a:r>
            <a:r>
              <a:rPr lang="en-US" altLang="ko-KR" sz="9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취약점을 이용한 사이버 무기</a:t>
            </a:r>
            <a:r>
              <a:rPr lang="en-US" altLang="ko-KR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smtClean="0">
                <a:solidFill>
                  <a:srgbClr val="578200"/>
                </a:solidFill>
                <a:latin typeface="맑은 고딕" pitchFamily="50" charset="-127"/>
                <a:ea typeface="맑은 고딕" pitchFamily="50" charset="-127"/>
              </a:rPr>
              <a:t>PDF Exploit</a:t>
            </a:r>
            <a:r>
              <a:rPr lang="en-US" altLang="ko-KR" sz="900" b="1" baseline="0" smtClean="0">
                <a:solidFill>
                  <a:srgbClr val="5782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smtClean="0">
                <a:solidFill>
                  <a:srgbClr val="2D4E75"/>
                </a:solidFill>
                <a:latin typeface="맑은 고딕" pitchFamily="50" charset="-127"/>
                <a:ea typeface="맑은 고딕" pitchFamily="50" charset="-127"/>
              </a:rPr>
              <a:t>Kit</a:t>
            </a:r>
            <a:r>
              <a:rPr lang="en-US" altLang="ko-KR" sz="900" smtClean="0">
                <a:solidFill>
                  <a:srgbClr val="A1DA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20A25ED5-AB13-4192-B4CD-340D11611F9B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CAFDAF59-F94A-428B-B0B8-BA6A2337EE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20A25ED5-AB13-4192-B4CD-340D11611F9B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CAFDAF59-F94A-428B-B0B8-BA6A2337EE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20A25ED5-AB13-4192-B4CD-340D11611F9B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CAFDAF59-F94A-428B-B0B8-BA6A2337EE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20A25ED5-AB13-4192-B4CD-340D11611F9B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CAFDAF59-F94A-428B-B0B8-BA6A2337EE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20A25ED5-AB13-4192-B4CD-340D11611F9B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CAFDAF59-F94A-428B-B0B8-BA6A2337EE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１１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３３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flipV="1">
            <a:off x="0" y="0"/>
            <a:ext cx="9906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２２.jp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5817096" y="6586243"/>
            <a:ext cx="3452802" cy="1384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228600" indent="-228600" algn="r"/>
            <a:r>
              <a:rPr lang="en-US" altLang="ko-KR" sz="900" smtClean="0">
                <a:solidFill>
                  <a:srgbClr val="606163"/>
                </a:solidFill>
                <a:latin typeface="맑은 고딕" pitchFamily="50" charset="-127"/>
                <a:ea typeface="맑은 고딕" pitchFamily="50" charset="-127"/>
              </a:rPr>
              <a:t>Human &amp;</a:t>
            </a:r>
            <a:r>
              <a:rPr lang="en-US" altLang="ko-KR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smtClean="0">
                <a:solidFill>
                  <a:srgbClr val="82C34E"/>
                </a:solidFill>
                <a:latin typeface="맑은 고딕" pitchFamily="50" charset="-127"/>
                <a:ea typeface="맑은 고딕" pitchFamily="50" charset="-127"/>
              </a:rPr>
              <a:t>Security</a:t>
            </a:r>
            <a:r>
              <a:rPr lang="en-US" altLang="ko-KR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smtClean="0">
              <a:solidFill>
                <a:srgbClr val="A1DA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69" y="6541970"/>
            <a:ext cx="665162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70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연두-2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48" y="6566909"/>
            <a:ext cx="665162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20552" y="2197619"/>
            <a:ext cx="8208912" cy="977127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spAutoFit/>
          </a:bodyPr>
          <a:lstStyle/>
          <a:p>
            <a:pPr marL="228600" indent="-228600" algn="ctr">
              <a:lnSpc>
                <a:spcPct val="150000"/>
              </a:lnSpc>
            </a:pPr>
            <a:r>
              <a:rPr lang="en-US" altLang="ko-KR" sz="4400" dirty="0" err="1" smtClean="0">
                <a:solidFill>
                  <a:srgbClr val="A1DA00"/>
                </a:solidFill>
                <a:latin typeface="맑은 고딕" pitchFamily="50" charset="-127"/>
                <a:ea typeface="맑은 고딕" pitchFamily="50" charset="-127"/>
              </a:rPr>
              <a:t>IndexedDB</a:t>
            </a:r>
            <a:r>
              <a:rPr lang="en-US" altLang="ko-KR" sz="4400" dirty="0" smtClean="0">
                <a:solidFill>
                  <a:srgbClr val="A1DA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98" y="1124744"/>
            <a:ext cx="11398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846476" y="1124744"/>
            <a:ext cx="219803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Human &amp; Security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889104" y="293572"/>
            <a:ext cx="3385072" cy="655372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spAutoFit/>
          </a:bodyPr>
          <a:lstStyle/>
          <a:p>
            <a:pPr marL="228600" indent="-228600" algn="ctr">
              <a:lnSpc>
                <a:spcPct val="150000"/>
              </a:lnSpc>
            </a:pPr>
            <a:r>
              <a:rPr lang="ko-KR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</a:rPr>
              <a:t>개요</a:t>
            </a:r>
          </a:p>
        </p:txBody>
      </p:sp>
      <p:sp>
        <p:nvSpPr>
          <p:cNvPr id="9" name="AutoShape 1223"/>
          <p:cNvSpPr>
            <a:spLocks noChangeArrowheads="1"/>
          </p:cNvSpPr>
          <p:nvPr/>
        </p:nvSpPr>
        <p:spPr bwMode="auto">
          <a:xfrm>
            <a:off x="546894" y="1557338"/>
            <a:ext cx="8619596" cy="5715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9050">
            <a:solidFill>
              <a:srgbClr val="B2B2B2"/>
            </a:solidFill>
            <a:prstDash val="sysDot"/>
            <a:round/>
            <a:headEnd/>
            <a:tailEnd/>
          </a:ln>
          <a:effectLst>
            <a:outerShdw dist="71842" dir="2700000" algn="ctr" rotWithShape="0">
              <a:srgbClr val="DDDDDD"/>
            </a:outerShdw>
          </a:effectLst>
        </p:spPr>
        <p:txBody>
          <a:bodyPr anchor="ctr" anchorCtr="1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Wingdings" pitchFamily="2" charset="2"/>
              <a:buNone/>
              <a:defRPr/>
            </a:pPr>
            <a:endParaRPr kumimoji="0" lang="ko-KR" altLang="ko-KR" sz="1200" kern="0">
              <a:solidFill>
                <a:srgbClr val="000000"/>
              </a:solidFill>
              <a:latin typeface="Yoon 2002_TT" pitchFamily="18" charset="-127"/>
              <a:ea typeface="Yoon 2002_TT" pitchFamily="18" charset="-127"/>
            </a:endParaRPr>
          </a:p>
        </p:txBody>
      </p:sp>
      <p:sp>
        <p:nvSpPr>
          <p:cNvPr id="10" name="직사각형 20"/>
          <p:cNvSpPr>
            <a:spLocks noChangeArrowheads="1"/>
          </p:cNvSpPr>
          <p:nvPr/>
        </p:nvSpPr>
        <p:spPr bwMode="auto">
          <a:xfrm>
            <a:off x="608806" y="1652588"/>
            <a:ext cx="902546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Overview of </a:t>
            </a:r>
            <a:r>
              <a:rPr lang="en-US" altLang="ko-KR" dirty="0" err="1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IndexedDB</a:t>
            </a:r>
            <a:endParaRPr lang="ko-KR" altLang="en-US" sz="180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560512" y="2420888"/>
            <a:ext cx="855768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IndexedDB</a:t>
            </a:r>
            <a:r>
              <a:rPr lang="ko-KR" altLang="en-US" sz="1400" dirty="0" smtClean="0">
                <a:latin typeface="+mn-ea"/>
              </a:rPr>
              <a:t>는 </a:t>
            </a:r>
            <a:r>
              <a:rPr lang="en-US" altLang="ko-KR" sz="1400" dirty="0" smtClean="0">
                <a:latin typeface="+mn-ea"/>
              </a:rPr>
              <a:t>“Key”</a:t>
            </a:r>
            <a:r>
              <a:rPr lang="ko-KR" altLang="en-US" sz="1400" dirty="0" smtClean="0">
                <a:latin typeface="+mn-ea"/>
              </a:rPr>
              <a:t>로 </a:t>
            </a:r>
            <a:r>
              <a:rPr lang="en-US" altLang="ko-KR" sz="1400" dirty="0" smtClean="0">
                <a:latin typeface="+mn-ea"/>
              </a:rPr>
              <a:t>index</a:t>
            </a:r>
            <a:r>
              <a:rPr lang="ko-KR" altLang="en-US" sz="1400" dirty="0" smtClean="0">
                <a:latin typeface="+mn-ea"/>
              </a:rPr>
              <a:t>된 객체를 저장하고 검색하게 해준다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Database</a:t>
            </a:r>
            <a:r>
              <a:rPr lang="ko-KR" altLang="en-US" sz="1400" dirty="0" smtClean="0">
                <a:latin typeface="+mn-ea"/>
              </a:rPr>
              <a:t>에 만드는 모든 변경은 </a:t>
            </a:r>
            <a:r>
              <a:rPr lang="en-US" altLang="ko-KR" sz="1400" dirty="0" smtClean="0">
                <a:latin typeface="+mn-ea"/>
              </a:rPr>
              <a:t>transactions </a:t>
            </a:r>
            <a:r>
              <a:rPr lang="ko-KR" altLang="en-US" sz="1400" dirty="0" smtClean="0">
                <a:latin typeface="+mn-ea"/>
              </a:rPr>
              <a:t>안에서 일어난다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ko-KR" sz="1400" dirty="0" smtClean="0">
                <a:latin typeface="+mn-ea"/>
              </a:rPr>
              <a:t> same-origin policy</a:t>
            </a:r>
            <a:r>
              <a:rPr lang="ko-KR" altLang="en-US" sz="1400" dirty="0" smtClean="0">
                <a:latin typeface="+mn-ea"/>
              </a:rPr>
              <a:t>를 따른다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asynchronous API</a:t>
            </a:r>
            <a:r>
              <a:rPr lang="ko-KR" altLang="en-US" sz="1400" dirty="0" smtClean="0">
                <a:latin typeface="+mn-ea"/>
              </a:rPr>
              <a:t>와 </a:t>
            </a:r>
            <a:r>
              <a:rPr lang="en-US" altLang="ko-KR" sz="1400" dirty="0" smtClean="0">
                <a:latin typeface="+mn-ea"/>
              </a:rPr>
              <a:t>synchronous API</a:t>
            </a:r>
            <a:r>
              <a:rPr lang="ko-KR" altLang="en-US" sz="1400" dirty="0" smtClean="0">
                <a:latin typeface="+mn-ea"/>
              </a:rPr>
              <a:t>가 있다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대부분의 경우 </a:t>
            </a:r>
            <a:r>
              <a:rPr lang="en-US" altLang="ko-KR" sz="1400" dirty="0" smtClean="0">
                <a:latin typeface="+mn-ea"/>
              </a:rPr>
              <a:t>asynchronous API</a:t>
            </a:r>
            <a:r>
              <a:rPr lang="ko-KR" altLang="en-US" sz="1400" dirty="0" smtClean="0">
                <a:latin typeface="+mn-ea"/>
              </a:rPr>
              <a:t>를 사용한다</a:t>
            </a:r>
            <a:r>
              <a:rPr lang="en-US" altLang="ko-KR" sz="1400" dirty="0" smtClean="0">
                <a:latin typeface="+mn-ea"/>
              </a:rPr>
              <a:t>. synchronous API</a:t>
            </a:r>
            <a:r>
              <a:rPr lang="ko-KR" altLang="en-US" sz="1400" dirty="0" smtClean="0">
                <a:latin typeface="+mn-ea"/>
              </a:rPr>
              <a:t>는 오직 </a:t>
            </a:r>
            <a:r>
              <a:rPr lang="en-US" altLang="ko-KR" sz="1400" dirty="0" err="1" smtClean="0">
                <a:latin typeface="+mn-ea"/>
              </a:rPr>
              <a:t>WebWorkers</a:t>
            </a:r>
            <a:r>
              <a:rPr lang="ko-KR" altLang="en-US" sz="1400" dirty="0" smtClean="0">
                <a:latin typeface="+mn-ea"/>
              </a:rPr>
              <a:t>만의 사용을 위해 의도되었다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현재 대부분의 브라우저는 </a:t>
            </a:r>
            <a:r>
              <a:rPr lang="en-US" altLang="ko-KR" sz="1400" dirty="0" smtClean="0">
                <a:latin typeface="+mn-ea"/>
              </a:rPr>
              <a:t>synchronous API</a:t>
            </a:r>
            <a:r>
              <a:rPr lang="ko-KR" altLang="en-US" sz="1400" dirty="0" smtClean="0">
                <a:latin typeface="+mn-ea"/>
              </a:rPr>
              <a:t>를 지원하지 않는다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IndexedDB</a:t>
            </a:r>
            <a:r>
              <a:rPr lang="ko-KR" altLang="en-US" sz="1400" dirty="0" smtClean="0">
                <a:latin typeface="+mn-ea"/>
              </a:rPr>
              <a:t>는 </a:t>
            </a:r>
            <a:r>
              <a:rPr lang="en-US" altLang="ko-KR" sz="1400" dirty="0" err="1" smtClean="0">
                <a:latin typeface="+mn-ea"/>
              </a:rPr>
              <a:t>WebSQL</a:t>
            </a:r>
            <a:r>
              <a:rPr lang="en-US" altLang="ko-KR" sz="1400" dirty="0" smtClean="0">
                <a:latin typeface="+mn-ea"/>
              </a:rPr>
              <a:t> Database</a:t>
            </a:r>
            <a:r>
              <a:rPr lang="ko-KR" altLang="en-US" sz="1400" dirty="0" smtClean="0">
                <a:latin typeface="+mn-ea"/>
              </a:rPr>
              <a:t>의 대안이다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en-US" sz="1400" dirty="0" err="1" smtClean="0"/>
              <a:t>WebSQL</a:t>
            </a:r>
            <a:r>
              <a:rPr lang="en-US" sz="1400" dirty="0" smtClean="0"/>
              <a:t> Database</a:t>
            </a:r>
            <a:r>
              <a:rPr lang="ko-KR" altLang="en-US" sz="1400" dirty="0" smtClean="0"/>
              <a:t>는 </a:t>
            </a:r>
            <a:r>
              <a:rPr lang="en-US" sz="1400" dirty="0" smtClean="0"/>
              <a:t>relational database access system</a:t>
            </a:r>
            <a:r>
              <a:rPr lang="ko-KR" altLang="en-US" sz="1400" dirty="0" smtClean="0"/>
              <a:t>이고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반면 </a:t>
            </a:r>
            <a:r>
              <a:rPr lang="en-US" sz="1400" dirty="0" err="1" smtClean="0"/>
              <a:t>IndexedDB</a:t>
            </a:r>
            <a:r>
              <a:rPr lang="ko-KR" altLang="en-US" sz="1400" dirty="0" smtClean="0"/>
              <a:t>는 </a:t>
            </a:r>
            <a:r>
              <a:rPr lang="en-US" sz="1400" dirty="0" smtClean="0"/>
              <a:t>indexed table system</a:t>
            </a:r>
            <a:r>
              <a:rPr lang="ko-KR" altLang="en-US" sz="1400" dirty="0" smtClean="0"/>
              <a:t>이다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569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889104" y="293572"/>
            <a:ext cx="3385072" cy="655372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spAutoFit/>
          </a:bodyPr>
          <a:lstStyle/>
          <a:p>
            <a:pPr marL="228600" indent="-228600" algn="ctr">
              <a:lnSpc>
                <a:spcPct val="150000"/>
              </a:lnSpc>
            </a:pPr>
            <a:r>
              <a:rPr lang="ko-KR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</a:rPr>
              <a:t>개요</a:t>
            </a:r>
          </a:p>
        </p:txBody>
      </p:sp>
      <p:sp>
        <p:nvSpPr>
          <p:cNvPr id="9" name="AutoShape 1223"/>
          <p:cNvSpPr>
            <a:spLocks noChangeArrowheads="1"/>
          </p:cNvSpPr>
          <p:nvPr/>
        </p:nvSpPr>
        <p:spPr bwMode="auto">
          <a:xfrm>
            <a:off x="546894" y="1428736"/>
            <a:ext cx="8619596" cy="5715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9050">
            <a:solidFill>
              <a:srgbClr val="B2B2B2"/>
            </a:solidFill>
            <a:prstDash val="sysDot"/>
            <a:round/>
            <a:headEnd/>
            <a:tailEnd/>
          </a:ln>
          <a:effectLst>
            <a:outerShdw dist="71842" dir="2700000" algn="ctr" rotWithShape="0">
              <a:srgbClr val="DDDDDD"/>
            </a:outerShdw>
          </a:effectLst>
        </p:spPr>
        <p:txBody>
          <a:bodyPr anchor="ctr" anchorCtr="1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Wingdings" pitchFamily="2" charset="2"/>
              <a:buNone/>
              <a:defRPr/>
            </a:pPr>
            <a:endParaRPr kumimoji="0" lang="ko-KR" altLang="ko-KR" sz="1200" kern="0">
              <a:solidFill>
                <a:srgbClr val="000000"/>
              </a:solidFill>
              <a:latin typeface="Yoon 2002_TT" pitchFamily="18" charset="-127"/>
              <a:ea typeface="Yoon 2002_TT" pitchFamily="18" charset="-127"/>
            </a:endParaRPr>
          </a:p>
        </p:txBody>
      </p:sp>
      <p:sp>
        <p:nvSpPr>
          <p:cNvPr id="10" name="직사각형 20"/>
          <p:cNvSpPr>
            <a:spLocks noChangeArrowheads="1"/>
          </p:cNvSpPr>
          <p:nvPr/>
        </p:nvSpPr>
        <p:spPr bwMode="auto">
          <a:xfrm>
            <a:off x="608806" y="1500174"/>
            <a:ext cx="902546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Concepts</a:t>
            </a:r>
            <a:endParaRPr lang="ko-KR" altLang="en-US" sz="180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560512" y="2000240"/>
            <a:ext cx="8557684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IndexedDB</a:t>
            </a:r>
            <a:r>
              <a:rPr lang="en-US" altLang="ko-KR" sz="1400" dirty="0" smtClean="0">
                <a:latin typeface="+mn-ea"/>
              </a:rPr>
              <a:t> databases</a:t>
            </a:r>
            <a:r>
              <a:rPr lang="ko-KR" altLang="en-US" sz="1400" dirty="0" smtClean="0">
                <a:latin typeface="+mn-ea"/>
              </a:rPr>
              <a:t>는 </a:t>
            </a:r>
            <a:r>
              <a:rPr lang="en-US" altLang="ko-KR" sz="1400" dirty="0" smtClean="0">
                <a:latin typeface="+mn-ea"/>
              </a:rPr>
              <a:t>key-value pairs</a:t>
            </a:r>
            <a:r>
              <a:rPr lang="ko-KR" altLang="en-US" sz="1400" dirty="0" smtClean="0">
                <a:latin typeface="+mn-ea"/>
              </a:rPr>
              <a:t>를 저장한다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IndexedDB</a:t>
            </a:r>
            <a:r>
              <a:rPr lang="ko-KR" altLang="en-US" sz="1400" dirty="0" smtClean="0">
                <a:latin typeface="+mn-ea"/>
              </a:rPr>
              <a:t>는 </a:t>
            </a:r>
            <a:r>
              <a:rPr lang="en-US" altLang="ko-KR" sz="1400" dirty="0" smtClean="0">
                <a:latin typeface="+mn-ea"/>
              </a:rPr>
              <a:t>transactional database model </a:t>
            </a:r>
            <a:r>
              <a:rPr lang="ko-KR" altLang="en-US" sz="1400" dirty="0" smtClean="0">
                <a:latin typeface="+mn-ea"/>
              </a:rPr>
              <a:t>위에 만들어진다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ko-KR" sz="1400" dirty="0" smtClean="0">
                <a:latin typeface="+mn-ea"/>
              </a:rPr>
              <a:t> The </a:t>
            </a:r>
            <a:r>
              <a:rPr lang="en-US" altLang="ko-KR" sz="1400" dirty="0" err="1" smtClean="0">
                <a:latin typeface="+mn-ea"/>
              </a:rPr>
              <a:t>IndexedDB</a:t>
            </a:r>
            <a:r>
              <a:rPr lang="en-US" altLang="ko-KR" sz="1400" dirty="0" smtClean="0">
                <a:latin typeface="+mn-ea"/>
              </a:rPr>
              <a:t> API</a:t>
            </a:r>
            <a:r>
              <a:rPr lang="ko-KR" altLang="en-US" sz="1400" dirty="0" smtClean="0">
                <a:latin typeface="+mn-ea"/>
              </a:rPr>
              <a:t>는 대부분 </a:t>
            </a:r>
            <a:r>
              <a:rPr lang="en-US" altLang="ko-KR" sz="1400" dirty="0" smtClean="0">
                <a:latin typeface="+mn-ea"/>
              </a:rPr>
              <a:t>asynchronous</a:t>
            </a:r>
            <a:r>
              <a:rPr lang="ko-KR" altLang="en-US" sz="1400" dirty="0" smtClean="0">
                <a:latin typeface="+mn-ea"/>
              </a:rPr>
              <a:t>이다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asynchronous API</a:t>
            </a:r>
            <a:r>
              <a:rPr lang="ko-KR" altLang="en-US" sz="1400" dirty="0" smtClean="0">
                <a:latin typeface="+mn-ea"/>
              </a:rPr>
              <a:t>와 </a:t>
            </a:r>
            <a:r>
              <a:rPr lang="en-US" altLang="ko-KR" sz="1400" dirty="0" smtClean="0">
                <a:latin typeface="+mn-ea"/>
              </a:rPr>
              <a:t>synchronous API</a:t>
            </a:r>
            <a:r>
              <a:rPr lang="ko-KR" altLang="en-US" sz="1400" dirty="0" smtClean="0">
                <a:latin typeface="+mn-ea"/>
              </a:rPr>
              <a:t>가 있다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  - return</a:t>
            </a:r>
            <a:r>
              <a:rPr lang="ko-KR" altLang="en-US" sz="1400" dirty="0" smtClean="0">
                <a:latin typeface="+mn-ea"/>
              </a:rPr>
              <a:t>을 통해서 </a:t>
            </a:r>
            <a:r>
              <a:rPr lang="en-US" altLang="ko-KR" sz="1400" dirty="0" smtClean="0">
                <a:latin typeface="+mn-ea"/>
              </a:rPr>
              <a:t>data</a:t>
            </a:r>
            <a:r>
              <a:rPr lang="ko-KR" altLang="en-US" sz="1400" dirty="0" smtClean="0">
                <a:latin typeface="+mn-ea"/>
              </a:rPr>
              <a:t>를 받는 방식이 아닌 </a:t>
            </a:r>
            <a:r>
              <a:rPr lang="en-US" altLang="ko-KR" sz="1400" dirty="0" smtClean="0">
                <a:latin typeface="+mn-ea"/>
              </a:rPr>
              <a:t>callback function </a:t>
            </a:r>
            <a:r>
              <a:rPr lang="ko-KR" altLang="en-US" sz="1400" dirty="0" smtClean="0">
                <a:latin typeface="+mn-ea"/>
              </a:rPr>
              <a:t>을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통해서 전달한다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이것은  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    </a:t>
            </a:r>
            <a:r>
              <a:rPr lang="en-US" altLang="ko-KR" sz="1400" dirty="0" err="1" smtClean="0">
                <a:latin typeface="+mn-ea"/>
              </a:rPr>
              <a:t>XMLHttpRequest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의 작동방식과 비슷하다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IndexedDB</a:t>
            </a:r>
            <a:r>
              <a:rPr lang="ko-KR" altLang="en-US" sz="1400" dirty="0" smtClean="0">
                <a:latin typeface="+mn-ea"/>
              </a:rPr>
              <a:t>는 모든 곳에 </a:t>
            </a:r>
            <a:r>
              <a:rPr lang="en-US" altLang="ko-KR" sz="1400" dirty="0" smtClean="0">
                <a:latin typeface="+mn-ea"/>
              </a:rPr>
              <a:t>requests</a:t>
            </a:r>
            <a:r>
              <a:rPr lang="ko-KR" altLang="en-US" sz="1400" dirty="0" smtClean="0">
                <a:latin typeface="+mn-ea"/>
              </a:rPr>
              <a:t>를 사용한다</a:t>
            </a:r>
            <a:r>
              <a:rPr lang="en-US" altLang="ko-KR" sz="1400" dirty="0" smtClean="0">
                <a:latin typeface="+mn-ea"/>
              </a:rPr>
              <a:t>. 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  - </a:t>
            </a:r>
            <a:r>
              <a:rPr lang="en-US" altLang="ko-KR" sz="1400" dirty="0" err="1" smtClean="0">
                <a:latin typeface="+mn-ea"/>
              </a:rPr>
              <a:t>onsuccess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en-US" altLang="ko-KR" sz="1400" dirty="0" err="1" smtClean="0">
                <a:latin typeface="+mn-ea"/>
              </a:rPr>
              <a:t>onerror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프로퍼티를</a:t>
            </a:r>
            <a:r>
              <a:rPr lang="ko-KR" altLang="en-US" sz="1400" dirty="0" smtClean="0">
                <a:latin typeface="+mn-ea"/>
              </a:rPr>
              <a:t> 가지며 </a:t>
            </a:r>
            <a:r>
              <a:rPr lang="en-US" altLang="ko-KR" sz="1400" dirty="0" err="1" smtClean="0">
                <a:latin typeface="+mn-ea"/>
              </a:rPr>
              <a:t>addEventListener</a:t>
            </a:r>
            <a:r>
              <a:rPr lang="en-US" altLang="ko-KR" sz="1400" dirty="0" smtClean="0">
                <a:latin typeface="+mn-ea"/>
              </a:rPr>
              <a:t>() </a:t>
            </a:r>
            <a:r>
              <a:rPr lang="ko-KR" altLang="en-US" sz="1400" dirty="0" smtClean="0">
                <a:latin typeface="+mn-ea"/>
              </a:rPr>
              <a:t>과 </a:t>
            </a:r>
            <a:r>
              <a:rPr lang="en-US" altLang="ko-KR" sz="1400" dirty="0" err="1" smtClean="0">
                <a:latin typeface="+mn-ea"/>
              </a:rPr>
              <a:t>removeEventListener</a:t>
            </a:r>
            <a:r>
              <a:rPr lang="en-US" altLang="ko-KR" sz="1400" dirty="0" smtClean="0">
                <a:latin typeface="+mn-ea"/>
              </a:rPr>
              <a:t>()</a:t>
            </a:r>
            <a:r>
              <a:rPr lang="ko-KR" altLang="en-US" sz="1400" dirty="0" smtClean="0">
                <a:latin typeface="+mn-ea"/>
              </a:rPr>
              <a:t>을 사용할수 있다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  - request</a:t>
            </a:r>
            <a:r>
              <a:rPr lang="ko-KR" altLang="en-US" sz="1400" dirty="0" smtClean="0">
                <a:latin typeface="+mn-ea"/>
              </a:rPr>
              <a:t>의 상태를 나타내는 </a:t>
            </a:r>
            <a:r>
              <a:rPr lang="en-US" altLang="ko-KR" sz="1400" dirty="0" err="1" smtClean="0">
                <a:latin typeface="+mn-ea"/>
              </a:rPr>
              <a:t>readyState</a:t>
            </a:r>
            <a:r>
              <a:rPr lang="en-US" altLang="ko-KR" sz="1400" dirty="0" smtClean="0">
                <a:latin typeface="+mn-ea"/>
              </a:rPr>
              <a:t>, result, </a:t>
            </a:r>
            <a:r>
              <a:rPr lang="en-US" altLang="ko-KR" sz="1400" dirty="0" err="1" smtClean="0">
                <a:latin typeface="+mn-ea"/>
              </a:rPr>
              <a:t>errorCode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프로퍼티를</a:t>
            </a:r>
            <a:r>
              <a:rPr lang="ko-KR" altLang="en-US" sz="1400" dirty="0" smtClean="0">
                <a:latin typeface="+mn-ea"/>
              </a:rPr>
              <a:t> 가진다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IndexedDB</a:t>
            </a:r>
            <a:r>
              <a:rPr lang="ko-KR" altLang="en-US" sz="1400" dirty="0" smtClean="0">
                <a:latin typeface="+mn-ea"/>
              </a:rPr>
              <a:t>는 </a:t>
            </a:r>
            <a:r>
              <a:rPr lang="en-US" altLang="ko-KR" sz="1400" dirty="0" smtClean="0">
                <a:latin typeface="+mn-ea"/>
              </a:rPr>
              <a:t>result</a:t>
            </a:r>
            <a:r>
              <a:rPr lang="ko-KR" altLang="en-US" sz="1400" dirty="0" smtClean="0">
                <a:latin typeface="+mn-ea"/>
              </a:rPr>
              <a:t>가 사용가능하게 되었을 때 당신에게 알리기 위해 </a:t>
            </a:r>
            <a:r>
              <a:rPr lang="en-US" altLang="ko-KR" sz="1400" dirty="0" smtClean="0">
                <a:latin typeface="+mn-ea"/>
              </a:rPr>
              <a:t>DOM events</a:t>
            </a:r>
            <a:r>
              <a:rPr lang="ko-KR" altLang="en-US" sz="1400" dirty="0" smtClean="0">
                <a:latin typeface="+mn-ea"/>
              </a:rPr>
              <a:t>를 사용한다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IndexedDB</a:t>
            </a:r>
            <a:r>
              <a:rPr lang="ko-KR" altLang="en-US" sz="1400" dirty="0" smtClean="0">
                <a:latin typeface="+mn-ea"/>
              </a:rPr>
              <a:t>는 객체 지향이다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en-US" sz="1400" dirty="0" smtClean="0"/>
              <a:t>rows</a:t>
            </a:r>
            <a:r>
              <a:rPr lang="ko-KR" altLang="en-US" sz="1400" dirty="0" smtClean="0"/>
              <a:t>와 </a:t>
            </a:r>
            <a:r>
              <a:rPr lang="en-US" sz="1400" dirty="0" smtClean="0"/>
              <a:t>columns</a:t>
            </a:r>
            <a:r>
              <a:rPr lang="ko-KR" altLang="en-US" sz="1400" dirty="0" smtClean="0"/>
              <a:t>의 </a:t>
            </a:r>
            <a:r>
              <a:rPr lang="en-US" sz="1400" dirty="0" smtClean="0"/>
              <a:t>tables</a:t>
            </a:r>
            <a:r>
              <a:rPr lang="ko-KR" altLang="en-US" sz="1400" dirty="0" smtClean="0"/>
              <a:t>를 가진 </a:t>
            </a:r>
            <a:r>
              <a:rPr lang="en-US" sz="1400" dirty="0" smtClean="0"/>
              <a:t>relational database</a:t>
            </a:r>
            <a:r>
              <a:rPr lang="ko-KR" altLang="en-US" sz="1400" dirty="0" smtClean="0"/>
              <a:t>이 아니다</a:t>
            </a:r>
            <a:r>
              <a:rPr lang="en-US" altLang="ko-KR" sz="1400" dirty="0" smtClean="0"/>
              <a:t>. 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IndexedDB</a:t>
            </a:r>
            <a:r>
              <a:rPr lang="ko-KR" altLang="en-US" sz="1400" dirty="0" smtClean="0">
                <a:latin typeface="+mn-ea"/>
              </a:rPr>
              <a:t>는 </a:t>
            </a:r>
            <a:r>
              <a:rPr lang="en-US" altLang="ko-KR" sz="1400" dirty="0" smtClean="0">
                <a:latin typeface="+mn-ea"/>
              </a:rPr>
              <a:t>Structured Query Language (SQL)</a:t>
            </a:r>
            <a:r>
              <a:rPr lang="ko-KR" altLang="en-US" sz="1400" dirty="0" smtClean="0">
                <a:latin typeface="+mn-ea"/>
              </a:rPr>
              <a:t>를 사용하지 않는다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ko-KR" sz="1400" dirty="0" smtClean="0">
                <a:latin typeface="+mn-ea"/>
              </a:rPr>
              <a:t> same-origin policy</a:t>
            </a:r>
            <a:r>
              <a:rPr lang="ko-KR" altLang="en-US" sz="1400" dirty="0" smtClean="0">
                <a:latin typeface="+mn-ea"/>
              </a:rPr>
              <a:t>를 따른다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en-US" sz="1400" dirty="0" smtClean="0"/>
              <a:t>domain, application layer protocol, </a:t>
            </a:r>
            <a:r>
              <a:rPr lang="ko-KR" altLang="en-US" sz="1400" dirty="0" smtClean="0"/>
              <a:t>그리고 </a:t>
            </a:r>
            <a:r>
              <a:rPr lang="en-US" sz="1400" dirty="0" smtClean="0"/>
              <a:t>script</a:t>
            </a:r>
            <a:r>
              <a:rPr lang="ko-KR" altLang="en-US" sz="1400" dirty="0" smtClean="0"/>
              <a:t>가 실행되고 있는 </a:t>
            </a:r>
            <a:r>
              <a:rPr lang="en-US" sz="1400" dirty="0" smtClean="0"/>
              <a:t>document</a:t>
            </a:r>
            <a:r>
              <a:rPr lang="ko-KR" altLang="en-US" sz="1400" dirty="0" smtClean="0"/>
              <a:t>의 </a:t>
            </a:r>
            <a:r>
              <a:rPr lang="en-US" sz="1400" dirty="0" err="1" smtClean="0"/>
              <a:t>url</a:t>
            </a:r>
            <a:r>
              <a:rPr lang="ko-KR" altLang="en-US" sz="1400" dirty="0" smtClean="0"/>
              <a:t>의 </a:t>
            </a:r>
            <a:r>
              <a:rPr lang="en-US" sz="1400" dirty="0" smtClean="0"/>
              <a:t>port</a:t>
            </a:r>
            <a:r>
              <a:rPr lang="ko-KR" altLang="en-US" sz="1400" dirty="0" smtClean="0"/>
              <a:t>이다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569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889104" y="293572"/>
            <a:ext cx="3385072" cy="655372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spAutoFit/>
          </a:bodyPr>
          <a:lstStyle/>
          <a:p>
            <a:pPr marL="228600" indent="-228600" algn="ctr">
              <a:lnSpc>
                <a:spcPct val="150000"/>
              </a:lnSpc>
            </a:pPr>
            <a:r>
              <a:rPr lang="ko-KR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</a:rPr>
              <a:t>지원 브라우저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69211555"/>
              </p:ext>
            </p:extLst>
          </p:nvPr>
        </p:nvGraphicFramePr>
        <p:xfrm>
          <a:off x="608805" y="2191706"/>
          <a:ext cx="8448650" cy="853440"/>
        </p:xfrm>
        <a:graphic>
          <a:graphicData uri="http://schemas.openxmlformats.org/drawingml/2006/table">
            <a:tbl>
              <a:tblPr/>
              <a:tblGrid>
                <a:gridCol w="1558113"/>
                <a:gridCol w="1571636"/>
                <a:gridCol w="1571636"/>
                <a:gridCol w="1714512"/>
                <a:gridCol w="2032753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 smtClean="0">
                          <a:effectLst/>
                        </a:rPr>
                        <a:t>Opera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>
                          <a:effectLst/>
                        </a:rPr>
                        <a:t>Chrome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 err="1">
                          <a:effectLst/>
                        </a:rPr>
                        <a:t>FireFox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>
                          <a:effectLst/>
                        </a:rPr>
                        <a:t>Safari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>
                          <a:effectLst/>
                        </a:rPr>
                        <a:t>Internet Explorer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20.0+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dirty="0" smtClean="0">
                          <a:effectLst/>
                        </a:rPr>
                        <a:t>31.0+</a:t>
                      </a:r>
                      <a:endParaRPr lang="en-US" altLang="ko-KR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dirty="0" smtClean="0">
                          <a:effectLst/>
                        </a:rPr>
                        <a:t>27.0+</a:t>
                      </a:r>
                      <a:endParaRPr lang="en-US" altLang="ko-KR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600" dirty="0" smtClean="0">
                          <a:effectLst/>
                        </a:rPr>
                        <a:t>Not supported</a:t>
                      </a:r>
                      <a:endParaRPr lang="en-US" altLang="ko-KR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dirty="0" smtClean="0">
                          <a:effectLst/>
                        </a:rPr>
                        <a:t>10+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AutoShape 1223"/>
          <p:cNvSpPr>
            <a:spLocks noChangeArrowheads="1"/>
          </p:cNvSpPr>
          <p:nvPr/>
        </p:nvSpPr>
        <p:spPr bwMode="auto">
          <a:xfrm>
            <a:off x="546894" y="1428736"/>
            <a:ext cx="8619596" cy="5715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9050">
            <a:solidFill>
              <a:srgbClr val="B2B2B2"/>
            </a:solidFill>
            <a:prstDash val="sysDot"/>
            <a:round/>
            <a:headEnd/>
            <a:tailEnd/>
          </a:ln>
          <a:effectLst>
            <a:outerShdw dist="71842" dir="2700000" algn="ctr" rotWithShape="0">
              <a:srgbClr val="DDDDDD"/>
            </a:outerShdw>
          </a:effectLst>
        </p:spPr>
        <p:txBody>
          <a:bodyPr anchor="ctr" anchorCtr="1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Wingdings" pitchFamily="2" charset="2"/>
              <a:buNone/>
              <a:defRPr/>
            </a:pPr>
            <a:endParaRPr kumimoji="0" lang="ko-KR" altLang="ko-KR" sz="1200" kern="0">
              <a:solidFill>
                <a:srgbClr val="000000"/>
              </a:solidFill>
              <a:latin typeface="Yoon 2002_TT" pitchFamily="18" charset="-127"/>
              <a:ea typeface="Yoon 2002_TT" pitchFamily="18" charset="-127"/>
            </a:endParaRPr>
          </a:p>
        </p:txBody>
      </p:sp>
      <p:sp>
        <p:nvSpPr>
          <p:cNvPr id="5" name="직사각형 20"/>
          <p:cNvSpPr>
            <a:spLocks noChangeArrowheads="1"/>
          </p:cNvSpPr>
          <p:nvPr/>
        </p:nvSpPr>
        <p:spPr bwMode="auto">
          <a:xfrm>
            <a:off x="608806" y="1500174"/>
            <a:ext cx="902546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Desktop</a:t>
            </a:r>
            <a:endParaRPr lang="ko-KR" altLang="en-US" sz="180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69211555"/>
              </p:ext>
            </p:extLst>
          </p:nvPr>
        </p:nvGraphicFramePr>
        <p:xfrm>
          <a:off x="585755" y="4191970"/>
          <a:ext cx="8448650" cy="853440"/>
        </p:xfrm>
        <a:graphic>
          <a:graphicData uri="http://schemas.openxmlformats.org/drawingml/2006/table">
            <a:tbl>
              <a:tblPr/>
              <a:tblGrid>
                <a:gridCol w="1581163"/>
                <a:gridCol w="1785950"/>
                <a:gridCol w="1643074"/>
                <a:gridCol w="1714512"/>
                <a:gridCol w="1723951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 smtClean="0">
                          <a:effectLst/>
                        </a:rPr>
                        <a:t>Android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 smtClean="0">
                          <a:effectLst/>
                        </a:rPr>
                        <a:t>Blackberry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 smtClean="0">
                          <a:effectLst/>
                        </a:rPr>
                        <a:t>IE Mobile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 smtClean="0">
                          <a:effectLst/>
                        </a:rPr>
                        <a:t>Opera Mini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 err="1" smtClean="0">
                          <a:effectLst/>
                        </a:rPr>
                        <a:t>iOS</a:t>
                      </a:r>
                      <a:r>
                        <a:rPr lang="en-US" b="1" baseline="0" dirty="0" smtClean="0">
                          <a:effectLst/>
                        </a:rPr>
                        <a:t> </a:t>
                      </a:r>
                      <a:r>
                        <a:rPr lang="en-US" b="1" dirty="0" smtClean="0">
                          <a:effectLst/>
                        </a:rPr>
                        <a:t>Safari 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4.4+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10.0+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일부지원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10.0+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600" dirty="0" smtClean="0">
                          <a:effectLst/>
                        </a:rPr>
                        <a:t>Not supported</a:t>
                      </a:r>
                      <a:endParaRPr lang="en-US" altLang="ko-KR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600" dirty="0" smtClean="0">
                          <a:effectLst/>
                        </a:rPr>
                        <a:t>Not supported</a:t>
                      </a:r>
                      <a:endParaRPr lang="en-US" altLang="ko-KR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AutoShape 1223"/>
          <p:cNvSpPr>
            <a:spLocks noChangeArrowheads="1"/>
          </p:cNvSpPr>
          <p:nvPr/>
        </p:nvSpPr>
        <p:spPr bwMode="auto">
          <a:xfrm>
            <a:off x="523844" y="3429000"/>
            <a:ext cx="8619596" cy="5715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9050">
            <a:solidFill>
              <a:srgbClr val="B2B2B2"/>
            </a:solidFill>
            <a:prstDash val="sysDot"/>
            <a:round/>
            <a:headEnd/>
            <a:tailEnd/>
          </a:ln>
          <a:effectLst>
            <a:outerShdw dist="71842" dir="2700000" algn="ctr" rotWithShape="0">
              <a:srgbClr val="DDDDDD"/>
            </a:outerShdw>
          </a:effectLst>
        </p:spPr>
        <p:txBody>
          <a:bodyPr anchor="ctr" anchorCtr="1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Wingdings" pitchFamily="2" charset="2"/>
              <a:buNone/>
              <a:defRPr/>
            </a:pPr>
            <a:endParaRPr kumimoji="0" lang="ko-KR" altLang="ko-KR" sz="1200" kern="0">
              <a:solidFill>
                <a:srgbClr val="000000"/>
              </a:solidFill>
              <a:latin typeface="Yoon 2002_TT" pitchFamily="18" charset="-127"/>
              <a:ea typeface="Yoon 2002_TT" pitchFamily="18" charset="-127"/>
            </a:endParaRPr>
          </a:p>
        </p:txBody>
      </p:sp>
      <p:sp>
        <p:nvSpPr>
          <p:cNvPr id="11" name="직사각형 20"/>
          <p:cNvSpPr>
            <a:spLocks noChangeArrowheads="1"/>
          </p:cNvSpPr>
          <p:nvPr/>
        </p:nvSpPr>
        <p:spPr bwMode="auto">
          <a:xfrm>
            <a:off x="595282" y="3562354"/>
            <a:ext cx="902546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Mobile</a:t>
            </a:r>
            <a:endParaRPr lang="ko-KR" altLang="en-US" sz="180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8158" y="5286388"/>
            <a:ext cx="4921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위의 </a:t>
            </a:r>
            <a:r>
              <a:rPr lang="ko-KR" altLang="en-US" dirty="0" err="1" smtClean="0"/>
              <a:t>지원표는</a:t>
            </a:r>
            <a:r>
              <a:rPr lang="ko-KR" altLang="en-US" dirty="0" smtClean="0"/>
              <a:t> </a:t>
            </a:r>
            <a:r>
              <a:rPr lang="en-US" dirty="0" smtClean="0"/>
              <a:t>Asynchronous API </a:t>
            </a:r>
            <a:r>
              <a:rPr lang="ko-KR" altLang="en-US" dirty="0" smtClean="0"/>
              <a:t>에 해당함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참고 </a:t>
            </a:r>
            <a:r>
              <a:rPr lang="en-US" altLang="ko-KR" dirty="0" smtClean="0"/>
              <a:t>: http://caniuse.com/#feat=indexeddb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5184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889104" y="293572"/>
            <a:ext cx="3385072" cy="655372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spAutoFit/>
          </a:bodyPr>
          <a:lstStyle/>
          <a:p>
            <a:pPr marL="228600" indent="-228600" algn="ctr">
              <a:lnSpc>
                <a:spcPct val="150000"/>
              </a:lnSpc>
            </a:pPr>
            <a:r>
              <a:rPr lang="en-US" altLang="ko-K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</a:rPr>
              <a:t>API</a:t>
            </a:r>
            <a:endParaRPr lang="ko-KR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27513" y="153035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09662" y="3345420"/>
            <a:ext cx="713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https://developer.mozilla.org/en-US/docs/Web/API/IndexedDB_API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8046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889104" y="293572"/>
            <a:ext cx="3385072" cy="655372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spAutoFit/>
          </a:bodyPr>
          <a:lstStyle/>
          <a:p>
            <a:pPr marL="228600" indent="-228600" algn="ctr">
              <a:lnSpc>
                <a:spcPct val="150000"/>
              </a:lnSpc>
            </a:pPr>
            <a:r>
              <a:rPr lang="ko-KR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</a:rPr>
              <a:t>샘플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27513" y="153035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3844" y="1571612"/>
            <a:ext cx="3337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첨부된 </a:t>
            </a:r>
            <a:r>
              <a:rPr lang="en-US" altLang="ko-KR" dirty="0" smtClean="0"/>
              <a:t>indexeddb.html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6786" y="2143116"/>
            <a:ext cx="7443785" cy="36719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8046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889104" y="293572"/>
            <a:ext cx="3385072" cy="655372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spAutoFit/>
          </a:bodyPr>
          <a:lstStyle/>
          <a:p>
            <a:pPr marL="228600" indent="-228600" algn="ctr">
              <a:lnSpc>
                <a:spcPct val="150000"/>
              </a:lnSpc>
            </a:pPr>
            <a:r>
              <a:rPr lang="ko-KR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</a:rPr>
              <a:t>궁금증 해소하기</a:t>
            </a:r>
            <a:endParaRPr lang="ko-KR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27513" y="153035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3844" y="1571612"/>
            <a:ext cx="821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localStorage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캐쉬 삭제 시 삭제되지만 </a:t>
            </a:r>
            <a:r>
              <a:rPr lang="en-US" altLang="ko-KR" dirty="0" err="1" smtClean="0"/>
              <a:t>indexedDB</a:t>
            </a:r>
            <a:r>
              <a:rPr lang="ko-KR" altLang="en-US" dirty="0" smtClean="0"/>
              <a:t>는 삭제되지 않습니다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108046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F0F5F9"/>
            </a:gs>
            <a:gs pos="100000">
              <a:srgbClr val="D3E1ED"/>
            </a:gs>
          </a:gsLst>
          <a:lin ang="5400000" scaled="1"/>
        </a:gradFill>
        <a:ln w="6350" algn="ctr">
          <a:noFill/>
          <a:round/>
          <a:headEnd/>
          <a:tailEnd/>
        </a:ln>
      </a:spPr>
      <a:bodyPr lIns="54000" tIns="35995" rIns="54000" bIns="45714" anchor="ctr"/>
      <a:lstStyle>
        <a:defPPr>
          <a:defRPr kumimoji="0">
            <a:latin typeface="맑은 고딕" pitchFamily="50" charset="-127"/>
            <a:ea typeface="맑은 고딕" pitchFamily="50" charset="-127"/>
          </a:defRPr>
        </a:defPPr>
      </a:lstStyle>
    </a:spDef>
  </a:objectDefaults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F0F5F9"/>
            </a:gs>
            <a:gs pos="100000">
              <a:srgbClr val="D3E1ED"/>
            </a:gs>
          </a:gsLst>
          <a:lin ang="5400000" scaled="1"/>
        </a:gradFill>
        <a:ln w="6350" algn="ctr">
          <a:noFill/>
          <a:round/>
          <a:headEnd/>
          <a:tailEnd/>
        </a:ln>
      </a:spPr>
      <a:bodyPr lIns="54000" tIns="35995" rIns="54000" bIns="45714" anchor="ctr"/>
      <a:lstStyle>
        <a:defPPr>
          <a:defRPr kumimoji="0">
            <a:latin typeface="맑은 고딕" pitchFamily="50" charset="-127"/>
            <a:ea typeface="맑은 고딕" pitchFamily="50" charset="-127"/>
          </a:defRPr>
        </a:defPPr>
      </a:lstStyle>
    </a:spDef>
  </a:objectDefaults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19669</TotalTime>
  <Words>249</Words>
  <Application>Microsoft Office PowerPoint</Application>
  <PresentationFormat>A4 용지(210x297mm)</PresentationFormat>
  <Paragraphs>60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굴림</vt:lpstr>
      <vt:lpstr>Arial</vt:lpstr>
      <vt:lpstr>맑은 고딕</vt:lpstr>
      <vt:lpstr>Yoon 2002_TT</vt:lpstr>
      <vt:lpstr>Wingdings</vt:lpstr>
      <vt:lpstr>HY견고딕</vt:lpstr>
      <vt:lpstr>1_디자인 사용자 지정</vt:lpstr>
      <vt:lpstr>2_디자인 사용자 지정</vt:lpstr>
      <vt:lpstr>디자인 사용자 지정</vt:lpstr>
      <vt:lpstr>3_디자인 사용자 지정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daniz</cp:lastModifiedBy>
  <cp:revision>2156</cp:revision>
  <dcterms:created xsi:type="dcterms:W3CDTF">2011-08-23T09:45:48Z</dcterms:created>
  <dcterms:modified xsi:type="dcterms:W3CDTF">2014-04-15T14:15:21Z</dcterms:modified>
</cp:coreProperties>
</file>