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12"/>
  </p:notesMasterIdLst>
  <p:sldIdLst>
    <p:sldId id="256" r:id="rId3"/>
    <p:sldId id="328" r:id="rId4"/>
    <p:sldId id="265" r:id="rId5"/>
    <p:sldId id="322" r:id="rId6"/>
    <p:sldId id="324" r:id="rId7"/>
    <p:sldId id="326" r:id="rId8"/>
    <p:sldId id="327" r:id="rId9"/>
    <p:sldId id="288" r:id="rId10"/>
    <p:sldId id="32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D6E3D"/>
    <a:srgbClr val="8F94A4"/>
    <a:srgbClr val="444D57"/>
    <a:srgbClr val="666E8A"/>
    <a:srgbClr val="FCFBF7"/>
    <a:srgbClr val="F8FAF7"/>
    <a:srgbClr val="3C4750"/>
    <a:srgbClr val="433D3C"/>
    <a:srgbClr val="765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2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57" y="165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3C77-A78C-4252-8C67-1586AC059ABC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89E83-3291-442D-B23D-7491AF5F72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4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0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3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7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9"/>
          <p:cNvSpPr txBox="1"/>
          <p:nvPr userDrawn="1"/>
        </p:nvSpPr>
        <p:spPr>
          <a:xfrm>
            <a:off x="838200" y="6374445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93634" y="0"/>
            <a:ext cx="714526" cy="1179982"/>
          </a:xfrm>
          <a:prstGeom prst="rect">
            <a:avLst/>
          </a:prstGeom>
          <a:solidFill>
            <a:srgbClr val="444D57"/>
          </a:soli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57698" y="55176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211E20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635500" y="53070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9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1491176"/>
            <a:ext cx="1997612" cy="562707"/>
          </a:xfrm>
          <a:prstGeom prst="rect">
            <a:avLst/>
          </a:prstGeom>
          <a:solidFill>
            <a:srgbClr val="44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389476" y="5428903"/>
            <a:ext cx="1802524" cy="442793"/>
          </a:xfrm>
          <a:prstGeom prst="rect">
            <a:avLst/>
          </a:prstGeom>
          <a:solidFill>
            <a:srgbClr val="44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86582" y="468844"/>
            <a:ext cx="8192759" cy="4178106"/>
            <a:chOff x="956602" y="393894"/>
            <a:chExt cx="8192759" cy="4178106"/>
          </a:xfrm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grpSpPr>
        <p:cxnSp>
          <p:nvCxnSpPr>
            <p:cNvPr id="6" name="直接连接符 5"/>
            <p:cNvCxnSpPr/>
            <p:nvPr/>
          </p:nvCxnSpPr>
          <p:spPr>
            <a:xfrm>
              <a:off x="1005840" y="460085"/>
              <a:ext cx="8143521" cy="0"/>
            </a:xfrm>
            <a:prstGeom prst="line">
              <a:avLst/>
            </a:prstGeom>
            <a:ln w="127000">
              <a:solidFill>
                <a:srgbClr val="666E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56602" y="393894"/>
              <a:ext cx="0" cy="4178106"/>
            </a:xfrm>
            <a:prstGeom prst="line">
              <a:avLst/>
            </a:prstGeom>
            <a:ln w="127000">
              <a:solidFill>
                <a:srgbClr val="666E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3385200" y="2053883"/>
            <a:ext cx="7779433" cy="4318781"/>
            <a:chOff x="3385200" y="2053883"/>
            <a:chExt cx="7779433" cy="4318781"/>
          </a:xfrm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grpSpPr>
        <p:cxnSp>
          <p:nvCxnSpPr>
            <p:cNvPr id="9" name="直接连接符 8"/>
            <p:cNvCxnSpPr/>
            <p:nvPr/>
          </p:nvCxnSpPr>
          <p:spPr>
            <a:xfrm>
              <a:off x="3385200" y="6307439"/>
              <a:ext cx="7779433" cy="0"/>
            </a:xfrm>
            <a:prstGeom prst="line">
              <a:avLst/>
            </a:prstGeom>
            <a:ln w="127000">
              <a:solidFill>
                <a:srgbClr val="666E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099407" y="2053883"/>
              <a:ext cx="0" cy="4318781"/>
            </a:xfrm>
            <a:prstGeom prst="line">
              <a:avLst/>
            </a:prstGeom>
            <a:ln w="127000">
              <a:solidFill>
                <a:srgbClr val="666E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626190" y="4638558"/>
            <a:ext cx="2777006" cy="1049795"/>
            <a:chOff x="4076117" y="5457031"/>
            <a:chExt cx="3085465" cy="1429622"/>
          </a:xfrm>
        </p:grpSpPr>
        <p:sp>
          <p:nvSpPr>
            <p:cNvPr id="40" name="TextBox 82"/>
            <p:cNvSpPr txBox="1"/>
            <p:nvPr/>
          </p:nvSpPr>
          <p:spPr>
            <a:xfrm>
              <a:off x="4076117" y="5457031"/>
              <a:ext cx="3085465" cy="1429622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33D3C"/>
                  </a:solidFill>
                  <a:cs typeface="+mn-ea"/>
                  <a:sym typeface="+mn-lt"/>
                </a:rPr>
                <a:t>项目成员</a:t>
              </a:r>
              <a:r>
                <a:rPr lang="en-US" altLang="zh-CN" sz="2000" b="1" dirty="0">
                  <a:solidFill>
                    <a:srgbClr val="433D3C"/>
                  </a:solidFill>
                  <a:cs typeface="+mn-ea"/>
                  <a:sym typeface="+mn-lt"/>
                </a:rPr>
                <a:t>:</a:t>
              </a:r>
              <a:endParaRPr lang="zh-CN" altLang="en-US" sz="2000" b="1" dirty="0">
                <a:solidFill>
                  <a:srgbClr val="433D3C"/>
                </a:solidFill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33D3C"/>
                  </a:solidFill>
                  <a:cs typeface="+mn-ea"/>
                  <a:sym typeface="+mn-lt"/>
                </a:rPr>
                <a:t>黄后榕</a:t>
              </a:r>
              <a:r>
                <a:rPr lang="en-US" altLang="zh-CN" sz="2000" b="1" dirty="0">
                  <a:solidFill>
                    <a:srgbClr val="433D3C"/>
                  </a:solidFill>
                  <a:cs typeface="+mn-ea"/>
                  <a:sym typeface="+mn-lt"/>
                </a:rPr>
                <a:t>, </a:t>
              </a:r>
              <a:r>
                <a:rPr lang="zh-CN" altLang="en-US" sz="2000" b="1" dirty="0">
                  <a:solidFill>
                    <a:srgbClr val="433D3C"/>
                  </a:solidFill>
                  <a:cs typeface="+mn-ea"/>
                  <a:sym typeface="+mn-lt"/>
                </a:rPr>
                <a:t>陈晓敏</a:t>
              </a:r>
              <a:r>
                <a:rPr lang="en-US" altLang="zh-CN" sz="2000" b="1" dirty="0">
                  <a:solidFill>
                    <a:srgbClr val="433D3C"/>
                  </a:solidFill>
                  <a:cs typeface="+mn-ea"/>
                  <a:sym typeface="+mn-lt"/>
                </a:rPr>
                <a:t>, </a:t>
              </a:r>
              <a:r>
                <a:rPr lang="zh-CN" altLang="en-US" sz="2000" b="1" dirty="0">
                  <a:solidFill>
                    <a:srgbClr val="433D3C"/>
                  </a:solidFill>
                  <a:cs typeface="+mn-ea"/>
                  <a:sym typeface="+mn-lt"/>
                </a:rPr>
                <a:t>黄骏宇</a:t>
              </a:r>
            </a:p>
            <a:p>
              <a:pPr algn="l">
                <a:lnSpc>
                  <a:spcPct val="150000"/>
                </a:lnSpc>
              </a:pPr>
              <a:endParaRPr lang="zh-CN" altLang="en-US" sz="2000" b="1" dirty="0">
                <a:solidFill>
                  <a:srgbClr val="433D3C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293998" y="5556935"/>
              <a:ext cx="69989" cy="60134"/>
              <a:chOff x="506918" y="878754"/>
              <a:chExt cx="354013" cy="346076"/>
            </a:xfrm>
            <a:solidFill>
              <a:srgbClr val="F0F2F4"/>
            </a:solidFill>
          </p:grpSpPr>
          <p:sp>
            <p:nvSpPr>
              <p:cNvPr id="36" name="Freeform 11"/>
              <p:cNvSpPr>
                <a:spLocks noEditPoints="1"/>
              </p:cNvSpPr>
              <p:nvPr/>
            </p:nvSpPr>
            <p:spPr bwMode="auto">
              <a:xfrm>
                <a:off x="506918" y="1137517"/>
                <a:ext cx="249238" cy="87313"/>
              </a:xfrm>
              <a:custGeom>
                <a:avLst/>
                <a:gdLst>
                  <a:gd name="T0" fmla="*/ 6 w 66"/>
                  <a:gd name="T1" fmla="*/ 23 h 23"/>
                  <a:gd name="T2" fmla="*/ 23 w 66"/>
                  <a:gd name="T3" fmla="*/ 23 h 23"/>
                  <a:gd name="T4" fmla="*/ 30 w 66"/>
                  <a:gd name="T5" fmla="*/ 17 h 23"/>
                  <a:gd name="T6" fmla="*/ 30 w 66"/>
                  <a:gd name="T7" fmla="*/ 11 h 23"/>
                  <a:gd name="T8" fmla="*/ 36 w 66"/>
                  <a:gd name="T9" fmla="*/ 11 h 23"/>
                  <a:gd name="T10" fmla="*/ 36 w 66"/>
                  <a:gd name="T11" fmla="*/ 17 h 23"/>
                  <a:gd name="T12" fmla="*/ 42 w 66"/>
                  <a:gd name="T13" fmla="*/ 23 h 23"/>
                  <a:gd name="T14" fmla="*/ 60 w 66"/>
                  <a:gd name="T15" fmla="*/ 23 h 23"/>
                  <a:gd name="T16" fmla="*/ 66 w 66"/>
                  <a:gd name="T17" fmla="*/ 17 h 23"/>
                  <a:gd name="T18" fmla="*/ 66 w 66"/>
                  <a:gd name="T19" fmla="*/ 6 h 23"/>
                  <a:gd name="T20" fmla="*/ 60 w 66"/>
                  <a:gd name="T21" fmla="*/ 0 h 23"/>
                  <a:gd name="T22" fmla="*/ 42 w 66"/>
                  <a:gd name="T23" fmla="*/ 0 h 23"/>
                  <a:gd name="T24" fmla="*/ 36 w 66"/>
                  <a:gd name="T25" fmla="*/ 6 h 23"/>
                  <a:gd name="T26" fmla="*/ 36 w 66"/>
                  <a:gd name="T27" fmla="*/ 10 h 23"/>
                  <a:gd name="T28" fmla="*/ 30 w 66"/>
                  <a:gd name="T29" fmla="*/ 10 h 23"/>
                  <a:gd name="T30" fmla="*/ 30 w 66"/>
                  <a:gd name="T31" fmla="*/ 6 h 23"/>
                  <a:gd name="T32" fmla="*/ 23 w 66"/>
                  <a:gd name="T33" fmla="*/ 0 h 23"/>
                  <a:gd name="T34" fmla="*/ 6 w 66"/>
                  <a:gd name="T35" fmla="*/ 0 h 23"/>
                  <a:gd name="T36" fmla="*/ 0 w 66"/>
                  <a:gd name="T37" fmla="*/ 6 h 23"/>
                  <a:gd name="T38" fmla="*/ 0 w 66"/>
                  <a:gd name="T39" fmla="*/ 17 h 23"/>
                  <a:gd name="T40" fmla="*/ 6 w 66"/>
                  <a:gd name="T41" fmla="*/ 23 h 23"/>
                  <a:gd name="T42" fmla="*/ 38 w 66"/>
                  <a:gd name="T43" fmla="*/ 6 h 23"/>
                  <a:gd name="T44" fmla="*/ 42 w 66"/>
                  <a:gd name="T45" fmla="*/ 1 h 23"/>
                  <a:gd name="T46" fmla="*/ 60 w 66"/>
                  <a:gd name="T47" fmla="*/ 1 h 23"/>
                  <a:gd name="T48" fmla="*/ 65 w 66"/>
                  <a:gd name="T49" fmla="*/ 6 h 23"/>
                  <a:gd name="T50" fmla="*/ 65 w 66"/>
                  <a:gd name="T51" fmla="*/ 17 h 23"/>
                  <a:gd name="T52" fmla="*/ 60 w 66"/>
                  <a:gd name="T53" fmla="*/ 22 h 23"/>
                  <a:gd name="T54" fmla="*/ 42 w 66"/>
                  <a:gd name="T55" fmla="*/ 22 h 23"/>
                  <a:gd name="T56" fmla="*/ 38 w 66"/>
                  <a:gd name="T57" fmla="*/ 17 h 23"/>
                  <a:gd name="T58" fmla="*/ 38 w 66"/>
                  <a:gd name="T59" fmla="*/ 6 h 23"/>
                  <a:gd name="T60" fmla="*/ 1 w 66"/>
                  <a:gd name="T61" fmla="*/ 6 h 23"/>
                  <a:gd name="T62" fmla="*/ 6 w 66"/>
                  <a:gd name="T63" fmla="*/ 1 h 23"/>
                  <a:gd name="T64" fmla="*/ 23 w 66"/>
                  <a:gd name="T65" fmla="*/ 1 h 23"/>
                  <a:gd name="T66" fmla="*/ 28 w 66"/>
                  <a:gd name="T67" fmla="*/ 6 h 23"/>
                  <a:gd name="T68" fmla="*/ 28 w 66"/>
                  <a:gd name="T69" fmla="*/ 10 h 23"/>
                  <a:gd name="T70" fmla="*/ 28 w 66"/>
                  <a:gd name="T71" fmla="*/ 11 h 23"/>
                  <a:gd name="T72" fmla="*/ 28 w 66"/>
                  <a:gd name="T73" fmla="*/ 17 h 23"/>
                  <a:gd name="T74" fmla="*/ 23 w 66"/>
                  <a:gd name="T75" fmla="*/ 22 h 23"/>
                  <a:gd name="T76" fmla="*/ 6 w 66"/>
                  <a:gd name="T77" fmla="*/ 22 h 23"/>
                  <a:gd name="T78" fmla="*/ 1 w 66"/>
                  <a:gd name="T79" fmla="*/ 17 h 23"/>
                  <a:gd name="T80" fmla="*/ 1 w 66"/>
                  <a:gd name="T8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6" h="23">
                    <a:moveTo>
                      <a:pt x="6" y="23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7" y="23"/>
                      <a:pt x="30" y="20"/>
                      <a:pt x="30" y="17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20"/>
                      <a:pt x="39" y="23"/>
                      <a:pt x="42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3" y="23"/>
                      <a:pt x="66" y="20"/>
                      <a:pt x="66" y="17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2"/>
                      <a:pt x="63" y="0"/>
                      <a:pt x="60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9" y="0"/>
                      <a:pt x="36" y="2"/>
                      <a:pt x="36" y="6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2"/>
                      <a:pt x="27" y="0"/>
                      <a:pt x="2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0"/>
                      <a:pt x="2" y="23"/>
                      <a:pt x="6" y="23"/>
                    </a:cubicBezTo>
                    <a:close/>
                    <a:moveTo>
                      <a:pt x="38" y="6"/>
                    </a:moveTo>
                    <a:cubicBezTo>
                      <a:pt x="38" y="3"/>
                      <a:pt x="40" y="1"/>
                      <a:pt x="42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3" y="1"/>
                      <a:pt x="65" y="3"/>
                      <a:pt x="65" y="6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9"/>
                      <a:pt x="63" y="22"/>
                      <a:pt x="60" y="22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0" y="22"/>
                      <a:pt x="38" y="19"/>
                      <a:pt x="38" y="17"/>
                    </a:cubicBezTo>
                    <a:lnTo>
                      <a:pt x="38" y="6"/>
                    </a:lnTo>
                    <a:close/>
                    <a:moveTo>
                      <a:pt x="1" y="6"/>
                    </a:moveTo>
                    <a:cubicBezTo>
                      <a:pt x="1" y="3"/>
                      <a:pt x="3" y="1"/>
                      <a:pt x="6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6" y="1"/>
                      <a:pt x="28" y="3"/>
                      <a:pt x="28" y="6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9"/>
                      <a:pt x="26" y="22"/>
                      <a:pt x="23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3" y="22"/>
                      <a:pt x="1" y="19"/>
                      <a:pt x="1" y="17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algn="l">
                  <a:lnSpc>
                    <a:spcPct val="120000"/>
                  </a:lnSpc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8" name="Freeform 13"/>
              <p:cNvSpPr/>
              <p:nvPr/>
            </p:nvSpPr>
            <p:spPr bwMode="auto">
              <a:xfrm>
                <a:off x="811718" y="878754"/>
                <a:ext cx="49213" cy="180975"/>
              </a:xfrm>
              <a:custGeom>
                <a:avLst/>
                <a:gdLst>
                  <a:gd name="T0" fmla="*/ 13 w 13"/>
                  <a:gd name="T1" fmla="*/ 42 h 48"/>
                  <a:gd name="T2" fmla="*/ 9 w 13"/>
                  <a:gd name="T3" fmla="*/ 32 h 48"/>
                  <a:gd name="T4" fmla="*/ 9 w 13"/>
                  <a:gd name="T5" fmla="*/ 0 h 48"/>
                  <a:gd name="T6" fmla="*/ 4 w 13"/>
                  <a:gd name="T7" fmla="*/ 0 h 48"/>
                  <a:gd name="T8" fmla="*/ 4 w 13"/>
                  <a:gd name="T9" fmla="*/ 32 h 48"/>
                  <a:gd name="T10" fmla="*/ 0 w 13"/>
                  <a:gd name="T11" fmla="*/ 42 h 48"/>
                  <a:gd name="T12" fmla="*/ 7 w 13"/>
                  <a:gd name="T13" fmla="*/ 48 h 48"/>
                  <a:gd name="T14" fmla="*/ 13 w 13"/>
                  <a:gd name="T15" fmla="*/ 4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48">
                    <a:moveTo>
                      <a:pt x="13" y="42"/>
                    </a:moveTo>
                    <a:cubicBezTo>
                      <a:pt x="13" y="39"/>
                      <a:pt x="11" y="34"/>
                      <a:pt x="9" y="3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2" y="34"/>
                      <a:pt x="0" y="39"/>
                      <a:pt x="0" y="42"/>
                    </a:cubicBezTo>
                    <a:cubicBezTo>
                      <a:pt x="0" y="46"/>
                      <a:pt x="3" y="48"/>
                      <a:pt x="7" y="48"/>
                    </a:cubicBezTo>
                    <a:cubicBezTo>
                      <a:pt x="10" y="48"/>
                      <a:pt x="13" y="46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algn="l">
                  <a:lnSpc>
                    <a:spcPct val="120000"/>
                  </a:lnSpc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1598295" y="5755355"/>
            <a:ext cx="175762" cy="159605"/>
            <a:chOff x="8666233" y="5405502"/>
            <a:chExt cx="796462" cy="714801"/>
          </a:xfrm>
          <a:solidFill>
            <a:schemeClr val="bg1"/>
          </a:solidFill>
        </p:grpSpPr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8729995" y="5405502"/>
              <a:ext cx="290842" cy="392638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algn="l">
                <a:lnSpc>
                  <a:spcPct val="120000"/>
                </a:lnSpc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8792638" y="5601262"/>
              <a:ext cx="172268" cy="60406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algn="l">
                <a:lnSpc>
                  <a:spcPct val="120000"/>
                </a:lnSpc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9007414" y="5578889"/>
              <a:ext cx="455281" cy="531347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algn="l">
                <a:lnSpc>
                  <a:spcPct val="120000"/>
                </a:lnSpc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8666233" y="5795902"/>
              <a:ext cx="430671" cy="324401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algn="l">
                <a:lnSpc>
                  <a:spcPct val="120000"/>
                </a:lnSpc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9065582" y="5747801"/>
              <a:ext cx="238267" cy="25729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algn="l">
                <a:lnSpc>
                  <a:spcPct val="120000"/>
                </a:lnSpc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9131581" y="5931256"/>
              <a:ext cx="172268" cy="2684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algn="l">
                <a:lnSpc>
                  <a:spcPct val="120000"/>
                </a:lnSpc>
              </a:pPr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61" name="矩形 259"/>
          <p:cNvSpPr>
            <a:spLocks noChangeArrowheads="1"/>
          </p:cNvSpPr>
          <p:nvPr/>
        </p:nvSpPr>
        <p:spPr bwMode="auto">
          <a:xfrm>
            <a:off x="2551411" y="2053596"/>
            <a:ext cx="7089390" cy="1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6200" b="1" cap="all" dirty="0">
                <a:solidFill>
                  <a:schemeClr val="tx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全地形越障运送小车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47385" y="4057650"/>
            <a:ext cx="5158740" cy="1170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创客学生课外科技创新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“夏令营”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开放基金项目立项答辩</a:t>
            </a: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7816" y="377764"/>
            <a:ext cx="2288369" cy="1833104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330833" y="413644"/>
            <a:ext cx="3530333" cy="767452"/>
          </a:xfrm>
          <a:prstGeom prst="rect">
            <a:avLst/>
          </a:prstGeom>
          <a:solidFill>
            <a:srgbClr val="666E8A"/>
          </a:soli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600" b="1" spc="300" dirty="0">
                <a:solidFill>
                  <a:prstClr val="white"/>
                </a:solidFill>
                <a:cs typeface="+mn-ea"/>
                <a:sym typeface="+mn-lt"/>
              </a:rPr>
              <a:t>CONTENT</a:t>
            </a:r>
            <a:endParaRPr lang="zh-CN" altLang="en-US" sz="3600" b="1" spc="3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334963" y="778256"/>
            <a:ext cx="11522075" cy="5678798"/>
            <a:chOff x="334963" y="778256"/>
            <a:chExt cx="11522075" cy="5678798"/>
          </a:xfrm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grpSpPr>
        <p:cxnSp>
          <p:nvCxnSpPr>
            <p:cNvPr id="55" name="直接连接符 54"/>
            <p:cNvCxnSpPr/>
            <p:nvPr/>
          </p:nvCxnSpPr>
          <p:spPr>
            <a:xfrm>
              <a:off x="391345" y="816909"/>
              <a:ext cx="0" cy="5636279"/>
            </a:xfrm>
            <a:prstGeom prst="line">
              <a:avLst/>
            </a:prstGeom>
            <a:ln w="107950" cmpd="thickThin">
              <a:solidFill>
                <a:srgbClr val="3C47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1812955" y="816909"/>
              <a:ext cx="0" cy="5636279"/>
            </a:xfrm>
            <a:prstGeom prst="line">
              <a:avLst/>
            </a:prstGeom>
            <a:ln w="107950" cmpd="thickThin">
              <a:solidFill>
                <a:srgbClr val="3C47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95235" y="6457054"/>
              <a:ext cx="11245590" cy="0"/>
            </a:xfrm>
            <a:prstGeom prst="line">
              <a:avLst/>
            </a:prstGeom>
            <a:ln w="28575">
              <a:solidFill>
                <a:srgbClr val="3C47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334963" y="778256"/>
              <a:ext cx="3016735" cy="0"/>
            </a:xfrm>
            <a:prstGeom prst="line">
              <a:avLst/>
            </a:prstGeom>
            <a:ln w="107950" cmpd="thickThin">
              <a:solidFill>
                <a:srgbClr val="3C47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8840303" y="778256"/>
              <a:ext cx="3016735" cy="0"/>
            </a:xfrm>
            <a:prstGeom prst="line">
              <a:avLst/>
            </a:prstGeom>
            <a:ln w="107950" cmpd="thickThin">
              <a:solidFill>
                <a:srgbClr val="3C47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1710319" y="1996170"/>
            <a:ext cx="3804028" cy="1033507"/>
            <a:chOff x="897426" y="2851251"/>
            <a:chExt cx="3804028" cy="1033507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3" name="矩形 62"/>
            <p:cNvSpPr/>
            <p:nvPr/>
          </p:nvSpPr>
          <p:spPr>
            <a:xfrm>
              <a:off x="4600896" y="2851251"/>
              <a:ext cx="100557" cy="1008236"/>
            </a:xfrm>
            <a:prstGeom prst="rect">
              <a:avLst/>
            </a:prstGeom>
            <a:solidFill>
              <a:srgbClr val="3C4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191" y="2930010"/>
              <a:ext cx="1094712" cy="954748"/>
            </a:xfrm>
            <a:prstGeom prst="rect">
              <a:avLst/>
            </a:prstGeom>
          </p:spPr>
        </p:pic>
        <p:sp>
          <p:nvSpPr>
            <p:cNvPr id="67" name="文本框 66"/>
            <p:cNvSpPr txBox="1"/>
            <p:nvPr/>
          </p:nvSpPr>
          <p:spPr>
            <a:xfrm>
              <a:off x="1950213" y="3116389"/>
              <a:ext cx="26166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CN" altLang="en-US" sz="2400" dirty="0">
                  <a:solidFill>
                    <a:prstClr val="black"/>
                  </a:solidFill>
                  <a:cs typeface="+mn-ea"/>
                  <a:sym typeface="+mn-lt"/>
                </a:rPr>
                <a:t>任务要求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39889" y="3134399"/>
              <a:ext cx="807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97426" y="2851251"/>
              <a:ext cx="3804028" cy="1008236"/>
            </a:xfrm>
            <a:prstGeom prst="rect">
              <a:avLst/>
            </a:prstGeom>
            <a:noFill/>
            <a:ln w="25400">
              <a:solidFill>
                <a:srgbClr val="3C4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838539" y="1996170"/>
            <a:ext cx="3804028" cy="1033507"/>
            <a:chOff x="897426" y="2851251"/>
            <a:chExt cx="3804028" cy="1033507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87" name="矩形 86"/>
            <p:cNvSpPr/>
            <p:nvPr/>
          </p:nvSpPr>
          <p:spPr>
            <a:xfrm>
              <a:off x="4600896" y="2851251"/>
              <a:ext cx="100557" cy="1008236"/>
            </a:xfrm>
            <a:prstGeom prst="rect">
              <a:avLst/>
            </a:prstGeom>
            <a:solidFill>
              <a:srgbClr val="3C4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191" y="2930010"/>
              <a:ext cx="1094712" cy="954748"/>
            </a:xfrm>
            <a:prstGeom prst="rect">
              <a:avLst/>
            </a:prstGeom>
          </p:spPr>
        </p:pic>
        <p:sp>
          <p:nvSpPr>
            <p:cNvPr id="89" name="文本框 88"/>
            <p:cNvSpPr txBox="1"/>
            <p:nvPr/>
          </p:nvSpPr>
          <p:spPr>
            <a:xfrm>
              <a:off x="2041653" y="3150679"/>
              <a:ext cx="26166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CN" altLang="en-US" sz="2400" dirty="0">
                  <a:solidFill>
                    <a:prstClr val="black"/>
                  </a:solidFill>
                  <a:cs typeface="+mn-ea"/>
                  <a:sym typeface="+mn-lt"/>
                </a:rPr>
                <a:t>模块选型</a:t>
              </a: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139889" y="3134399"/>
              <a:ext cx="807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897426" y="2851251"/>
              <a:ext cx="3804028" cy="1008236"/>
            </a:xfrm>
            <a:prstGeom prst="rect">
              <a:avLst/>
            </a:prstGeom>
            <a:noFill/>
            <a:ln w="25400">
              <a:solidFill>
                <a:srgbClr val="3C4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710319" y="3374882"/>
            <a:ext cx="3804028" cy="1129373"/>
            <a:chOff x="897426" y="2851251"/>
            <a:chExt cx="3804028" cy="1129373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3" name="矩形 92"/>
            <p:cNvSpPr/>
            <p:nvPr/>
          </p:nvSpPr>
          <p:spPr>
            <a:xfrm>
              <a:off x="4600896" y="2851251"/>
              <a:ext cx="100557" cy="1008236"/>
            </a:xfrm>
            <a:prstGeom prst="rect">
              <a:avLst/>
            </a:prstGeom>
            <a:solidFill>
              <a:srgbClr val="3C4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191" y="2930010"/>
              <a:ext cx="1094712" cy="954748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2008403" y="3150679"/>
              <a:ext cx="261661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CN" altLang="en-US" sz="2400" dirty="0">
                  <a:solidFill>
                    <a:prstClr val="black"/>
                  </a:solidFill>
                  <a:cs typeface="+mn-ea"/>
                  <a:sym typeface="+mn-lt"/>
                </a:rPr>
                <a:t>端口分配</a:t>
              </a:r>
            </a:p>
            <a:p>
              <a:pPr algn="ctr" defTabSz="457200"/>
              <a:endParaRPr lang="zh-CN" alt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139889" y="3134399"/>
              <a:ext cx="807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897426" y="2851251"/>
              <a:ext cx="3804028" cy="1008236"/>
            </a:xfrm>
            <a:prstGeom prst="rect">
              <a:avLst/>
            </a:prstGeom>
            <a:noFill/>
            <a:ln w="25400">
              <a:solidFill>
                <a:srgbClr val="3C4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838539" y="3374882"/>
            <a:ext cx="3804028" cy="1033507"/>
            <a:chOff x="897426" y="2851251"/>
            <a:chExt cx="3804028" cy="1033507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9" name="矩形 98"/>
            <p:cNvSpPr/>
            <p:nvPr/>
          </p:nvSpPr>
          <p:spPr>
            <a:xfrm>
              <a:off x="4600896" y="2851251"/>
              <a:ext cx="100557" cy="1008236"/>
            </a:xfrm>
            <a:prstGeom prst="rect">
              <a:avLst/>
            </a:prstGeom>
            <a:solidFill>
              <a:srgbClr val="3C4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191" y="2930010"/>
              <a:ext cx="1094712" cy="954748"/>
            </a:xfrm>
            <a:prstGeom prst="rect">
              <a:avLst/>
            </a:prstGeom>
          </p:spPr>
        </p:pic>
        <p:sp>
          <p:nvSpPr>
            <p:cNvPr id="101" name="文本框 100"/>
            <p:cNvSpPr txBox="1"/>
            <p:nvPr/>
          </p:nvSpPr>
          <p:spPr>
            <a:xfrm>
              <a:off x="2041653" y="3150679"/>
              <a:ext cx="26166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CN" altLang="en-US" sz="2400" dirty="0">
                  <a:solidFill>
                    <a:prstClr val="black"/>
                  </a:solidFill>
                  <a:cs typeface="+mn-ea"/>
                  <a:sym typeface="+mn-lt"/>
                </a:rPr>
                <a:t>程序流程图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39889" y="3134399"/>
              <a:ext cx="807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897426" y="2851251"/>
              <a:ext cx="3804028" cy="1008236"/>
            </a:xfrm>
            <a:prstGeom prst="rect">
              <a:avLst/>
            </a:prstGeom>
            <a:noFill/>
            <a:ln w="25400">
              <a:solidFill>
                <a:srgbClr val="3C4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1710319" y="4753594"/>
            <a:ext cx="3804028" cy="1033507"/>
            <a:chOff x="897426" y="2851251"/>
            <a:chExt cx="3804028" cy="1033507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32" name="矩形 131"/>
            <p:cNvSpPr/>
            <p:nvPr/>
          </p:nvSpPr>
          <p:spPr>
            <a:xfrm>
              <a:off x="4600896" y="2851251"/>
              <a:ext cx="100557" cy="1008236"/>
            </a:xfrm>
            <a:prstGeom prst="rect">
              <a:avLst/>
            </a:prstGeom>
            <a:solidFill>
              <a:srgbClr val="3C4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33" name="图片 132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191" y="2930010"/>
              <a:ext cx="1094712" cy="954748"/>
            </a:xfrm>
            <a:prstGeom prst="rect">
              <a:avLst/>
            </a:prstGeom>
          </p:spPr>
        </p:pic>
        <p:sp>
          <p:nvSpPr>
            <p:cNvPr id="134" name="文本框 133"/>
            <p:cNvSpPr txBox="1"/>
            <p:nvPr/>
          </p:nvSpPr>
          <p:spPr>
            <a:xfrm>
              <a:off x="2008403" y="3150679"/>
              <a:ext cx="26166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buClrTx/>
                <a:buSzTx/>
                <a:buFontTx/>
              </a:pPr>
              <a:r>
                <a:rPr lang="zh-CN" altLang="en-US" sz="2400" dirty="0">
                  <a:solidFill>
                    <a:prstClr val="black"/>
                  </a:solidFill>
                  <a:cs typeface="+mn-ea"/>
                  <a:sym typeface="+mn-lt"/>
                </a:rPr>
                <a:t>问题与方案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139889" y="3134399"/>
              <a:ext cx="807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897426" y="2851251"/>
              <a:ext cx="3804028" cy="1008236"/>
            </a:xfrm>
            <a:prstGeom prst="rect">
              <a:avLst/>
            </a:prstGeom>
            <a:noFill/>
            <a:ln w="25400">
              <a:solidFill>
                <a:srgbClr val="3C4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838539" y="4753594"/>
            <a:ext cx="3804028" cy="1033507"/>
            <a:chOff x="897426" y="2851251"/>
            <a:chExt cx="3804028" cy="1033507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38" name="矩形 137"/>
            <p:cNvSpPr/>
            <p:nvPr/>
          </p:nvSpPr>
          <p:spPr>
            <a:xfrm>
              <a:off x="4600896" y="2851251"/>
              <a:ext cx="100557" cy="1008236"/>
            </a:xfrm>
            <a:prstGeom prst="rect">
              <a:avLst/>
            </a:prstGeom>
            <a:solidFill>
              <a:srgbClr val="3C4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191" y="2930010"/>
              <a:ext cx="1094712" cy="954748"/>
            </a:xfrm>
            <a:prstGeom prst="rect">
              <a:avLst/>
            </a:prstGeom>
          </p:spPr>
        </p:pic>
        <p:sp>
          <p:nvSpPr>
            <p:cNvPr id="140" name="文本框 139"/>
            <p:cNvSpPr txBox="1"/>
            <p:nvPr/>
          </p:nvSpPr>
          <p:spPr>
            <a:xfrm>
              <a:off x="1825753" y="3202459"/>
              <a:ext cx="26166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buClrTx/>
                <a:buSzTx/>
                <a:buFontTx/>
              </a:pPr>
              <a:r>
                <a:rPr lang="zh-CN" altLang="en-US" sz="2400" dirty="0">
                  <a:solidFill>
                    <a:prstClr val="black"/>
                  </a:solidFill>
                  <a:cs typeface="+mn-ea"/>
                  <a:sym typeface="+mn-lt"/>
                </a:rPr>
                <a:t>总结</a:t>
              </a: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139889" y="3134399"/>
              <a:ext cx="807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06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897426" y="2851251"/>
              <a:ext cx="3804028" cy="1008236"/>
            </a:xfrm>
            <a:prstGeom prst="rect">
              <a:avLst/>
            </a:prstGeom>
            <a:noFill/>
            <a:ln w="25400">
              <a:solidFill>
                <a:srgbClr val="3C4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84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57063" y="551761"/>
            <a:ext cx="1929232" cy="6791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任务要求</a:t>
            </a:r>
          </a:p>
        </p:txBody>
      </p:sp>
      <p:pic>
        <p:nvPicPr>
          <p:cNvPr id="12" name="图片 5">
            <a:extLst>
              <a:ext uri="{FF2B5EF4-FFF2-40B4-BE49-F238E27FC236}">
                <a16:creationId xmlns:a16="http://schemas.microsoft.com/office/drawing/2014/main" id="{6F740528-3C9D-21FD-C6B7-E97AC02B5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795" y="3423007"/>
            <a:ext cx="5063222" cy="3145197"/>
          </a:xfrm>
          <a:prstGeom prst="rect">
            <a:avLst/>
          </a:prstGeom>
        </p:spPr>
      </p:pic>
      <p:pic>
        <p:nvPicPr>
          <p:cNvPr id="15" name="图片 5" descr="1687740780888">
            <a:extLst>
              <a:ext uri="{FF2B5EF4-FFF2-40B4-BE49-F238E27FC236}">
                <a16:creationId xmlns:a16="http://schemas.microsoft.com/office/drawing/2014/main" id="{7401B0AB-E072-2364-DBC8-7379D81D1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60" y="3423007"/>
            <a:ext cx="5789930" cy="21532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DE435F-B474-4CF1-755A-B041CC9AE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21" y="1451561"/>
            <a:ext cx="10200690" cy="152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C82A8B6-7F24-932C-335E-B88C86FB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7" y="1341008"/>
            <a:ext cx="986729" cy="208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365C2-83DB-EF7A-0896-A235314A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58" y="1429913"/>
            <a:ext cx="1650458" cy="15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00AB8-78C9-CF2D-7815-957156D64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7" y="1429913"/>
            <a:ext cx="1650458" cy="145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F78161-6E8A-4397-A9EE-F44B9FF2D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4" y="3575388"/>
            <a:ext cx="2629703" cy="103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5BC46-111B-FDD5-FE4A-0C16DB67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591" y="3345662"/>
            <a:ext cx="1148537" cy="83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7E7A4-0BCE-7A56-8424-F6637514C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52" y="3121722"/>
            <a:ext cx="1365457" cy="14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8AD131-1411-0511-D218-089DAADD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70" y="4780087"/>
            <a:ext cx="1868690" cy="144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EBE77-96C3-9EAE-555A-E4A5CE85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608" y="4710791"/>
            <a:ext cx="1386659" cy="94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56BA59-7C46-DD18-4900-C14882D1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15" y="4780087"/>
            <a:ext cx="1493453" cy="167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标题 2">
            <a:extLst>
              <a:ext uri="{FF2B5EF4-FFF2-40B4-BE49-F238E27FC236}">
                <a16:creationId xmlns:a16="http://schemas.microsoft.com/office/drawing/2014/main" id="{F19A9578-8F98-9224-9FAA-C665EFA4E51E}"/>
              </a:ext>
            </a:extLst>
          </p:cNvPr>
          <p:cNvSpPr txBox="1">
            <a:spLocks/>
          </p:cNvSpPr>
          <p:nvPr/>
        </p:nvSpPr>
        <p:spPr>
          <a:xfrm>
            <a:off x="1457063" y="551761"/>
            <a:ext cx="1929232" cy="679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11E20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模块选型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0A2E8B-0AD2-FE65-0DE6-EE71849CE1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9094" y="876021"/>
            <a:ext cx="3898761" cy="53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3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2">
            <a:extLst>
              <a:ext uri="{FF2B5EF4-FFF2-40B4-BE49-F238E27FC236}">
                <a16:creationId xmlns:a16="http://schemas.microsoft.com/office/drawing/2014/main" id="{F19A9578-8F98-9224-9FAA-C665EFA4E51E}"/>
              </a:ext>
            </a:extLst>
          </p:cNvPr>
          <p:cNvSpPr txBox="1">
            <a:spLocks/>
          </p:cNvSpPr>
          <p:nvPr/>
        </p:nvSpPr>
        <p:spPr>
          <a:xfrm>
            <a:off x="1457063" y="551761"/>
            <a:ext cx="1929232" cy="679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11E20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端口规划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72DD8-BBBB-DBA8-F78B-25DD5515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98" y="1624667"/>
            <a:ext cx="5453102" cy="4681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0F1AB-0314-79E4-AE56-BFBD23F44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233" y="354470"/>
            <a:ext cx="5324514" cy="220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9CA64-2BE3-7BFA-C1A2-FBAF857F4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873" y="4505960"/>
            <a:ext cx="1793721" cy="18002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E89548-8AB6-9DA2-FF75-5691216CB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479" y="2870749"/>
            <a:ext cx="3748115" cy="13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0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08A90-3CD0-92EC-4D6E-17DEBFE5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32" y="332631"/>
            <a:ext cx="9158313" cy="2979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6FF7F-2D9B-FDD6-83F8-7FE74F082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614" y="3464169"/>
            <a:ext cx="8496748" cy="3333981"/>
          </a:xfrm>
          <a:prstGeom prst="rect">
            <a:avLst/>
          </a:prstGeo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3EE561F5-D081-407B-EBD4-A1DDD0B2E17A}"/>
              </a:ext>
            </a:extLst>
          </p:cNvPr>
          <p:cNvSpPr txBox="1">
            <a:spLocks/>
          </p:cNvSpPr>
          <p:nvPr/>
        </p:nvSpPr>
        <p:spPr>
          <a:xfrm>
            <a:off x="1482184" y="764260"/>
            <a:ext cx="612897" cy="21160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11E20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循迹模块</a:t>
            </a: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DDA5201-C669-A532-57D3-A7F4C6C64059}"/>
              </a:ext>
            </a:extLst>
          </p:cNvPr>
          <p:cNvSpPr txBox="1">
            <a:spLocks/>
          </p:cNvSpPr>
          <p:nvPr/>
        </p:nvSpPr>
        <p:spPr>
          <a:xfrm>
            <a:off x="1482184" y="3977664"/>
            <a:ext cx="612897" cy="21160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11E20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颜色识别</a:t>
            </a:r>
          </a:p>
        </p:txBody>
      </p:sp>
    </p:spTree>
    <p:extLst>
      <p:ext uri="{BB962C8B-B14F-4D97-AF65-F5344CB8AC3E}">
        <p14:creationId xmlns:p14="http://schemas.microsoft.com/office/powerpoint/2010/main" val="2090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D13E74-514C-C1D7-D5EE-67A56C27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36" y="551761"/>
            <a:ext cx="7040744" cy="6058188"/>
          </a:xfrm>
          <a:prstGeom prst="rect">
            <a:avLst/>
          </a:prstGeo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459DFADF-FB9B-9857-42D7-CC43BBCD7F16}"/>
              </a:ext>
            </a:extLst>
          </p:cNvPr>
          <p:cNvSpPr txBox="1">
            <a:spLocks/>
          </p:cNvSpPr>
          <p:nvPr/>
        </p:nvSpPr>
        <p:spPr>
          <a:xfrm>
            <a:off x="1457063" y="551761"/>
            <a:ext cx="1929232" cy="679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11E20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主程序</a:t>
            </a:r>
          </a:p>
        </p:txBody>
      </p:sp>
    </p:spTree>
    <p:extLst>
      <p:ext uri="{BB962C8B-B14F-4D97-AF65-F5344CB8AC3E}">
        <p14:creationId xmlns:p14="http://schemas.microsoft.com/office/powerpoint/2010/main" val="177792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prstClr val="black"/>
                </a:solidFill>
                <a:cs typeface="+mn-ea"/>
                <a:sym typeface="+mn-lt"/>
              </a:rPr>
              <a:t>问题与方案</a:t>
            </a:r>
            <a:br>
              <a:rPr lang="zh-CN" altLang="en-US" sz="2400" dirty="0">
                <a:solidFill>
                  <a:prstClr val="black"/>
                </a:solidFill>
                <a:cs typeface="+mn-ea"/>
                <a:sym typeface="+mn-lt"/>
              </a:rPr>
            </a:b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29970-7B09-FBF9-002F-8373A7375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98" y="1131392"/>
            <a:ext cx="8103924" cy="5467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6715" y="426720"/>
            <a:ext cx="11338560" cy="6004560"/>
          </a:xfrm>
          <a:prstGeom prst="rect">
            <a:avLst/>
          </a:prstGeom>
          <a:noFill/>
          <a:ln>
            <a:solidFill>
              <a:srgbClr val="3C47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96695" y="2769235"/>
            <a:ext cx="9197975" cy="64516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创客学生课外科技创新“夏令营”开放基金项目立项答辩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01092" y="3900899"/>
            <a:ext cx="7806690" cy="111696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zh-CN" altLang="en-US" sz="6665" b="1" dirty="0">
                <a:solidFill>
                  <a:srgbClr val="2D6E3D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请各位老师批评指导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379644" y="5195247"/>
            <a:ext cx="7514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-1392360" y="904942"/>
            <a:ext cx="3638149" cy="1489341"/>
            <a:chOff x="-1081730" y="697235"/>
            <a:chExt cx="3164556" cy="1295467"/>
          </a:xfrm>
        </p:grpSpPr>
        <p:sp>
          <p:nvSpPr>
            <p:cNvPr id="3" name="矩形: 圆角 2"/>
            <p:cNvSpPr/>
            <p:nvPr/>
          </p:nvSpPr>
          <p:spPr>
            <a:xfrm>
              <a:off x="-1081730" y="697235"/>
              <a:ext cx="3164556" cy="12954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851402" y="800537"/>
              <a:ext cx="1095022" cy="1095022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97497" y="953457"/>
              <a:ext cx="808669" cy="808669"/>
            </a:xfrm>
            <a:prstGeom prst="rect">
              <a:avLst/>
            </a:prstGeom>
          </p:spPr>
        </p:pic>
      </p:grpSp>
      <p:sp>
        <p:nvSpPr>
          <p:cNvPr id="19" name="矩形: 圆角 18"/>
          <p:cNvSpPr/>
          <p:nvPr/>
        </p:nvSpPr>
        <p:spPr>
          <a:xfrm>
            <a:off x="9893837" y="904942"/>
            <a:ext cx="3638149" cy="148934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lum bright="-12000" contrast="-6000"/>
          </a:blip>
          <a:stretch>
            <a:fillRect/>
          </a:stretch>
        </p:blipFill>
        <p:spPr>
          <a:xfrm>
            <a:off x="3916045" y="-125730"/>
            <a:ext cx="4438015" cy="3554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8534925-7eb5-408c-b310-73704a487b62"/>
  <p:tag name="COMMONDATA" val="eyJoZGlkIjoiZDczYjRmZDA1NWU2MDI1YTUwZjRjMjY3YTc2Mjg0MmM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dxytg44">
      <a:majorFont>
        <a:latin typeface="印品黑体"/>
        <a:ea typeface="微软雅黑"/>
        <a:cs typeface=""/>
      </a:majorFont>
      <a:minorFont>
        <a:latin typeface="印品黑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151</Words>
  <Application>Microsoft Office PowerPoint</Application>
  <PresentationFormat>Widescreen</PresentationFormat>
  <Paragraphs>32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微软雅黑</vt:lpstr>
      <vt:lpstr>印品黑体</vt:lpstr>
      <vt:lpstr>Arial</vt:lpstr>
      <vt:lpstr>Calibri</vt:lpstr>
      <vt:lpstr>第一PPT，www.1ppt.com</vt:lpstr>
      <vt:lpstr>自定义设计方案</vt:lpstr>
      <vt:lpstr>PowerPoint Presentation</vt:lpstr>
      <vt:lpstr>PowerPoint Presentation</vt:lpstr>
      <vt:lpstr>任务要求</vt:lpstr>
      <vt:lpstr>PowerPoint Presentation</vt:lpstr>
      <vt:lpstr>PowerPoint Presentation</vt:lpstr>
      <vt:lpstr>PowerPoint Presentation</vt:lpstr>
      <vt:lpstr>PowerPoint Presentation</vt:lpstr>
      <vt:lpstr>问题与方案 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ROSE</cp:lastModifiedBy>
  <cp:revision>182</cp:revision>
  <dcterms:created xsi:type="dcterms:W3CDTF">2021-11-15T06:08:00Z</dcterms:created>
  <dcterms:modified xsi:type="dcterms:W3CDTF">2023-07-27T02:44:53Z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BA63230FC7AC4985863776BAE1C6D33D_13</vt:lpwstr>
  </property>
  <property fmtid="{D5CDD505-2E9C-101B-9397-08002B2CF9AE}" pid="3" name="KSOProductBuildVer">
    <vt:lpwstr>2052-11.1.0.14309</vt:lpwstr>
  </property>
</Properties>
</file>