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82" r:id="rId9"/>
    <p:sldId id="261" r:id="rId10"/>
    <p:sldId id="263" r:id="rId11"/>
    <p:sldId id="269" r:id="rId12"/>
    <p:sldId id="296" r:id="rId13"/>
    <p:sldId id="295" r:id="rId14"/>
    <p:sldId id="270" r:id="rId15"/>
    <p:sldId id="265" r:id="rId16"/>
    <p:sldId id="268" r:id="rId17"/>
    <p:sldId id="267" r:id="rId18"/>
    <p:sldId id="266" r:id="rId19"/>
    <p:sldId id="279" r:id="rId20"/>
    <p:sldId id="280" r:id="rId21"/>
    <p:sldId id="271" r:id="rId22"/>
    <p:sldId id="286" r:id="rId23"/>
    <p:sldId id="272" r:id="rId24"/>
    <p:sldId id="274" r:id="rId25"/>
    <p:sldId id="275" r:id="rId26"/>
    <p:sldId id="281" r:id="rId27"/>
    <p:sldId id="283" r:id="rId28"/>
    <p:sldId id="284" r:id="rId29"/>
    <p:sldId id="285" r:id="rId30"/>
    <p:sldId id="287" r:id="rId31"/>
    <p:sldId id="288" r:id="rId32"/>
    <p:sldId id="289" r:id="rId33"/>
    <p:sldId id="291" r:id="rId34"/>
    <p:sldId id="292" r:id="rId35"/>
    <p:sldId id="290" r:id="rId36"/>
    <p:sldId id="293" r:id="rId37"/>
    <p:sldId id="294" r:id="rId38"/>
    <p:sldId id="297" r:id="rId39"/>
    <p:sldId id="298" r:id="rId40"/>
    <p:sldId id="324" r:id="rId41"/>
    <p:sldId id="325" r:id="rId42"/>
    <p:sldId id="326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220" y="138430"/>
            <a:ext cx="6363335" cy="3554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42553"/>
            <a:ext cx="9144000" cy="2387600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分布式设计模式漫谈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228"/>
            <a:ext cx="9144000" cy="1655762"/>
          </a:xfrm>
        </p:spPr>
        <p:txBody>
          <a:bodyPr/>
          <a:p>
            <a:r>
              <a:rPr lang="zh-CN" altLang="en-US"/>
              <a:t>欧阳扬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986155" y="4851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>
                <a:latin typeface="黑体" charset="0"/>
                <a:ea typeface="黑体" charset="0"/>
                <a:cs typeface="黑体" charset="0"/>
                <a:sym typeface="+mn-ea"/>
              </a:rPr>
              <a:t>雪崩效应</a:t>
            </a:r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(</a:t>
            </a:r>
            <a:r>
              <a:rPr>
                <a:latin typeface="黑体" charset="0"/>
                <a:ea typeface="黑体" charset="0"/>
                <a:cs typeface="黑体" charset="0"/>
                <a:sym typeface="+mn-ea"/>
              </a:rPr>
              <a:t>Cascading failure</a:t>
            </a:r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)</a:t>
            </a:r>
            <a:endParaRPr 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811020"/>
            <a:ext cx="7534275" cy="4327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68920" y="2148205"/>
            <a:ext cx="423481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800"/>
              <a:t>吞吐 </a:t>
            </a:r>
            <a:r>
              <a:rPr lang="en-US" altLang="zh-CN" sz="3800"/>
              <a:t>x </a:t>
            </a:r>
            <a:r>
              <a:rPr lang="zh-CN" altLang="en-US" sz="3800"/>
              <a:t>延迟 </a:t>
            </a:r>
            <a:r>
              <a:rPr lang="en-US" altLang="zh-CN" sz="3800"/>
              <a:t>= </a:t>
            </a:r>
            <a:r>
              <a:rPr lang="zh-CN" altLang="en-US" sz="3800">
                <a:sym typeface="+mn-ea"/>
              </a:rPr>
              <a:t>并发</a:t>
            </a:r>
            <a:endParaRPr lang="zh-CN" altLang="en-US" sz="3800"/>
          </a:p>
          <a:p>
            <a:pPr algn="l"/>
            <a:endParaRPr lang="en-US" altLang="zh-CN" sz="3200"/>
          </a:p>
          <a:p>
            <a:pPr algn="l"/>
            <a:r>
              <a:rPr lang="en-US" altLang="zh-CN" sz="3000"/>
              <a:t>10000/s * 0.1s = 1000</a:t>
            </a:r>
            <a:endParaRPr lang="en-US" altLang="zh-CN" sz="3000"/>
          </a:p>
          <a:p>
            <a:pPr algn="l"/>
            <a:endParaRPr lang="en-US" altLang="zh-CN" sz="3000"/>
          </a:p>
          <a:p>
            <a:pPr algn="l"/>
            <a:r>
              <a:rPr lang="en-US" altLang="zh-CN" sz="3000">
                <a:sym typeface="+mn-ea"/>
              </a:rPr>
              <a:t>10000/s * </a:t>
            </a:r>
            <a:r>
              <a:rPr lang="en-US" altLang="zh-CN" sz="3000">
                <a:solidFill>
                  <a:srgbClr val="FF0000"/>
                </a:solidFill>
                <a:sym typeface="+mn-ea"/>
              </a:rPr>
              <a:t>10s</a:t>
            </a:r>
            <a:r>
              <a:rPr lang="en-US" altLang="zh-CN" sz="3000">
                <a:sym typeface="+mn-ea"/>
              </a:rPr>
              <a:t> = 100000</a:t>
            </a:r>
            <a:endParaRPr lang="en-US" altLang="zh-CN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240" y="1929765"/>
            <a:ext cx="7176135" cy="47498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965200" y="4851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>
                <a:latin typeface="黑体" charset="0"/>
                <a:ea typeface="黑体" charset="0"/>
                <a:cs typeface="黑体" charset="0"/>
                <a:sym typeface="+mn-ea"/>
              </a:rPr>
              <a:t>雪崩效应</a:t>
            </a:r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(</a:t>
            </a:r>
            <a:r>
              <a:rPr>
                <a:latin typeface="黑体" charset="0"/>
                <a:ea typeface="黑体" charset="0"/>
                <a:cs typeface="黑体" charset="0"/>
                <a:sym typeface="+mn-ea"/>
              </a:rPr>
              <a:t>Cascading failure</a:t>
            </a:r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)</a:t>
            </a:r>
            <a:endParaRPr 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9980" y="2243455"/>
            <a:ext cx="59690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>
                <a:solidFill>
                  <a:srgbClr val="FF0000"/>
                </a:solidFill>
              </a:rPr>
              <a:t>3.A</a:t>
            </a:r>
            <a:endParaRPr lang="en-US" altLang="zh-CN" sz="22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09820" y="3562350"/>
            <a:ext cx="6070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>
                <a:solidFill>
                  <a:srgbClr val="FF0000"/>
                </a:solidFill>
              </a:rPr>
              <a:t>3.B</a:t>
            </a:r>
            <a:endParaRPr lang="en-US" altLang="zh-CN" sz="22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07175" y="2889885"/>
            <a:ext cx="6127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>
                <a:solidFill>
                  <a:srgbClr val="FF0000"/>
                </a:solidFill>
              </a:rPr>
              <a:t>2.D</a:t>
            </a:r>
            <a:endParaRPr lang="en-US" altLang="zh-CN" sz="2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99025" y="4881245"/>
            <a:ext cx="6178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>
                <a:solidFill>
                  <a:srgbClr val="FF0000"/>
                </a:solidFill>
              </a:rPr>
              <a:t>3.C</a:t>
            </a:r>
            <a:endParaRPr lang="en-US" altLang="zh-CN" sz="22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07175" y="4236085"/>
            <a:ext cx="5867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>
                <a:solidFill>
                  <a:srgbClr val="FF0000"/>
                </a:solidFill>
              </a:rPr>
              <a:t>2.E</a:t>
            </a:r>
            <a:endParaRPr lang="en-US" altLang="zh-CN" sz="22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74710" y="3562350"/>
            <a:ext cx="5816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>
                <a:solidFill>
                  <a:srgbClr val="FF0000"/>
                </a:solidFill>
              </a:rPr>
              <a:t>1.F</a:t>
            </a:r>
            <a:endParaRPr lang="zh-CN" altLang="en-US" sz="2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7175" y="1482725"/>
            <a:ext cx="3898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>
                <a:solidFill>
                  <a:schemeClr val="accent6"/>
                </a:solidFill>
              </a:rPr>
              <a:t>H</a:t>
            </a:r>
            <a:endParaRPr lang="en-US" altLang="zh-CN" sz="2200" b="1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74710" y="2157095"/>
            <a:ext cx="3898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>
                <a:solidFill>
                  <a:schemeClr val="accent6"/>
                </a:solidFill>
              </a:rPr>
              <a:t>H</a:t>
            </a:r>
            <a:endParaRPr lang="en-US" altLang="zh-CN" sz="2200" b="1">
              <a:solidFill>
                <a:schemeClr val="accent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4710" y="4726940"/>
            <a:ext cx="3898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>
                <a:solidFill>
                  <a:schemeClr val="accent6"/>
                </a:solidFill>
              </a:rPr>
              <a:t>H</a:t>
            </a:r>
            <a:endParaRPr lang="en-US" altLang="zh-CN" sz="2200" b="1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7175" y="5392420"/>
            <a:ext cx="3898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>
                <a:solidFill>
                  <a:schemeClr val="accent6"/>
                </a:solidFill>
              </a:rPr>
              <a:t>H</a:t>
            </a:r>
            <a:endParaRPr lang="en-US" altLang="zh-CN" sz="22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965200" y="4851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>
                <a:latin typeface="黑体" charset="0"/>
                <a:ea typeface="黑体" charset="0"/>
                <a:cs typeface="黑体" charset="0"/>
                <a:sym typeface="+mn-ea"/>
              </a:rPr>
              <a:t>雪崩效应</a:t>
            </a:r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(</a:t>
            </a:r>
            <a:r>
              <a:rPr>
                <a:latin typeface="黑体" charset="0"/>
                <a:ea typeface="黑体" charset="0"/>
                <a:cs typeface="黑体" charset="0"/>
                <a:sym typeface="+mn-ea"/>
              </a:rPr>
              <a:t>Cascading failure</a:t>
            </a:r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)</a:t>
            </a:r>
            <a:endParaRPr 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5200" y="2418080"/>
            <a:ext cx="577278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局部故障被放大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超时等待</a:t>
            </a:r>
            <a:r>
              <a:rPr lang="en-US" altLang="zh-CN" sz="3200"/>
              <a:t>&amp;</a:t>
            </a:r>
            <a:r>
              <a:rPr lang="zh-CN" altLang="en-US" sz="3200"/>
              <a:t>重试加剧雪崩效应</a:t>
            </a:r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熔断器(Circuit Breaker)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65200" y="230695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关闭状态</a:t>
            </a:r>
            <a:endParaRPr lang="zh-CN" altLang="en-US" sz="48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95" y="2168525"/>
            <a:ext cx="6667500" cy="40246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3545840"/>
            <a:ext cx="2636520" cy="26365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72840" y="1706880"/>
            <a:ext cx="4859020" cy="4664710"/>
          </a:xfrm>
          <a:prstGeom prst="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72840" y="1706880"/>
            <a:ext cx="4859020" cy="4664710"/>
          </a:xfrm>
          <a:prstGeom prst="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熔断器(Circuit Breaker)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65200" y="230695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打开状态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675" y="2080895"/>
            <a:ext cx="6667500" cy="40246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3545840"/>
            <a:ext cx="2636520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熔断器(Circuit Breaker)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65200" y="230695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半打开状态</a:t>
            </a:r>
            <a:endParaRPr lang="zh-CN" altLang="en-US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6535" y="1974850"/>
            <a:ext cx="4220845" cy="46913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3545840"/>
            <a:ext cx="2636520" cy="2636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12715" y="1818640"/>
            <a:ext cx="2805430" cy="4931410"/>
          </a:xfrm>
          <a:prstGeom prst="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63195"/>
            <a:ext cx="7889240" cy="6531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45885" y="676275"/>
            <a:ext cx="4872355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Closed =&gt; Open</a:t>
            </a:r>
            <a:r>
              <a:rPr lang="zh-CN" altLang="en-US"/>
              <a:t>：设定时间窗口内，请求失败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(</a:t>
            </a:r>
            <a:r>
              <a:rPr lang="zh-CN" altLang="en-US"/>
              <a:t>错误、超时</a:t>
            </a:r>
            <a:r>
              <a:rPr lang="en-US" altLang="zh-CN"/>
              <a:t>)</a:t>
            </a:r>
            <a:r>
              <a:rPr lang="zh-CN" altLang="en-US"/>
              <a:t>的比例达到阈值。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Open =&gt; Half-Open</a:t>
            </a:r>
            <a:r>
              <a:rPr lang="zh-CN" altLang="en-US"/>
              <a:t>：等待一段时间。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>
                <a:sym typeface="+mn-ea"/>
              </a:rPr>
              <a:t>Half-Open =&gt; Closed</a:t>
            </a:r>
            <a:r>
              <a:rPr lang="zh-CN" altLang="en-US">
                <a:sym typeface="+mn-ea"/>
              </a:rPr>
              <a:t>：请求连续成功若干次。</a:t>
            </a:r>
            <a:endParaRPr lang="en-US" altLang="zh-CN"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>
                <a:sym typeface="+mn-ea"/>
              </a:rPr>
              <a:t>Half-Open =&gt; Open</a:t>
            </a:r>
            <a:r>
              <a:rPr lang="zh-CN" altLang="en-US">
                <a:sym typeface="+mn-ea"/>
              </a:rPr>
              <a:t>：依旧</a:t>
            </a:r>
            <a:r>
              <a:rPr lang="en-US" altLang="zh-CN">
                <a:sym typeface="+mn-ea"/>
              </a:rPr>
              <a:t>有</a:t>
            </a:r>
            <a:r>
              <a:rPr lang="zh-CN" altLang="en-US">
                <a:sym typeface="+mn-ea"/>
              </a:rPr>
              <a:t>请求失败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超时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限流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(Rate Limiting)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609725"/>
            <a:ext cx="10186035" cy="5248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5200" y="1609725"/>
            <a:ext cx="170434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chemeClr val="tx2"/>
                </a:solidFill>
              </a:rPr>
              <a:t>漏桶</a:t>
            </a:r>
            <a:endParaRPr lang="zh-CN" altLang="en-US" sz="3200" b="1">
              <a:solidFill>
                <a:schemeClr val="tx2"/>
              </a:solidFill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</a:rPr>
              <a:t>(leaky bucket)</a:t>
            </a:r>
            <a:endParaRPr lang="en-US" altLang="zh-CN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609725"/>
            <a:ext cx="7662545" cy="52705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限流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(Rate Limiting)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65200" y="1609725"/>
            <a:ext cx="17799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chemeClr val="tx2"/>
                </a:solidFill>
              </a:rPr>
              <a:t>令牌桶</a:t>
            </a:r>
            <a:endParaRPr lang="zh-CN" altLang="en-US" sz="3200" b="1">
              <a:solidFill>
                <a:schemeClr val="tx2"/>
              </a:solidFill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sym typeface="+mn-ea"/>
              </a:rPr>
              <a:t>(token bucket)</a:t>
            </a:r>
            <a:endParaRPr lang="en-US" altLang="zh-CN" b="1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基于队列的负载均匀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</a:t>
            </a:r>
            <a:r>
              <a:rPr lang="en-US" altLang="zh-CN" sz="2000">
                <a:latin typeface="黑体" charset="0"/>
                <a:ea typeface="黑体" charset="0"/>
                <a:cs typeface="黑体" charset="0"/>
                <a:sym typeface="+mn-ea"/>
              </a:rPr>
              <a:t>Queue-Based Load Leveling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00020"/>
            <a:ext cx="10233660" cy="3453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2655" y="1813560"/>
            <a:ext cx="6600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系统可用性 </a:t>
            </a:r>
            <a:r>
              <a:rPr lang="en-US" altLang="zh-CN" sz="2800"/>
              <a:t>= </a:t>
            </a:r>
            <a:r>
              <a:rPr lang="zh-CN" altLang="en-US" sz="2800"/>
              <a:t>成功处理的请求 </a:t>
            </a:r>
            <a:r>
              <a:rPr lang="en-US" altLang="zh-CN" sz="2800"/>
              <a:t>/ </a:t>
            </a:r>
            <a:r>
              <a:rPr lang="zh-CN" altLang="en-US" sz="2800"/>
              <a:t>请求</a:t>
            </a:r>
            <a:r>
              <a:rPr lang="zh-CN" altLang="en-US" sz="2800">
                <a:sym typeface="+mn-ea"/>
              </a:rPr>
              <a:t>总</a:t>
            </a:r>
            <a:r>
              <a:rPr lang="zh-CN" altLang="en-US" sz="2800"/>
              <a:t>数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110" y="942340"/>
            <a:ext cx="5167630" cy="5485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边车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(Sidecar)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2677160"/>
            <a:ext cx="303847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基于队列的负载均匀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</a:t>
            </a:r>
            <a:r>
              <a:rPr lang="en-US" altLang="zh-CN" sz="2000">
                <a:latin typeface="黑体" charset="0"/>
                <a:ea typeface="黑体" charset="0"/>
                <a:cs typeface="黑体" charset="0"/>
                <a:sym typeface="+mn-ea"/>
              </a:rPr>
              <a:t>Queue-Based Load Leveling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19960"/>
            <a:ext cx="9512300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基于队列的负载均匀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</a:t>
            </a:r>
            <a:r>
              <a:rPr lang="en-US" altLang="zh-CN" sz="2000">
                <a:latin typeface="黑体" charset="0"/>
                <a:ea typeface="黑体" charset="0"/>
                <a:cs typeface="黑体" charset="0"/>
                <a:sym typeface="+mn-ea"/>
              </a:rPr>
              <a:t>Queue-Based Load Leveling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78480"/>
            <a:ext cx="75488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平滑突发的请求量，防止系统过载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同步变异步，空间换时间（延迟增加）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增强系统可用性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应用</a:t>
            </a:r>
            <a:endParaRPr lang="zh-CN" altLang="en-US"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竞争消费者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(Competing Consumers)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910" y="2080260"/>
            <a:ext cx="952627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竞争消费者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(Competing Consumers)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92450"/>
            <a:ext cx="83947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平滑突发的请求量，防止系统过载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方便动态伸缩系统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并发处理请求（牺牲顺序）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增强系统可用性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应用</a:t>
            </a:r>
            <a:endParaRPr lang="zh-CN" altLang="en-US"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网关路由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(Gateway Routing)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6786245" cy="4887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88150" y="3511550"/>
            <a:ext cx="4857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endParaRPr lang="zh-CN" altLang="en-US"/>
          </a:p>
          <a:p>
            <a:r>
              <a:rPr lang="zh-CN" altLang="en-US"/>
              <a:t>路由规则（反向代理）：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gateway.local/</a:t>
            </a:r>
            <a:r>
              <a:rPr lang="en-US" altLang="zh-CN">
                <a:sym typeface="+mn-ea"/>
              </a:rPr>
              <a:t>search/...</a:t>
            </a:r>
            <a:r>
              <a:rPr lang="en-US" altLang="zh-CN"/>
              <a:t>           =&gt; 1.1.1.1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gateway.local/</a:t>
            </a:r>
            <a:r>
              <a:rPr lang="en-US" altLang="zh-CN">
                <a:sym typeface="+mn-ea"/>
              </a:rPr>
              <a:t>order-history/...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=&gt; 2.2.2.2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gateway.local/</a:t>
            </a:r>
            <a:r>
              <a:rPr lang="en-US" altLang="zh-CN">
                <a:sym typeface="+mn-ea"/>
              </a:rPr>
              <a:t>reviews/...</a:t>
            </a:r>
            <a:r>
              <a:rPr lang="en-US" altLang="zh-CN"/>
              <a:t>         </a:t>
            </a:r>
            <a:r>
              <a:rPr lang="en-US" altLang="zh-CN">
                <a:sym typeface="+mn-ea"/>
              </a:rPr>
              <a:t>=&gt; 3.3.3.3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gateway.local/</a:t>
            </a:r>
            <a:r>
              <a:rPr lang="en-US" altLang="zh-CN">
                <a:sym typeface="+mn-ea"/>
              </a:rPr>
              <a:t>cart/...</a:t>
            </a:r>
            <a:r>
              <a:rPr lang="en-US" altLang="zh-CN"/>
              <a:t>               </a:t>
            </a:r>
            <a:r>
              <a:rPr lang="en-US" altLang="zh-CN">
                <a:sym typeface="+mn-ea"/>
              </a:rPr>
              <a:t>=&gt; 4.4.4.4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gateway.local/</a:t>
            </a:r>
            <a:r>
              <a:rPr lang="en-US" altLang="zh-CN">
                <a:sym typeface="+mn-ea"/>
              </a:rPr>
              <a:t>checkout/...</a:t>
            </a:r>
            <a:r>
              <a:rPr lang="en-US" altLang="zh-CN"/>
              <a:t>      </a:t>
            </a:r>
            <a:r>
              <a:rPr lang="en-US" altLang="zh-CN">
                <a:sym typeface="+mn-ea"/>
              </a:rPr>
              <a:t>=&gt; 4.4.4.4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05275"/>
            <a:ext cx="1558925" cy="3289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网关路由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(Gateway Routing)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78480"/>
            <a:ext cx="829437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可以</a:t>
            </a:r>
            <a:r>
              <a:rPr lang="zh-CN" altLang="en-US" sz="3200"/>
              <a:t>通过单一端点 </a:t>
            </a:r>
            <a:r>
              <a:rPr lang="en-US" altLang="zh-CN" sz="3200"/>
              <a:t>(gateway) </a:t>
            </a:r>
            <a:r>
              <a:rPr lang="zh-CN" altLang="en-US" sz="3200"/>
              <a:t>访问任意服务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统一的通信协议 </a:t>
            </a:r>
            <a:r>
              <a:rPr lang="en-US" altLang="zh-CN" sz="3200"/>
              <a:t>(customer &lt;=&gt; gateway)</a:t>
            </a:r>
            <a:endParaRPr lang="zh-CN" altLang="en-US" sz="3200">
              <a:sym typeface="+mn-ea"/>
            </a:endParaRPr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作为外部流量入口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方便操控流量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特性</a:t>
            </a:r>
            <a:endParaRPr lang="zh-CN" altLang="en-US"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网关路由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(Gateway Routing)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92450"/>
            <a:ext cx="1125918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简化客户端代码、配置</a:t>
            </a:r>
            <a:endParaRPr lang="zh-CN" altLang="en-US" sz="3200">
              <a:sym typeface="+mn-ea"/>
            </a:endParaRPr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客户端对后端服务变化无感知 </a:t>
            </a:r>
            <a:r>
              <a:rPr lang="en-US" altLang="zh-CN" sz="3200"/>
              <a:t>(</a:t>
            </a:r>
            <a:r>
              <a:rPr lang="zh-CN" altLang="en-US" sz="3200"/>
              <a:t>协议更换，合并</a:t>
            </a:r>
            <a:r>
              <a:rPr lang="en-US" altLang="zh-CN" sz="3200"/>
              <a:t>/</a:t>
            </a:r>
            <a:r>
              <a:rPr lang="zh-CN" altLang="en-US" sz="3200"/>
              <a:t>拆分微服务</a:t>
            </a:r>
            <a:r>
              <a:rPr lang="en-US" altLang="zh-CN" sz="3200"/>
              <a:t>)</a:t>
            </a:r>
            <a:endParaRPr lang="en-US" altLang="zh-CN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引入单点故障、系统性能瓶颈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请求延迟增加（相对于</a:t>
            </a:r>
            <a:r>
              <a:rPr lang="en-US" altLang="zh-CN" sz="3200"/>
              <a:t>sidecar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33445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优势 </a:t>
            </a:r>
            <a:r>
              <a:rPr lang="en-US" altLang="zh-CN" sz="4800"/>
              <a:t>&amp; </a:t>
            </a:r>
            <a:r>
              <a:rPr lang="zh-CN" altLang="en-US" sz="4800"/>
              <a:t>缺点</a:t>
            </a:r>
            <a:endParaRPr lang="zh-CN" altLang="en-US"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网关聚合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(Gateway Aggregation)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2235835"/>
            <a:ext cx="4166870" cy="299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95" y="2235835"/>
            <a:ext cx="3930650" cy="4494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59355" y="1477645"/>
            <a:ext cx="13862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Before</a:t>
            </a:r>
            <a:endParaRPr lang="en-US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7671435" y="1477645"/>
            <a:ext cx="10483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After</a:t>
            </a:r>
            <a:endParaRPr lang="en-US" altLang="zh-CN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网关聚合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(Gateway Aggregation)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92450"/>
            <a:ext cx="678815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简化客户端代码、配置</a:t>
            </a:r>
            <a:endParaRPr lang="zh-CN" altLang="en-US" sz="3200">
              <a:sym typeface="+mn-ea"/>
            </a:endParaRPr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降低客户端请求延迟</a:t>
            </a:r>
            <a:endParaRPr lang="zh-CN" altLang="en-US" sz="3200">
              <a:sym typeface="+mn-ea"/>
            </a:endParaRPr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  <a:sym typeface="+mn-ea"/>
              </a:rPr>
              <a:t>Gateway</a:t>
            </a:r>
            <a:r>
              <a:rPr lang="zh-CN" sz="3200"/>
              <a:t>消耗更多资源</a:t>
            </a:r>
            <a:endParaRPr lang="zh-CN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  <a:sym typeface="+mn-ea"/>
              </a:rPr>
              <a:t>Gateway</a:t>
            </a:r>
            <a:r>
              <a:rPr lang="zh-CN" sz="3200"/>
              <a:t>容易与后端服务产生耦合</a:t>
            </a:r>
            <a:endParaRPr 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33445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优势 </a:t>
            </a:r>
            <a:r>
              <a:rPr lang="en-US" altLang="zh-CN" sz="4800"/>
              <a:t>&amp; </a:t>
            </a:r>
            <a:r>
              <a:rPr lang="zh-CN" altLang="en-US" sz="4800"/>
              <a:t>缺点</a:t>
            </a:r>
            <a:endParaRPr lang="zh-CN" altLang="en-US"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网关卸载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(Gateway Offloading)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8235"/>
            <a:ext cx="10667365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边车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(Sidecar)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78480"/>
            <a:ext cx="7142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200"/>
              <a:t>Sidecar</a:t>
            </a:r>
            <a:r>
              <a:rPr lang="zh-CN" altLang="en-US" sz="3200"/>
              <a:t>和应用一同部署、共享资源</a:t>
            </a:r>
            <a:endParaRPr lang="zh-CN" altLang="en-US" sz="3200"/>
          </a:p>
          <a:p>
            <a:pPr marL="457200" indent="-4572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提供基础服务（配置、日志、监控）</a:t>
            </a:r>
            <a:endParaRPr lang="zh-CN" altLang="en-US" sz="3200"/>
          </a:p>
          <a:p>
            <a:pPr marL="457200" indent="-4572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与应用隔离、跨语言提供服务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特性</a:t>
            </a:r>
            <a:endParaRPr lang="zh-CN" altLang="en-US"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网关卸载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(Gateway Offloading)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78480"/>
            <a:ext cx="9530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200"/>
              <a:t>将服务基础功能转移到网关</a:t>
            </a:r>
            <a:endParaRPr lang="zh-CN" altLang="en-US" sz="3200"/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200"/>
              <a:t>（证书管理</a:t>
            </a:r>
            <a:r>
              <a:rPr lang="en-US" altLang="zh-CN" sz="3200"/>
              <a:t>、</a:t>
            </a:r>
            <a:r>
              <a:rPr lang="zh-CN" altLang="en-US" sz="3200"/>
              <a:t>加密、鉴权、监控、日志、协议转换）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特性</a:t>
            </a:r>
            <a:endParaRPr lang="zh-CN" altLang="en-US"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网关卸载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(Gateway Offloading)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92450"/>
            <a:ext cx="99872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简化微服务开发</a:t>
            </a:r>
            <a:endParaRPr lang="zh-CN" altLang="en-US" sz="3200">
              <a:sym typeface="+mn-ea"/>
            </a:endParaRPr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3200"/>
              <a:t>分离业务开发和基础设施开发（移交给不同的团队）</a:t>
            </a:r>
            <a:endParaRPr lang="zh-CN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33445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优势 </a:t>
            </a:r>
            <a:r>
              <a:rPr lang="en-US" altLang="zh-CN" sz="4800"/>
              <a:t>&amp; </a:t>
            </a:r>
            <a:r>
              <a:rPr lang="zh-CN" altLang="en-US" sz="4800"/>
              <a:t>缺点</a:t>
            </a:r>
            <a:endParaRPr lang="zh-CN" altLang="en-US"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命令与查询职责分离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(CQRS)</a:t>
            </a:r>
            <a:endParaRPr lang="en-US" alt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6585" y="1704340"/>
            <a:ext cx="33369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SQL 数据</a:t>
            </a:r>
            <a:r>
              <a:rPr lang="zh-CN" altLang="en-US" sz="3200"/>
              <a:t>模型</a:t>
            </a:r>
            <a:r>
              <a:rPr lang="en-US" altLang="zh-CN" sz="3200"/>
              <a:t>(</a:t>
            </a:r>
            <a:r>
              <a:rPr lang="zh-CN" altLang="en-US" sz="3200"/>
              <a:t>表</a:t>
            </a:r>
            <a:r>
              <a:rPr lang="en-US" altLang="zh-CN" sz="3200"/>
              <a:t>)</a:t>
            </a:r>
            <a:endParaRPr lang="en-US" altLang="zh-CN" sz="3200"/>
          </a:p>
        </p:txBody>
      </p:sp>
      <p:sp>
        <p:nvSpPr>
          <p:cNvPr id="10" name="文本框 9"/>
          <p:cNvSpPr txBox="1"/>
          <p:nvPr/>
        </p:nvSpPr>
        <p:spPr>
          <a:xfrm>
            <a:off x="573405" y="1704340"/>
            <a:ext cx="2773680" cy="3446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用户信息</a:t>
            </a:r>
            <a:endParaRPr lang="zh-CN" altLang="en-US" sz="3200"/>
          </a:p>
          <a:p>
            <a:pPr algn="l"/>
            <a:endParaRPr lang="zh-CN" altLang="en-US" sz="3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200"/>
              <a:t>用户</a:t>
            </a:r>
            <a:r>
              <a:rPr lang="en-US" altLang="zh-CN" sz="2200"/>
              <a:t>ID</a:t>
            </a:r>
            <a:r>
              <a:rPr lang="zh-CN" altLang="en-US" sz="2200"/>
              <a:t>：</a:t>
            </a:r>
            <a:r>
              <a:rPr lang="en-US" altLang="zh-CN" sz="2200"/>
              <a:t>100</a:t>
            </a:r>
            <a:endParaRPr lang="en-US" altLang="zh-CN" sz="2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200"/>
              <a:t>基本</a:t>
            </a:r>
            <a:r>
              <a:rPr lang="zh-CN" altLang="en-US" sz="2200"/>
              <a:t>信息：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200">
                <a:sym typeface="+mn-ea"/>
              </a:rPr>
              <a:t>	</a:t>
            </a:r>
            <a:r>
              <a:rPr lang="zh-CN" altLang="en-US" sz="2200">
                <a:sym typeface="+mn-ea"/>
              </a:rPr>
              <a:t>用户名：李明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200"/>
              <a:t>	</a:t>
            </a:r>
            <a:r>
              <a:rPr lang="zh-CN" altLang="en-US" sz="2200"/>
              <a:t>年龄：</a:t>
            </a:r>
            <a:r>
              <a:rPr lang="en-US" altLang="zh-CN" sz="2200"/>
              <a:t>22</a:t>
            </a:r>
            <a:endParaRPr lang="en-US" altLang="zh-CN" sz="2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200"/>
              <a:t>地址信息：</a:t>
            </a:r>
            <a:endParaRPr lang="en-US" altLang="zh-CN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200"/>
              <a:t>	</a:t>
            </a:r>
            <a:r>
              <a:rPr lang="zh-CN" altLang="en-US" sz="2200"/>
              <a:t>所在省：广东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200"/>
              <a:t>	</a:t>
            </a:r>
            <a:r>
              <a:rPr lang="zh-CN" altLang="en-US" sz="2200"/>
              <a:t>所在市：广州</a:t>
            </a:r>
            <a:endParaRPr lang="zh-CN" altLang="en-US" sz="2200"/>
          </a:p>
        </p:txBody>
      </p:sp>
      <p:cxnSp>
        <p:nvCxnSpPr>
          <p:cNvPr id="11" name="直接连接符 10"/>
          <p:cNvCxnSpPr/>
          <p:nvPr/>
        </p:nvCxnSpPr>
        <p:spPr>
          <a:xfrm>
            <a:off x="3629660" y="1704340"/>
            <a:ext cx="0" cy="444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08365" y="1774190"/>
            <a:ext cx="0" cy="444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43010" y="1774190"/>
            <a:ext cx="32562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特点</a:t>
            </a:r>
            <a:endParaRPr lang="zh-CN" altLang="en-US" sz="3200"/>
          </a:p>
          <a:p>
            <a:pPr algn="l"/>
            <a:endParaRPr lang="zh-CN" altLang="en-US" sz="3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200"/>
              <a:t>更新容易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200"/>
              <a:t>（可精确更新某个字段）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endParaRPr lang="zh-CN" altLang="en-US" sz="2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200"/>
              <a:t>不易于读取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200"/>
              <a:t>（需要</a:t>
            </a:r>
            <a:r>
              <a:rPr lang="en-US" altLang="zh-CN" sz="2200"/>
              <a:t>join</a:t>
            </a:r>
            <a:r>
              <a:rPr lang="zh-CN" altLang="en-US" sz="2200"/>
              <a:t>连表查询）</a:t>
            </a:r>
            <a:endParaRPr lang="zh-CN" altLang="en-US" sz="220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2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912235" y="3030220"/>
          <a:ext cx="4067175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725"/>
                <a:gridCol w="1355725"/>
                <a:gridCol w="13557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</a:tr>
              <a:tr h="431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912235" y="4458335"/>
          <a:ext cx="4067175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725"/>
                <a:gridCol w="1355725"/>
                <a:gridCol w="13557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province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</a:tr>
              <a:tr h="431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广东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广州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264785" y="263588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基本信息表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5320665" y="404304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地址信息表</a:t>
            </a:r>
            <a:endParaRPr lang="zh-CN" altLang="en-US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命令与查询职责分离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(CQRS)</a:t>
            </a:r>
            <a:endParaRPr lang="en-US" alt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6585" y="1704340"/>
            <a:ext cx="3540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redis 数据</a:t>
            </a:r>
            <a:r>
              <a:rPr lang="zh-CN" altLang="en-US" sz="3200"/>
              <a:t>模型</a:t>
            </a:r>
            <a:r>
              <a:rPr lang="en-US" altLang="zh-CN" sz="3200"/>
              <a:t>(KV)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4426585" y="2438400"/>
            <a:ext cx="44094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</a:rPr>
              <a:t>KEY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r>
              <a:rPr lang="en-US" altLang="zh-CN" sz="2000">
                <a:solidFill>
                  <a:schemeClr val="accent1"/>
                </a:solidFill>
              </a:rPr>
              <a:t> user_100</a:t>
            </a:r>
            <a:endParaRPr lang="en-US" altLang="zh-CN" sz="2000">
              <a:solidFill>
                <a:schemeClr val="accent1"/>
              </a:solidFill>
            </a:endParaRPr>
          </a:p>
          <a:p>
            <a:r>
              <a:rPr lang="en-US" altLang="zh-CN" sz="2000" b="1">
                <a:solidFill>
                  <a:schemeClr val="tx1"/>
                </a:solidFill>
              </a:rPr>
              <a:t>VALUE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{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    "profile": {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        "name": "李明",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        "age": 22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    },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    "address": {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        "province": "广东",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        "city": "广州"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    }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}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2295" y="1704340"/>
            <a:ext cx="2773680" cy="41230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用户信息</a:t>
            </a:r>
            <a:endParaRPr lang="zh-CN" altLang="en-US" sz="3200"/>
          </a:p>
          <a:p>
            <a:pPr algn="l"/>
            <a:endParaRPr lang="zh-CN" altLang="en-US" sz="3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200">
                <a:sym typeface="+mn-ea"/>
              </a:rPr>
              <a:t>用户</a:t>
            </a:r>
            <a:r>
              <a:rPr lang="en-US" altLang="zh-CN" sz="2200">
                <a:sym typeface="+mn-ea"/>
              </a:rPr>
              <a:t>ID</a:t>
            </a:r>
            <a:r>
              <a:rPr lang="zh-CN" altLang="en-US" sz="2200">
                <a:sym typeface="+mn-ea"/>
              </a:rPr>
              <a:t>：</a:t>
            </a:r>
            <a:r>
              <a:rPr lang="en-US" altLang="zh-CN" sz="2200">
                <a:sym typeface="+mn-ea"/>
              </a:rPr>
              <a:t>100</a:t>
            </a:r>
            <a:endParaRPr lang="en-US" altLang="zh-CN" sz="2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200">
                <a:sym typeface="+mn-ea"/>
              </a:rPr>
              <a:t>基本</a:t>
            </a:r>
            <a:r>
              <a:rPr lang="zh-CN" altLang="en-US" sz="2200">
                <a:sym typeface="+mn-ea"/>
              </a:rPr>
              <a:t>信息：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200">
                <a:sym typeface="+mn-ea"/>
              </a:rPr>
              <a:t>	</a:t>
            </a:r>
            <a:r>
              <a:rPr lang="zh-CN" altLang="en-US" sz="2200">
                <a:sym typeface="+mn-ea"/>
              </a:rPr>
              <a:t>用户名：李明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200">
                <a:sym typeface="+mn-ea"/>
              </a:rPr>
              <a:t>	</a:t>
            </a:r>
            <a:r>
              <a:rPr lang="zh-CN" altLang="en-US" sz="2200">
                <a:sym typeface="+mn-ea"/>
              </a:rPr>
              <a:t>年龄：</a:t>
            </a:r>
            <a:r>
              <a:rPr lang="en-US" altLang="zh-CN" sz="2200">
                <a:sym typeface="+mn-ea"/>
              </a:rPr>
              <a:t>22</a:t>
            </a:r>
            <a:endParaRPr lang="en-US" altLang="zh-CN" sz="2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200">
                <a:sym typeface="+mn-ea"/>
              </a:rPr>
              <a:t>地址信息：</a:t>
            </a:r>
            <a:endParaRPr lang="en-US" altLang="zh-CN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200">
                <a:sym typeface="+mn-ea"/>
              </a:rPr>
              <a:t>	</a:t>
            </a:r>
            <a:r>
              <a:rPr lang="zh-CN" altLang="en-US" sz="2200">
                <a:sym typeface="+mn-ea"/>
              </a:rPr>
              <a:t>所在省：广东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200">
                <a:sym typeface="+mn-ea"/>
              </a:rPr>
              <a:t>	</a:t>
            </a:r>
            <a:r>
              <a:rPr lang="zh-CN" altLang="en-US" sz="2200">
                <a:sym typeface="+mn-ea"/>
              </a:rPr>
              <a:t>所在市：广州</a:t>
            </a:r>
            <a:endParaRPr lang="zh-CN" altLang="en-US" sz="2200"/>
          </a:p>
          <a:p>
            <a:pPr marL="457200" indent="-457200" algn="l">
              <a:buFont typeface="Arial" panose="020B0604020202090204" pitchFamily="34" charset="0"/>
              <a:buChar char="•"/>
            </a:pPr>
            <a:endParaRPr lang="zh-CN" altLang="en-US" sz="220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200"/>
          </a:p>
        </p:txBody>
      </p:sp>
      <p:cxnSp>
        <p:nvCxnSpPr>
          <p:cNvPr id="11" name="直接连接符 10"/>
          <p:cNvCxnSpPr/>
          <p:nvPr/>
        </p:nvCxnSpPr>
        <p:spPr>
          <a:xfrm>
            <a:off x="3629660" y="1704340"/>
            <a:ext cx="0" cy="444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08365" y="1774190"/>
            <a:ext cx="0" cy="444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48725" y="1774190"/>
            <a:ext cx="3256280" cy="3446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特点</a:t>
            </a:r>
            <a:endParaRPr lang="zh-CN" altLang="en-US" sz="3200"/>
          </a:p>
          <a:p>
            <a:pPr algn="l"/>
            <a:endParaRPr lang="zh-CN" altLang="en-US" sz="3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200"/>
              <a:t>读取容易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200"/>
              <a:t>（一次性获得完整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200"/>
              <a:t>用户信息）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endParaRPr lang="zh-CN" altLang="en-US" sz="2200"/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200"/>
              <a:t>不易于更新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200"/>
              <a:t>（先读取，再修改，最后</a:t>
            </a:r>
            <a:endParaRPr lang="zh-CN" altLang="en-US" sz="2200"/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200"/>
              <a:t>全量更新）</a:t>
            </a:r>
            <a:endParaRPr lang="zh-CN" altLang="en-US"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1485" y="1747520"/>
            <a:ext cx="6209030" cy="5110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命令与查询职责分离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(CQRS)</a:t>
            </a:r>
            <a:endParaRPr lang="en-US" alt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4752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传统模式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命令与查询职责分离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(CQRS)</a:t>
            </a:r>
            <a:endParaRPr lang="en-US" alt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0515" y="1527810"/>
            <a:ext cx="6054090" cy="5330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74752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读写分离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命令与查询职责分离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(CQRS)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78480"/>
            <a:ext cx="948182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分离读写数据库</a:t>
            </a:r>
            <a:endParaRPr lang="zh-CN" altLang="en-US" sz="3200">
              <a:sym typeface="+mn-ea"/>
            </a:endParaRPr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分离读写模型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需要额外进行数据同步（写数据库 </a:t>
            </a:r>
            <a:r>
              <a:rPr lang="en-US" altLang="zh-CN" sz="3200"/>
              <a:t>=&gt; </a:t>
            </a:r>
            <a:r>
              <a:rPr lang="zh-CN" altLang="en-US" sz="3200"/>
              <a:t>读</a:t>
            </a:r>
            <a:r>
              <a:rPr lang="zh-CN" altLang="en-US" sz="3200">
                <a:sym typeface="+mn-ea"/>
              </a:rPr>
              <a:t>数据库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特性</a:t>
            </a:r>
            <a:endParaRPr lang="zh-CN" altLang="en-US"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命令与查询职责分离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(CQRS)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92450"/>
            <a:ext cx="99872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读数据库和写数据库可以单独伸缩（通常读多写少）</a:t>
            </a:r>
            <a:endParaRPr lang="zh-CN" altLang="en-US" sz="3200">
              <a:sym typeface="+mn-ea"/>
            </a:endParaRPr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根据读</a:t>
            </a:r>
            <a:r>
              <a:rPr lang="en-US" altLang="zh-CN" sz="3200"/>
              <a:t>/</a:t>
            </a:r>
            <a:r>
              <a:rPr lang="zh-CN" altLang="en-US" sz="3200"/>
              <a:t>写需求，定制</a:t>
            </a:r>
            <a:r>
              <a:rPr lang="en-US" altLang="zh-CN" sz="3200"/>
              <a:t>/</a:t>
            </a:r>
            <a:r>
              <a:rPr lang="zh-CN" altLang="en-US" sz="3200"/>
              <a:t>优化数据模型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3200"/>
              <a:t>系统复杂度增加</a:t>
            </a:r>
            <a:endParaRPr lang="zh-CN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3200"/>
              <a:t>数据一致性降低</a:t>
            </a:r>
            <a:endParaRPr 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33445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优势 </a:t>
            </a:r>
            <a:r>
              <a:rPr lang="en-US" altLang="zh-CN" sz="4800"/>
              <a:t>&amp; </a:t>
            </a:r>
            <a:r>
              <a:rPr lang="zh-CN" altLang="en-US" sz="4800"/>
              <a:t>缺点</a:t>
            </a:r>
            <a:endParaRPr lang="zh-CN" altLang="en-US"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事件溯源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(Event Sourcing)</a:t>
            </a:r>
            <a:endParaRPr lang="en-US" alt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04340"/>
            <a:ext cx="7483475" cy="47675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事件溯源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(Event Sourcing)</a:t>
            </a:r>
            <a:endParaRPr lang="en-US" alt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787015"/>
            <a:ext cx="5213985" cy="2586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935" y="2787015"/>
            <a:ext cx="5243830" cy="2601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963545"/>
            <a:ext cx="1141730" cy="713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15" y="2963545"/>
            <a:ext cx="1122680" cy="713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边车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(Sidecar)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78480"/>
            <a:ext cx="61722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独立升级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不需要针对多语言开发（</a:t>
            </a:r>
            <a:r>
              <a:rPr lang="en-US" altLang="zh-CN" sz="3200"/>
              <a:t>sdk</a:t>
            </a:r>
            <a:r>
              <a:rPr lang="zh-CN" altLang="en-US" sz="3200"/>
              <a:t>）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整合深度不如</a:t>
            </a:r>
            <a:r>
              <a:rPr lang="en-US" altLang="zh-CN" sz="3200"/>
              <a:t>sdk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33445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优势 </a:t>
            </a:r>
            <a:r>
              <a:rPr lang="en-US" altLang="zh-CN" sz="4800"/>
              <a:t>&amp; </a:t>
            </a:r>
            <a:r>
              <a:rPr lang="zh-CN" altLang="en-US" sz="4800"/>
              <a:t>缺点</a:t>
            </a:r>
            <a:endParaRPr lang="zh-CN" altLang="en-US"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p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参考</a:t>
            </a:r>
            <a:endParaRPr lang="en-US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88160"/>
            <a:ext cx="105321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200">
                <a:sym typeface="+mn-ea"/>
              </a:rPr>
              <a:t>https://docs.microsoft.com/en-us/azure/architecture/patterns/</a:t>
            </a:r>
            <a:endParaRPr lang="zh-CN" altLang="en-US" sz="22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 sz="22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200">
                <a:sym typeface="+mn-ea"/>
              </a:rPr>
              <a:t>https://static.googleusercontent.com/media/research.google.com/zh-TW//pubs/archive/45406.pdf</a:t>
            </a:r>
            <a:endParaRPr lang="zh-CN" altLang="en-US" sz="2200"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 sz="22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200">
                <a:sym typeface="+mn-ea"/>
              </a:rPr>
              <a:t>https://blog.csdn.net/juhanishen/article/details/119734361</a:t>
            </a:r>
            <a:endParaRPr lang="zh-CN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外交官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(Ambassador)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0" y="2501265"/>
            <a:ext cx="4572000" cy="2938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9950"/>
            <a:ext cx="5135880" cy="36614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71800" y="401193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highlight>
                  <a:srgbClr val="C0C0C0"/>
                </a:highlight>
              </a:rPr>
              <a:t>外交官</a:t>
            </a:r>
            <a:endParaRPr lang="zh-CN" altLang="en-US" sz="2400">
              <a:highlight>
                <a:srgbClr val="C0C0C0"/>
              </a:highligh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43695" y="378650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highlight>
                  <a:srgbClr val="C0C0C0"/>
                </a:highlight>
                <a:sym typeface="+mn-ea"/>
              </a:rPr>
              <a:t>外交官</a:t>
            </a:r>
            <a:endParaRPr lang="zh-CN" altLang="en-US" sz="240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69080" y="4071620"/>
            <a:ext cx="4948555" cy="175260"/>
          </a:xfrm>
          <a:prstGeom prst="straightConnector1">
            <a:avLst/>
          </a:prstGeom>
          <a:ln>
            <a:headEnd type="arrow" w="med" len="med"/>
            <a:tailEnd type="arrow" w="med" len="med"/>
          </a:ln>
          <a:effectLst>
            <a:glow rad="203200">
              <a:schemeClr val="bg1"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外交官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(Ambassador)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08225"/>
            <a:ext cx="10436860" cy="3688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外交官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(Ambassador)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78480"/>
            <a:ext cx="978662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托管连接性任务（路由、授权、认证）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可独立部署 </a:t>
            </a:r>
            <a:r>
              <a:rPr lang="en-US" altLang="zh-CN" sz="3200"/>
              <a:t>(daemon)</a:t>
            </a:r>
            <a:r>
              <a:rPr lang="zh-CN" altLang="en-US" sz="3200"/>
              <a:t>、或与应用一同部署 </a:t>
            </a:r>
            <a:r>
              <a:rPr lang="en-US" altLang="zh-CN" sz="3200"/>
              <a:t>(sidecar)</a:t>
            </a:r>
            <a:endParaRPr lang="en-US" altLang="zh-CN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与应用隔离、跨语言提供服务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特性</a:t>
            </a:r>
            <a:endParaRPr lang="zh-CN" altLang="en-US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外交官</a:t>
            </a:r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(Ambassador)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5200" y="3078480"/>
            <a:ext cx="617220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>
                <a:sym typeface="+mn-ea"/>
              </a:rPr>
              <a:t>独立升级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不需要针对多语言开发（</a:t>
            </a:r>
            <a:r>
              <a:rPr lang="en-US" altLang="zh-CN" sz="3200"/>
              <a:t>sdk</a:t>
            </a:r>
            <a:r>
              <a:rPr lang="zh-CN" altLang="en-US" sz="3200"/>
              <a:t>）</a:t>
            </a:r>
            <a:endParaRPr lang="zh-CN" altLang="en-US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整合深度不如</a:t>
            </a:r>
            <a:r>
              <a:rPr lang="en-US" altLang="zh-CN" sz="3200"/>
              <a:t>sdk</a:t>
            </a:r>
            <a:endParaRPr lang="en-US" altLang="zh-CN" sz="3200"/>
          </a:p>
          <a:p>
            <a:pPr marL="457200" indent="-45720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/>
              <a:t>额外的通信成本、延迟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200" y="1866265"/>
            <a:ext cx="33445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优势 </a:t>
            </a:r>
            <a:r>
              <a:rPr lang="en-US" altLang="zh-CN" sz="4800"/>
              <a:t>&amp; </a:t>
            </a:r>
            <a:r>
              <a:rPr lang="zh-CN" altLang="en-US" sz="4800"/>
              <a:t>缺点</a:t>
            </a:r>
            <a:endParaRPr lang="zh-CN" altLang="en-US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986155" y="4851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>
                <a:latin typeface="黑体" charset="0"/>
                <a:ea typeface="黑体" charset="0"/>
                <a:cs typeface="黑体" charset="0"/>
                <a:sym typeface="+mn-ea"/>
              </a:rPr>
              <a:t>雪崩效应</a:t>
            </a:r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(</a:t>
            </a:r>
            <a:r>
              <a:rPr>
                <a:latin typeface="黑体" charset="0"/>
                <a:ea typeface="黑体" charset="0"/>
                <a:cs typeface="黑体" charset="0"/>
                <a:sym typeface="+mn-ea"/>
              </a:rPr>
              <a:t>Cascading failure</a:t>
            </a:r>
            <a:r>
              <a:rPr lang="en-US">
                <a:latin typeface="黑体" charset="0"/>
                <a:ea typeface="黑体" charset="0"/>
                <a:cs typeface="黑体" charset="0"/>
                <a:sym typeface="+mn-ea"/>
              </a:rPr>
              <a:t>)</a:t>
            </a:r>
            <a:endParaRPr lang="zh-CN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5200" y="186626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800"/>
              <a:t>利特尔法则</a:t>
            </a:r>
            <a:endParaRPr sz="4800"/>
          </a:p>
        </p:txBody>
      </p:sp>
      <p:sp>
        <p:nvSpPr>
          <p:cNvPr id="6" name="文本框 5"/>
          <p:cNvSpPr txBox="1"/>
          <p:nvPr/>
        </p:nvSpPr>
        <p:spPr>
          <a:xfrm>
            <a:off x="965200" y="2935605"/>
            <a:ext cx="102539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200"/>
              <a:t>一所高校，每年招生</a:t>
            </a:r>
            <a:r>
              <a:rPr lang="en-US" altLang="zh-CN" sz="3200"/>
              <a:t>1000</a:t>
            </a:r>
            <a:r>
              <a:rPr lang="zh-CN" altLang="en-US" sz="3200"/>
              <a:t>人，每个人平均在学校待</a:t>
            </a:r>
            <a:r>
              <a:rPr lang="en-US" altLang="zh-CN" sz="3200"/>
              <a:t>4</a:t>
            </a:r>
            <a:r>
              <a:rPr lang="zh-CN" altLang="en-US" sz="3200"/>
              <a:t>年，现在学校内有多少人就读？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3241040" y="5098415"/>
            <a:ext cx="52158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 b="1">
                <a:sym typeface="+mn-ea"/>
              </a:rPr>
              <a:t>吞吐 </a:t>
            </a:r>
            <a:r>
              <a:rPr lang="en-US" altLang="zh-CN" sz="4800" b="1">
                <a:sym typeface="+mn-ea"/>
              </a:rPr>
              <a:t>x </a:t>
            </a:r>
            <a:r>
              <a:rPr lang="zh-CN" altLang="en-US" sz="4800" b="1">
                <a:sym typeface="+mn-ea"/>
              </a:rPr>
              <a:t>延迟 </a:t>
            </a:r>
            <a:r>
              <a:rPr lang="en-US" altLang="zh-CN" sz="4800" b="1">
                <a:sym typeface="+mn-ea"/>
              </a:rPr>
              <a:t>= </a:t>
            </a:r>
            <a:r>
              <a:rPr lang="zh-CN" altLang="en-US" sz="4800" b="1">
                <a:sym typeface="+mn-ea"/>
              </a:rPr>
              <a:t>并发</a:t>
            </a:r>
            <a:endParaRPr lang="zh-CN" altLang="en-US" sz="48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1b91f2c-0c6d-4da5-81f9-36368b0b6b72}"/>
  <p:tag name="TABLE_ENDDRAG_ORIGIN_RECT" val="320*64"/>
  <p:tag name="TABLE_ENDDRAG_RECT" val="144*240*320*62"/>
</p:tagLst>
</file>

<file path=ppt/tags/tag2.xml><?xml version="1.0" encoding="utf-8"?>
<p:tagLst xmlns:p="http://schemas.openxmlformats.org/presentationml/2006/main">
  <p:tag name="KSO_WM_UNIT_TABLE_BEAUTIFY" val="smartTable{f95ae37d-c145-4d79-89ea-cbd3e671377b}"/>
  <p:tag name="TABLE_ENDDRAG_ORIGIN_RECT" val="320*64"/>
  <p:tag name="TABLE_ENDDRAG_RECT" val="144*240*320*6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2643</Words>
  <Application>WPS 文字</Application>
  <PresentationFormat>宽屏</PresentationFormat>
  <Paragraphs>329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方正书宋_GBK</vt:lpstr>
      <vt:lpstr>Wingdings</vt:lpstr>
      <vt:lpstr>黑体</vt:lpstr>
      <vt:lpstr>汉仪中黑KW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分布式设计模式漫谈</vt:lpstr>
      <vt:lpstr>边车(Sidecar)</vt:lpstr>
      <vt:lpstr>边车(Sidecar)</vt:lpstr>
      <vt:lpstr>边车(Sidecar)</vt:lpstr>
      <vt:lpstr>外交官(Ambassador)</vt:lpstr>
      <vt:lpstr>外交官(Ambassador)</vt:lpstr>
      <vt:lpstr>外交官(Ambassador)</vt:lpstr>
      <vt:lpstr>外交官(Ambassador)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基于队列的负载均匀(Queue-Based Load Leveling)</vt:lpstr>
      <vt:lpstr>基于队列的负载均匀(Queue-Based Load Leveling)</vt:lpstr>
      <vt:lpstr>基于队列的负载均匀(Queue-Based Load Leveling)</vt:lpstr>
      <vt:lpstr>竞争消费者(Competing Consumers)</vt:lpstr>
      <vt:lpstr>竞争消费者(Competing Consumers)</vt:lpstr>
      <vt:lpstr>网关路由(Gateway Routing)</vt:lpstr>
      <vt:lpstr>网关路由(Gateway Routing)</vt:lpstr>
      <vt:lpstr>网关路由(Gateway Routing)</vt:lpstr>
      <vt:lpstr>网关聚合(Gateway Aggregation)</vt:lpstr>
      <vt:lpstr>网关聚合(Gateway Aggregation)</vt:lpstr>
      <vt:lpstr>网关卸载(Gateway Offloading)</vt:lpstr>
      <vt:lpstr>网关卸载(Gateway Offloading)</vt:lpstr>
      <vt:lpstr>网关卸载(Gateway Offloading)</vt:lpstr>
      <vt:lpstr>命令与查询职责分离(CQRS)</vt:lpstr>
      <vt:lpstr>命令与查询职责分离(CQRS)</vt:lpstr>
      <vt:lpstr>命令与查询职责分离(CQRS)</vt:lpstr>
      <vt:lpstr>命令与查询职责分离(CQRS)</vt:lpstr>
      <vt:lpstr>命令与查询职责分离(CQRS)</vt:lpstr>
      <vt:lpstr>命令与查询职责分离(CQRS)</vt:lpstr>
      <vt:lpstr>事件溯源(Event Sourcing)</vt:lpstr>
      <vt:lpstr>事件溯源(Event Sourcing)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Ouyang</dc:creator>
  <cp:lastModifiedBy>Yang Ouyang</cp:lastModifiedBy>
  <cp:revision>214</cp:revision>
  <dcterms:created xsi:type="dcterms:W3CDTF">2022-01-20T05:32:13Z</dcterms:created>
  <dcterms:modified xsi:type="dcterms:W3CDTF">2022-01-20T05:32:13Z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