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42"/>
  </p:notesMasterIdLst>
  <p:sldIdLst>
    <p:sldId id="256" r:id="rId2"/>
    <p:sldId id="257" r:id="rId3"/>
    <p:sldId id="283" r:id="rId4"/>
    <p:sldId id="258" r:id="rId5"/>
    <p:sldId id="284" r:id="rId6"/>
    <p:sldId id="286" r:id="rId7"/>
    <p:sldId id="285" r:id="rId8"/>
    <p:sldId id="287" r:id="rId9"/>
    <p:sldId id="288" r:id="rId10"/>
    <p:sldId id="289" r:id="rId11"/>
    <p:sldId id="290" r:id="rId12"/>
    <p:sldId id="291" r:id="rId13"/>
    <p:sldId id="293" r:id="rId14"/>
    <p:sldId id="292" r:id="rId15"/>
    <p:sldId id="294" r:id="rId16"/>
    <p:sldId id="295" r:id="rId17"/>
    <p:sldId id="296" r:id="rId18"/>
    <p:sldId id="297" r:id="rId19"/>
    <p:sldId id="298" r:id="rId20"/>
    <p:sldId id="299" r:id="rId21"/>
    <p:sldId id="300" r:id="rId22"/>
    <p:sldId id="301" r:id="rId23"/>
    <p:sldId id="303" r:id="rId24"/>
    <p:sldId id="304" r:id="rId25"/>
    <p:sldId id="305" r:id="rId26"/>
    <p:sldId id="306" r:id="rId27"/>
    <p:sldId id="302" r:id="rId28"/>
    <p:sldId id="308" r:id="rId29"/>
    <p:sldId id="309" r:id="rId30"/>
    <p:sldId id="310" r:id="rId31"/>
    <p:sldId id="311" r:id="rId32"/>
    <p:sldId id="307" r:id="rId33"/>
    <p:sldId id="312" r:id="rId34"/>
    <p:sldId id="313" r:id="rId35"/>
    <p:sldId id="314" r:id="rId36"/>
    <p:sldId id="259" r:id="rId37"/>
    <p:sldId id="315" r:id="rId38"/>
    <p:sldId id="316" r:id="rId39"/>
    <p:sldId id="282" r:id="rId40"/>
    <p:sldId id="28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asas asasas" initials="aa" lastIdx="1" clrIdx="0">
    <p:extLst>
      <p:ext uri="{19B8F6BF-5375-455C-9EA6-DF929625EA0E}">
        <p15:presenceInfo xmlns:p15="http://schemas.microsoft.com/office/powerpoint/2012/main" userId="4063f76a3044f1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7" d="100"/>
          <a:sy n="67" d="100"/>
        </p:scale>
        <p:origin x="8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9A658-4CE2-47FB-85DE-FE8CE367143D}" type="datetimeFigureOut">
              <a:rPr lang="fr-FR" smtClean="0"/>
              <a:t>08/03/2022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4B42D-C7C1-41D3-8A07-F5BC698E9A6B}" type="slidenum">
              <a:rPr lang="fr-FR" smtClean="0"/>
              <a:t>‹#›</a:t>
            </a:fld>
            <a:endParaRPr lang="fr-FR"/>
          </a:p>
        </p:txBody>
      </p:sp>
    </p:spTree>
    <p:extLst>
      <p:ext uri="{BB962C8B-B14F-4D97-AF65-F5344CB8AC3E}">
        <p14:creationId xmlns:p14="http://schemas.microsoft.com/office/powerpoint/2010/main" val="4071151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C04B42D-C7C1-41D3-8A07-F5BC698E9A6B}" type="slidenum">
              <a:rPr lang="fr-FR" smtClean="0"/>
              <a:t>1</a:t>
            </a:fld>
            <a:endParaRPr lang="fr-FR"/>
          </a:p>
        </p:txBody>
      </p:sp>
    </p:spTree>
    <p:extLst>
      <p:ext uri="{BB962C8B-B14F-4D97-AF65-F5344CB8AC3E}">
        <p14:creationId xmlns:p14="http://schemas.microsoft.com/office/powerpoint/2010/main" val="2485975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702970-49DE-4EB7-82AF-71077E3FAB01}"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245296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02970-49DE-4EB7-82AF-71077E3FAB01}"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188784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02970-49DE-4EB7-82AF-71077E3FAB01}"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943918-1BF7-4765-B642-B2AD891860B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254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702970-49DE-4EB7-82AF-71077E3FAB01}"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440469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702970-49DE-4EB7-82AF-71077E3FAB01}"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943918-1BF7-4765-B642-B2AD891860B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622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702970-49DE-4EB7-82AF-71077E3FAB01}"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145824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2970-49DE-4EB7-82AF-71077E3FAB01}"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840194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2970-49DE-4EB7-82AF-71077E3FAB01}"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185156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02970-49DE-4EB7-82AF-71077E3FAB01}"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239358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02970-49DE-4EB7-82AF-71077E3FAB01}"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33670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02970-49DE-4EB7-82AF-71077E3FAB01}"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168806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702970-49DE-4EB7-82AF-71077E3FAB01}" type="datetimeFigureOut">
              <a:rPr lang="en-IN" smtClean="0"/>
              <a:t>08-03-2022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314647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702970-49DE-4EB7-82AF-71077E3FAB01}" type="datetimeFigureOut">
              <a:rPr lang="en-IN" smtClean="0"/>
              <a:t>08-03-2022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294950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02970-49DE-4EB7-82AF-71077E3FAB01}" type="datetimeFigureOut">
              <a:rPr lang="en-IN" smtClean="0"/>
              <a:t>08-03-2022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117895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702970-49DE-4EB7-82AF-71077E3FAB01}"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410340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702970-49DE-4EB7-82AF-71077E3FAB01}"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3943918-1BF7-4765-B642-B2AD891860BB}" type="slidenum">
              <a:rPr lang="en-IN" smtClean="0"/>
              <a:t>‹#›</a:t>
            </a:fld>
            <a:endParaRPr lang="en-IN"/>
          </a:p>
        </p:txBody>
      </p:sp>
    </p:spTree>
    <p:extLst>
      <p:ext uri="{BB962C8B-B14F-4D97-AF65-F5344CB8AC3E}">
        <p14:creationId xmlns:p14="http://schemas.microsoft.com/office/powerpoint/2010/main" val="156930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702970-49DE-4EB7-82AF-71077E3FAB01}" type="datetimeFigureOut">
              <a:rPr lang="en-IN" smtClean="0"/>
              <a:t>08-03-2022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3943918-1BF7-4765-B642-B2AD891860BB}" type="slidenum">
              <a:rPr lang="en-IN" smtClean="0"/>
              <a:t>‹#›</a:t>
            </a:fld>
            <a:endParaRPr lang="en-IN"/>
          </a:p>
        </p:txBody>
      </p:sp>
    </p:spTree>
    <p:extLst>
      <p:ext uri="{BB962C8B-B14F-4D97-AF65-F5344CB8AC3E}">
        <p14:creationId xmlns:p14="http://schemas.microsoft.com/office/powerpoint/2010/main" val="2963877646"/>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5460-B467-4B0F-8569-116FFF8A2DFD}"/>
              </a:ext>
            </a:extLst>
          </p:cNvPr>
          <p:cNvSpPr>
            <a:spLocks noGrp="1"/>
          </p:cNvSpPr>
          <p:nvPr>
            <p:ph type="ctrTitle"/>
          </p:nvPr>
        </p:nvSpPr>
        <p:spPr>
          <a:xfrm>
            <a:off x="1057013" y="1122363"/>
            <a:ext cx="9974510" cy="5152602"/>
          </a:xfrm>
        </p:spPr>
        <p:txBody>
          <a:bodyPr>
            <a:normAutofit fontScale="90000"/>
          </a:bodyPr>
          <a:lstStyle/>
          <a:p>
            <a:pPr algn="ctr"/>
            <a:r>
              <a:rPr lang="en-US" sz="3200" b="1" dirty="0">
                <a:solidFill>
                  <a:srgbClr val="C00000"/>
                </a:solidFill>
                <a:effectLst/>
                <a:ea typeface="Carlito"/>
                <a:cs typeface="Carlito"/>
              </a:rPr>
              <a:t>METEOROLOGICAL SATELLITE : SENSING PRINCIPLES, DATA COLLECTION AND ANALYSIS</a:t>
            </a:r>
            <a:br>
              <a:rPr lang="en-IN" sz="1800" dirty="0">
                <a:effectLst/>
                <a:latin typeface="Carlito"/>
                <a:ea typeface="Carlito"/>
                <a:cs typeface="Carlito"/>
              </a:rPr>
            </a:br>
            <a:br>
              <a:rPr lang="en-IN" sz="1800" dirty="0">
                <a:effectLst/>
                <a:latin typeface="Carlito"/>
                <a:ea typeface="Carlito"/>
                <a:cs typeface="Carlito"/>
              </a:rPr>
            </a:br>
            <a:br>
              <a:rPr lang="en-IN" sz="1800" dirty="0">
                <a:effectLst/>
                <a:latin typeface="Carlito"/>
                <a:ea typeface="Carlito"/>
                <a:cs typeface="Carlito"/>
              </a:rPr>
            </a:br>
            <a:br>
              <a:rPr lang="en-IN" sz="1800" dirty="0">
                <a:effectLst/>
                <a:latin typeface="Carlito"/>
                <a:ea typeface="Carlito"/>
                <a:cs typeface="Carlito"/>
              </a:rPr>
            </a:br>
            <a:br>
              <a:rPr lang="en-IN" sz="1800" dirty="0">
                <a:effectLst/>
                <a:latin typeface="Carlito"/>
                <a:ea typeface="Carlito"/>
                <a:cs typeface="Carlito"/>
              </a:rPr>
            </a:br>
            <a:r>
              <a:rPr lang="en-US" sz="1800" i="1" dirty="0">
                <a:solidFill>
                  <a:schemeClr val="accent5">
                    <a:lumMod val="50000"/>
                  </a:schemeClr>
                </a:solidFill>
                <a:effectLst/>
                <a:latin typeface="Times New Roman" panose="02020603050405020304" pitchFamily="18" charset="0"/>
                <a:ea typeface="Carlito"/>
                <a:cs typeface="Carlito"/>
              </a:rPr>
              <a:t>Project presented by</a:t>
            </a:r>
            <a:br>
              <a:rPr lang="en-IN" sz="1800" b="1" dirty="0">
                <a:effectLst/>
                <a:latin typeface="Carlito"/>
                <a:ea typeface="Carlito"/>
                <a:cs typeface="Carlito"/>
              </a:rPr>
            </a:br>
            <a:r>
              <a:rPr lang="en-US" sz="1800" b="1" dirty="0">
                <a:effectLst/>
                <a:latin typeface="Times New Roman" panose="02020603050405020304" pitchFamily="18" charset="0"/>
                <a:ea typeface="Carlito"/>
                <a:cs typeface="Carlito"/>
              </a:rPr>
              <a:t> </a:t>
            </a:r>
            <a:br>
              <a:rPr lang="en-IN" sz="1800" b="1" dirty="0">
                <a:effectLst/>
                <a:latin typeface="Carlito"/>
                <a:ea typeface="Carlito"/>
                <a:cs typeface="Carlito"/>
              </a:rPr>
            </a:br>
            <a:r>
              <a:rPr lang="en-US" sz="1800" b="1" dirty="0">
                <a:effectLst/>
                <a:latin typeface="Times New Roman" panose="02020603050405020304" pitchFamily="18" charset="0"/>
                <a:ea typeface="Carlito"/>
                <a:cs typeface="Carlito"/>
              </a:rPr>
              <a:t>Mr. YOUNKAP NINA Duplex</a:t>
            </a:r>
            <a:br>
              <a:rPr lang="en-IN" sz="1800" b="1" dirty="0">
                <a:effectLst/>
                <a:latin typeface="Carlito"/>
                <a:ea typeface="Carlito"/>
                <a:cs typeface="Carlito"/>
              </a:rPr>
            </a:br>
            <a:r>
              <a:rPr lang="en-US" sz="1800" b="1" dirty="0">
                <a:effectLst/>
                <a:latin typeface="Times New Roman" panose="02020603050405020304" pitchFamily="18" charset="0"/>
                <a:ea typeface="Carlito"/>
                <a:cs typeface="Carlito"/>
              </a:rPr>
              <a:t>Air Traffic Controller/Meng Degree in Computer Science</a:t>
            </a:r>
            <a:br>
              <a:rPr lang="en-IN" sz="1800" b="1" dirty="0">
                <a:effectLst/>
                <a:latin typeface="Carlito"/>
                <a:ea typeface="Carlito"/>
                <a:cs typeface="Carlito"/>
              </a:rPr>
            </a:br>
            <a:br>
              <a:rPr lang="en-IN" sz="1800" dirty="0">
                <a:effectLst/>
                <a:latin typeface="Carlito"/>
                <a:ea typeface="Carlito"/>
                <a:cs typeface="Carlito"/>
              </a:rPr>
            </a:br>
            <a:r>
              <a:rPr lang="en-US" sz="1800" i="1" dirty="0">
                <a:effectLst/>
                <a:latin typeface="Times New Roman" panose="02020603050405020304" pitchFamily="18" charset="0"/>
                <a:ea typeface="Carlito"/>
                <a:cs typeface="Carlito"/>
              </a:rPr>
              <a:t>Under the guidance of</a:t>
            </a:r>
            <a:br>
              <a:rPr lang="en-IN" sz="1800" dirty="0">
                <a:effectLst/>
                <a:latin typeface="Carlito"/>
                <a:ea typeface="Carlito"/>
                <a:cs typeface="Carlito"/>
              </a:rPr>
            </a:br>
            <a:r>
              <a:rPr lang="en-US" sz="1800" dirty="0" err="1">
                <a:solidFill>
                  <a:srgbClr val="222222"/>
                </a:solidFill>
                <a:effectLst/>
                <a:latin typeface="Times New Roman" panose="02020603050405020304" pitchFamily="18" charset="0"/>
                <a:ea typeface="Carlito"/>
                <a:cs typeface="Carlito"/>
              </a:rPr>
              <a:t>Mr</a:t>
            </a:r>
            <a:r>
              <a:rPr lang="en-US" sz="1800" dirty="0">
                <a:solidFill>
                  <a:srgbClr val="222222"/>
                </a:solidFill>
                <a:effectLst/>
                <a:latin typeface="Times New Roman" panose="02020603050405020304" pitchFamily="18" charset="0"/>
                <a:ea typeface="Carlito"/>
                <a:cs typeface="Carlito"/>
              </a:rPr>
              <a:t> TCHAMABO </a:t>
            </a:r>
            <a:r>
              <a:rPr lang="en-US" sz="1800" dirty="0" err="1">
                <a:solidFill>
                  <a:srgbClr val="222222"/>
                </a:solidFill>
                <a:effectLst/>
                <a:latin typeface="Times New Roman" panose="02020603050405020304" pitchFamily="18" charset="0"/>
                <a:ea typeface="Carlito"/>
                <a:cs typeface="Carlito"/>
              </a:rPr>
              <a:t>Urbain</a:t>
            </a:r>
            <a:r>
              <a:rPr lang="en-US" sz="1800" dirty="0">
                <a:solidFill>
                  <a:srgbClr val="222222"/>
                </a:solidFill>
                <a:effectLst/>
                <a:latin typeface="Times New Roman" panose="02020603050405020304" pitchFamily="18" charset="0"/>
                <a:ea typeface="Carlito"/>
                <a:cs typeface="Carlito"/>
              </a:rPr>
              <a:t>, Forecaster-Meng Degree in Meteorology</a:t>
            </a:r>
            <a:br>
              <a:rPr lang="en-IN" sz="1800" dirty="0">
                <a:effectLst/>
                <a:latin typeface="Carlito"/>
                <a:ea typeface="Carlito"/>
                <a:cs typeface="Carlito"/>
              </a:rPr>
            </a:br>
            <a:r>
              <a:rPr lang="en-US" sz="1800" dirty="0">
                <a:effectLst/>
                <a:latin typeface="Times New Roman" panose="02020603050405020304" pitchFamily="18" charset="0"/>
                <a:ea typeface="Carlito"/>
                <a:cs typeface="Carlito"/>
              </a:rPr>
              <a:t> </a:t>
            </a:r>
            <a:br>
              <a:rPr lang="en-IN" sz="1800" dirty="0">
                <a:effectLst/>
                <a:latin typeface="Carlito"/>
                <a:ea typeface="Carlito"/>
                <a:cs typeface="Carlito"/>
              </a:rPr>
            </a:br>
            <a:br>
              <a:rPr lang="en-IN" sz="1800" dirty="0">
                <a:effectLst/>
                <a:latin typeface="Carlito"/>
                <a:ea typeface="Carlito"/>
                <a:cs typeface="Carlito"/>
              </a:rPr>
            </a:br>
            <a:r>
              <a:rPr lang="en-US" sz="1800" dirty="0">
                <a:effectLst/>
                <a:latin typeface="Times New Roman" panose="02020603050405020304" pitchFamily="18" charset="0"/>
                <a:ea typeface="Carlito"/>
                <a:cs typeface="Carlito"/>
              </a:rPr>
              <a:t> </a:t>
            </a:r>
            <a:br>
              <a:rPr lang="en-IN" sz="1800" dirty="0">
                <a:effectLst/>
                <a:latin typeface="Carlito"/>
                <a:ea typeface="Carlito"/>
                <a:cs typeface="Carlito"/>
              </a:rPr>
            </a:br>
            <a:r>
              <a:rPr lang="en-US" sz="1800" dirty="0">
                <a:solidFill>
                  <a:srgbClr val="7030A0"/>
                </a:solidFill>
                <a:effectLst/>
                <a:latin typeface="Times New Roman" panose="02020603050405020304" pitchFamily="18" charset="0"/>
                <a:ea typeface="Carlito"/>
                <a:cs typeface="Carlito"/>
              </a:rPr>
              <a:t>Advance Training in Meteorological Instrumentation &amp;Information System Batch No. –VIII</a:t>
            </a:r>
            <a:br>
              <a:rPr lang="en-IN" sz="1800" dirty="0">
                <a:solidFill>
                  <a:srgbClr val="7030A0"/>
                </a:solidFill>
                <a:effectLst/>
                <a:latin typeface="Carlito"/>
                <a:ea typeface="Carlito"/>
                <a:cs typeface="Carlito"/>
              </a:rPr>
            </a:br>
            <a:r>
              <a:rPr lang="en-US" sz="1800" dirty="0">
                <a:solidFill>
                  <a:srgbClr val="7030A0"/>
                </a:solidFill>
                <a:effectLst/>
                <a:latin typeface="Times New Roman" panose="02020603050405020304" pitchFamily="18" charset="0"/>
                <a:ea typeface="Carlito"/>
                <a:cs typeface="Carlito"/>
              </a:rPr>
              <a:t>ICITC</a:t>
            </a:r>
            <a:br>
              <a:rPr lang="en-IN" sz="1800" dirty="0">
                <a:solidFill>
                  <a:srgbClr val="7030A0"/>
                </a:solidFill>
                <a:effectLst/>
                <a:latin typeface="Carlito"/>
                <a:ea typeface="Carlito"/>
                <a:cs typeface="Carlito"/>
              </a:rPr>
            </a:br>
            <a:r>
              <a:rPr lang="en-US" sz="1800" dirty="0">
                <a:solidFill>
                  <a:srgbClr val="7030A0"/>
                </a:solidFill>
                <a:effectLst/>
                <a:latin typeface="Times New Roman" panose="02020603050405020304" pitchFamily="18" charset="0"/>
                <a:ea typeface="Carlito"/>
                <a:cs typeface="Carlito"/>
              </a:rPr>
              <a:t>INDIA METEOROLOGICAL DEPARTMENT</a:t>
            </a:r>
            <a:br>
              <a:rPr lang="en-IN" sz="1800" dirty="0">
                <a:solidFill>
                  <a:srgbClr val="7030A0"/>
                </a:solidFill>
                <a:effectLst/>
                <a:latin typeface="Carlito"/>
                <a:ea typeface="Carlito"/>
                <a:cs typeface="Carlito"/>
              </a:rPr>
            </a:br>
            <a:r>
              <a:rPr lang="en-US" sz="1800" dirty="0">
                <a:solidFill>
                  <a:srgbClr val="7030A0"/>
                </a:solidFill>
                <a:effectLst/>
                <a:latin typeface="Times New Roman" panose="02020603050405020304" pitchFamily="18" charset="0"/>
                <a:ea typeface="Carlito"/>
              </a:rPr>
              <a:t>New Delhi</a:t>
            </a:r>
            <a:endParaRPr lang="en-IN" dirty="0">
              <a:solidFill>
                <a:srgbClr val="7030A0"/>
              </a:solidFill>
            </a:endParaRPr>
          </a:p>
        </p:txBody>
      </p:sp>
    </p:spTree>
    <p:extLst>
      <p:ext uri="{BB962C8B-B14F-4D97-AF65-F5344CB8AC3E}">
        <p14:creationId xmlns:p14="http://schemas.microsoft.com/office/powerpoint/2010/main" val="426959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pic>
        <p:nvPicPr>
          <p:cNvPr id="8" name="Content Placeholder 7">
            <a:extLst>
              <a:ext uri="{FF2B5EF4-FFF2-40B4-BE49-F238E27FC236}">
                <a16:creationId xmlns:a16="http://schemas.microsoft.com/office/drawing/2014/main" id="{10D4DCB4-A0C8-4D76-B5C0-5053CD8313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7978" y="1796582"/>
            <a:ext cx="7217369" cy="4581525"/>
          </a:xfrm>
        </p:spPr>
      </p:pic>
      <p:sp>
        <p:nvSpPr>
          <p:cNvPr id="4" name="TextBox 3">
            <a:extLst>
              <a:ext uri="{FF2B5EF4-FFF2-40B4-BE49-F238E27FC236}">
                <a16:creationId xmlns:a16="http://schemas.microsoft.com/office/drawing/2014/main" id="{107AD9F9-8FA8-45DF-A8AB-C249D9D0C205}"/>
              </a:ext>
            </a:extLst>
          </p:cNvPr>
          <p:cNvSpPr txBox="1"/>
          <p:nvPr/>
        </p:nvSpPr>
        <p:spPr>
          <a:xfrm>
            <a:off x="1607344"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Advanced Baseline Imager (ABI)</a:t>
            </a:r>
          </a:p>
        </p:txBody>
      </p:sp>
    </p:spTree>
    <p:extLst>
      <p:ext uri="{BB962C8B-B14F-4D97-AF65-F5344CB8AC3E}">
        <p14:creationId xmlns:p14="http://schemas.microsoft.com/office/powerpoint/2010/main" val="320425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71613" y="1785938"/>
            <a:ext cx="10033000" cy="4581306"/>
          </a:xfrm>
        </p:spPr>
        <p:txBody>
          <a:bodyPr>
            <a:normAutofit/>
          </a:bodyPr>
          <a:lstStyle/>
          <a:p>
            <a:pPr>
              <a:lnSpc>
                <a:spcPct val="80000"/>
              </a:lnSpc>
            </a:pPr>
            <a:r>
              <a:rPr lang="en-US" sz="2600" b="1" dirty="0">
                <a:latin typeface="Times New Roman" panose="02020603050405020304" pitchFamily="18" charset="0"/>
              </a:rPr>
              <a:t>Full Disk </a:t>
            </a:r>
            <a:r>
              <a:rPr lang="en-US" sz="2600" dirty="0">
                <a:latin typeface="Times New Roman" panose="02020603050405020304" pitchFamily="18" charset="0"/>
              </a:rPr>
              <a:t>: Hemispheric Coverage of 83° local zenith angle, temporal resolution of 5-15 minutes and spatial resolution of 0.5 to 2km.</a:t>
            </a:r>
          </a:p>
          <a:p>
            <a:pPr>
              <a:lnSpc>
                <a:spcPct val="80000"/>
              </a:lnSpc>
            </a:pPr>
            <a:r>
              <a:rPr lang="en-US" sz="2600" b="1" dirty="0">
                <a:latin typeface="Times New Roman" panose="02020603050405020304" pitchFamily="18" charset="0"/>
              </a:rPr>
              <a:t>Mesoscale</a:t>
            </a:r>
            <a:r>
              <a:rPr lang="en-US" sz="2600" dirty="0">
                <a:latin typeface="Times New Roman" panose="02020603050405020304" pitchFamily="18" charset="0"/>
              </a:rPr>
              <a:t> : Provides coverage over a 1000x1000km box with a temporal resolution of 30 seconds, and spatial resolution of 0.5 to 2km.</a:t>
            </a:r>
          </a:p>
          <a:p>
            <a:pPr>
              <a:lnSpc>
                <a:spcPct val="80000"/>
              </a:lnSpc>
            </a:pPr>
            <a:r>
              <a:rPr lang="en-US" sz="2600" b="1" dirty="0">
                <a:latin typeface="Times New Roman" panose="02020603050405020304" pitchFamily="18" charset="0"/>
              </a:rPr>
              <a:t>Continental US/Pacific US </a:t>
            </a:r>
            <a:r>
              <a:rPr lang="en-US" sz="2600" dirty="0">
                <a:latin typeface="Times New Roman" panose="02020603050405020304" pitchFamily="18" charset="0"/>
              </a:rPr>
              <a:t>: The CONUS and PACUS scans are performed every five minutes, The spatial resolution is 0.5 to 2km.</a:t>
            </a:r>
          </a:p>
          <a:p>
            <a:pPr>
              <a:lnSpc>
                <a:spcPct val="80000"/>
              </a:lnSpc>
            </a:pPr>
            <a:r>
              <a:rPr lang="en-US" sz="2600" b="1" dirty="0">
                <a:latin typeface="Times New Roman" panose="02020603050405020304" pitchFamily="18" charset="0"/>
              </a:rPr>
              <a:t>Flex Modes </a:t>
            </a:r>
            <a:r>
              <a:rPr lang="en-US" sz="2600" dirty="0">
                <a:latin typeface="Times New Roman" panose="02020603050405020304" pitchFamily="18" charset="0"/>
              </a:rPr>
              <a:t>: The flex modes provide a full disk scan every 10 minutes (mode 6) or every 15minutes (mode 3), a CONUS/PACUS every five minutes, and two mesoscale domains every 60 seconds (or one sub-region every 30 seconds).)</a:t>
            </a:r>
          </a:p>
        </p:txBody>
      </p:sp>
      <p:sp>
        <p:nvSpPr>
          <p:cNvPr id="4" name="TextBox 3">
            <a:extLst>
              <a:ext uri="{FF2B5EF4-FFF2-40B4-BE49-F238E27FC236}">
                <a16:creationId xmlns:a16="http://schemas.microsoft.com/office/drawing/2014/main" id="{107AD9F9-8FA8-45DF-A8AB-C249D9D0C205}"/>
              </a:ext>
            </a:extLst>
          </p:cNvPr>
          <p:cNvSpPr txBox="1"/>
          <p:nvPr/>
        </p:nvSpPr>
        <p:spPr>
          <a:xfrm>
            <a:off x="1471613"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ABI modes of </a:t>
            </a:r>
            <a:r>
              <a:rPr lang="fr-FR" sz="3600" b="1" dirty="0" err="1">
                <a:solidFill>
                  <a:srgbClr val="C00000"/>
                </a:solidFill>
                <a:latin typeface="+mj-lt"/>
                <a:cs typeface="+mj-cs"/>
              </a:rPr>
              <a:t>operation</a:t>
            </a:r>
            <a:endParaRPr lang="fr-FR" sz="3600" b="1" dirty="0">
              <a:solidFill>
                <a:srgbClr val="C00000"/>
              </a:solidFill>
              <a:latin typeface="+mj-lt"/>
              <a:cs typeface="+mj-cs"/>
            </a:endParaRPr>
          </a:p>
        </p:txBody>
      </p:sp>
    </p:spTree>
    <p:extLst>
      <p:ext uri="{BB962C8B-B14F-4D97-AF65-F5344CB8AC3E}">
        <p14:creationId xmlns:p14="http://schemas.microsoft.com/office/powerpoint/2010/main" val="763473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71613" y="1785938"/>
            <a:ext cx="10033000" cy="4581306"/>
          </a:xfrm>
        </p:spPr>
        <p:txBody>
          <a:bodyPr>
            <a:normAutofit/>
          </a:bodyPr>
          <a:lstStyle/>
          <a:p>
            <a:pPr>
              <a:lnSpc>
                <a:spcPct val="80000"/>
              </a:lnSpc>
            </a:pPr>
            <a:r>
              <a:rPr lang="en-US" sz="2600" b="1" dirty="0">
                <a:latin typeface="Times New Roman" panose="02020603050405020304" pitchFamily="18" charset="0"/>
              </a:rPr>
              <a:t>Level 0 (L0) </a:t>
            </a:r>
            <a:r>
              <a:rPr lang="en-US" sz="2600" dirty="0">
                <a:latin typeface="Times New Roman" panose="02020603050405020304" pitchFamily="18" charset="0"/>
              </a:rPr>
              <a:t>: are observation data received directly from the 6 satellite instruments. </a:t>
            </a:r>
          </a:p>
          <a:p>
            <a:pPr>
              <a:lnSpc>
                <a:spcPct val="80000"/>
              </a:lnSpc>
            </a:pPr>
            <a:endParaRPr lang="en-US" sz="2600" b="1" dirty="0">
              <a:latin typeface="Times New Roman" panose="02020603050405020304" pitchFamily="18" charset="0"/>
            </a:endParaRPr>
          </a:p>
          <a:p>
            <a:pPr>
              <a:lnSpc>
                <a:spcPct val="80000"/>
              </a:lnSpc>
            </a:pPr>
            <a:r>
              <a:rPr lang="en-US" sz="2600" b="1" dirty="0">
                <a:latin typeface="Times New Roman" panose="02020603050405020304" pitchFamily="18" charset="0"/>
              </a:rPr>
              <a:t>Level 1b (L1b) </a:t>
            </a:r>
            <a:r>
              <a:rPr lang="en-US" sz="2600" dirty="0">
                <a:latin typeface="Times New Roman" panose="02020603050405020304" pitchFamily="18" charset="0"/>
              </a:rPr>
              <a:t>: are calibrated and, where applicable, geographically corrected, L0 data. For ABI, the L1b product is Radiances. This is useful for users who require radiance units, instead of reflectance/brightness temperature (Kelvin) units. </a:t>
            </a:r>
          </a:p>
          <a:p>
            <a:pPr>
              <a:lnSpc>
                <a:spcPct val="80000"/>
              </a:lnSpc>
            </a:pPr>
            <a:r>
              <a:rPr lang="en-US" sz="2600" b="1" dirty="0">
                <a:latin typeface="Times New Roman" panose="02020603050405020304" pitchFamily="18" charset="0"/>
              </a:rPr>
              <a:t>Level 2+ Products </a:t>
            </a:r>
            <a:r>
              <a:rPr lang="en-US" sz="2600" dirty="0">
                <a:latin typeface="Times New Roman" panose="02020603050405020304" pitchFamily="18" charset="0"/>
              </a:rPr>
              <a:t>: contain environmental physical qualities, such as cloud top height or land surface temperature.</a:t>
            </a:r>
          </a:p>
        </p:txBody>
      </p:sp>
      <p:sp>
        <p:nvSpPr>
          <p:cNvPr id="4" name="TextBox 3">
            <a:extLst>
              <a:ext uri="{FF2B5EF4-FFF2-40B4-BE49-F238E27FC236}">
                <a16:creationId xmlns:a16="http://schemas.microsoft.com/office/drawing/2014/main" id="{107AD9F9-8FA8-45DF-A8AB-C249D9D0C205}"/>
              </a:ext>
            </a:extLst>
          </p:cNvPr>
          <p:cNvSpPr txBox="1"/>
          <p:nvPr/>
        </p:nvSpPr>
        <p:spPr>
          <a:xfrm>
            <a:off x="1471613"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GOES-R Data </a:t>
            </a:r>
            <a:r>
              <a:rPr lang="fr-FR" sz="3600" b="1" dirty="0" err="1">
                <a:solidFill>
                  <a:srgbClr val="C00000"/>
                </a:solidFill>
                <a:latin typeface="+mj-lt"/>
                <a:cs typeface="+mj-cs"/>
              </a:rPr>
              <a:t>Products</a:t>
            </a:r>
            <a:endParaRPr lang="fr-FR" sz="3600" b="1" dirty="0">
              <a:solidFill>
                <a:srgbClr val="C00000"/>
              </a:solidFill>
              <a:latin typeface="+mj-lt"/>
              <a:cs typeface="+mj-cs"/>
            </a:endParaRPr>
          </a:p>
        </p:txBody>
      </p:sp>
    </p:spTree>
    <p:extLst>
      <p:ext uri="{BB962C8B-B14F-4D97-AF65-F5344CB8AC3E}">
        <p14:creationId xmlns:p14="http://schemas.microsoft.com/office/powerpoint/2010/main" val="1086000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71614" y="1785938"/>
            <a:ext cx="5257800" cy="4581306"/>
          </a:xfrm>
        </p:spPr>
        <p:txBody>
          <a:bodyPr>
            <a:normAutofit/>
          </a:bodyPr>
          <a:lstStyle/>
          <a:p>
            <a:pPr>
              <a:lnSpc>
                <a:spcPct val="80000"/>
              </a:lnSpc>
            </a:pPr>
            <a:r>
              <a:rPr lang="en-US" sz="2600" dirty="0">
                <a:latin typeface="Times New Roman" panose="02020603050405020304" pitchFamily="18" charset="0"/>
              </a:rPr>
              <a:t>Hurricane intensity estimation</a:t>
            </a:r>
          </a:p>
          <a:p>
            <a:pPr>
              <a:lnSpc>
                <a:spcPct val="80000"/>
              </a:lnSpc>
            </a:pPr>
            <a:r>
              <a:rPr lang="en-US" sz="2600" dirty="0">
                <a:latin typeface="Times New Roman" panose="02020603050405020304" pitchFamily="18" charset="0"/>
              </a:rPr>
              <a:t>Land surface albedo</a:t>
            </a:r>
          </a:p>
          <a:p>
            <a:pPr>
              <a:lnSpc>
                <a:spcPct val="80000"/>
              </a:lnSpc>
            </a:pPr>
            <a:r>
              <a:rPr lang="en-US" sz="2600" dirty="0">
                <a:latin typeface="Times New Roman" panose="02020603050405020304" pitchFamily="18" charset="0"/>
              </a:rPr>
              <a:t>Land surface bidirectional reflectance factor</a:t>
            </a:r>
          </a:p>
          <a:p>
            <a:pPr>
              <a:lnSpc>
                <a:spcPct val="80000"/>
              </a:lnSpc>
            </a:pPr>
            <a:r>
              <a:rPr lang="en-US" sz="2600" dirty="0">
                <a:latin typeface="Times New Roman" panose="02020603050405020304" pitchFamily="18" charset="0"/>
              </a:rPr>
              <a:t>Land surface temperature (skin)</a:t>
            </a:r>
          </a:p>
          <a:p>
            <a:pPr>
              <a:lnSpc>
                <a:spcPct val="80000"/>
              </a:lnSpc>
            </a:pPr>
            <a:r>
              <a:rPr lang="en-US" sz="2600" dirty="0">
                <a:latin typeface="Times New Roman" panose="02020603050405020304" pitchFamily="18" charset="0"/>
              </a:rPr>
              <a:t>Legacy vertical moisture profile</a:t>
            </a:r>
          </a:p>
          <a:p>
            <a:pPr>
              <a:lnSpc>
                <a:spcPct val="80000"/>
              </a:lnSpc>
            </a:pPr>
            <a:r>
              <a:rPr lang="en-US" sz="2600" dirty="0">
                <a:latin typeface="Times New Roman" panose="02020603050405020304" pitchFamily="18" charset="0"/>
              </a:rPr>
              <a:t>Legacy vertical temperature profile</a:t>
            </a:r>
          </a:p>
          <a:p>
            <a:pPr>
              <a:lnSpc>
                <a:spcPct val="80000"/>
              </a:lnSpc>
            </a:pPr>
            <a:r>
              <a:rPr lang="en-US" sz="2600" dirty="0">
                <a:latin typeface="Times New Roman" panose="02020603050405020304" pitchFamily="18" charset="0"/>
              </a:rPr>
              <a:t>Radiances</a:t>
            </a:r>
          </a:p>
          <a:p>
            <a:pPr>
              <a:lnSpc>
                <a:spcPct val="80000"/>
              </a:lnSpc>
            </a:pPr>
            <a:r>
              <a:rPr lang="en-US" sz="2600" dirty="0">
                <a:latin typeface="Times New Roman" panose="02020603050405020304" pitchFamily="18" charset="0"/>
              </a:rPr>
              <a:t>Rainfall rate/QPE</a:t>
            </a:r>
          </a:p>
        </p:txBody>
      </p:sp>
      <p:sp>
        <p:nvSpPr>
          <p:cNvPr id="4" name="TextBox 3">
            <a:extLst>
              <a:ext uri="{FF2B5EF4-FFF2-40B4-BE49-F238E27FC236}">
                <a16:creationId xmlns:a16="http://schemas.microsoft.com/office/drawing/2014/main" id="{107AD9F9-8FA8-45DF-A8AB-C249D9D0C205}"/>
              </a:ext>
            </a:extLst>
          </p:cNvPr>
          <p:cNvSpPr txBox="1"/>
          <p:nvPr/>
        </p:nvSpPr>
        <p:spPr>
          <a:xfrm>
            <a:off x="1471613"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GOES-R Data </a:t>
            </a:r>
            <a:r>
              <a:rPr lang="fr-FR" sz="3600" b="1" dirty="0" err="1">
                <a:solidFill>
                  <a:srgbClr val="C00000"/>
                </a:solidFill>
                <a:latin typeface="+mj-lt"/>
                <a:cs typeface="+mj-cs"/>
              </a:rPr>
              <a:t>Products</a:t>
            </a:r>
            <a:endParaRPr lang="fr-FR" sz="3600" b="1" dirty="0">
              <a:solidFill>
                <a:srgbClr val="C00000"/>
              </a:solidFill>
              <a:latin typeface="+mj-lt"/>
              <a:cs typeface="+mj-cs"/>
            </a:endParaRPr>
          </a:p>
        </p:txBody>
      </p:sp>
      <p:sp>
        <p:nvSpPr>
          <p:cNvPr id="5" name="TextBox 4">
            <a:extLst>
              <a:ext uri="{FF2B5EF4-FFF2-40B4-BE49-F238E27FC236}">
                <a16:creationId xmlns:a16="http://schemas.microsoft.com/office/drawing/2014/main" id="{2AA6E532-6F7C-4030-A94E-6C6270E0C171}"/>
              </a:ext>
            </a:extLst>
          </p:cNvPr>
          <p:cNvSpPr txBox="1"/>
          <p:nvPr/>
        </p:nvSpPr>
        <p:spPr>
          <a:xfrm>
            <a:off x="6972300" y="1885950"/>
            <a:ext cx="5057775" cy="3870803"/>
          </a:xfrm>
          <a:prstGeom prst="rect">
            <a:avLst/>
          </a:prstGeom>
          <a:noFill/>
        </p:spPr>
        <p:txBody>
          <a:bodyPr wrap="square" rtlCol="0">
            <a:spAutoFit/>
          </a:bodyPr>
          <a:lstStyle/>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Reflected shortwave radiation: TOA</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Sea and lake ice: age</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Sea and lake ice: concentration</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Sea and lake ice: motion</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Sea surface temperature (skin)</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Snow cover</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Total precipitable water</a:t>
            </a:r>
          </a:p>
          <a:p>
            <a:pPr marL="342900" indent="-342900">
              <a:lnSpc>
                <a:spcPct val="80000"/>
              </a:lnSpc>
              <a:spcBef>
                <a:spcPts val="1000"/>
              </a:spcBef>
              <a:buClr>
                <a:schemeClr val="accent1"/>
              </a:buClr>
              <a:buFont typeface="Wingdings 3" charset="2"/>
              <a:buChar char=""/>
            </a:pPr>
            <a:r>
              <a:rPr lang="en-US" sz="2600" dirty="0">
                <a:solidFill>
                  <a:schemeClr val="tx1">
                    <a:lumMod val="75000"/>
                    <a:lumOff val="25000"/>
                  </a:schemeClr>
                </a:solidFill>
                <a:latin typeface="Times New Roman" panose="02020603050405020304" pitchFamily="18" charset="0"/>
              </a:rPr>
              <a:t>Volcanic ash: detection and height</a:t>
            </a:r>
            <a:endParaRPr lang="fr-FR" sz="2600" dirty="0">
              <a:solidFill>
                <a:schemeClr val="tx1">
                  <a:lumMod val="75000"/>
                  <a:lumOff val="25000"/>
                </a:schemeClr>
              </a:solidFill>
              <a:latin typeface="Times New Roman" panose="02020603050405020304" pitchFamily="18" charset="0"/>
            </a:endParaRPr>
          </a:p>
        </p:txBody>
      </p:sp>
    </p:spTree>
    <p:extLst>
      <p:ext uri="{BB962C8B-B14F-4D97-AF65-F5344CB8AC3E}">
        <p14:creationId xmlns:p14="http://schemas.microsoft.com/office/powerpoint/2010/main" val="163130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71613" y="1785938"/>
            <a:ext cx="5343525" cy="4581306"/>
          </a:xfrm>
        </p:spPr>
        <p:txBody>
          <a:bodyPr>
            <a:normAutofit/>
          </a:bodyPr>
          <a:lstStyle/>
          <a:p>
            <a:pPr>
              <a:lnSpc>
                <a:spcPct val="80000"/>
              </a:lnSpc>
            </a:pPr>
            <a:r>
              <a:rPr lang="en-US" sz="2600" dirty="0">
                <a:latin typeface="Times New Roman" panose="02020603050405020304" pitchFamily="18" charset="0"/>
              </a:rPr>
              <a:t>Aerosol detection (including smoke and dust)</a:t>
            </a:r>
          </a:p>
          <a:p>
            <a:pPr>
              <a:lnSpc>
                <a:spcPct val="80000"/>
              </a:lnSpc>
            </a:pPr>
            <a:r>
              <a:rPr lang="en-US" sz="2600" dirty="0">
                <a:latin typeface="Times New Roman" panose="02020603050405020304" pitchFamily="18" charset="0"/>
              </a:rPr>
              <a:t>Aerosol optical depth (AOD)</a:t>
            </a:r>
          </a:p>
          <a:p>
            <a:pPr>
              <a:lnSpc>
                <a:spcPct val="80000"/>
              </a:lnSpc>
            </a:pPr>
            <a:r>
              <a:rPr lang="en-US" sz="2600" dirty="0">
                <a:latin typeface="Times New Roman" panose="02020603050405020304" pitchFamily="18" charset="0"/>
              </a:rPr>
              <a:t>Aerosol particle size</a:t>
            </a:r>
          </a:p>
          <a:p>
            <a:pPr>
              <a:lnSpc>
                <a:spcPct val="80000"/>
              </a:lnSpc>
            </a:pPr>
            <a:r>
              <a:rPr lang="en-US" sz="2600" dirty="0">
                <a:latin typeface="Times New Roman" panose="02020603050405020304" pitchFamily="18" charset="0"/>
              </a:rPr>
              <a:t>Clear sky masks</a:t>
            </a:r>
          </a:p>
          <a:p>
            <a:pPr>
              <a:lnSpc>
                <a:spcPct val="80000"/>
              </a:lnSpc>
            </a:pPr>
            <a:r>
              <a:rPr lang="en-US" sz="2600" dirty="0">
                <a:latin typeface="Times New Roman" panose="02020603050405020304" pitchFamily="18" charset="0"/>
              </a:rPr>
              <a:t>Cloud layers/heights</a:t>
            </a:r>
          </a:p>
          <a:p>
            <a:pPr>
              <a:lnSpc>
                <a:spcPct val="80000"/>
              </a:lnSpc>
            </a:pPr>
            <a:r>
              <a:rPr lang="en-US" sz="2600" dirty="0">
                <a:latin typeface="Times New Roman" panose="02020603050405020304" pitchFamily="18" charset="0"/>
              </a:rPr>
              <a:t>Cloud and moisture imagery</a:t>
            </a:r>
          </a:p>
          <a:p>
            <a:pPr>
              <a:lnSpc>
                <a:spcPct val="80000"/>
              </a:lnSpc>
            </a:pPr>
            <a:r>
              <a:rPr lang="en-US" sz="2600" dirty="0">
                <a:latin typeface="Times New Roman" panose="02020603050405020304" pitchFamily="18" charset="0"/>
              </a:rPr>
              <a:t>Cloud optical depth</a:t>
            </a:r>
          </a:p>
          <a:p>
            <a:pPr>
              <a:lnSpc>
                <a:spcPct val="80000"/>
              </a:lnSpc>
            </a:pPr>
            <a:r>
              <a:rPr lang="en-US" sz="2600" dirty="0">
                <a:latin typeface="Times New Roman" panose="02020603050405020304" pitchFamily="18" charset="0"/>
              </a:rPr>
              <a:t>Cloud particle size distribution</a:t>
            </a:r>
          </a:p>
        </p:txBody>
      </p:sp>
      <p:sp>
        <p:nvSpPr>
          <p:cNvPr id="4" name="TextBox 3">
            <a:extLst>
              <a:ext uri="{FF2B5EF4-FFF2-40B4-BE49-F238E27FC236}">
                <a16:creationId xmlns:a16="http://schemas.microsoft.com/office/drawing/2014/main" id="{107AD9F9-8FA8-45DF-A8AB-C249D9D0C205}"/>
              </a:ext>
            </a:extLst>
          </p:cNvPr>
          <p:cNvSpPr txBox="1"/>
          <p:nvPr/>
        </p:nvSpPr>
        <p:spPr>
          <a:xfrm>
            <a:off x="1471613"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GOES-R Data </a:t>
            </a:r>
            <a:r>
              <a:rPr lang="fr-FR" sz="3600" b="1" dirty="0" err="1">
                <a:solidFill>
                  <a:srgbClr val="C00000"/>
                </a:solidFill>
                <a:latin typeface="+mj-lt"/>
                <a:cs typeface="+mj-cs"/>
              </a:rPr>
              <a:t>Products</a:t>
            </a:r>
            <a:endParaRPr lang="fr-FR" sz="3600" b="1" dirty="0">
              <a:solidFill>
                <a:srgbClr val="C00000"/>
              </a:solidFill>
              <a:latin typeface="+mj-lt"/>
              <a:cs typeface="+mj-cs"/>
            </a:endParaRPr>
          </a:p>
        </p:txBody>
      </p:sp>
      <p:sp>
        <p:nvSpPr>
          <p:cNvPr id="6" name="Content Placeholder 2">
            <a:extLst>
              <a:ext uri="{FF2B5EF4-FFF2-40B4-BE49-F238E27FC236}">
                <a16:creationId xmlns:a16="http://schemas.microsoft.com/office/drawing/2014/main" id="{398B9368-1ADC-46D7-8A50-3DC21B686FC7}"/>
              </a:ext>
            </a:extLst>
          </p:cNvPr>
          <p:cNvSpPr txBox="1">
            <a:spLocks/>
          </p:cNvSpPr>
          <p:nvPr/>
        </p:nvSpPr>
        <p:spPr>
          <a:xfrm>
            <a:off x="6663005" y="1782545"/>
            <a:ext cx="5343525" cy="45813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US" sz="2600" dirty="0">
                <a:latin typeface="Times New Roman" panose="02020603050405020304" pitchFamily="18" charset="0"/>
              </a:rPr>
              <a:t>Reflected shortwave radiation: TOA</a:t>
            </a:r>
          </a:p>
          <a:p>
            <a:pPr>
              <a:lnSpc>
                <a:spcPct val="80000"/>
              </a:lnSpc>
            </a:pPr>
            <a:r>
              <a:rPr lang="en-US" sz="2600" dirty="0">
                <a:latin typeface="Times New Roman" panose="02020603050405020304" pitchFamily="18" charset="0"/>
              </a:rPr>
              <a:t>Sea and lake ice: age</a:t>
            </a:r>
          </a:p>
          <a:p>
            <a:pPr>
              <a:lnSpc>
                <a:spcPct val="80000"/>
              </a:lnSpc>
            </a:pPr>
            <a:r>
              <a:rPr lang="en-US" sz="2600" dirty="0">
                <a:latin typeface="Times New Roman" panose="02020603050405020304" pitchFamily="18" charset="0"/>
              </a:rPr>
              <a:t>Sea and lake ice: concentration</a:t>
            </a:r>
          </a:p>
          <a:p>
            <a:pPr>
              <a:lnSpc>
                <a:spcPct val="80000"/>
              </a:lnSpc>
            </a:pPr>
            <a:r>
              <a:rPr lang="en-US" sz="2600" dirty="0">
                <a:latin typeface="Times New Roman" panose="02020603050405020304" pitchFamily="18" charset="0"/>
              </a:rPr>
              <a:t>Sea and lake ice: motion</a:t>
            </a:r>
          </a:p>
          <a:p>
            <a:pPr>
              <a:lnSpc>
                <a:spcPct val="80000"/>
              </a:lnSpc>
            </a:pPr>
            <a:r>
              <a:rPr lang="en-US" sz="2600" dirty="0">
                <a:latin typeface="Times New Roman" panose="02020603050405020304" pitchFamily="18" charset="0"/>
              </a:rPr>
              <a:t>Sea surface temperature (skin)</a:t>
            </a:r>
          </a:p>
          <a:p>
            <a:pPr>
              <a:lnSpc>
                <a:spcPct val="80000"/>
              </a:lnSpc>
            </a:pPr>
            <a:r>
              <a:rPr lang="en-US" sz="2600" dirty="0">
                <a:latin typeface="Times New Roman" panose="02020603050405020304" pitchFamily="18" charset="0"/>
              </a:rPr>
              <a:t>Snow cover</a:t>
            </a:r>
          </a:p>
          <a:p>
            <a:pPr>
              <a:lnSpc>
                <a:spcPct val="80000"/>
              </a:lnSpc>
            </a:pPr>
            <a:r>
              <a:rPr lang="en-US" sz="2600" dirty="0">
                <a:latin typeface="Times New Roman" panose="02020603050405020304" pitchFamily="18" charset="0"/>
              </a:rPr>
              <a:t>Total precipitable water</a:t>
            </a:r>
          </a:p>
          <a:p>
            <a:pPr>
              <a:lnSpc>
                <a:spcPct val="80000"/>
              </a:lnSpc>
            </a:pPr>
            <a:r>
              <a:rPr lang="en-US" sz="2600" dirty="0">
                <a:latin typeface="Times New Roman" panose="02020603050405020304" pitchFamily="18" charset="0"/>
              </a:rPr>
              <a:t>Volcanic ash: detection and height</a:t>
            </a:r>
          </a:p>
        </p:txBody>
      </p:sp>
    </p:spTree>
    <p:extLst>
      <p:ext uri="{BB962C8B-B14F-4D97-AF65-F5344CB8AC3E}">
        <p14:creationId xmlns:p14="http://schemas.microsoft.com/office/powerpoint/2010/main" val="176243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1165346"/>
          </a:xfrm>
        </p:spPr>
        <p:txBody>
          <a:bodyPr>
            <a:normAutofit fontScale="90000"/>
          </a:bodyPr>
          <a:lstStyle/>
          <a:p>
            <a:pPr algn="ctr"/>
            <a:r>
              <a:rPr lang="en-US" sz="4000" b="1" dirty="0">
                <a:solidFill>
                  <a:srgbClr val="C00000"/>
                </a:solidFill>
                <a:effectLst/>
                <a:ea typeface="Carlito"/>
              </a:rPr>
              <a:t>GOES-R SERIES DATA COLLECTION AND VISUALISATION</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00176" y="2432269"/>
            <a:ext cx="10033000" cy="4057650"/>
          </a:xfrm>
        </p:spPr>
        <p:txBody>
          <a:bodyPr>
            <a:normAutofit/>
          </a:bodyPr>
          <a:lstStyle/>
          <a:p>
            <a:pPr>
              <a:lnSpc>
                <a:spcPct val="80000"/>
              </a:lnSpc>
            </a:pPr>
            <a:r>
              <a:rPr lang="en-US" sz="2600" b="1" dirty="0">
                <a:latin typeface="Times New Roman" panose="02020603050405020304" pitchFamily="18" charset="0"/>
              </a:rPr>
              <a:t>Access data files from Amazon, Microsoft, OCC</a:t>
            </a:r>
          </a:p>
          <a:p>
            <a:pPr>
              <a:lnSpc>
                <a:spcPct val="80000"/>
              </a:lnSpc>
            </a:pPr>
            <a:endParaRPr lang="en-US" sz="2600" b="1" dirty="0">
              <a:latin typeface="Times New Roman" panose="02020603050405020304" pitchFamily="18" charset="0"/>
            </a:endParaRPr>
          </a:p>
          <a:p>
            <a:pPr>
              <a:lnSpc>
                <a:spcPct val="80000"/>
              </a:lnSpc>
            </a:pPr>
            <a:r>
              <a:rPr lang="en-US" sz="2600" b="1" dirty="0">
                <a:latin typeface="Times New Roman" panose="02020603050405020304" pitchFamily="18" charset="0"/>
              </a:rPr>
              <a:t>Access data files from Google Cloud</a:t>
            </a:r>
          </a:p>
          <a:p>
            <a:pPr>
              <a:lnSpc>
                <a:spcPct val="80000"/>
              </a:lnSpc>
            </a:pPr>
            <a:endParaRPr lang="en-US" sz="2600" b="1" dirty="0">
              <a:latin typeface="Times New Roman" panose="02020603050405020304" pitchFamily="18" charset="0"/>
            </a:endParaRPr>
          </a:p>
          <a:p>
            <a:pPr marL="0" indent="0">
              <a:lnSpc>
                <a:spcPct val="80000"/>
              </a:lnSpc>
              <a:buNone/>
            </a:pPr>
            <a:endParaRPr lang="en-US" sz="2600" b="1" dirty="0">
              <a:latin typeface="Times New Roman" panose="02020603050405020304" pitchFamily="18" charset="0"/>
            </a:endParaRPr>
          </a:p>
          <a:p>
            <a:pPr>
              <a:lnSpc>
                <a:spcPct val="80000"/>
              </a:lnSpc>
            </a:pPr>
            <a:r>
              <a:rPr lang="en-US" sz="2600" b="1" dirty="0">
                <a:latin typeface="Times New Roman" panose="02020603050405020304" pitchFamily="18" charset="0"/>
              </a:rPr>
              <a:t> Use Python to retrieve data from AWS</a:t>
            </a:r>
            <a:endParaRPr lang="en-US" sz="2600" dirty="0">
              <a:latin typeface="Times New Roman" panose="02020603050405020304" pitchFamily="18" charset="0"/>
            </a:endParaRPr>
          </a:p>
        </p:txBody>
      </p:sp>
      <p:sp>
        <p:nvSpPr>
          <p:cNvPr id="4" name="TextBox 3">
            <a:extLst>
              <a:ext uri="{FF2B5EF4-FFF2-40B4-BE49-F238E27FC236}">
                <a16:creationId xmlns:a16="http://schemas.microsoft.com/office/drawing/2014/main" id="{107AD9F9-8FA8-45DF-A8AB-C249D9D0C205}"/>
              </a:ext>
            </a:extLst>
          </p:cNvPr>
          <p:cNvSpPr txBox="1"/>
          <p:nvPr/>
        </p:nvSpPr>
        <p:spPr>
          <a:xfrm>
            <a:off x="1357311" y="1310932"/>
            <a:ext cx="9761538" cy="646331"/>
          </a:xfrm>
          <a:prstGeom prst="rect">
            <a:avLst/>
          </a:prstGeom>
          <a:noFill/>
        </p:spPr>
        <p:txBody>
          <a:bodyPr wrap="square" rtlCol="0">
            <a:spAutoFit/>
          </a:bodyPr>
          <a:lstStyle/>
          <a:p>
            <a:pPr algn="ctr">
              <a:spcBef>
                <a:spcPct val="0"/>
              </a:spcBef>
            </a:pPr>
            <a:r>
              <a:rPr lang="fr-FR" sz="3600" b="1" dirty="0" err="1">
                <a:solidFill>
                  <a:srgbClr val="C00000"/>
                </a:solidFill>
                <a:latin typeface="+mj-lt"/>
                <a:cs typeface="+mj-cs"/>
              </a:rPr>
              <a:t>Acces</a:t>
            </a:r>
            <a:r>
              <a:rPr lang="fr-FR" sz="3600" b="1" dirty="0">
                <a:solidFill>
                  <a:srgbClr val="C00000"/>
                </a:solidFill>
                <a:latin typeface="+mj-lt"/>
                <a:cs typeface="+mj-cs"/>
              </a:rPr>
              <a:t> GOES-R </a:t>
            </a:r>
            <a:r>
              <a:rPr lang="fr-FR" sz="3600" b="1" dirty="0" err="1">
                <a:solidFill>
                  <a:srgbClr val="C00000"/>
                </a:solidFill>
                <a:latin typeface="+mj-lt"/>
                <a:cs typeface="+mj-cs"/>
              </a:rPr>
              <a:t>series</a:t>
            </a:r>
            <a:r>
              <a:rPr lang="fr-FR" sz="3600" b="1" dirty="0">
                <a:solidFill>
                  <a:srgbClr val="C00000"/>
                </a:solidFill>
                <a:latin typeface="+mj-lt"/>
                <a:cs typeface="+mj-cs"/>
              </a:rPr>
              <a:t> data files</a:t>
            </a:r>
          </a:p>
        </p:txBody>
      </p:sp>
    </p:spTree>
    <p:extLst>
      <p:ext uri="{BB962C8B-B14F-4D97-AF65-F5344CB8AC3E}">
        <p14:creationId xmlns:p14="http://schemas.microsoft.com/office/powerpoint/2010/main" val="2267028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1165346"/>
          </a:xfrm>
        </p:spPr>
        <p:txBody>
          <a:bodyPr>
            <a:normAutofit fontScale="90000"/>
          </a:bodyPr>
          <a:lstStyle/>
          <a:p>
            <a:pPr algn="ctr"/>
            <a:r>
              <a:rPr lang="en-US" sz="4000" b="1" dirty="0">
                <a:solidFill>
                  <a:srgbClr val="C00000"/>
                </a:solidFill>
                <a:effectLst/>
                <a:ea typeface="Carlito"/>
              </a:rPr>
              <a:t>GOES-R SERIES DATA COLLECTION AND VISUALISATION</a:t>
            </a:r>
          </a:p>
        </p:txBody>
      </p:sp>
      <p:pic>
        <p:nvPicPr>
          <p:cNvPr id="6" name="Content Placeholder 5">
            <a:extLst>
              <a:ext uri="{FF2B5EF4-FFF2-40B4-BE49-F238E27FC236}">
                <a16:creationId xmlns:a16="http://schemas.microsoft.com/office/drawing/2014/main" id="{DFD1E9A0-769D-4241-8B10-E369627B66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0425" y="2558091"/>
            <a:ext cx="4057650" cy="4057650"/>
          </a:xfrm>
        </p:spPr>
      </p:pic>
      <p:sp>
        <p:nvSpPr>
          <p:cNvPr id="4" name="TextBox 3">
            <a:extLst>
              <a:ext uri="{FF2B5EF4-FFF2-40B4-BE49-F238E27FC236}">
                <a16:creationId xmlns:a16="http://schemas.microsoft.com/office/drawing/2014/main" id="{107AD9F9-8FA8-45DF-A8AB-C249D9D0C205}"/>
              </a:ext>
            </a:extLst>
          </p:cNvPr>
          <p:cNvSpPr txBox="1"/>
          <p:nvPr/>
        </p:nvSpPr>
        <p:spPr>
          <a:xfrm>
            <a:off x="1357311" y="1310932"/>
            <a:ext cx="9761538" cy="1200329"/>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Visualise a single band ABI Channel image</a:t>
            </a:r>
          </a:p>
        </p:txBody>
      </p:sp>
      <p:pic>
        <p:nvPicPr>
          <p:cNvPr id="8" name="Picture 7">
            <a:extLst>
              <a:ext uri="{FF2B5EF4-FFF2-40B4-BE49-F238E27FC236}">
                <a16:creationId xmlns:a16="http://schemas.microsoft.com/office/drawing/2014/main" id="{CF62DBF9-89C6-46C6-B829-292CF644F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2558091"/>
            <a:ext cx="4267200" cy="4057651"/>
          </a:xfrm>
          <a:prstGeom prst="rect">
            <a:avLst/>
          </a:prstGeom>
        </p:spPr>
      </p:pic>
    </p:spTree>
    <p:extLst>
      <p:ext uri="{BB962C8B-B14F-4D97-AF65-F5344CB8AC3E}">
        <p14:creationId xmlns:p14="http://schemas.microsoft.com/office/powerpoint/2010/main" val="3286797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7377"/>
          </a:xfrm>
        </p:spPr>
        <p:txBody>
          <a:bodyPr>
            <a:normAutofit fontScale="90000"/>
          </a:bodyPr>
          <a:lstStyle/>
          <a:p>
            <a:pPr algn="ctr"/>
            <a:r>
              <a:rPr lang="en-US" sz="4000" b="1" dirty="0">
                <a:solidFill>
                  <a:srgbClr val="C00000"/>
                </a:solidFill>
                <a:effectLst/>
                <a:ea typeface="Carlito"/>
              </a:rPr>
              <a:t>SATELLITE DATA ANALYSIS</a:t>
            </a:r>
          </a:p>
        </p:txBody>
      </p:sp>
      <p:pic>
        <p:nvPicPr>
          <p:cNvPr id="10" name="Content Placeholder 9">
            <a:extLst>
              <a:ext uri="{FF2B5EF4-FFF2-40B4-BE49-F238E27FC236}">
                <a16:creationId xmlns:a16="http://schemas.microsoft.com/office/drawing/2014/main" id="{D944D570-F9DD-4D3F-8659-87D7F71A9C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4842" y="1878270"/>
            <a:ext cx="4937915" cy="4611687"/>
          </a:xfrm>
        </p:spPr>
      </p:pic>
      <p:sp>
        <p:nvSpPr>
          <p:cNvPr id="4" name="TextBox 3">
            <a:extLst>
              <a:ext uri="{FF2B5EF4-FFF2-40B4-BE49-F238E27FC236}">
                <a16:creationId xmlns:a16="http://schemas.microsoft.com/office/drawing/2014/main" id="{107AD9F9-8FA8-45DF-A8AB-C249D9D0C205}"/>
              </a:ext>
            </a:extLst>
          </p:cNvPr>
          <p:cNvSpPr txBox="1"/>
          <p:nvPr/>
        </p:nvSpPr>
        <p:spPr>
          <a:xfrm>
            <a:off x="1101726" y="1037451"/>
            <a:ext cx="10331450" cy="646331"/>
          </a:xfrm>
          <a:prstGeom prst="rect">
            <a:avLst/>
          </a:prstGeom>
          <a:noFill/>
        </p:spPr>
        <p:txBody>
          <a:bodyPr wrap="square" rtlCol="0">
            <a:spAutoFit/>
          </a:bodyPr>
          <a:lstStyle/>
          <a:p>
            <a:pPr algn="ctr">
              <a:spcBef>
                <a:spcPct val="0"/>
              </a:spcBef>
            </a:pPr>
            <a:r>
              <a:rPr lang="en-US" sz="3600" b="1" dirty="0">
                <a:solidFill>
                  <a:srgbClr val="C00000"/>
                </a:solidFill>
                <a:latin typeface="+mj-lt"/>
                <a:cs typeface="+mj-cs"/>
              </a:rPr>
              <a:t>Aviation meteorological stations in </a:t>
            </a:r>
            <a:r>
              <a:rPr lang="en-US" sz="3600" b="1" dirty="0" err="1">
                <a:solidFill>
                  <a:srgbClr val="C00000"/>
                </a:solidFill>
                <a:latin typeface="+mj-lt"/>
                <a:cs typeface="+mj-cs"/>
              </a:rPr>
              <a:t>cameroon</a:t>
            </a:r>
            <a:endParaRPr lang="fr-FR" sz="3600" b="1" dirty="0">
              <a:solidFill>
                <a:srgbClr val="C00000"/>
              </a:solidFill>
              <a:latin typeface="+mj-lt"/>
              <a:cs typeface="+mj-cs"/>
            </a:endParaRPr>
          </a:p>
        </p:txBody>
      </p:sp>
    </p:spTree>
    <p:extLst>
      <p:ext uri="{BB962C8B-B14F-4D97-AF65-F5344CB8AC3E}">
        <p14:creationId xmlns:p14="http://schemas.microsoft.com/office/powerpoint/2010/main" val="4112455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1165346"/>
          </a:xfrm>
        </p:spPr>
        <p:txBody>
          <a:bodyPr>
            <a:normAutofit/>
          </a:bodyPr>
          <a:lstStyle/>
          <a:p>
            <a:pPr algn="ctr"/>
            <a:r>
              <a:rPr lang="en-US" sz="4000" b="1" dirty="0">
                <a:solidFill>
                  <a:srgbClr val="C00000"/>
                </a:solidFill>
                <a:effectLst/>
                <a:ea typeface="Carlito"/>
              </a:rPr>
              <a:t>SATELLITE DATA ANALYSIS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00176" y="2432269"/>
            <a:ext cx="10033000" cy="4057650"/>
          </a:xfrm>
        </p:spPr>
        <p:txBody>
          <a:bodyPr>
            <a:normAutofit/>
          </a:bodyPr>
          <a:lstStyle/>
          <a:p>
            <a:pPr>
              <a:lnSpc>
                <a:spcPct val="80000"/>
              </a:lnSpc>
            </a:pPr>
            <a:r>
              <a:rPr lang="en-US" sz="2600" dirty="0">
                <a:latin typeface="Times New Roman" panose="02020603050405020304" pitchFamily="18" charset="0"/>
              </a:rPr>
              <a:t>The goal of the Global Land Data Assimilation System (GLDAS) is to ingest satellite- and ground-based observational data products, using advanced land surface modeling and data assimilation techniques, in order to generate optimal fields of land surface states and fluxes. </a:t>
            </a:r>
          </a:p>
        </p:txBody>
      </p:sp>
      <p:sp>
        <p:nvSpPr>
          <p:cNvPr id="4" name="TextBox 3">
            <a:extLst>
              <a:ext uri="{FF2B5EF4-FFF2-40B4-BE49-F238E27FC236}">
                <a16:creationId xmlns:a16="http://schemas.microsoft.com/office/drawing/2014/main" id="{107AD9F9-8FA8-45DF-A8AB-C249D9D0C205}"/>
              </a:ext>
            </a:extLst>
          </p:cNvPr>
          <p:cNvSpPr txBox="1"/>
          <p:nvPr/>
        </p:nvSpPr>
        <p:spPr>
          <a:xfrm>
            <a:off x="928686" y="1225269"/>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GLDAS data</a:t>
            </a:r>
          </a:p>
        </p:txBody>
      </p:sp>
    </p:spTree>
    <p:extLst>
      <p:ext uri="{BB962C8B-B14F-4D97-AF65-F5344CB8AC3E}">
        <p14:creationId xmlns:p14="http://schemas.microsoft.com/office/powerpoint/2010/main" val="234878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357312" y="145586"/>
            <a:ext cx="9761538" cy="702279"/>
          </a:xfrm>
        </p:spPr>
        <p:txBody>
          <a:bodyPr>
            <a:normAutofit/>
          </a:bodyPr>
          <a:lstStyle/>
          <a:p>
            <a:pPr algn="ctr"/>
            <a:r>
              <a:rPr lang="en-US" sz="4000" b="1" dirty="0">
                <a:solidFill>
                  <a:srgbClr val="C00000"/>
                </a:solidFill>
                <a:effectLst/>
                <a:ea typeface="Carlito"/>
              </a:rPr>
              <a:t>SATELLITE DATA ANALYSIS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00176" y="2432269"/>
            <a:ext cx="10033000" cy="4057650"/>
          </a:xfrm>
        </p:spPr>
        <p:txBody>
          <a:bodyPr>
            <a:normAutofit/>
          </a:bodyPr>
          <a:lstStyle/>
          <a:p>
            <a:pPr>
              <a:lnSpc>
                <a:spcPct val="80000"/>
              </a:lnSpc>
            </a:pPr>
            <a:r>
              <a:rPr lang="en-US" sz="2600" dirty="0">
                <a:latin typeface="Times New Roman" panose="02020603050405020304" pitchFamily="18" charset="0"/>
              </a:rPr>
              <a:t>The requirements for the meteorological data at aviation station are: </a:t>
            </a:r>
          </a:p>
          <a:p>
            <a:pPr marL="0" indent="0">
              <a:lnSpc>
                <a:spcPct val="80000"/>
              </a:lnSpc>
              <a:buNone/>
            </a:pPr>
            <a:endParaRPr lang="en-US" sz="2600" dirty="0">
              <a:latin typeface="Times New Roman" panose="02020603050405020304" pitchFamily="18" charset="0"/>
            </a:endParaRPr>
          </a:p>
          <a:p>
            <a:pPr marL="0" indent="0">
              <a:lnSpc>
                <a:spcPct val="80000"/>
              </a:lnSpc>
              <a:buNone/>
            </a:pPr>
            <a:endParaRPr lang="en-US" sz="2600" dirty="0">
              <a:latin typeface="Times New Roman" panose="02020603050405020304" pitchFamily="18" charset="0"/>
            </a:endParaRPr>
          </a:p>
          <a:p>
            <a:pPr marL="0" indent="0">
              <a:lnSpc>
                <a:spcPct val="80000"/>
              </a:lnSpc>
              <a:buNone/>
            </a:pPr>
            <a:endParaRPr lang="en-US" sz="2600" dirty="0">
              <a:latin typeface="Times New Roman" panose="02020603050405020304" pitchFamily="18" charset="0"/>
            </a:endParaRPr>
          </a:p>
          <a:p>
            <a:pPr marL="0" indent="0">
              <a:lnSpc>
                <a:spcPct val="80000"/>
              </a:lnSpc>
              <a:buNone/>
            </a:pPr>
            <a:endParaRPr lang="en-US" sz="2600" dirty="0">
              <a:latin typeface="Times New Roman" panose="02020603050405020304" pitchFamily="18" charset="0"/>
            </a:endParaRPr>
          </a:p>
          <a:p>
            <a:pPr>
              <a:lnSpc>
                <a:spcPct val="80000"/>
              </a:lnSpc>
            </a:pPr>
            <a:endParaRPr lang="en-US" sz="2600" dirty="0">
              <a:latin typeface="Times New Roman" panose="02020603050405020304" pitchFamily="18" charset="0"/>
            </a:endParaRPr>
          </a:p>
          <a:p>
            <a:pPr>
              <a:lnSpc>
                <a:spcPct val="80000"/>
              </a:lnSpc>
            </a:pPr>
            <a:r>
              <a:rPr lang="en-US" sz="2600" dirty="0">
                <a:latin typeface="Times New Roman" panose="02020603050405020304" pitchFamily="18" charset="0"/>
              </a:rPr>
              <a:t>The units at which GLDAS provide air temperature (K) and Pressure(Pa).</a:t>
            </a:r>
          </a:p>
          <a:p>
            <a:pPr>
              <a:lnSpc>
                <a:spcPct val="80000"/>
              </a:lnSpc>
            </a:pPr>
            <a:r>
              <a:rPr lang="en-US" sz="2600" dirty="0">
                <a:latin typeface="Times New Roman" panose="02020603050405020304" pitchFamily="18" charset="0"/>
              </a:rPr>
              <a:t>Further GLDAS provide specific humidity.</a:t>
            </a:r>
          </a:p>
        </p:txBody>
      </p:sp>
      <p:sp>
        <p:nvSpPr>
          <p:cNvPr id="4" name="TextBox 3">
            <a:extLst>
              <a:ext uri="{FF2B5EF4-FFF2-40B4-BE49-F238E27FC236}">
                <a16:creationId xmlns:a16="http://schemas.microsoft.com/office/drawing/2014/main" id="{107AD9F9-8FA8-45DF-A8AB-C249D9D0C205}"/>
              </a:ext>
            </a:extLst>
          </p:cNvPr>
          <p:cNvSpPr txBox="1"/>
          <p:nvPr/>
        </p:nvSpPr>
        <p:spPr>
          <a:xfrm>
            <a:off x="885823" y="1310932"/>
            <a:ext cx="9761538" cy="646331"/>
          </a:xfrm>
          <a:prstGeom prst="rect">
            <a:avLst/>
          </a:prstGeom>
          <a:noFill/>
        </p:spPr>
        <p:txBody>
          <a:bodyPr wrap="square" rtlCol="0">
            <a:spAutoFit/>
          </a:bodyPr>
          <a:lstStyle/>
          <a:p>
            <a:pPr algn="ctr">
              <a:spcBef>
                <a:spcPct val="0"/>
              </a:spcBef>
            </a:pPr>
            <a:r>
              <a:rPr lang="fr-FR" sz="3600" b="1" dirty="0" err="1">
                <a:solidFill>
                  <a:srgbClr val="C00000"/>
                </a:solidFill>
                <a:latin typeface="+mj-lt"/>
                <a:cs typeface="+mj-cs"/>
              </a:rPr>
              <a:t>Specific</a:t>
            </a:r>
            <a:r>
              <a:rPr lang="fr-FR" sz="3600" b="1" dirty="0">
                <a:solidFill>
                  <a:srgbClr val="C00000"/>
                </a:solidFill>
                <a:latin typeface="+mj-lt"/>
                <a:cs typeface="+mj-cs"/>
              </a:rPr>
              <a:t> </a:t>
            </a:r>
            <a:r>
              <a:rPr lang="fr-FR" sz="3600" b="1" dirty="0" err="1">
                <a:solidFill>
                  <a:srgbClr val="C00000"/>
                </a:solidFill>
                <a:latin typeface="+mj-lt"/>
                <a:cs typeface="+mj-cs"/>
              </a:rPr>
              <a:t>requirements</a:t>
            </a:r>
            <a:endParaRPr lang="fr-FR" sz="3600" b="1" dirty="0">
              <a:solidFill>
                <a:srgbClr val="C00000"/>
              </a:solidFill>
              <a:latin typeface="+mj-lt"/>
              <a:cs typeface="+mj-cs"/>
            </a:endParaRPr>
          </a:p>
        </p:txBody>
      </p:sp>
      <p:pic>
        <p:nvPicPr>
          <p:cNvPr id="6" name="Picture 5">
            <a:extLst>
              <a:ext uri="{FF2B5EF4-FFF2-40B4-BE49-F238E27FC236}">
                <a16:creationId xmlns:a16="http://schemas.microsoft.com/office/drawing/2014/main" id="{96936653-3EA6-4B60-9B4E-E239B692A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026" y="2895459"/>
            <a:ext cx="5363323" cy="2010056"/>
          </a:xfrm>
          <a:prstGeom prst="rect">
            <a:avLst/>
          </a:prstGeom>
        </p:spPr>
      </p:pic>
    </p:spTree>
    <p:extLst>
      <p:ext uri="{BB962C8B-B14F-4D97-AF65-F5344CB8AC3E}">
        <p14:creationId xmlns:p14="http://schemas.microsoft.com/office/powerpoint/2010/main" val="403403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9125-08D3-4671-A65D-0D509297ED9D}"/>
              </a:ext>
            </a:extLst>
          </p:cNvPr>
          <p:cNvSpPr>
            <a:spLocks noGrp="1"/>
          </p:cNvSpPr>
          <p:nvPr>
            <p:ph type="title"/>
          </p:nvPr>
        </p:nvSpPr>
        <p:spPr/>
        <p:txBody>
          <a:bodyPr>
            <a:normAutofit/>
          </a:bodyPr>
          <a:lstStyle/>
          <a:p>
            <a:pPr algn="ctr"/>
            <a:r>
              <a:rPr lang="en-IN" sz="4400" b="1" dirty="0">
                <a:solidFill>
                  <a:srgbClr val="C00000"/>
                </a:solidFill>
              </a:rPr>
              <a:t>OUTLINE</a:t>
            </a:r>
          </a:p>
        </p:txBody>
      </p:sp>
      <p:sp>
        <p:nvSpPr>
          <p:cNvPr id="3" name="Content Placeholder 2">
            <a:extLst>
              <a:ext uri="{FF2B5EF4-FFF2-40B4-BE49-F238E27FC236}">
                <a16:creationId xmlns:a16="http://schemas.microsoft.com/office/drawing/2014/main" id="{44564F64-683D-4A70-BB24-9D56CA2ED06D}"/>
              </a:ext>
            </a:extLst>
          </p:cNvPr>
          <p:cNvSpPr>
            <a:spLocks noGrp="1"/>
          </p:cNvSpPr>
          <p:nvPr>
            <p:ph idx="1"/>
          </p:nvPr>
        </p:nvSpPr>
        <p:spPr>
          <a:xfrm>
            <a:off x="1937857" y="1825625"/>
            <a:ext cx="8749716" cy="4351338"/>
          </a:xfrm>
        </p:spPr>
        <p:txBody>
          <a:bodyPr/>
          <a:lstStyle/>
          <a:p>
            <a:r>
              <a:rPr lang="en-US" sz="2600" dirty="0">
                <a:effectLst/>
                <a:latin typeface="Times New Roman" panose="02020603050405020304" pitchFamily="18" charset="0"/>
                <a:ea typeface="Carlito"/>
              </a:rPr>
              <a:t>INTRODUCTION</a:t>
            </a:r>
          </a:p>
          <a:p>
            <a:r>
              <a:rPr lang="en-US" sz="2600" dirty="0">
                <a:effectLst/>
                <a:latin typeface="Times New Roman" panose="02020603050405020304" pitchFamily="18" charset="0"/>
                <a:ea typeface="Carlito"/>
              </a:rPr>
              <a:t>BASIC PRINCIPLES OF SATELLITE REMOTE SENSING</a:t>
            </a:r>
          </a:p>
          <a:p>
            <a:r>
              <a:rPr lang="en-US" sz="2600" dirty="0">
                <a:effectLst/>
                <a:latin typeface="Times New Roman" panose="02020603050405020304" pitchFamily="18" charset="0"/>
                <a:ea typeface="Carlito"/>
              </a:rPr>
              <a:t>CASE STUDY: GOES-R Series </a:t>
            </a:r>
          </a:p>
          <a:p>
            <a:r>
              <a:rPr lang="en-US" sz="2600" dirty="0">
                <a:effectLst/>
                <a:latin typeface="Times New Roman" panose="02020603050405020304" pitchFamily="18" charset="0"/>
                <a:ea typeface="Carlito"/>
              </a:rPr>
              <a:t>GOES-R SERIES DATA COLLECTION AND VISUALISATION</a:t>
            </a:r>
          </a:p>
          <a:p>
            <a:r>
              <a:rPr lang="en-US" sz="2600" dirty="0">
                <a:effectLst/>
                <a:latin typeface="Times New Roman" panose="02020603050405020304" pitchFamily="18" charset="0"/>
                <a:ea typeface="Carlito"/>
              </a:rPr>
              <a:t>SATELLITE DATA ANALYSIS</a:t>
            </a:r>
          </a:p>
          <a:p>
            <a:r>
              <a:rPr lang="en-US" sz="2600" dirty="0">
                <a:effectLst/>
                <a:latin typeface="Times New Roman" panose="02020603050405020304" pitchFamily="18" charset="0"/>
                <a:ea typeface="Carlito"/>
              </a:rPr>
              <a:t>RESULTS</a:t>
            </a:r>
          </a:p>
          <a:p>
            <a:r>
              <a:rPr lang="en-US" sz="2600" dirty="0">
                <a:effectLst/>
                <a:latin typeface="Times New Roman" panose="02020603050405020304" pitchFamily="18" charset="0"/>
                <a:ea typeface="Carlito"/>
              </a:rPr>
              <a:t>CONCLUSION AND FUTURE ENHANCEMENT</a:t>
            </a:r>
          </a:p>
          <a:p>
            <a:endParaRPr lang="en-US" sz="1800" dirty="0">
              <a:effectLst/>
              <a:latin typeface="Times New Roman" panose="02020603050405020304" pitchFamily="18" charset="0"/>
              <a:ea typeface="Carlito"/>
            </a:endParaRPr>
          </a:p>
          <a:p>
            <a:endParaRPr lang="en-US" sz="1800" dirty="0">
              <a:effectLst/>
              <a:latin typeface="Times New Roman" panose="02020603050405020304" pitchFamily="18" charset="0"/>
              <a:ea typeface="Carlito"/>
            </a:endParaRPr>
          </a:p>
          <a:p>
            <a:endParaRPr lang="en-IN" dirty="0"/>
          </a:p>
        </p:txBody>
      </p:sp>
    </p:spTree>
    <p:extLst>
      <p:ext uri="{BB962C8B-B14F-4D97-AF65-F5344CB8AC3E}">
        <p14:creationId xmlns:p14="http://schemas.microsoft.com/office/powerpoint/2010/main" val="997438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1165346"/>
          </a:xfrm>
        </p:spPr>
        <p:txBody>
          <a:bodyPr>
            <a:normAutofit/>
          </a:bodyPr>
          <a:lstStyle/>
          <a:p>
            <a:pPr algn="ctr"/>
            <a:r>
              <a:rPr lang="en-US" sz="4000" b="1" dirty="0">
                <a:solidFill>
                  <a:srgbClr val="C00000"/>
                </a:solidFill>
                <a:effectLst/>
                <a:ea typeface="Carlito"/>
              </a:rPr>
              <a:t>SATELLITE DATA ANALYSIS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00176" y="2432269"/>
            <a:ext cx="10033000" cy="4057650"/>
          </a:xfrm>
        </p:spPr>
        <p:txBody>
          <a:bodyPr>
            <a:normAutofit/>
          </a:bodyPr>
          <a:lstStyle/>
          <a:p>
            <a:pPr>
              <a:lnSpc>
                <a:spcPct val="80000"/>
              </a:lnSpc>
            </a:pPr>
            <a:r>
              <a:rPr lang="en-US" sz="2600" dirty="0">
                <a:latin typeface="Times New Roman" panose="02020603050405020304" pitchFamily="18" charset="0"/>
              </a:rPr>
              <a:t>The goal of the Global Land Data Assimilation System (GLDAS) is to ingest satellite- and ground-based observational data products, using advanced land surface modeling and data assimilation techniques, in order to generate optimal fields of land surface states and fluxes. </a:t>
            </a:r>
          </a:p>
        </p:txBody>
      </p:sp>
      <p:sp>
        <p:nvSpPr>
          <p:cNvPr id="4" name="TextBox 3">
            <a:extLst>
              <a:ext uri="{FF2B5EF4-FFF2-40B4-BE49-F238E27FC236}">
                <a16:creationId xmlns:a16="http://schemas.microsoft.com/office/drawing/2014/main" id="{107AD9F9-8FA8-45DF-A8AB-C249D9D0C205}"/>
              </a:ext>
            </a:extLst>
          </p:cNvPr>
          <p:cNvSpPr txBox="1"/>
          <p:nvPr/>
        </p:nvSpPr>
        <p:spPr>
          <a:xfrm>
            <a:off x="928686" y="1225269"/>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GLDAS data</a:t>
            </a:r>
          </a:p>
        </p:txBody>
      </p:sp>
    </p:spTree>
    <p:extLst>
      <p:ext uri="{BB962C8B-B14F-4D97-AF65-F5344CB8AC3E}">
        <p14:creationId xmlns:p14="http://schemas.microsoft.com/office/powerpoint/2010/main" val="1788891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1165346"/>
          </a:xfrm>
        </p:spPr>
        <p:txBody>
          <a:bodyPr>
            <a:normAutofit/>
          </a:bodyPr>
          <a:lstStyle/>
          <a:p>
            <a:pPr algn="ctr"/>
            <a:r>
              <a:rPr lang="en-US" sz="4000" b="1" dirty="0">
                <a:solidFill>
                  <a:srgbClr val="C00000"/>
                </a:solidFill>
                <a:effectLst/>
                <a:ea typeface="Carlito"/>
              </a:rPr>
              <a:t>SATELLITE DATA ANALYSIS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00176" y="2085975"/>
            <a:ext cx="10033000" cy="4403944"/>
          </a:xfrm>
        </p:spPr>
        <p:txBody>
          <a:bodyPr>
            <a:normAutofit/>
          </a:bodyPr>
          <a:lstStyle/>
          <a:p>
            <a:pPr>
              <a:lnSpc>
                <a:spcPct val="80000"/>
              </a:lnSpc>
            </a:pPr>
            <a:r>
              <a:rPr lang="en-US" sz="2600" dirty="0">
                <a:latin typeface="Times New Roman" panose="02020603050405020304" pitchFamily="18" charset="0"/>
              </a:rPr>
              <a:t>Step 1 : Convert GLDAS air temperature from Kelvin to Deg C.</a:t>
            </a:r>
          </a:p>
          <a:p>
            <a:pPr>
              <a:lnSpc>
                <a:spcPct val="80000"/>
              </a:lnSpc>
            </a:pPr>
            <a:r>
              <a:rPr lang="en-US" sz="2600" dirty="0">
                <a:latin typeface="Times New Roman" panose="02020603050405020304" pitchFamily="18" charset="0"/>
              </a:rPr>
              <a:t>Step 2 : Convert the unit of GLDAS pressure from Pa to Milli bar (Mb).</a:t>
            </a:r>
          </a:p>
          <a:p>
            <a:pPr>
              <a:lnSpc>
                <a:spcPct val="80000"/>
              </a:lnSpc>
            </a:pPr>
            <a:r>
              <a:rPr lang="en-US" sz="2600" dirty="0">
                <a:latin typeface="Times New Roman" panose="02020603050405020304" pitchFamily="18" charset="0"/>
              </a:rPr>
              <a:t>Step 3 : Convert specific humidity to relative humidity following the description here.</a:t>
            </a:r>
          </a:p>
          <a:p>
            <a:pPr>
              <a:lnSpc>
                <a:spcPct val="80000"/>
              </a:lnSpc>
            </a:pPr>
            <a:r>
              <a:rPr lang="en-US" sz="2600" dirty="0">
                <a:latin typeface="Times New Roman" panose="02020603050405020304" pitchFamily="18" charset="0"/>
              </a:rPr>
              <a:t>Step 4 : Extract the </a:t>
            </a:r>
            <a:r>
              <a:rPr lang="en-US" sz="2600" dirty="0" err="1">
                <a:latin typeface="Times New Roman" panose="02020603050405020304" pitchFamily="18" charset="0"/>
              </a:rPr>
              <a:t>Ws</a:t>
            </a:r>
            <a:r>
              <a:rPr lang="en-US" sz="2600" dirty="0">
                <a:latin typeface="Times New Roman" panose="02020603050405020304" pitchFamily="18" charset="0"/>
              </a:rPr>
              <a:t>, </a:t>
            </a:r>
            <a:r>
              <a:rPr lang="en-US" sz="2600" dirty="0" err="1">
                <a:latin typeface="Times New Roman" panose="02020603050405020304" pitchFamily="18" charset="0"/>
              </a:rPr>
              <a:t>Tair</a:t>
            </a:r>
            <a:r>
              <a:rPr lang="en-US" sz="2600" dirty="0">
                <a:latin typeface="Times New Roman" panose="02020603050405020304" pitchFamily="18" charset="0"/>
              </a:rPr>
              <a:t>, P and Rh corresponding at our aviation meteorological stations</a:t>
            </a:r>
          </a:p>
          <a:p>
            <a:pPr>
              <a:lnSpc>
                <a:spcPct val="80000"/>
              </a:lnSpc>
            </a:pPr>
            <a:r>
              <a:rPr lang="en-US" sz="2600" dirty="0">
                <a:latin typeface="Times New Roman" panose="02020603050405020304" pitchFamily="18" charset="0"/>
              </a:rPr>
              <a:t>at observation time : 00:00, 03:00, 06:00, 09:00, 12:00, 15:00, 18:00 and 21:00 UTC.</a:t>
            </a:r>
          </a:p>
          <a:p>
            <a:pPr>
              <a:lnSpc>
                <a:spcPct val="80000"/>
              </a:lnSpc>
            </a:pPr>
            <a:r>
              <a:rPr lang="en-US" sz="2600" dirty="0">
                <a:latin typeface="Times New Roman" panose="02020603050405020304" pitchFamily="18" charset="0"/>
              </a:rPr>
              <a:t>Step 5 : Compare the results with data collected at the stations.</a:t>
            </a:r>
          </a:p>
        </p:txBody>
      </p:sp>
      <p:sp>
        <p:nvSpPr>
          <p:cNvPr id="4" name="TextBox 3">
            <a:extLst>
              <a:ext uri="{FF2B5EF4-FFF2-40B4-BE49-F238E27FC236}">
                <a16:creationId xmlns:a16="http://schemas.microsoft.com/office/drawing/2014/main" id="{107AD9F9-8FA8-45DF-A8AB-C249D9D0C205}"/>
              </a:ext>
            </a:extLst>
          </p:cNvPr>
          <p:cNvSpPr txBox="1"/>
          <p:nvPr/>
        </p:nvSpPr>
        <p:spPr>
          <a:xfrm>
            <a:off x="928686" y="1225269"/>
            <a:ext cx="9761538" cy="646331"/>
          </a:xfrm>
          <a:prstGeom prst="rect">
            <a:avLst/>
          </a:prstGeom>
          <a:noFill/>
        </p:spPr>
        <p:txBody>
          <a:bodyPr wrap="square" rtlCol="0">
            <a:spAutoFit/>
          </a:bodyPr>
          <a:lstStyle/>
          <a:p>
            <a:pPr algn="ctr">
              <a:spcBef>
                <a:spcPct val="0"/>
              </a:spcBef>
            </a:pPr>
            <a:r>
              <a:rPr lang="fr-FR" sz="3600" b="1" dirty="0" err="1">
                <a:solidFill>
                  <a:srgbClr val="C00000"/>
                </a:solidFill>
                <a:latin typeface="+mj-lt"/>
                <a:cs typeface="+mj-cs"/>
              </a:rPr>
              <a:t>Analysis</a:t>
            </a:r>
            <a:r>
              <a:rPr lang="fr-FR" sz="3600" b="1" dirty="0">
                <a:solidFill>
                  <a:srgbClr val="C00000"/>
                </a:solidFill>
                <a:latin typeface="+mj-lt"/>
                <a:cs typeface="+mj-cs"/>
              </a:rPr>
              <a:t> </a:t>
            </a:r>
            <a:r>
              <a:rPr lang="fr-FR" sz="3600" b="1" dirty="0" err="1">
                <a:solidFill>
                  <a:srgbClr val="C00000"/>
                </a:solidFill>
                <a:latin typeface="+mj-lt"/>
                <a:cs typeface="+mj-cs"/>
              </a:rPr>
              <a:t>steps</a:t>
            </a:r>
            <a:endParaRPr lang="fr-FR" sz="3600" b="1" dirty="0">
              <a:solidFill>
                <a:srgbClr val="C00000"/>
              </a:solidFill>
              <a:latin typeface="+mj-lt"/>
              <a:cs typeface="+mj-cs"/>
            </a:endParaRPr>
          </a:p>
        </p:txBody>
      </p:sp>
    </p:spTree>
    <p:extLst>
      <p:ext uri="{BB962C8B-B14F-4D97-AF65-F5344CB8AC3E}">
        <p14:creationId xmlns:p14="http://schemas.microsoft.com/office/powerpoint/2010/main" val="1857489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25269"/>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a:t>
            </a:r>
            <a:r>
              <a:rPr lang="fr-FR" sz="3600" b="1" dirty="0" err="1">
                <a:solidFill>
                  <a:srgbClr val="C00000"/>
                </a:solidFill>
                <a:latin typeface="+mj-lt"/>
                <a:cs typeface="+mj-cs"/>
              </a:rPr>
              <a:t>Temperature</a:t>
            </a:r>
            <a:r>
              <a:rPr lang="fr-FR" sz="3600" b="1" dirty="0">
                <a:solidFill>
                  <a:srgbClr val="C00000"/>
                </a:solidFill>
                <a:latin typeface="+mj-lt"/>
                <a:cs typeface="+mj-cs"/>
              </a:rPr>
              <a:t> chart</a:t>
            </a:r>
          </a:p>
        </p:txBody>
      </p:sp>
      <p:pic>
        <p:nvPicPr>
          <p:cNvPr id="23" name="Picture 22">
            <a:extLst>
              <a:ext uri="{FF2B5EF4-FFF2-40B4-BE49-F238E27FC236}">
                <a16:creationId xmlns:a16="http://schemas.microsoft.com/office/drawing/2014/main" id="{AF473D85-9746-44AB-9CBD-BD046D4D6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286" y="2133303"/>
            <a:ext cx="4486901" cy="4248743"/>
          </a:xfrm>
          <a:prstGeom prst="rect">
            <a:avLst/>
          </a:prstGeom>
        </p:spPr>
      </p:pic>
      <p:pic>
        <p:nvPicPr>
          <p:cNvPr id="25" name="Picture 24">
            <a:extLst>
              <a:ext uri="{FF2B5EF4-FFF2-40B4-BE49-F238E27FC236}">
                <a16:creationId xmlns:a16="http://schemas.microsoft.com/office/drawing/2014/main" id="{7C372AE1-76EF-4AC3-A6A2-EF6C21559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495" y="2104723"/>
            <a:ext cx="4544059" cy="4305901"/>
          </a:xfrm>
          <a:prstGeom prst="rect">
            <a:avLst/>
          </a:prstGeom>
        </p:spPr>
      </p:pic>
    </p:spTree>
    <p:extLst>
      <p:ext uri="{BB962C8B-B14F-4D97-AF65-F5344CB8AC3E}">
        <p14:creationId xmlns:p14="http://schemas.microsoft.com/office/powerpoint/2010/main" val="1502880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25269"/>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Relative </a:t>
            </a:r>
            <a:r>
              <a:rPr lang="fr-FR" sz="3600" b="1" dirty="0" err="1">
                <a:solidFill>
                  <a:srgbClr val="C00000"/>
                </a:solidFill>
                <a:latin typeface="+mj-lt"/>
                <a:cs typeface="+mj-cs"/>
              </a:rPr>
              <a:t>Humidity</a:t>
            </a:r>
            <a:r>
              <a:rPr lang="fr-FR" sz="3600" b="1" dirty="0">
                <a:solidFill>
                  <a:srgbClr val="C00000"/>
                </a:solidFill>
                <a:latin typeface="+mj-lt"/>
                <a:cs typeface="+mj-cs"/>
              </a:rPr>
              <a:t>  chart</a:t>
            </a:r>
          </a:p>
        </p:txBody>
      </p:sp>
      <p:pic>
        <p:nvPicPr>
          <p:cNvPr id="5" name="Picture 4">
            <a:extLst>
              <a:ext uri="{FF2B5EF4-FFF2-40B4-BE49-F238E27FC236}">
                <a16:creationId xmlns:a16="http://schemas.microsoft.com/office/drawing/2014/main" id="{7F8EF843-B27B-4242-AA69-C1075F64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196" y="2400039"/>
            <a:ext cx="3810532" cy="3715268"/>
          </a:xfrm>
          <a:prstGeom prst="rect">
            <a:avLst/>
          </a:prstGeom>
        </p:spPr>
      </p:pic>
      <p:pic>
        <p:nvPicPr>
          <p:cNvPr id="7" name="Picture 6">
            <a:extLst>
              <a:ext uri="{FF2B5EF4-FFF2-40B4-BE49-F238E27FC236}">
                <a16:creationId xmlns:a16="http://schemas.microsoft.com/office/drawing/2014/main" id="{E974B6E0-5883-4DED-8FDF-1D92C357C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267" y="2400039"/>
            <a:ext cx="3820058" cy="3581900"/>
          </a:xfrm>
          <a:prstGeom prst="rect">
            <a:avLst/>
          </a:prstGeom>
        </p:spPr>
      </p:pic>
    </p:spTree>
    <p:extLst>
      <p:ext uri="{BB962C8B-B14F-4D97-AF65-F5344CB8AC3E}">
        <p14:creationId xmlns:p14="http://schemas.microsoft.com/office/powerpoint/2010/main" val="3781400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25269"/>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Surface Pressure chart</a:t>
            </a:r>
          </a:p>
        </p:txBody>
      </p:sp>
      <p:pic>
        <p:nvPicPr>
          <p:cNvPr id="6" name="Picture 5">
            <a:extLst>
              <a:ext uri="{FF2B5EF4-FFF2-40B4-BE49-F238E27FC236}">
                <a16:creationId xmlns:a16="http://schemas.microsoft.com/office/drawing/2014/main" id="{9053EABE-3032-4425-8B3C-3AC9947F9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855" y="2333354"/>
            <a:ext cx="4039164" cy="3553321"/>
          </a:xfrm>
          <a:prstGeom prst="rect">
            <a:avLst/>
          </a:prstGeom>
        </p:spPr>
      </p:pic>
      <p:pic>
        <p:nvPicPr>
          <p:cNvPr id="9" name="Picture 8">
            <a:extLst>
              <a:ext uri="{FF2B5EF4-FFF2-40B4-BE49-F238E27FC236}">
                <a16:creationId xmlns:a16="http://schemas.microsoft.com/office/drawing/2014/main" id="{D553E18C-A13B-45AA-8ACA-B8EFBCE00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3465" y="2238092"/>
            <a:ext cx="3905795" cy="3743847"/>
          </a:xfrm>
          <a:prstGeom prst="rect">
            <a:avLst/>
          </a:prstGeom>
        </p:spPr>
      </p:pic>
    </p:spTree>
    <p:extLst>
      <p:ext uri="{BB962C8B-B14F-4D97-AF65-F5344CB8AC3E}">
        <p14:creationId xmlns:p14="http://schemas.microsoft.com/office/powerpoint/2010/main" val="1954399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25269"/>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Wind speed chart</a:t>
            </a:r>
          </a:p>
        </p:txBody>
      </p:sp>
      <p:pic>
        <p:nvPicPr>
          <p:cNvPr id="5" name="Picture 4">
            <a:extLst>
              <a:ext uri="{FF2B5EF4-FFF2-40B4-BE49-F238E27FC236}">
                <a16:creationId xmlns:a16="http://schemas.microsoft.com/office/drawing/2014/main" id="{7D591A02-1F48-4506-8CFC-A49DD6969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625" y="2301953"/>
            <a:ext cx="3772426" cy="3781953"/>
          </a:xfrm>
          <a:prstGeom prst="rect">
            <a:avLst/>
          </a:prstGeom>
        </p:spPr>
      </p:pic>
      <p:pic>
        <p:nvPicPr>
          <p:cNvPr id="8" name="Picture 7">
            <a:extLst>
              <a:ext uri="{FF2B5EF4-FFF2-40B4-BE49-F238E27FC236}">
                <a16:creationId xmlns:a16="http://schemas.microsoft.com/office/drawing/2014/main" id="{D43696E0-73DF-4937-B9BF-26BD9B790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107" y="2301953"/>
            <a:ext cx="3715268" cy="3629532"/>
          </a:xfrm>
          <a:prstGeom prst="rect">
            <a:avLst/>
          </a:prstGeom>
        </p:spPr>
      </p:pic>
    </p:spTree>
    <p:extLst>
      <p:ext uri="{BB962C8B-B14F-4D97-AF65-F5344CB8AC3E}">
        <p14:creationId xmlns:p14="http://schemas.microsoft.com/office/powerpoint/2010/main" val="2464308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1203850" y="722646"/>
            <a:ext cx="1052618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Aviation </a:t>
            </a:r>
            <a:r>
              <a:rPr lang="fr-FR" sz="3600" b="1" dirty="0" err="1">
                <a:solidFill>
                  <a:srgbClr val="C00000"/>
                </a:solidFill>
                <a:latin typeface="+mj-lt"/>
                <a:cs typeface="+mj-cs"/>
              </a:rPr>
              <a:t>meteorological</a:t>
            </a:r>
            <a:r>
              <a:rPr lang="fr-FR" sz="3600" b="1" dirty="0">
                <a:solidFill>
                  <a:srgbClr val="C00000"/>
                </a:solidFill>
                <a:latin typeface="+mj-lt"/>
                <a:cs typeface="+mj-cs"/>
              </a:rPr>
              <a:t> stations in </a:t>
            </a:r>
            <a:r>
              <a:rPr lang="fr-FR" sz="3600" b="1" dirty="0" err="1">
                <a:solidFill>
                  <a:srgbClr val="C00000"/>
                </a:solidFill>
                <a:latin typeface="+mj-lt"/>
                <a:cs typeface="+mj-cs"/>
              </a:rPr>
              <a:t>Cameroon</a:t>
            </a:r>
            <a:r>
              <a:rPr lang="fr-FR" sz="3600" b="1" dirty="0">
                <a:solidFill>
                  <a:srgbClr val="C00000"/>
                </a:solidFill>
                <a:latin typeface="+mj-lt"/>
                <a:cs typeface="+mj-cs"/>
              </a:rPr>
              <a:t> </a:t>
            </a:r>
          </a:p>
        </p:txBody>
      </p:sp>
      <p:pic>
        <p:nvPicPr>
          <p:cNvPr id="6" name="Picture 5">
            <a:extLst>
              <a:ext uri="{FF2B5EF4-FFF2-40B4-BE49-F238E27FC236}">
                <a16:creationId xmlns:a16="http://schemas.microsoft.com/office/drawing/2014/main" id="{2EC5E1B6-7E9E-48DE-AFC2-3F3C8044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076" y="1296706"/>
            <a:ext cx="6344535" cy="5925377"/>
          </a:xfrm>
          <a:prstGeom prst="rect">
            <a:avLst/>
          </a:prstGeom>
        </p:spPr>
      </p:pic>
    </p:spTree>
    <p:extLst>
      <p:ext uri="{BB962C8B-B14F-4D97-AF65-F5344CB8AC3E}">
        <p14:creationId xmlns:p14="http://schemas.microsoft.com/office/powerpoint/2010/main" val="2910989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pic>
        <p:nvPicPr>
          <p:cNvPr id="6" name="Content Placeholder 5">
            <a:extLst>
              <a:ext uri="{FF2B5EF4-FFF2-40B4-BE49-F238E27FC236}">
                <a16:creationId xmlns:a16="http://schemas.microsoft.com/office/drawing/2014/main" id="{5080059F-5DC5-4351-B8A9-6A4CDD5564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987" y="2941675"/>
            <a:ext cx="7078063" cy="3410426"/>
          </a:xfrm>
        </p:spPr>
      </p:pic>
      <p:sp>
        <p:nvSpPr>
          <p:cNvPr id="4" name="TextBox 3">
            <a:extLst>
              <a:ext uri="{FF2B5EF4-FFF2-40B4-BE49-F238E27FC236}">
                <a16:creationId xmlns:a16="http://schemas.microsoft.com/office/drawing/2014/main" id="{107AD9F9-8FA8-45DF-A8AB-C249D9D0C205}"/>
              </a:ext>
            </a:extLst>
          </p:cNvPr>
          <p:cNvSpPr txBox="1"/>
          <p:nvPr/>
        </p:nvSpPr>
        <p:spPr>
          <a:xfrm>
            <a:off x="975250" y="1268131"/>
            <a:ext cx="9761538" cy="1200329"/>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Stations </a:t>
            </a:r>
            <a:r>
              <a:rPr lang="fr-FR" sz="3600" b="1" dirty="0" err="1">
                <a:solidFill>
                  <a:srgbClr val="C00000"/>
                </a:solidFill>
                <a:latin typeface="+mj-lt"/>
                <a:cs typeface="+mj-cs"/>
              </a:rPr>
              <a:t>temperature</a:t>
            </a:r>
            <a:r>
              <a:rPr lang="fr-FR" sz="3600" b="1" dirty="0">
                <a:solidFill>
                  <a:srgbClr val="C00000"/>
                </a:solidFill>
                <a:latin typeface="+mj-lt"/>
                <a:cs typeface="+mj-cs"/>
              </a:rPr>
              <a:t> </a:t>
            </a:r>
            <a:r>
              <a:rPr lang="fr-FR" sz="3600" b="1" dirty="0" err="1">
                <a:solidFill>
                  <a:srgbClr val="C00000"/>
                </a:solidFill>
                <a:latin typeface="+mj-lt"/>
                <a:cs typeface="+mj-cs"/>
              </a:rPr>
              <a:t>extracted</a:t>
            </a:r>
            <a:r>
              <a:rPr lang="fr-FR" sz="3600" b="1" dirty="0">
                <a:solidFill>
                  <a:srgbClr val="C00000"/>
                </a:solidFill>
                <a:latin typeface="+mj-lt"/>
                <a:cs typeface="+mj-cs"/>
              </a:rPr>
              <a:t> </a:t>
            </a:r>
            <a:r>
              <a:rPr lang="fr-FR" sz="3600" b="1" dirty="0" err="1">
                <a:solidFill>
                  <a:srgbClr val="C00000"/>
                </a:solidFill>
                <a:latin typeface="+mj-lt"/>
                <a:cs typeface="+mj-cs"/>
              </a:rPr>
              <a:t>from</a:t>
            </a:r>
            <a:r>
              <a:rPr lang="fr-FR" sz="3600" b="1" dirty="0">
                <a:solidFill>
                  <a:srgbClr val="C00000"/>
                </a:solidFill>
                <a:latin typeface="+mj-lt"/>
                <a:cs typeface="+mj-cs"/>
              </a:rPr>
              <a:t> satellite data  </a:t>
            </a:r>
          </a:p>
        </p:txBody>
      </p:sp>
    </p:spTree>
    <p:extLst>
      <p:ext uri="{BB962C8B-B14F-4D97-AF65-F5344CB8AC3E}">
        <p14:creationId xmlns:p14="http://schemas.microsoft.com/office/powerpoint/2010/main" val="45756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68131"/>
            <a:ext cx="9761538" cy="1200329"/>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Stations relative </a:t>
            </a:r>
            <a:r>
              <a:rPr lang="fr-FR" sz="3600" b="1" dirty="0" err="1">
                <a:solidFill>
                  <a:srgbClr val="C00000"/>
                </a:solidFill>
                <a:latin typeface="+mj-lt"/>
                <a:cs typeface="+mj-cs"/>
              </a:rPr>
              <a:t>humidity</a:t>
            </a:r>
            <a:r>
              <a:rPr lang="fr-FR" sz="3600" b="1" dirty="0">
                <a:solidFill>
                  <a:srgbClr val="C00000"/>
                </a:solidFill>
                <a:latin typeface="+mj-lt"/>
                <a:cs typeface="+mj-cs"/>
              </a:rPr>
              <a:t> </a:t>
            </a:r>
            <a:r>
              <a:rPr lang="fr-FR" sz="3600" b="1" dirty="0" err="1">
                <a:solidFill>
                  <a:srgbClr val="C00000"/>
                </a:solidFill>
                <a:latin typeface="+mj-lt"/>
                <a:cs typeface="+mj-cs"/>
              </a:rPr>
              <a:t>extracted</a:t>
            </a:r>
            <a:r>
              <a:rPr lang="fr-FR" sz="3600" b="1" dirty="0">
                <a:solidFill>
                  <a:srgbClr val="C00000"/>
                </a:solidFill>
                <a:latin typeface="+mj-lt"/>
                <a:cs typeface="+mj-cs"/>
              </a:rPr>
              <a:t> </a:t>
            </a:r>
            <a:r>
              <a:rPr lang="fr-FR" sz="3600" b="1" dirty="0" err="1">
                <a:solidFill>
                  <a:srgbClr val="C00000"/>
                </a:solidFill>
                <a:latin typeface="+mj-lt"/>
                <a:cs typeface="+mj-cs"/>
              </a:rPr>
              <a:t>from</a:t>
            </a:r>
            <a:r>
              <a:rPr lang="fr-FR" sz="3600" b="1" dirty="0">
                <a:solidFill>
                  <a:srgbClr val="C00000"/>
                </a:solidFill>
                <a:latin typeface="+mj-lt"/>
                <a:cs typeface="+mj-cs"/>
              </a:rPr>
              <a:t> satellite data  </a:t>
            </a:r>
          </a:p>
        </p:txBody>
      </p:sp>
      <p:pic>
        <p:nvPicPr>
          <p:cNvPr id="8" name="Content Placeholder 7">
            <a:extLst>
              <a:ext uri="{FF2B5EF4-FFF2-40B4-BE49-F238E27FC236}">
                <a16:creationId xmlns:a16="http://schemas.microsoft.com/office/drawing/2014/main" id="{30E522BE-2EAE-4F33-A408-E7EEDCAED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5547" y="2822339"/>
            <a:ext cx="7020905" cy="3391373"/>
          </a:xfrm>
        </p:spPr>
      </p:pic>
    </p:spTree>
    <p:extLst>
      <p:ext uri="{BB962C8B-B14F-4D97-AF65-F5344CB8AC3E}">
        <p14:creationId xmlns:p14="http://schemas.microsoft.com/office/powerpoint/2010/main" val="2998419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68131"/>
            <a:ext cx="9761538" cy="1200329"/>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Stations surface pressure </a:t>
            </a:r>
            <a:r>
              <a:rPr lang="fr-FR" sz="3600" b="1" dirty="0" err="1">
                <a:solidFill>
                  <a:srgbClr val="C00000"/>
                </a:solidFill>
                <a:latin typeface="+mj-lt"/>
                <a:cs typeface="+mj-cs"/>
              </a:rPr>
              <a:t>extracted</a:t>
            </a:r>
            <a:r>
              <a:rPr lang="fr-FR" sz="3600" b="1" dirty="0">
                <a:solidFill>
                  <a:srgbClr val="C00000"/>
                </a:solidFill>
                <a:latin typeface="+mj-lt"/>
                <a:cs typeface="+mj-cs"/>
              </a:rPr>
              <a:t> </a:t>
            </a:r>
            <a:r>
              <a:rPr lang="fr-FR" sz="3600" b="1" dirty="0" err="1">
                <a:solidFill>
                  <a:srgbClr val="C00000"/>
                </a:solidFill>
                <a:latin typeface="+mj-lt"/>
                <a:cs typeface="+mj-cs"/>
              </a:rPr>
              <a:t>from</a:t>
            </a:r>
            <a:r>
              <a:rPr lang="fr-FR" sz="3600" b="1" dirty="0">
                <a:solidFill>
                  <a:srgbClr val="C00000"/>
                </a:solidFill>
                <a:latin typeface="+mj-lt"/>
                <a:cs typeface="+mj-cs"/>
              </a:rPr>
              <a:t> satellite data  </a:t>
            </a:r>
          </a:p>
        </p:txBody>
      </p:sp>
      <p:pic>
        <p:nvPicPr>
          <p:cNvPr id="7" name="Content Placeholder 6">
            <a:extLst>
              <a:ext uri="{FF2B5EF4-FFF2-40B4-BE49-F238E27FC236}">
                <a16:creationId xmlns:a16="http://schemas.microsoft.com/office/drawing/2014/main" id="{35DE91AC-6D48-4EAE-8BAF-006787FA7D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6415" y="2831863"/>
            <a:ext cx="7659169" cy="3381847"/>
          </a:xfrm>
        </p:spPr>
      </p:pic>
    </p:spTree>
    <p:extLst>
      <p:ext uri="{BB962C8B-B14F-4D97-AF65-F5344CB8AC3E}">
        <p14:creationId xmlns:p14="http://schemas.microsoft.com/office/powerpoint/2010/main" val="1696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9125-08D3-4671-A65D-0D509297ED9D}"/>
              </a:ext>
            </a:extLst>
          </p:cNvPr>
          <p:cNvSpPr>
            <a:spLocks noGrp="1"/>
          </p:cNvSpPr>
          <p:nvPr>
            <p:ph type="title"/>
          </p:nvPr>
        </p:nvSpPr>
        <p:spPr/>
        <p:txBody>
          <a:bodyPr>
            <a:normAutofit/>
          </a:bodyPr>
          <a:lstStyle/>
          <a:p>
            <a:pPr algn="ctr"/>
            <a:r>
              <a:rPr lang="en-IN" sz="4400" b="1" dirty="0">
                <a:solidFill>
                  <a:srgbClr val="C00000"/>
                </a:solidFill>
              </a:rPr>
              <a:t>Introduction</a:t>
            </a:r>
          </a:p>
        </p:txBody>
      </p:sp>
      <p:sp>
        <p:nvSpPr>
          <p:cNvPr id="3" name="Content Placeholder 2">
            <a:extLst>
              <a:ext uri="{FF2B5EF4-FFF2-40B4-BE49-F238E27FC236}">
                <a16:creationId xmlns:a16="http://schemas.microsoft.com/office/drawing/2014/main" id="{44564F64-683D-4A70-BB24-9D56CA2ED06D}"/>
              </a:ext>
            </a:extLst>
          </p:cNvPr>
          <p:cNvSpPr>
            <a:spLocks noGrp="1"/>
          </p:cNvSpPr>
          <p:nvPr>
            <p:ph idx="1"/>
          </p:nvPr>
        </p:nvSpPr>
        <p:spPr>
          <a:xfrm>
            <a:off x="1937857" y="1825625"/>
            <a:ext cx="8749716" cy="4351338"/>
          </a:xfrm>
        </p:spPr>
        <p:txBody>
          <a:bodyPr/>
          <a:lstStyle/>
          <a:p>
            <a:r>
              <a:rPr lang="en-US" sz="2000" dirty="0">
                <a:latin typeface="Times New Roman" panose="02020603050405020304" pitchFamily="18" charset="0"/>
                <a:ea typeface="Carlito"/>
              </a:rPr>
              <a:t>Meteorological satellite has proved to be very useful in weather analysis and forecasting. Some of its applications are: </a:t>
            </a:r>
          </a:p>
          <a:p>
            <a:r>
              <a:rPr lang="en-US" sz="2000" dirty="0">
                <a:latin typeface="Times New Roman" panose="02020603050405020304" pitchFamily="18" charset="0"/>
                <a:ea typeface="Carlito"/>
              </a:rPr>
              <a:t>Satellite imageries are used by the forecasters as first-hand information along with synoptic chart analysis while issuing the forecast.</a:t>
            </a:r>
          </a:p>
          <a:p>
            <a:r>
              <a:rPr lang="en-US" sz="2000" dirty="0">
                <a:latin typeface="Times New Roman" panose="02020603050405020304" pitchFamily="18" charset="0"/>
                <a:ea typeface="Carlito"/>
              </a:rPr>
              <a:t>Atmospheric sounding, clouds precipitation, convergence and divergence in the atmosphere, thunderstorm formation, various convective activities, can be derived / forecasted with the help of satellite pictures and their analysis. </a:t>
            </a:r>
          </a:p>
          <a:p>
            <a:r>
              <a:rPr lang="en-US" sz="2000" dirty="0">
                <a:latin typeface="Times New Roman" panose="02020603050405020304" pitchFamily="18" charset="0"/>
                <a:ea typeface="Carlito"/>
              </a:rPr>
              <a:t>Cyclone formation, its intensity and movement (Track) can be monitored and predicted.</a:t>
            </a:r>
          </a:p>
          <a:p>
            <a:pPr marL="0" indent="0">
              <a:buNone/>
            </a:pPr>
            <a:endParaRPr lang="en-US" sz="1800" dirty="0">
              <a:effectLst/>
              <a:latin typeface="Times New Roman" panose="02020603050405020304" pitchFamily="18" charset="0"/>
              <a:ea typeface="Carlito"/>
            </a:endParaRPr>
          </a:p>
          <a:p>
            <a:endParaRPr lang="en-US" sz="2000" dirty="0">
              <a:effectLst/>
              <a:latin typeface="Times New Roman" panose="02020603050405020304" pitchFamily="18" charset="0"/>
              <a:ea typeface="Carlito"/>
            </a:endParaRPr>
          </a:p>
          <a:p>
            <a:endParaRPr lang="en-US" sz="1800" dirty="0">
              <a:effectLst/>
              <a:latin typeface="Times New Roman" panose="02020603050405020304" pitchFamily="18" charset="0"/>
              <a:ea typeface="Carlito"/>
            </a:endParaRPr>
          </a:p>
          <a:p>
            <a:endParaRPr lang="en-US" sz="1800" dirty="0">
              <a:effectLst/>
              <a:latin typeface="Times New Roman" panose="02020603050405020304" pitchFamily="18" charset="0"/>
              <a:ea typeface="Carlito"/>
            </a:endParaRPr>
          </a:p>
          <a:p>
            <a:endParaRPr lang="en-IN" dirty="0"/>
          </a:p>
        </p:txBody>
      </p:sp>
    </p:spTree>
    <p:extLst>
      <p:ext uri="{BB962C8B-B14F-4D97-AF65-F5344CB8AC3E}">
        <p14:creationId xmlns:p14="http://schemas.microsoft.com/office/powerpoint/2010/main" val="4172595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68131"/>
            <a:ext cx="9761538" cy="1200329"/>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a:t>
            </a:r>
            <a:r>
              <a:rPr lang="fr-FR" sz="3600" b="1" dirty="0" err="1">
                <a:solidFill>
                  <a:srgbClr val="C00000"/>
                </a:solidFill>
                <a:latin typeface="+mj-lt"/>
                <a:cs typeface="+mj-cs"/>
              </a:rPr>
              <a:t>Camparison</a:t>
            </a:r>
            <a:r>
              <a:rPr lang="fr-FR" sz="3600" b="1" dirty="0">
                <a:solidFill>
                  <a:srgbClr val="C00000"/>
                </a:solidFill>
                <a:latin typeface="+mj-lt"/>
                <a:cs typeface="+mj-cs"/>
              </a:rPr>
              <a:t> </a:t>
            </a:r>
            <a:r>
              <a:rPr lang="fr-FR" sz="3600" b="1" dirty="0" err="1">
                <a:solidFill>
                  <a:srgbClr val="C00000"/>
                </a:solidFill>
                <a:latin typeface="+mj-lt"/>
                <a:cs typeface="+mj-cs"/>
              </a:rPr>
              <a:t>between</a:t>
            </a:r>
            <a:r>
              <a:rPr lang="fr-FR" sz="3600" b="1" dirty="0">
                <a:solidFill>
                  <a:srgbClr val="C00000"/>
                </a:solidFill>
                <a:latin typeface="+mj-lt"/>
                <a:cs typeface="+mj-cs"/>
              </a:rPr>
              <a:t> satellite </a:t>
            </a:r>
            <a:r>
              <a:rPr lang="fr-FR" sz="3600" b="1" dirty="0" err="1">
                <a:solidFill>
                  <a:srgbClr val="C00000"/>
                </a:solidFill>
                <a:latin typeface="+mj-lt"/>
                <a:cs typeface="+mj-cs"/>
              </a:rPr>
              <a:t>derived</a:t>
            </a:r>
            <a:r>
              <a:rPr lang="fr-FR" sz="3600" b="1" dirty="0">
                <a:solidFill>
                  <a:srgbClr val="C00000"/>
                </a:solidFill>
                <a:latin typeface="+mj-lt"/>
                <a:cs typeface="+mj-cs"/>
              </a:rPr>
              <a:t> data and in situ data at Garoua station</a:t>
            </a:r>
          </a:p>
        </p:txBody>
      </p:sp>
      <p:pic>
        <p:nvPicPr>
          <p:cNvPr id="8" name="Content Placeholder 7">
            <a:extLst>
              <a:ext uri="{FF2B5EF4-FFF2-40B4-BE49-F238E27FC236}">
                <a16:creationId xmlns:a16="http://schemas.microsoft.com/office/drawing/2014/main" id="{BD4A429B-9B82-4FE0-8E0A-E9328BD9D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8813" y="2670038"/>
            <a:ext cx="6630325" cy="3439005"/>
          </a:xfrm>
        </p:spPr>
      </p:pic>
    </p:spTree>
    <p:extLst>
      <p:ext uri="{BB962C8B-B14F-4D97-AF65-F5344CB8AC3E}">
        <p14:creationId xmlns:p14="http://schemas.microsoft.com/office/powerpoint/2010/main" val="3541312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4" name="TextBox 3">
            <a:extLst>
              <a:ext uri="{FF2B5EF4-FFF2-40B4-BE49-F238E27FC236}">
                <a16:creationId xmlns:a16="http://schemas.microsoft.com/office/drawing/2014/main" id="{107AD9F9-8FA8-45DF-A8AB-C249D9D0C205}"/>
              </a:ext>
            </a:extLst>
          </p:cNvPr>
          <p:cNvSpPr txBox="1"/>
          <p:nvPr/>
        </p:nvSpPr>
        <p:spPr>
          <a:xfrm>
            <a:off x="975250" y="1268131"/>
            <a:ext cx="10340450" cy="1200329"/>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a:t>
            </a:r>
            <a:r>
              <a:rPr lang="fr-FR" sz="3600" b="1" dirty="0" err="1">
                <a:solidFill>
                  <a:srgbClr val="C00000"/>
                </a:solidFill>
                <a:latin typeface="+mj-lt"/>
                <a:cs typeface="+mj-cs"/>
              </a:rPr>
              <a:t>Camparison</a:t>
            </a:r>
            <a:r>
              <a:rPr lang="fr-FR" sz="3600" b="1" dirty="0">
                <a:solidFill>
                  <a:srgbClr val="C00000"/>
                </a:solidFill>
                <a:latin typeface="+mj-lt"/>
                <a:cs typeface="+mj-cs"/>
              </a:rPr>
              <a:t> </a:t>
            </a:r>
            <a:r>
              <a:rPr lang="fr-FR" sz="3600" b="1" dirty="0" err="1">
                <a:solidFill>
                  <a:srgbClr val="C00000"/>
                </a:solidFill>
                <a:latin typeface="+mj-lt"/>
                <a:cs typeface="+mj-cs"/>
              </a:rPr>
              <a:t>between</a:t>
            </a:r>
            <a:r>
              <a:rPr lang="fr-FR" sz="3600" b="1" dirty="0">
                <a:solidFill>
                  <a:srgbClr val="C00000"/>
                </a:solidFill>
                <a:latin typeface="+mj-lt"/>
                <a:cs typeface="+mj-cs"/>
              </a:rPr>
              <a:t> satellite </a:t>
            </a:r>
            <a:r>
              <a:rPr lang="fr-FR" sz="3600" b="1" dirty="0" err="1">
                <a:solidFill>
                  <a:srgbClr val="C00000"/>
                </a:solidFill>
                <a:latin typeface="+mj-lt"/>
                <a:cs typeface="+mj-cs"/>
              </a:rPr>
              <a:t>derived</a:t>
            </a:r>
            <a:r>
              <a:rPr lang="fr-FR" sz="3600" b="1" dirty="0">
                <a:solidFill>
                  <a:srgbClr val="C00000"/>
                </a:solidFill>
                <a:latin typeface="+mj-lt"/>
                <a:cs typeface="+mj-cs"/>
              </a:rPr>
              <a:t> data and in situ data at </a:t>
            </a:r>
            <a:r>
              <a:rPr lang="fr-FR" sz="3600" b="1" dirty="0" err="1">
                <a:solidFill>
                  <a:srgbClr val="C00000"/>
                </a:solidFill>
                <a:latin typeface="+mj-lt"/>
                <a:cs typeface="+mj-cs"/>
              </a:rPr>
              <a:t>Ngaoundre</a:t>
            </a:r>
            <a:r>
              <a:rPr lang="fr-FR" sz="3600" b="1" dirty="0">
                <a:solidFill>
                  <a:srgbClr val="C00000"/>
                </a:solidFill>
                <a:latin typeface="+mj-lt"/>
                <a:cs typeface="+mj-cs"/>
              </a:rPr>
              <a:t> stations</a:t>
            </a:r>
          </a:p>
        </p:txBody>
      </p:sp>
      <p:pic>
        <p:nvPicPr>
          <p:cNvPr id="8" name="Content Placeholder 7">
            <a:extLst>
              <a:ext uri="{FF2B5EF4-FFF2-40B4-BE49-F238E27FC236}">
                <a16:creationId xmlns:a16="http://schemas.microsoft.com/office/drawing/2014/main" id="{AC569875-B675-45BD-966D-C6C512EC40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653" y="2650986"/>
            <a:ext cx="6582694" cy="3477110"/>
          </a:xfrm>
        </p:spPr>
      </p:pic>
    </p:spTree>
    <p:extLst>
      <p:ext uri="{BB962C8B-B14F-4D97-AF65-F5344CB8AC3E}">
        <p14:creationId xmlns:p14="http://schemas.microsoft.com/office/powerpoint/2010/main" val="3776034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00176" y="2085975"/>
            <a:ext cx="10033000" cy="4403944"/>
          </a:xfrm>
        </p:spPr>
        <p:txBody>
          <a:bodyPr>
            <a:normAutofit/>
          </a:bodyPr>
          <a:lstStyle/>
          <a:p>
            <a:pPr>
              <a:lnSpc>
                <a:spcPct val="80000"/>
              </a:lnSpc>
            </a:pPr>
            <a:r>
              <a:rPr lang="en-US" sz="2600" dirty="0">
                <a:latin typeface="Times New Roman" panose="02020603050405020304" pitchFamily="18" charset="0"/>
              </a:rPr>
              <a:t>On the whole the satellite over estimates the temperature, </a:t>
            </a:r>
          </a:p>
          <a:p>
            <a:pPr>
              <a:lnSpc>
                <a:spcPct val="80000"/>
              </a:lnSpc>
            </a:pPr>
            <a:r>
              <a:rPr lang="en-US" sz="2600" dirty="0">
                <a:latin typeface="Times New Roman" panose="02020603050405020304" pitchFamily="18" charset="0"/>
              </a:rPr>
              <a:t>At Garoua stations  the difference is less than 1°C </a:t>
            </a:r>
          </a:p>
          <a:p>
            <a:pPr>
              <a:lnSpc>
                <a:spcPct val="80000"/>
              </a:lnSpc>
            </a:pPr>
            <a:r>
              <a:rPr lang="en-US" sz="2600" dirty="0">
                <a:latin typeface="Times New Roman" panose="02020603050405020304" pitchFamily="18" charset="0"/>
              </a:rPr>
              <a:t>At </a:t>
            </a:r>
            <a:r>
              <a:rPr lang="en-US" sz="2600" dirty="0" err="1">
                <a:latin typeface="Times New Roman" panose="02020603050405020304" pitchFamily="18" charset="0"/>
              </a:rPr>
              <a:t>Ngaoundere</a:t>
            </a:r>
            <a:r>
              <a:rPr lang="en-US" sz="2600" dirty="0">
                <a:latin typeface="Times New Roman" panose="02020603050405020304" pitchFamily="18" charset="0"/>
              </a:rPr>
              <a:t> station the difference is up to 6°C, that might be explained by the uneven landscape over </a:t>
            </a:r>
            <a:r>
              <a:rPr lang="en-US" sz="2600" dirty="0" err="1">
                <a:latin typeface="Times New Roman" panose="02020603050405020304" pitchFamily="18" charset="0"/>
              </a:rPr>
              <a:t>Ngaoundere</a:t>
            </a:r>
            <a:r>
              <a:rPr lang="en-US" sz="2600" dirty="0">
                <a:latin typeface="Times New Roman" panose="02020603050405020304" pitchFamily="18" charset="0"/>
              </a:rPr>
              <a:t>.</a:t>
            </a:r>
          </a:p>
          <a:p>
            <a:pPr>
              <a:lnSpc>
                <a:spcPct val="80000"/>
              </a:lnSpc>
            </a:pPr>
            <a:r>
              <a:rPr lang="en-US" sz="2600" dirty="0">
                <a:latin typeface="Times New Roman" panose="02020603050405020304" pitchFamily="18" charset="0"/>
              </a:rPr>
              <a:t>The difference is high from 6 to 12 AM, when the sun radiation is highest.</a:t>
            </a:r>
          </a:p>
          <a:p>
            <a:pPr>
              <a:lnSpc>
                <a:spcPct val="80000"/>
              </a:lnSpc>
            </a:pPr>
            <a:endParaRPr lang="en-US" sz="2600" dirty="0">
              <a:latin typeface="Times New Roman" panose="02020603050405020304" pitchFamily="18" charset="0"/>
            </a:endParaRPr>
          </a:p>
        </p:txBody>
      </p:sp>
      <p:sp>
        <p:nvSpPr>
          <p:cNvPr id="4" name="TextBox 3">
            <a:extLst>
              <a:ext uri="{FF2B5EF4-FFF2-40B4-BE49-F238E27FC236}">
                <a16:creationId xmlns:a16="http://schemas.microsoft.com/office/drawing/2014/main" id="{107AD9F9-8FA8-45DF-A8AB-C249D9D0C205}"/>
              </a:ext>
            </a:extLst>
          </p:cNvPr>
          <p:cNvSpPr txBox="1"/>
          <p:nvPr/>
        </p:nvSpPr>
        <p:spPr>
          <a:xfrm>
            <a:off x="918100" y="1210982"/>
            <a:ext cx="9761538" cy="646331"/>
          </a:xfrm>
          <a:prstGeom prst="rect">
            <a:avLst/>
          </a:prstGeom>
          <a:noFill/>
        </p:spPr>
        <p:txBody>
          <a:bodyPr wrap="square" rtlCol="0">
            <a:spAutoFit/>
          </a:bodyPr>
          <a:lstStyle/>
          <a:p>
            <a:pPr algn="ctr">
              <a:spcBef>
                <a:spcPct val="0"/>
              </a:spcBef>
            </a:pPr>
            <a:r>
              <a:rPr lang="fr-FR" sz="3600" b="1" dirty="0" err="1">
                <a:solidFill>
                  <a:srgbClr val="C00000"/>
                </a:solidFill>
                <a:latin typeface="+mj-lt"/>
                <a:cs typeface="+mj-cs"/>
              </a:rPr>
              <a:t>Finding</a:t>
            </a:r>
            <a:r>
              <a:rPr lang="fr-FR" sz="3600" b="1" dirty="0">
                <a:solidFill>
                  <a:srgbClr val="C00000"/>
                </a:solidFill>
                <a:latin typeface="+mj-lt"/>
                <a:cs typeface="+mj-cs"/>
              </a:rPr>
              <a:t>(</a:t>
            </a:r>
            <a:r>
              <a:rPr lang="fr-FR" sz="3600" b="1" dirty="0" err="1">
                <a:solidFill>
                  <a:srgbClr val="C00000"/>
                </a:solidFill>
                <a:latin typeface="+mj-lt"/>
                <a:cs typeface="+mj-cs"/>
              </a:rPr>
              <a:t>Temperature</a:t>
            </a:r>
            <a:r>
              <a:rPr lang="fr-FR" sz="3600" b="1" dirty="0">
                <a:solidFill>
                  <a:srgbClr val="C00000"/>
                </a:solidFill>
                <a:latin typeface="+mj-lt"/>
                <a:cs typeface="+mj-cs"/>
              </a:rPr>
              <a:t>)</a:t>
            </a:r>
          </a:p>
        </p:txBody>
      </p:sp>
    </p:spTree>
    <p:extLst>
      <p:ext uri="{BB962C8B-B14F-4D97-AF65-F5344CB8AC3E}">
        <p14:creationId xmlns:p14="http://schemas.microsoft.com/office/powerpoint/2010/main" val="3092437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00176" y="2085975"/>
            <a:ext cx="10033000" cy="4403944"/>
          </a:xfrm>
        </p:spPr>
        <p:txBody>
          <a:bodyPr>
            <a:normAutofit/>
          </a:bodyPr>
          <a:lstStyle/>
          <a:p>
            <a:pPr>
              <a:lnSpc>
                <a:spcPct val="80000"/>
              </a:lnSpc>
            </a:pPr>
            <a:r>
              <a:rPr lang="en-US" sz="2600" dirty="0">
                <a:latin typeface="Times New Roman" panose="02020603050405020304" pitchFamily="18" charset="0"/>
              </a:rPr>
              <a:t>On the whole the Relative humidity is under estimated by the satellite</a:t>
            </a:r>
          </a:p>
          <a:p>
            <a:pPr>
              <a:lnSpc>
                <a:spcPct val="80000"/>
              </a:lnSpc>
            </a:pPr>
            <a:endParaRPr lang="en-US" sz="2600" dirty="0">
              <a:latin typeface="Times New Roman" panose="02020603050405020304" pitchFamily="18" charset="0"/>
            </a:endParaRPr>
          </a:p>
          <a:p>
            <a:pPr>
              <a:lnSpc>
                <a:spcPct val="80000"/>
              </a:lnSpc>
            </a:pPr>
            <a:r>
              <a:rPr lang="en-US" sz="2600" dirty="0">
                <a:latin typeface="Times New Roman" panose="02020603050405020304" pitchFamily="18" charset="0"/>
              </a:rPr>
              <a:t>The difference of Relative humidity is more than 10% from 0 to 6 AM and less than 10% from 09:00 to 21:00 UTC</a:t>
            </a:r>
          </a:p>
          <a:p>
            <a:pPr marL="0" indent="0">
              <a:lnSpc>
                <a:spcPct val="80000"/>
              </a:lnSpc>
              <a:buNone/>
            </a:pPr>
            <a:endParaRPr lang="en-US" sz="2600" dirty="0">
              <a:latin typeface="Times New Roman" panose="02020603050405020304" pitchFamily="18" charset="0"/>
            </a:endParaRPr>
          </a:p>
        </p:txBody>
      </p:sp>
      <p:sp>
        <p:nvSpPr>
          <p:cNvPr id="4" name="TextBox 3">
            <a:extLst>
              <a:ext uri="{FF2B5EF4-FFF2-40B4-BE49-F238E27FC236}">
                <a16:creationId xmlns:a16="http://schemas.microsoft.com/office/drawing/2014/main" id="{107AD9F9-8FA8-45DF-A8AB-C249D9D0C205}"/>
              </a:ext>
            </a:extLst>
          </p:cNvPr>
          <p:cNvSpPr txBox="1"/>
          <p:nvPr/>
        </p:nvSpPr>
        <p:spPr>
          <a:xfrm>
            <a:off x="918100" y="1210982"/>
            <a:ext cx="9761538" cy="646331"/>
          </a:xfrm>
          <a:prstGeom prst="rect">
            <a:avLst/>
          </a:prstGeom>
          <a:noFill/>
        </p:spPr>
        <p:txBody>
          <a:bodyPr wrap="square" rtlCol="0">
            <a:spAutoFit/>
          </a:bodyPr>
          <a:lstStyle/>
          <a:p>
            <a:pPr algn="ctr">
              <a:spcBef>
                <a:spcPct val="0"/>
              </a:spcBef>
            </a:pPr>
            <a:r>
              <a:rPr lang="fr-FR" sz="3600" b="1" dirty="0" err="1">
                <a:solidFill>
                  <a:srgbClr val="C00000"/>
                </a:solidFill>
                <a:latin typeface="+mj-lt"/>
                <a:cs typeface="+mj-cs"/>
              </a:rPr>
              <a:t>Finding</a:t>
            </a:r>
            <a:r>
              <a:rPr lang="fr-FR" sz="3600" b="1" dirty="0">
                <a:solidFill>
                  <a:srgbClr val="C00000"/>
                </a:solidFill>
                <a:latin typeface="+mj-lt"/>
                <a:cs typeface="+mj-cs"/>
              </a:rPr>
              <a:t>(Relative </a:t>
            </a:r>
            <a:r>
              <a:rPr lang="fr-FR" sz="3600" b="1" dirty="0" err="1">
                <a:solidFill>
                  <a:srgbClr val="C00000"/>
                </a:solidFill>
                <a:latin typeface="+mj-lt"/>
                <a:cs typeface="+mj-cs"/>
              </a:rPr>
              <a:t>humudity</a:t>
            </a:r>
            <a:r>
              <a:rPr lang="fr-FR" sz="3600" b="1" dirty="0">
                <a:solidFill>
                  <a:srgbClr val="C00000"/>
                </a:solidFill>
                <a:latin typeface="+mj-lt"/>
                <a:cs typeface="+mj-cs"/>
              </a:rPr>
              <a:t>)</a:t>
            </a:r>
          </a:p>
        </p:txBody>
      </p:sp>
    </p:spTree>
    <p:extLst>
      <p:ext uri="{BB962C8B-B14F-4D97-AF65-F5344CB8AC3E}">
        <p14:creationId xmlns:p14="http://schemas.microsoft.com/office/powerpoint/2010/main" val="4235069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00176" y="2085975"/>
            <a:ext cx="10033000" cy="4403944"/>
          </a:xfrm>
        </p:spPr>
        <p:txBody>
          <a:bodyPr>
            <a:normAutofit/>
          </a:bodyPr>
          <a:lstStyle/>
          <a:p>
            <a:pPr>
              <a:lnSpc>
                <a:spcPct val="80000"/>
              </a:lnSpc>
            </a:pPr>
            <a:r>
              <a:rPr lang="en-US" sz="2600" dirty="0">
                <a:latin typeface="Times New Roman" panose="02020603050405020304" pitchFamily="18" charset="0"/>
              </a:rPr>
              <a:t>On the whole the surface pressure is under estimated by the satellite, however the gap is greater in Garoua than in </a:t>
            </a:r>
            <a:r>
              <a:rPr lang="en-US" sz="2600" dirty="0" err="1">
                <a:latin typeface="Times New Roman" panose="02020603050405020304" pitchFamily="18" charset="0"/>
              </a:rPr>
              <a:t>Ngaoundere</a:t>
            </a:r>
            <a:endParaRPr lang="en-US" sz="2600" dirty="0">
              <a:latin typeface="Times New Roman" panose="02020603050405020304" pitchFamily="18" charset="0"/>
            </a:endParaRPr>
          </a:p>
          <a:p>
            <a:pPr>
              <a:lnSpc>
                <a:spcPct val="80000"/>
              </a:lnSpc>
            </a:pPr>
            <a:endParaRPr lang="en-US" sz="2600" dirty="0">
              <a:latin typeface="Times New Roman" panose="02020603050405020304" pitchFamily="18" charset="0"/>
            </a:endParaRPr>
          </a:p>
          <a:p>
            <a:pPr>
              <a:lnSpc>
                <a:spcPct val="80000"/>
              </a:lnSpc>
            </a:pPr>
            <a:r>
              <a:rPr lang="en-US" sz="2600" dirty="0">
                <a:latin typeface="Times New Roman" panose="02020603050405020304" pitchFamily="18" charset="0"/>
              </a:rPr>
              <a:t>The pressure is under estimated, the difference of pressure has two minimum (at 6 and 18 AM) and two maximum (at 3 and 15 AM) , this refers to the daily cycle of the pressure</a:t>
            </a:r>
          </a:p>
        </p:txBody>
      </p:sp>
      <p:sp>
        <p:nvSpPr>
          <p:cNvPr id="4" name="TextBox 3">
            <a:extLst>
              <a:ext uri="{FF2B5EF4-FFF2-40B4-BE49-F238E27FC236}">
                <a16:creationId xmlns:a16="http://schemas.microsoft.com/office/drawing/2014/main" id="{107AD9F9-8FA8-45DF-A8AB-C249D9D0C205}"/>
              </a:ext>
            </a:extLst>
          </p:cNvPr>
          <p:cNvSpPr txBox="1"/>
          <p:nvPr/>
        </p:nvSpPr>
        <p:spPr>
          <a:xfrm>
            <a:off x="918100" y="1210982"/>
            <a:ext cx="9761538" cy="646331"/>
          </a:xfrm>
          <a:prstGeom prst="rect">
            <a:avLst/>
          </a:prstGeom>
          <a:noFill/>
        </p:spPr>
        <p:txBody>
          <a:bodyPr wrap="square" rtlCol="0">
            <a:spAutoFit/>
          </a:bodyPr>
          <a:lstStyle/>
          <a:p>
            <a:pPr algn="ctr">
              <a:spcBef>
                <a:spcPct val="0"/>
              </a:spcBef>
            </a:pPr>
            <a:r>
              <a:rPr lang="fr-FR" sz="3600" b="1" dirty="0" err="1">
                <a:solidFill>
                  <a:srgbClr val="C00000"/>
                </a:solidFill>
                <a:latin typeface="+mj-lt"/>
                <a:cs typeface="+mj-cs"/>
              </a:rPr>
              <a:t>Finding</a:t>
            </a:r>
            <a:r>
              <a:rPr lang="fr-FR" sz="3600" b="1" dirty="0">
                <a:solidFill>
                  <a:srgbClr val="C00000"/>
                </a:solidFill>
                <a:latin typeface="+mj-lt"/>
                <a:cs typeface="+mj-cs"/>
              </a:rPr>
              <a:t>(Surface </a:t>
            </a:r>
            <a:r>
              <a:rPr lang="fr-FR" sz="3600" b="1" dirty="0" err="1">
                <a:solidFill>
                  <a:srgbClr val="C00000"/>
                </a:solidFill>
                <a:latin typeface="+mj-lt"/>
                <a:cs typeface="+mj-cs"/>
              </a:rPr>
              <a:t>prsessure</a:t>
            </a:r>
            <a:r>
              <a:rPr lang="fr-FR" sz="3600" b="1" dirty="0">
                <a:solidFill>
                  <a:srgbClr val="C00000"/>
                </a:solidFill>
                <a:latin typeface="+mj-lt"/>
                <a:cs typeface="+mj-cs"/>
              </a:rPr>
              <a:t>)</a:t>
            </a:r>
          </a:p>
        </p:txBody>
      </p:sp>
    </p:spTree>
    <p:extLst>
      <p:ext uri="{BB962C8B-B14F-4D97-AF65-F5344CB8AC3E}">
        <p14:creationId xmlns:p14="http://schemas.microsoft.com/office/powerpoint/2010/main" val="484254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400176" y="148585"/>
            <a:ext cx="8911687" cy="646331"/>
          </a:xfrm>
        </p:spPr>
        <p:txBody>
          <a:bodyPr>
            <a:normAutofit fontScale="90000"/>
          </a:bodyPr>
          <a:lstStyle/>
          <a:p>
            <a:pPr algn="ctr"/>
            <a:r>
              <a:rPr lang="en-US" sz="4000" b="1" dirty="0">
                <a:solidFill>
                  <a:srgbClr val="C00000"/>
                </a:solidFill>
                <a:effectLst/>
                <a:ea typeface="Carlito"/>
              </a:rPr>
              <a:t>RESULTS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00176" y="2085975"/>
            <a:ext cx="10033000" cy="4403944"/>
          </a:xfrm>
        </p:spPr>
        <p:txBody>
          <a:bodyPr>
            <a:normAutofit/>
          </a:bodyPr>
          <a:lstStyle/>
          <a:p>
            <a:pPr>
              <a:lnSpc>
                <a:spcPct val="80000"/>
              </a:lnSpc>
            </a:pPr>
            <a:r>
              <a:rPr lang="en-US" sz="2600" dirty="0">
                <a:latin typeface="Times New Roman" panose="02020603050405020304" pitchFamily="18" charset="0"/>
              </a:rPr>
              <a:t>On the whole the surface pressure is under estimated by the satellite, however the gap is greater in Garoua than in </a:t>
            </a:r>
            <a:r>
              <a:rPr lang="en-US" sz="2600" dirty="0" err="1">
                <a:latin typeface="Times New Roman" panose="02020603050405020304" pitchFamily="18" charset="0"/>
              </a:rPr>
              <a:t>Ngaoundere</a:t>
            </a:r>
            <a:endParaRPr lang="en-US" sz="2600" dirty="0">
              <a:latin typeface="Times New Roman" panose="02020603050405020304" pitchFamily="18" charset="0"/>
            </a:endParaRPr>
          </a:p>
          <a:p>
            <a:pPr>
              <a:lnSpc>
                <a:spcPct val="80000"/>
              </a:lnSpc>
            </a:pPr>
            <a:endParaRPr lang="en-US" sz="2600" dirty="0">
              <a:latin typeface="Times New Roman" panose="02020603050405020304" pitchFamily="18" charset="0"/>
            </a:endParaRPr>
          </a:p>
          <a:p>
            <a:pPr>
              <a:lnSpc>
                <a:spcPct val="80000"/>
              </a:lnSpc>
            </a:pPr>
            <a:r>
              <a:rPr lang="en-US" sz="2600" dirty="0">
                <a:latin typeface="Times New Roman" panose="02020603050405020304" pitchFamily="18" charset="0"/>
              </a:rPr>
              <a:t>The pressure is under estimated, the difference of pressure has two minimum (at 6 and 18 AM) and two maximum (at 3 and 15 AM) , this refers to the daily cycle of the pressure</a:t>
            </a:r>
          </a:p>
        </p:txBody>
      </p:sp>
      <p:sp>
        <p:nvSpPr>
          <p:cNvPr id="4" name="TextBox 3">
            <a:extLst>
              <a:ext uri="{FF2B5EF4-FFF2-40B4-BE49-F238E27FC236}">
                <a16:creationId xmlns:a16="http://schemas.microsoft.com/office/drawing/2014/main" id="{107AD9F9-8FA8-45DF-A8AB-C249D9D0C205}"/>
              </a:ext>
            </a:extLst>
          </p:cNvPr>
          <p:cNvSpPr txBox="1"/>
          <p:nvPr/>
        </p:nvSpPr>
        <p:spPr>
          <a:xfrm>
            <a:off x="918100" y="1210982"/>
            <a:ext cx="9761538" cy="646331"/>
          </a:xfrm>
          <a:prstGeom prst="rect">
            <a:avLst/>
          </a:prstGeom>
          <a:noFill/>
        </p:spPr>
        <p:txBody>
          <a:bodyPr wrap="square" rtlCol="0">
            <a:spAutoFit/>
          </a:bodyPr>
          <a:lstStyle/>
          <a:p>
            <a:pPr algn="ctr">
              <a:spcBef>
                <a:spcPct val="0"/>
              </a:spcBef>
            </a:pPr>
            <a:r>
              <a:rPr lang="fr-FR" sz="3600" b="1" dirty="0" err="1">
                <a:solidFill>
                  <a:srgbClr val="C00000"/>
                </a:solidFill>
                <a:latin typeface="+mj-lt"/>
                <a:cs typeface="+mj-cs"/>
              </a:rPr>
              <a:t>Finding</a:t>
            </a:r>
            <a:r>
              <a:rPr lang="fr-FR" sz="3600" b="1" dirty="0">
                <a:solidFill>
                  <a:srgbClr val="C00000"/>
                </a:solidFill>
                <a:latin typeface="+mj-lt"/>
                <a:cs typeface="+mj-cs"/>
              </a:rPr>
              <a:t>(Surface </a:t>
            </a:r>
            <a:r>
              <a:rPr lang="fr-FR" sz="3600" b="1" dirty="0" err="1">
                <a:solidFill>
                  <a:srgbClr val="C00000"/>
                </a:solidFill>
                <a:latin typeface="+mj-lt"/>
                <a:cs typeface="+mj-cs"/>
              </a:rPr>
              <a:t>prsessure</a:t>
            </a:r>
            <a:r>
              <a:rPr lang="fr-FR" sz="3600" b="1" dirty="0">
                <a:solidFill>
                  <a:srgbClr val="C00000"/>
                </a:solidFill>
                <a:latin typeface="+mj-lt"/>
                <a:cs typeface="+mj-cs"/>
              </a:rPr>
              <a:t>)</a:t>
            </a:r>
          </a:p>
        </p:txBody>
      </p:sp>
    </p:spTree>
    <p:extLst>
      <p:ext uri="{BB962C8B-B14F-4D97-AF65-F5344CB8AC3E}">
        <p14:creationId xmlns:p14="http://schemas.microsoft.com/office/powerpoint/2010/main" val="2733519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38631D-9598-41AF-B20B-5C4DF77677B9}"/>
              </a:ext>
            </a:extLst>
          </p:cNvPr>
          <p:cNvSpPr>
            <a:spLocks noGrp="1"/>
          </p:cNvSpPr>
          <p:nvPr>
            <p:ph type="title"/>
          </p:nvPr>
        </p:nvSpPr>
        <p:spPr>
          <a:xfrm>
            <a:off x="1753300" y="624110"/>
            <a:ext cx="9751312" cy="1280890"/>
          </a:xfrm>
        </p:spPr>
        <p:txBody>
          <a:bodyPr>
            <a:normAutofit fontScale="90000"/>
          </a:bodyPr>
          <a:lstStyle/>
          <a:p>
            <a:pPr algn="ctr"/>
            <a:r>
              <a:rPr lang="en-US" sz="4000" b="1" dirty="0">
                <a:solidFill>
                  <a:srgbClr val="C00000"/>
                </a:solidFill>
                <a:effectLst/>
                <a:ea typeface="Carlito"/>
              </a:rPr>
              <a:t>CONCLUSION AND FUTURE ENHANCEMENT</a:t>
            </a:r>
            <a:endParaRPr lang="en-IN" sz="2800" dirty="0">
              <a:solidFill>
                <a:srgbClr val="C00000"/>
              </a:solidFill>
            </a:endParaRPr>
          </a:p>
        </p:txBody>
      </p:sp>
      <p:sp>
        <p:nvSpPr>
          <p:cNvPr id="7" name="Content Placeholder 6">
            <a:extLst>
              <a:ext uri="{FF2B5EF4-FFF2-40B4-BE49-F238E27FC236}">
                <a16:creationId xmlns:a16="http://schemas.microsoft.com/office/drawing/2014/main" id="{22EA4A2D-BBED-49D2-AC27-A431B2D02BA1}"/>
              </a:ext>
            </a:extLst>
          </p:cNvPr>
          <p:cNvSpPr>
            <a:spLocks noGrp="1"/>
          </p:cNvSpPr>
          <p:nvPr>
            <p:ph sz="half" idx="1"/>
          </p:nvPr>
        </p:nvSpPr>
        <p:spPr>
          <a:xfrm>
            <a:off x="1753299" y="2133600"/>
            <a:ext cx="9333801" cy="3777622"/>
          </a:xfrm>
        </p:spPr>
        <p:txBody>
          <a:bodyPr>
            <a:normAutofit fontScale="92500"/>
          </a:bodyPr>
          <a:lstStyle/>
          <a:p>
            <a:r>
              <a:rPr lang="en-US" sz="2800" dirty="0">
                <a:effectLst/>
                <a:latin typeface="Times New Roman" panose="02020603050405020304" pitchFamily="18" charset="0"/>
                <a:ea typeface="Carlito"/>
              </a:rPr>
              <a:t>We found that on the whole the satellite over estimates temperature and under estimates pressure and relative humidity.</a:t>
            </a:r>
          </a:p>
          <a:p>
            <a:r>
              <a:rPr lang="en-US" sz="2800" dirty="0">
                <a:effectLst/>
                <a:latin typeface="Times New Roman" panose="02020603050405020304" pitchFamily="18" charset="0"/>
                <a:ea typeface="Carlito"/>
              </a:rPr>
              <a:t>But due to the time allow for this project the comparison between satellite data and in situ data was limited to two stations (</a:t>
            </a:r>
            <a:r>
              <a:rPr lang="en-US" sz="2800" dirty="0" err="1">
                <a:effectLst/>
                <a:latin typeface="Times New Roman" panose="02020603050405020304" pitchFamily="18" charset="0"/>
                <a:ea typeface="Carlito"/>
              </a:rPr>
              <a:t>Ngaoundere</a:t>
            </a:r>
            <a:r>
              <a:rPr lang="en-US" sz="2800" dirty="0">
                <a:effectLst/>
                <a:latin typeface="Times New Roman" panose="02020603050405020304" pitchFamily="18" charset="0"/>
                <a:ea typeface="Carlito"/>
              </a:rPr>
              <a:t> and Garoua) and on a single day (31 January 2021).</a:t>
            </a:r>
          </a:p>
          <a:p>
            <a:r>
              <a:rPr lang="en-US" sz="2800" dirty="0">
                <a:effectLst/>
                <a:latin typeface="Times New Roman" panose="02020603050405020304" pitchFamily="18" charset="0"/>
                <a:ea typeface="Carlito"/>
              </a:rPr>
              <a:t>These space and time limitation can not enable us to draw a global picture representative for the whole </a:t>
            </a:r>
            <a:r>
              <a:rPr lang="en-US" sz="2800" dirty="0" err="1">
                <a:effectLst/>
                <a:latin typeface="Times New Roman" panose="02020603050405020304" pitchFamily="18" charset="0"/>
                <a:ea typeface="Carlito"/>
              </a:rPr>
              <a:t>cameroon</a:t>
            </a:r>
            <a:r>
              <a:rPr lang="en-US" sz="2800" dirty="0">
                <a:effectLst/>
                <a:latin typeface="Times New Roman" panose="02020603050405020304" pitchFamily="18" charset="0"/>
                <a:ea typeface="Carlito"/>
              </a:rPr>
              <a:t> boundaries.</a:t>
            </a:r>
          </a:p>
        </p:txBody>
      </p:sp>
    </p:spTree>
    <p:extLst>
      <p:ext uri="{BB962C8B-B14F-4D97-AF65-F5344CB8AC3E}">
        <p14:creationId xmlns:p14="http://schemas.microsoft.com/office/powerpoint/2010/main" val="2632239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38631D-9598-41AF-B20B-5C4DF77677B9}"/>
              </a:ext>
            </a:extLst>
          </p:cNvPr>
          <p:cNvSpPr>
            <a:spLocks noGrp="1"/>
          </p:cNvSpPr>
          <p:nvPr>
            <p:ph type="title"/>
          </p:nvPr>
        </p:nvSpPr>
        <p:spPr>
          <a:xfrm>
            <a:off x="1753300" y="624110"/>
            <a:ext cx="9751312" cy="1280890"/>
          </a:xfrm>
        </p:spPr>
        <p:txBody>
          <a:bodyPr>
            <a:normAutofit fontScale="90000"/>
          </a:bodyPr>
          <a:lstStyle/>
          <a:p>
            <a:pPr algn="ctr"/>
            <a:r>
              <a:rPr lang="en-US" sz="4000" b="1" dirty="0">
                <a:solidFill>
                  <a:srgbClr val="C00000"/>
                </a:solidFill>
                <a:effectLst/>
                <a:ea typeface="Carlito"/>
              </a:rPr>
              <a:t>CONCLUSION AND FUTURE ENHANCEMENT</a:t>
            </a:r>
            <a:endParaRPr lang="en-IN" sz="2800" dirty="0">
              <a:solidFill>
                <a:srgbClr val="C00000"/>
              </a:solidFill>
            </a:endParaRPr>
          </a:p>
        </p:txBody>
      </p:sp>
      <p:sp>
        <p:nvSpPr>
          <p:cNvPr id="7" name="Content Placeholder 6">
            <a:extLst>
              <a:ext uri="{FF2B5EF4-FFF2-40B4-BE49-F238E27FC236}">
                <a16:creationId xmlns:a16="http://schemas.microsoft.com/office/drawing/2014/main" id="{22EA4A2D-BBED-49D2-AC27-A431B2D02BA1}"/>
              </a:ext>
            </a:extLst>
          </p:cNvPr>
          <p:cNvSpPr>
            <a:spLocks noGrp="1"/>
          </p:cNvSpPr>
          <p:nvPr>
            <p:ph sz="half" idx="1"/>
          </p:nvPr>
        </p:nvSpPr>
        <p:spPr>
          <a:xfrm>
            <a:off x="1753299" y="2133600"/>
            <a:ext cx="9333801" cy="3777622"/>
          </a:xfrm>
        </p:spPr>
        <p:txBody>
          <a:bodyPr>
            <a:normAutofit lnSpcReduction="10000"/>
          </a:bodyPr>
          <a:lstStyle/>
          <a:p>
            <a:r>
              <a:rPr lang="en-US" sz="2800" dirty="0">
                <a:latin typeface="Times New Roman" panose="02020603050405020304" pitchFamily="18" charset="0"/>
                <a:ea typeface="Carlito"/>
              </a:rPr>
              <a:t>As </a:t>
            </a:r>
            <a:r>
              <a:rPr lang="en-US" sz="2800" dirty="0">
                <a:effectLst/>
                <a:latin typeface="Times New Roman" panose="02020603050405020304" pitchFamily="18" charset="0"/>
                <a:ea typeface="Carlito"/>
              </a:rPr>
              <a:t> enhancement for this work, we are </a:t>
            </a:r>
            <a:r>
              <a:rPr lang="en-US" sz="2800" dirty="0" err="1">
                <a:effectLst/>
                <a:latin typeface="Times New Roman" panose="02020603050405020304" pitchFamily="18" charset="0"/>
                <a:ea typeface="Carlito"/>
              </a:rPr>
              <a:t>planing</a:t>
            </a:r>
            <a:r>
              <a:rPr lang="en-US" sz="2800" dirty="0">
                <a:effectLst/>
                <a:latin typeface="Times New Roman" panose="02020603050405020304" pitchFamily="18" charset="0"/>
                <a:ea typeface="Carlito"/>
              </a:rPr>
              <a:t> to:</a:t>
            </a:r>
          </a:p>
          <a:p>
            <a:r>
              <a:rPr lang="en-US" sz="2800" dirty="0">
                <a:effectLst/>
                <a:latin typeface="Times New Roman" panose="02020603050405020304" pitchFamily="18" charset="0"/>
                <a:ea typeface="Carlito"/>
              </a:rPr>
              <a:t>Extend our study space on the 19 meteorological stations (8 aviation and 11 </a:t>
            </a:r>
            <a:r>
              <a:rPr lang="en-US" sz="2800" dirty="0" err="1">
                <a:effectLst/>
                <a:latin typeface="Times New Roman" panose="02020603050405020304" pitchFamily="18" charset="0"/>
                <a:ea typeface="Carlito"/>
              </a:rPr>
              <a:t>agro</a:t>
            </a:r>
            <a:r>
              <a:rPr lang="en-US" sz="2800" dirty="0">
                <a:effectLst/>
                <a:latin typeface="Times New Roman" panose="02020603050405020304" pitchFamily="18" charset="0"/>
                <a:ea typeface="Carlito"/>
              </a:rPr>
              <a:t>) that compose the </a:t>
            </a:r>
            <a:r>
              <a:rPr lang="en-US" sz="2800" dirty="0" err="1">
                <a:effectLst/>
                <a:latin typeface="Times New Roman" panose="02020603050405020304" pitchFamily="18" charset="0"/>
                <a:ea typeface="Carlito"/>
              </a:rPr>
              <a:t>cameroon</a:t>
            </a:r>
            <a:r>
              <a:rPr lang="en-US" sz="2800" dirty="0">
                <a:effectLst/>
                <a:latin typeface="Times New Roman" panose="02020603050405020304" pitchFamily="18" charset="0"/>
                <a:ea typeface="Carlito"/>
              </a:rPr>
              <a:t> </a:t>
            </a:r>
            <a:r>
              <a:rPr lang="en-US" sz="2800" dirty="0" err="1">
                <a:effectLst/>
                <a:latin typeface="Times New Roman" panose="02020603050405020304" pitchFamily="18" charset="0"/>
                <a:ea typeface="Carlito"/>
              </a:rPr>
              <a:t>meteorolgical</a:t>
            </a:r>
            <a:r>
              <a:rPr lang="en-US" sz="2800" dirty="0">
                <a:effectLst/>
                <a:latin typeface="Times New Roman" panose="02020603050405020304" pitchFamily="18" charset="0"/>
                <a:ea typeface="Carlito"/>
              </a:rPr>
              <a:t> network ;</a:t>
            </a:r>
          </a:p>
          <a:p>
            <a:r>
              <a:rPr lang="en-US" sz="2800" dirty="0">
                <a:effectLst/>
                <a:latin typeface="Times New Roman" panose="02020603050405020304" pitchFamily="18" charset="0"/>
                <a:ea typeface="Carlito"/>
              </a:rPr>
              <a:t>Extend our study time on the last 5, 10 and 30 years ;</a:t>
            </a:r>
          </a:p>
          <a:p>
            <a:r>
              <a:rPr lang="en-US" sz="2800" dirty="0">
                <a:effectLst/>
                <a:latin typeface="Times New Roman" panose="02020603050405020304" pitchFamily="18" charset="0"/>
                <a:ea typeface="Carlito"/>
              </a:rPr>
              <a:t>Extend our study to others meteorological parameters required for agriculture (AETI, Net radiation, </a:t>
            </a:r>
            <a:r>
              <a:rPr lang="en-US" sz="2800" dirty="0" err="1">
                <a:effectLst/>
                <a:latin typeface="Times New Roman" panose="02020603050405020304" pitchFamily="18" charset="0"/>
                <a:ea typeface="Carlito"/>
              </a:rPr>
              <a:t>precipittation</a:t>
            </a:r>
            <a:r>
              <a:rPr lang="en-US" sz="2800" dirty="0">
                <a:effectLst/>
                <a:latin typeface="Times New Roman" panose="02020603050405020304" pitchFamily="18" charset="0"/>
                <a:ea typeface="Carlito"/>
              </a:rPr>
              <a:t>, NDVI , transpiration, PET, etc.)..</a:t>
            </a:r>
          </a:p>
        </p:txBody>
      </p:sp>
    </p:spTree>
    <p:extLst>
      <p:ext uri="{BB962C8B-B14F-4D97-AF65-F5344CB8AC3E}">
        <p14:creationId xmlns:p14="http://schemas.microsoft.com/office/powerpoint/2010/main" val="557068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38631D-9598-41AF-B20B-5C4DF77677B9}"/>
              </a:ext>
            </a:extLst>
          </p:cNvPr>
          <p:cNvSpPr>
            <a:spLocks noGrp="1"/>
          </p:cNvSpPr>
          <p:nvPr>
            <p:ph type="title"/>
          </p:nvPr>
        </p:nvSpPr>
        <p:spPr>
          <a:xfrm>
            <a:off x="1753300" y="624110"/>
            <a:ext cx="9751312" cy="1280890"/>
          </a:xfrm>
        </p:spPr>
        <p:txBody>
          <a:bodyPr>
            <a:normAutofit fontScale="90000"/>
          </a:bodyPr>
          <a:lstStyle/>
          <a:p>
            <a:pPr algn="ctr"/>
            <a:r>
              <a:rPr lang="en-US" sz="4000" b="1" dirty="0">
                <a:solidFill>
                  <a:srgbClr val="C00000"/>
                </a:solidFill>
                <a:effectLst/>
                <a:ea typeface="Carlito"/>
              </a:rPr>
              <a:t>CONCLUSION AND FUTURE ENHANCEMENT</a:t>
            </a:r>
            <a:endParaRPr lang="en-IN" sz="2800" dirty="0">
              <a:solidFill>
                <a:srgbClr val="C00000"/>
              </a:solidFill>
            </a:endParaRPr>
          </a:p>
        </p:txBody>
      </p:sp>
      <p:sp>
        <p:nvSpPr>
          <p:cNvPr id="7" name="Content Placeholder 6">
            <a:extLst>
              <a:ext uri="{FF2B5EF4-FFF2-40B4-BE49-F238E27FC236}">
                <a16:creationId xmlns:a16="http://schemas.microsoft.com/office/drawing/2014/main" id="{22EA4A2D-BBED-49D2-AC27-A431B2D02BA1}"/>
              </a:ext>
            </a:extLst>
          </p:cNvPr>
          <p:cNvSpPr>
            <a:spLocks noGrp="1"/>
          </p:cNvSpPr>
          <p:nvPr>
            <p:ph sz="half" idx="1"/>
          </p:nvPr>
        </p:nvSpPr>
        <p:spPr>
          <a:xfrm>
            <a:off x="1753299" y="2133600"/>
            <a:ext cx="9333801" cy="3777622"/>
          </a:xfrm>
        </p:spPr>
        <p:txBody>
          <a:bodyPr>
            <a:normAutofit/>
          </a:bodyPr>
          <a:lstStyle/>
          <a:p>
            <a:r>
              <a:rPr lang="en-US" sz="2800" dirty="0">
                <a:effectLst/>
                <a:latin typeface="Times New Roman" panose="02020603050405020304" pitchFamily="18" charset="0"/>
                <a:ea typeface="Carlito"/>
              </a:rPr>
              <a:t>Given the fact that the installation, operation and maintenance of conventional or automatic weather station is expensive and unaffordable for many farmers. We aim to provide farmers with free weather data derived from publicly available satellites (Goes-R, Landsat, </a:t>
            </a:r>
            <a:r>
              <a:rPr lang="en-US" sz="2800" dirty="0" err="1">
                <a:effectLst/>
                <a:latin typeface="Times New Roman" panose="02020603050405020304" pitchFamily="18" charset="0"/>
                <a:ea typeface="Carlito"/>
              </a:rPr>
              <a:t>EumetSat</a:t>
            </a:r>
            <a:r>
              <a:rPr lang="en-US" sz="2800" dirty="0">
                <a:effectLst/>
                <a:latin typeface="Times New Roman" panose="02020603050405020304" pitchFamily="18" charset="0"/>
                <a:ea typeface="Carlito"/>
              </a:rPr>
              <a:t>, Modis etc.) to </a:t>
            </a:r>
            <a:r>
              <a:rPr lang="en-US" sz="2800" dirty="0" err="1">
                <a:effectLst/>
                <a:latin typeface="Times New Roman" panose="02020603050405020304" pitchFamily="18" charset="0"/>
                <a:ea typeface="Carlito"/>
              </a:rPr>
              <a:t>fufill</a:t>
            </a:r>
            <a:r>
              <a:rPr lang="en-US" sz="2800" dirty="0">
                <a:effectLst/>
                <a:latin typeface="Times New Roman" panose="02020603050405020304" pitchFamily="18" charset="0"/>
                <a:ea typeface="Carlito"/>
              </a:rPr>
              <a:t> their meteorological needs and support their business operations</a:t>
            </a:r>
          </a:p>
        </p:txBody>
      </p:sp>
    </p:spTree>
    <p:extLst>
      <p:ext uri="{BB962C8B-B14F-4D97-AF65-F5344CB8AC3E}">
        <p14:creationId xmlns:p14="http://schemas.microsoft.com/office/powerpoint/2010/main" val="3542794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1707-4840-4138-9EB1-F37E8B710B6A}"/>
              </a:ext>
            </a:extLst>
          </p:cNvPr>
          <p:cNvSpPr>
            <a:spLocks noGrp="1"/>
          </p:cNvSpPr>
          <p:nvPr>
            <p:ph type="title"/>
          </p:nvPr>
        </p:nvSpPr>
        <p:spPr>
          <a:xfrm>
            <a:off x="2094669" y="544734"/>
            <a:ext cx="8911687" cy="1280890"/>
          </a:xfrm>
        </p:spPr>
        <p:txBody>
          <a:bodyPr>
            <a:noAutofit/>
          </a:bodyPr>
          <a:lstStyle/>
          <a:p>
            <a:pPr algn="ctr"/>
            <a:r>
              <a:rPr lang="en-US" sz="4000" b="1" dirty="0">
                <a:solidFill>
                  <a:srgbClr val="C00000"/>
                </a:solidFill>
                <a:effectLst/>
                <a:ea typeface="Carlito"/>
                <a:cs typeface="Carlito"/>
              </a:rPr>
              <a:t>ACKNOWLEDGEMENT</a:t>
            </a:r>
            <a:endParaRPr lang="en-IN" sz="2400" dirty="0">
              <a:solidFill>
                <a:srgbClr val="C00000"/>
              </a:solidFill>
              <a:effectLst/>
              <a:ea typeface="Carlito"/>
              <a:cs typeface="Carlito"/>
            </a:endParaRPr>
          </a:p>
        </p:txBody>
      </p:sp>
      <p:sp>
        <p:nvSpPr>
          <p:cNvPr id="3" name="Content Placeholder 2">
            <a:extLst>
              <a:ext uri="{FF2B5EF4-FFF2-40B4-BE49-F238E27FC236}">
                <a16:creationId xmlns:a16="http://schemas.microsoft.com/office/drawing/2014/main" id="{0C03B1D1-73FE-43AE-85FA-BBF7C690D81F}"/>
              </a:ext>
            </a:extLst>
          </p:cNvPr>
          <p:cNvSpPr>
            <a:spLocks noGrp="1"/>
          </p:cNvSpPr>
          <p:nvPr>
            <p:ph sz="half" idx="1"/>
          </p:nvPr>
        </p:nvSpPr>
        <p:spPr>
          <a:xfrm>
            <a:off x="2768367" y="1822448"/>
            <a:ext cx="7466202" cy="4821633"/>
          </a:xfrm>
        </p:spPr>
        <p:txBody>
          <a:bodyPr>
            <a:normAutofit fontScale="92500" lnSpcReduction="10000"/>
          </a:bodyPr>
          <a:lstStyle/>
          <a:p>
            <a:pPr indent="457200" algn="just"/>
            <a:endParaRPr lang="en-US" sz="1800" dirty="0">
              <a:effectLst/>
              <a:latin typeface="Times New Roman" panose="02020603050405020304" pitchFamily="18" charset="0"/>
              <a:ea typeface="Carlito"/>
              <a:cs typeface="Carlito"/>
            </a:endParaRPr>
          </a:p>
          <a:p>
            <a:pPr indent="457200" algn="just"/>
            <a:endParaRPr lang="en-US" sz="1800" dirty="0">
              <a:effectLst/>
              <a:latin typeface="Times New Roman" panose="02020603050405020304" pitchFamily="18" charset="0"/>
              <a:ea typeface="Carlito"/>
              <a:cs typeface="Carlito"/>
            </a:endParaRPr>
          </a:p>
          <a:p>
            <a:r>
              <a:rPr lang="en-US" sz="2800" dirty="0">
                <a:latin typeface="Times New Roman" panose="02020603050405020304" pitchFamily="18" charset="0"/>
              </a:rPr>
              <a:t>I am grateful to Mr. TCHAMABO </a:t>
            </a:r>
            <a:r>
              <a:rPr lang="en-US" sz="2800" dirty="0" err="1">
                <a:latin typeface="Times New Roman" panose="02020603050405020304" pitchFamily="18" charset="0"/>
              </a:rPr>
              <a:t>Urbain</a:t>
            </a:r>
            <a:r>
              <a:rPr lang="en-US" sz="2800" dirty="0">
                <a:latin typeface="Times New Roman" panose="02020603050405020304" pitchFamily="18" charset="0"/>
              </a:rPr>
              <a:t>, Forecaster - MEng Degree in Meteorology, who </a:t>
            </a:r>
            <a:r>
              <a:rPr lang="en-US" sz="2800" dirty="0" err="1">
                <a:latin typeface="Times New Roman" panose="02020603050405020304" pitchFamily="18" charset="0"/>
              </a:rPr>
              <a:t>hasguided</a:t>
            </a:r>
            <a:r>
              <a:rPr lang="en-US" sz="2800" dirty="0">
                <a:latin typeface="Times New Roman" panose="02020603050405020304" pitchFamily="18" charset="0"/>
              </a:rPr>
              <a:t> me on this project with his immense knowledge and experience.</a:t>
            </a:r>
          </a:p>
          <a:p>
            <a:r>
              <a:rPr lang="en-US" sz="2800" dirty="0">
                <a:latin typeface="Times New Roman" panose="02020603050405020304" pitchFamily="18" charset="0"/>
              </a:rPr>
              <a:t>I am grateful to officers and staffs of training section for the support extended throughout the training period.</a:t>
            </a:r>
          </a:p>
          <a:p>
            <a:r>
              <a:rPr lang="en-US" sz="2800" dirty="0">
                <a:latin typeface="Times New Roman" panose="02020603050405020304" pitchFamily="18" charset="0"/>
              </a:rPr>
              <a:t>I am grateful to </a:t>
            </a:r>
            <a:r>
              <a:rPr lang="en-US" sz="2800" dirty="0" err="1">
                <a:latin typeface="Times New Roman" panose="02020603050405020304" pitchFamily="18" charset="0"/>
              </a:rPr>
              <a:t>Ms</a:t>
            </a:r>
            <a:r>
              <a:rPr lang="en-US" sz="2800" dirty="0">
                <a:latin typeface="Times New Roman" panose="02020603050405020304" pitchFamily="18" charset="0"/>
              </a:rPr>
              <a:t> AFANE </a:t>
            </a:r>
            <a:r>
              <a:rPr lang="en-US" sz="2800" dirty="0" err="1">
                <a:latin typeface="Times New Roman" panose="02020603050405020304" pitchFamily="18" charset="0"/>
              </a:rPr>
              <a:t>Bélinda</a:t>
            </a:r>
            <a:r>
              <a:rPr lang="en-US" sz="2800" dirty="0">
                <a:latin typeface="Times New Roman" panose="02020603050405020304" pitchFamily="18" charset="0"/>
              </a:rPr>
              <a:t> </a:t>
            </a:r>
            <a:r>
              <a:rPr lang="en-US" sz="2800" dirty="0" err="1">
                <a:latin typeface="Times New Roman" panose="02020603050405020304" pitchFamily="18" charset="0"/>
              </a:rPr>
              <a:t>Cyrielle</a:t>
            </a:r>
            <a:r>
              <a:rPr lang="en-US" sz="2800" dirty="0">
                <a:latin typeface="Times New Roman" panose="02020603050405020304" pitchFamily="18" charset="0"/>
              </a:rPr>
              <a:t>, Local Coordinator - MEng Degree in Airport Management for her support.</a:t>
            </a:r>
            <a:endParaRPr lang="en-IN" sz="2800" dirty="0">
              <a:latin typeface="Times New Roman" panose="02020603050405020304" pitchFamily="18" charset="0"/>
            </a:endParaRPr>
          </a:p>
        </p:txBody>
      </p:sp>
    </p:spTree>
    <p:extLst>
      <p:ext uri="{BB962C8B-B14F-4D97-AF65-F5344CB8AC3E}">
        <p14:creationId xmlns:p14="http://schemas.microsoft.com/office/powerpoint/2010/main" val="245701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536322" y="295092"/>
            <a:ext cx="10188953" cy="718292"/>
          </a:xfrm>
        </p:spPr>
        <p:txBody>
          <a:bodyPr>
            <a:normAutofit/>
          </a:bodyPr>
          <a:lstStyle/>
          <a:p>
            <a:pPr algn="ctr"/>
            <a:r>
              <a:rPr lang="en-US" sz="3200" b="1" dirty="0">
                <a:solidFill>
                  <a:srgbClr val="C00000"/>
                </a:solidFill>
                <a:effectLst/>
                <a:ea typeface="Carlito"/>
              </a:rPr>
              <a:t>BASIC PRINCIPLES OF SATELLITE REMOTE SENSING</a:t>
            </a:r>
            <a:endParaRPr lang="en-IN" sz="3200" dirty="0">
              <a:solidFill>
                <a:srgbClr val="C00000"/>
              </a:solidFill>
            </a:endParaRP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343025" y="1833344"/>
            <a:ext cx="5200650" cy="4533900"/>
          </a:xfrm>
        </p:spPr>
        <p:txBody>
          <a:bodyPr>
            <a:noAutofit/>
          </a:bodyPr>
          <a:lstStyle/>
          <a:p>
            <a:pPr marL="0" indent="0">
              <a:buNone/>
            </a:pPr>
            <a:endParaRPr lang="en-US" sz="2200" dirty="0">
              <a:effectLst/>
              <a:latin typeface="Times New Roman" panose="02020603050405020304" pitchFamily="18" charset="0"/>
              <a:ea typeface="Carlito"/>
            </a:endParaRPr>
          </a:p>
          <a:p>
            <a:r>
              <a:rPr lang="en-US" sz="2200" dirty="0">
                <a:effectLst/>
                <a:latin typeface="Times New Roman" panose="02020603050405020304" pitchFamily="18" charset="0"/>
                <a:ea typeface="Carlito"/>
              </a:rPr>
              <a:t>Step 1-Energy Source or Illumination (A) </a:t>
            </a:r>
          </a:p>
          <a:p>
            <a:r>
              <a:rPr lang="en-US" sz="2200" dirty="0">
                <a:effectLst/>
                <a:latin typeface="Times New Roman" panose="02020603050405020304" pitchFamily="18" charset="0"/>
                <a:ea typeface="Carlito"/>
              </a:rPr>
              <a:t>Step 2-Radiation and the Atmosphere (B) </a:t>
            </a:r>
          </a:p>
          <a:p>
            <a:r>
              <a:rPr lang="en-US" sz="2200" dirty="0">
                <a:effectLst/>
                <a:latin typeface="Times New Roman" panose="02020603050405020304" pitchFamily="18" charset="0"/>
                <a:ea typeface="Carlito"/>
              </a:rPr>
              <a:t>Step 3-Interaction with the Target (C) </a:t>
            </a:r>
          </a:p>
          <a:p>
            <a:r>
              <a:rPr lang="en-US" sz="2200" dirty="0">
                <a:effectLst/>
                <a:latin typeface="Times New Roman" panose="02020603050405020304" pitchFamily="18" charset="0"/>
                <a:ea typeface="Carlito"/>
              </a:rPr>
              <a:t>Step 4-Recording of Energy by the Sensor (D) </a:t>
            </a:r>
          </a:p>
          <a:p>
            <a:r>
              <a:rPr lang="en-US" sz="2200" dirty="0">
                <a:effectLst/>
                <a:latin typeface="Times New Roman" panose="02020603050405020304" pitchFamily="18" charset="0"/>
                <a:ea typeface="Carlito"/>
              </a:rPr>
              <a:t>Step 5-Transmission, Reception, and Processing (E) </a:t>
            </a:r>
          </a:p>
          <a:p>
            <a:r>
              <a:rPr lang="en-US" sz="2200" dirty="0">
                <a:effectLst/>
                <a:latin typeface="Times New Roman" panose="02020603050405020304" pitchFamily="18" charset="0"/>
                <a:ea typeface="Carlito"/>
              </a:rPr>
              <a:t>Step 6-Interpretation and Analysis (F) </a:t>
            </a:r>
          </a:p>
          <a:p>
            <a:r>
              <a:rPr lang="en-US" sz="2200" dirty="0">
                <a:effectLst/>
                <a:latin typeface="Times New Roman" panose="02020603050405020304" pitchFamily="18" charset="0"/>
                <a:ea typeface="Carlito"/>
              </a:rPr>
              <a:t>Step 7-Application (G)</a:t>
            </a:r>
          </a:p>
        </p:txBody>
      </p:sp>
      <p:sp>
        <p:nvSpPr>
          <p:cNvPr id="4" name="Content Placeholder 2">
            <a:extLst>
              <a:ext uri="{FF2B5EF4-FFF2-40B4-BE49-F238E27FC236}">
                <a16:creationId xmlns:a16="http://schemas.microsoft.com/office/drawing/2014/main" id="{9A80F5C1-FA39-4E00-A75B-63DFBB871902}"/>
              </a:ext>
            </a:extLst>
          </p:cNvPr>
          <p:cNvSpPr txBox="1">
            <a:spLocks/>
          </p:cNvSpPr>
          <p:nvPr/>
        </p:nvSpPr>
        <p:spPr>
          <a:xfrm>
            <a:off x="6813172" y="1833344"/>
            <a:ext cx="4902578" cy="4605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latin typeface="Times New Roman" panose="02020603050405020304" pitchFamily="18" charset="0"/>
              <a:ea typeface="Carlito"/>
            </a:endParaRPr>
          </a:p>
        </p:txBody>
      </p:sp>
      <p:pic>
        <p:nvPicPr>
          <p:cNvPr id="8" name="Picture 7">
            <a:extLst>
              <a:ext uri="{FF2B5EF4-FFF2-40B4-BE49-F238E27FC236}">
                <a16:creationId xmlns:a16="http://schemas.microsoft.com/office/drawing/2014/main" id="{D2DB6CDE-BA18-4F58-8096-F168016A9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2013" y="2418661"/>
            <a:ext cx="4550862" cy="3600953"/>
          </a:xfrm>
          <a:prstGeom prst="rect">
            <a:avLst/>
          </a:prstGeom>
        </p:spPr>
      </p:pic>
      <p:sp>
        <p:nvSpPr>
          <p:cNvPr id="10" name="TextBox 9">
            <a:extLst>
              <a:ext uri="{FF2B5EF4-FFF2-40B4-BE49-F238E27FC236}">
                <a16:creationId xmlns:a16="http://schemas.microsoft.com/office/drawing/2014/main" id="{39B63E73-A8A2-4DFA-A5E1-D679F25FB934}"/>
              </a:ext>
            </a:extLst>
          </p:cNvPr>
          <p:cNvSpPr txBox="1"/>
          <p:nvPr/>
        </p:nvSpPr>
        <p:spPr>
          <a:xfrm>
            <a:off x="1793081" y="1151323"/>
            <a:ext cx="9501188" cy="584775"/>
          </a:xfrm>
          <a:prstGeom prst="rect">
            <a:avLst/>
          </a:prstGeom>
          <a:noFill/>
        </p:spPr>
        <p:txBody>
          <a:bodyPr wrap="square" rtlCol="0">
            <a:spAutoFit/>
          </a:bodyPr>
          <a:lstStyle/>
          <a:p>
            <a:pPr algn="ctr">
              <a:spcBef>
                <a:spcPct val="0"/>
              </a:spcBef>
            </a:pPr>
            <a:r>
              <a:rPr lang="fr-FR" sz="3200" b="1" dirty="0">
                <a:solidFill>
                  <a:srgbClr val="C00000"/>
                </a:solidFill>
                <a:latin typeface="+mj-lt"/>
                <a:cs typeface="+mj-cs"/>
              </a:rPr>
              <a:t>Definition</a:t>
            </a:r>
          </a:p>
        </p:txBody>
      </p:sp>
    </p:spTree>
    <p:extLst>
      <p:ext uri="{BB962C8B-B14F-4D97-AF65-F5344CB8AC3E}">
        <p14:creationId xmlns:p14="http://schemas.microsoft.com/office/powerpoint/2010/main" val="860147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47F10-7B2D-497A-8018-35048F87E01C}"/>
              </a:ext>
            </a:extLst>
          </p:cNvPr>
          <p:cNvSpPr>
            <a:spLocks noGrp="1"/>
          </p:cNvSpPr>
          <p:nvPr>
            <p:ph idx="1"/>
          </p:nvPr>
        </p:nvSpPr>
        <p:spPr>
          <a:xfrm>
            <a:off x="1831247" y="2527882"/>
            <a:ext cx="8915400" cy="3777622"/>
          </a:xfrm>
        </p:spPr>
        <p:txBody>
          <a:bodyPr>
            <a:normAutofit/>
          </a:bodyPr>
          <a:lstStyle/>
          <a:p>
            <a:pPr marL="0" indent="0" algn="ctr">
              <a:buNone/>
            </a:pPr>
            <a:r>
              <a:rPr lang="en-IN" sz="9600" dirty="0">
                <a:solidFill>
                  <a:srgbClr val="C00000"/>
                </a:solidFill>
                <a:latin typeface="Arial Rounded MT Bold" panose="020F0704030504030204" pitchFamily="34" charset="0"/>
              </a:rPr>
              <a:t>Thank You</a:t>
            </a:r>
          </a:p>
        </p:txBody>
      </p:sp>
    </p:spTree>
    <p:extLst>
      <p:ext uri="{BB962C8B-B14F-4D97-AF65-F5344CB8AC3E}">
        <p14:creationId xmlns:p14="http://schemas.microsoft.com/office/powerpoint/2010/main" val="331075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885950" y="126322"/>
            <a:ext cx="9929813" cy="712101"/>
          </a:xfrm>
        </p:spPr>
        <p:txBody>
          <a:bodyPr>
            <a:normAutofit/>
          </a:bodyPr>
          <a:lstStyle/>
          <a:p>
            <a:pPr algn="ctr"/>
            <a:r>
              <a:rPr lang="en-US" sz="3200" b="1" dirty="0">
                <a:solidFill>
                  <a:srgbClr val="C00000"/>
                </a:solidFill>
                <a:effectLst/>
                <a:ea typeface="Carlito"/>
              </a:rPr>
              <a:t>BASIC PRINCIPLES OF SATELLITE REMOTE SENSING</a:t>
            </a:r>
            <a:endParaRPr lang="en-IN" sz="3200" dirty="0">
              <a:solidFill>
                <a:srgbClr val="C00000"/>
              </a:solidFill>
            </a:endParaRP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526797" y="1761688"/>
            <a:ext cx="5088316" cy="4605556"/>
          </a:xfrm>
        </p:spPr>
        <p:txBody>
          <a:bodyPr>
            <a:normAutofit/>
          </a:bodyPr>
          <a:lstStyle/>
          <a:p>
            <a:r>
              <a:rPr lang="nn-NO" sz="2200" dirty="0">
                <a:effectLst/>
                <a:latin typeface="Times New Roman" panose="02020603050405020304" pitchFamily="18" charset="0"/>
                <a:ea typeface="Carlito"/>
              </a:rPr>
              <a:t>UV [3-400 nm]</a:t>
            </a:r>
          </a:p>
          <a:p>
            <a:r>
              <a:rPr lang="nn-NO" sz="2200" dirty="0">
                <a:effectLst/>
                <a:latin typeface="Times New Roman" panose="02020603050405020304" pitchFamily="18" charset="0"/>
                <a:ea typeface="Carlito"/>
              </a:rPr>
              <a:t>Vis [0.4-0.7 µm]</a:t>
            </a:r>
          </a:p>
          <a:p>
            <a:r>
              <a:rPr lang="nn-NO" sz="2200" dirty="0">
                <a:effectLst/>
                <a:latin typeface="Times New Roman" panose="02020603050405020304" pitchFamily="18" charset="0"/>
                <a:ea typeface="Carlito"/>
              </a:rPr>
              <a:t>IR [0.7-100 µm]</a:t>
            </a:r>
          </a:p>
          <a:p>
            <a:r>
              <a:rPr lang="nn-NO" sz="2200" dirty="0">
                <a:effectLst/>
                <a:latin typeface="Times New Roman" panose="02020603050405020304" pitchFamily="18" charset="0"/>
                <a:ea typeface="Carlito"/>
              </a:rPr>
              <a:t>MW [1 mm – 1m]</a:t>
            </a:r>
          </a:p>
        </p:txBody>
      </p:sp>
      <p:sp>
        <p:nvSpPr>
          <p:cNvPr id="6" name="Content Placeholder 2">
            <a:extLst>
              <a:ext uri="{FF2B5EF4-FFF2-40B4-BE49-F238E27FC236}">
                <a16:creationId xmlns:a16="http://schemas.microsoft.com/office/drawing/2014/main" id="{BF580B2E-15CF-414A-94A3-974BA052394B}"/>
              </a:ext>
            </a:extLst>
          </p:cNvPr>
          <p:cNvSpPr txBox="1">
            <a:spLocks/>
          </p:cNvSpPr>
          <p:nvPr/>
        </p:nvSpPr>
        <p:spPr>
          <a:xfrm>
            <a:off x="6325808" y="1833344"/>
            <a:ext cx="5088316" cy="4605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Carlito"/>
            </a:endParaRPr>
          </a:p>
          <a:p>
            <a:pPr marL="0" indent="0">
              <a:buFont typeface="Wingdings 3" charset="2"/>
              <a:buNone/>
            </a:pPr>
            <a:endParaRPr lang="en-US" dirty="0">
              <a:latin typeface="Times New Roman" panose="02020603050405020304" pitchFamily="18" charset="0"/>
              <a:ea typeface="Carlito"/>
            </a:endParaRPr>
          </a:p>
          <a:p>
            <a:pPr marL="0" indent="0">
              <a:buFont typeface="Wingdings 3" charset="2"/>
              <a:buNone/>
            </a:pPr>
            <a:endParaRPr lang="en-US" dirty="0">
              <a:latin typeface="Times New Roman" panose="02020603050405020304" pitchFamily="18" charset="0"/>
              <a:ea typeface="Carlito"/>
            </a:endParaRPr>
          </a:p>
        </p:txBody>
      </p:sp>
      <p:pic>
        <p:nvPicPr>
          <p:cNvPr id="14" name="Picture 13">
            <a:extLst>
              <a:ext uri="{FF2B5EF4-FFF2-40B4-BE49-F238E27FC236}">
                <a16:creationId xmlns:a16="http://schemas.microsoft.com/office/drawing/2014/main" id="{2E39FF88-0B2C-4D13-95AD-1971D8E70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039" y="2171476"/>
            <a:ext cx="5525271" cy="3200847"/>
          </a:xfrm>
          <a:prstGeom prst="rect">
            <a:avLst/>
          </a:prstGeom>
        </p:spPr>
      </p:pic>
      <p:sp>
        <p:nvSpPr>
          <p:cNvPr id="15" name="TextBox 14">
            <a:extLst>
              <a:ext uri="{FF2B5EF4-FFF2-40B4-BE49-F238E27FC236}">
                <a16:creationId xmlns:a16="http://schemas.microsoft.com/office/drawing/2014/main" id="{8A44648A-867D-4917-B1A2-E967E8BD351F}"/>
              </a:ext>
            </a:extLst>
          </p:cNvPr>
          <p:cNvSpPr txBox="1"/>
          <p:nvPr/>
        </p:nvSpPr>
        <p:spPr>
          <a:xfrm>
            <a:off x="2447925" y="1038624"/>
            <a:ext cx="9644062" cy="584775"/>
          </a:xfrm>
          <a:prstGeom prst="rect">
            <a:avLst/>
          </a:prstGeom>
          <a:noFill/>
        </p:spPr>
        <p:txBody>
          <a:bodyPr wrap="square" rtlCol="0">
            <a:spAutoFit/>
          </a:bodyPr>
          <a:lstStyle/>
          <a:p>
            <a:pPr algn="ctr"/>
            <a:r>
              <a:rPr lang="fr-FR" b="1" dirty="0">
                <a:solidFill>
                  <a:srgbClr val="C00000"/>
                </a:solidFill>
              </a:rPr>
              <a:t> </a:t>
            </a:r>
            <a:r>
              <a:rPr lang="fr-FR" sz="3200" b="1" dirty="0" err="1">
                <a:solidFill>
                  <a:srgbClr val="C00000"/>
                </a:solidFill>
              </a:rPr>
              <a:t>Electromagnetic</a:t>
            </a:r>
            <a:r>
              <a:rPr lang="fr-FR" sz="3200" b="1" dirty="0">
                <a:solidFill>
                  <a:srgbClr val="C00000"/>
                </a:solidFill>
              </a:rPr>
              <a:t> Spectrum</a:t>
            </a:r>
          </a:p>
        </p:txBody>
      </p:sp>
    </p:spTree>
    <p:extLst>
      <p:ext uri="{BB962C8B-B14F-4D97-AF65-F5344CB8AC3E}">
        <p14:creationId xmlns:p14="http://schemas.microsoft.com/office/powerpoint/2010/main" val="117632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1885950" y="126322"/>
            <a:ext cx="9929813" cy="712101"/>
          </a:xfrm>
        </p:spPr>
        <p:txBody>
          <a:bodyPr>
            <a:normAutofit/>
          </a:bodyPr>
          <a:lstStyle/>
          <a:p>
            <a:pPr algn="ctr"/>
            <a:r>
              <a:rPr lang="en-US" sz="3200" b="1" dirty="0">
                <a:solidFill>
                  <a:srgbClr val="C00000"/>
                </a:solidFill>
                <a:effectLst/>
                <a:ea typeface="Carlito"/>
              </a:rPr>
              <a:t>BASIC PRINCIPLES OF SATELLITE REMOTE SENSING</a:t>
            </a:r>
            <a:endParaRPr lang="en-IN" sz="3200" dirty="0">
              <a:solidFill>
                <a:srgbClr val="C00000"/>
              </a:solidFill>
            </a:endParaRPr>
          </a:p>
        </p:txBody>
      </p:sp>
      <p:sp>
        <p:nvSpPr>
          <p:cNvPr id="6" name="Content Placeholder 2">
            <a:extLst>
              <a:ext uri="{FF2B5EF4-FFF2-40B4-BE49-F238E27FC236}">
                <a16:creationId xmlns:a16="http://schemas.microsoft.com/office/drawing/2014/main" id="{BF580B2E-15CF-414A-94A3-974BA052394B}"/>
              </a:ext>
            </a:extLst>
          </p:cNvPr>
          <p:cNvSpPr txBox="1">
            <a:spLocks/>
          </p:cNvSpPr>
          <p:nvPr/>
        </p:nvSpPr>
        <p:spPr>
          <a:xfrm>
            <a:off x="6325808" y="1833344"/>
            <a:ext cx="5088316" cy="4605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Carlito"/>
            </a:endParaRPr>
          </a:p>
          <a:p>
            <a:pPr marL="0" indent="0">
              <a:buFont typeface="Wingdings 3" charset="2"/>
              <a:buNone/>
            </a:pPr>
            <a:endParaRPr lang="en-US" dirty="0">
              <a:latin typeface="Times New Roman" panose="02020603050405020304" pitchFamily="18" charset="0"/>
              <a:ea typeface="Carlito"/>
            </a:endParaRPr>
          </a:p>
          <a:p>
            <a:pPr marL="0" indent="0">
              <a:buFont typeface="Wingdings 3" charset="2"/>
              <a:buNone/>
            </a:pPr>
            <a:endParaRPr lang="en-US" dirty="0">
              <a:latin typeface="Times New Roman" panose="02020603050405020304" pitchFamily="18" charset="0"/>
              <a:ea typeface="Carlito"/>
            </a:endParaRPr>
          </a:p>
        </p:txBody>
      </p:sp>
      <p:sp>
        <p:nvSpPr>
          <p:cNvPr id="15" name="TextBox 14">
            <a:extLst>
              <a:ext uri="{FF2B5EF4-FFF2-40B4-BE49-F238E27FC236}">
                <a16:creationId xmlns:a16="http://schemas.microsoft.com/office/drawing/2014/main" id="{8A44648A-867D-4917-B1A2-E967E8BD351F}"/>
              </a:ext>
            </a:extLst>
          </p:cNvPr>
          <p:cNvSpPr txBox="1"/>
          <p:nvPr/>
        </p:nvSpPr>
        <p:spPr>
          <a:xfrm>
            <a:off x="1004887" y="1093902"/>
            <a:ext cx="9644062" cy="584775"/>
          </a:xfrm>
          <a:prstGeom prst="rect">
            <a:avLst/>
          </a:prstGeom>
          <a:noFill/>
        </p:spPr>
        <p:txBody>
          <a:bodyPr wrap="square" rtlCol="0">
            <a:spAutoFit/>
          </a:bodyPr>
          <a:lstStyle/>
          <a:p>
            <a:pPr algn="ctr"/>
            <a:r>
              <a:rPr lang="fr-FR" b="1" dirty="0">
                <a:solidFill>
                  <a:srgbClr val="C00000"/>
                </a:solidFill>
              </a:rPr>
              <a:t> </a:t>
            </a:r>
            <a:r>
              <a:rPr lang="fr-FR" sz="3200" b="1" dirty="0">
                <a:solidFill>
                  <a:srgbClr val="C00000"/>
                </a:solidFill>
              </a:rPr>
              <a:t>Interaction in the </a:t>
            </a:r>
            <a:r>
              <a:rPr lang="fr-FR" sz="3200" b="1" dirty="0" err="1">
                <a:solidFill>
                  <a:srgbClr val="C00000"/>
                </a:solidFill>
              </a:rPr>
              <a:t>atmosphere</a:t>
            </a:r>
            <a:endParaRPr lang="fr-FR" sz="3200" b="1" dirty="0">
              <a:solidFill>
                <a:srgbClr val="C00000"/>
              </a:solidFill>
            </a:endParaRPr>
          </a:p>
        </p:txBody>
      </p:sp>
      <p:pic>
        <p:nvPicPr>
          <p:cNvPr id="5" name="Picture 4">
            <a:extLst>
              <a:ext uri="{FF2B5EF4-FFF2-40B4-BE49-F238E27FC236}">
                <a16:creationId xmlns:a16="http://schemas.microsoft.com/office/drawing/2014/main" id="{3E524C90-9D04-40DB-BF91-0E67A9901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12" y="1934156"/>
            <a:ext cx="7591425" cy="4308071"/>
          </a:xfrm>
          <a:prstGeom prst="rect">
            <a:avLst/>
          </a:prstGeom>
        </p:spPr>
      </p:pic>
    </p:spTree>
    <p:extLst>
      <p:ext uri="{BB962C8B-B14F-4D97-AF65-F5344CB8AC3E}">
        <p14:creationId xmlns:p14="http://schemas.microsoft.com/office/powerpoint/2010/main" val="308745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71613" y="1785938"/>
            <a:ext cx="10033000" cy="4581306"/>
          </a:xfrm>
        </p:spPr>
        <p:txBody>
          <a:bodyPr>
            <a:normAutofit/>
          </a:bodyPr>
          <a:lstStyle/>
          <a:p>
            <a:pPr>
              <a:lnSpc>
                <a:spcPct val="80000"/>
              </a:lnSpc>
            </a:pPr>
            <a:r>
              <a:rPr lang="en-US" sz="2600" dirty="0">
                <a:latin typeface="Times New Roman" panose="02020603050405020304" pitchFamily="18" charset="0"/>
              </a:rPr>
              <a:t>GOES  is a joint effort of NASA and the NOAA.</a:t>
            </a:r>
          </a:p>
          <a:p>
            <a:pPr>
              <a:lnSpc>
                <a:spcPct val="80000"/>
              </a:lnSpc>
            </a:pPr>
            <a:r>
              <a:rPr lang="en-US" sz="2600" dirty="0">
                <a:latin typeface="Times New Roman" panose="02020603050405020304" pitchFamily="18" charset="0"/>
              </a:rPr>
              <a:t>The GOES system currently consists of GOES-13, operating as GOES-East, in the eastern part of the constellation at 75</a:t>
            </a:r>
            <a:r>
              <a:rPr lang="fr-FR" sz="2600" dirty="0">
                <a:latin typeface="Times New Roman" panose="02020603050405020304" pitchFamily="18" charset="0"/>
              </a:rPr>
              <a:t>°W</a:t>
            </a:r>
            <a:r>
              <a:rPr lang="en-US" sz="2600" dirty="0">
                <a:latin typeface="Times New Roman" panose="02020603050405020304" pitchFamily="18" charset="0"/>
              </a:rPr>
              <a:t> longitude and GOES-15, operating as GOES-West, at 135 </a:t>
            </a:r>
            <a:r>
              <a:rPr lang="fr-FR" sz="2600" dirty="0">
                <a:latin typeface="Times New Roman" panose="02020603050405020304" pitchFamily="18" charset="0"/>
              </a:rPr>
              <a:t>°W</a:t>
            </a:r>
            <a:r>
              <a:rPr lang="en-US" sz="2600" dirty="0">
                <a:latin typeface="Times New Roman" panose="02020603050405020304" pitchFamily="18" charset="0"/>
              </a:rPr>
              <a:t> longitude.</a:t>
            </a:r>
          </a:p>
          <a:p>
            <a:pPr>
              <a:lnSpc>
                <a:spcPct val="80000"/>
              </a:lnSpc>
            </a:pPr>
            <a:r>
              <a:rPr lang="en-US" sz="2600" dirty="0">
                <a:latin typeface="Times New Roman" panose="02020603050405020304" pitchFamily="18" charset="0"/>
              </a:rPr>
              <a:t>These spacecraft help meteorologists observe and predict local weather events, including thunderstorms, tornadoes, fog, hurricanes, flash floods and other severe weather. In addition, GOES observations have proven helpful in monitoring dust storms, volcanic eruptions and forest fires.</a:t>
            </a:r>
          </a:p>
          <a:p>
            <a:pPr>
              <a:lnSpc>
                <a:spcPct val="80000"/>
              </a:lnSpc>
            </a:pPr>
            <a:endParaRPr lang="en-IN" sz="2600" dirty="0">
              <a:latin typeface="Times New Roman" panose="02020603050405020304" pitchFamily="18" charset="0"/>
            </a:endParaRPr>
          </a:p>
        </p:txBody>
      </p:sp>
      <p:sp>
        <p:nvSpPr>
          <p:cNvPr id="4" name="TextBox 3">
            <a:extLst>
              <a:ext uri="{FF2B5EF4-FFF2-40B4-BE49-F238E27FC236}">
                <a16:creationId xmlns:a16="http://schemas.microsoft.com/office/drawing/2014/main" id="{107AD9F9-8FA8-45DF-A8AB-C249D9D0C205}"/>
              </a:ext>
            </a:extLst>
          </p:cNvPr>
          <p:cNvSpPr txBox="1"/>
          <p:nvPr/>
        </p:nvSpPr>
        <p:spPr>
          <a:xfrm>
            <a:off x="1743075"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GOES </a:t>
            </a:r>
            <a:r>
              <a:rPr lang="fr-FR" sz="3600" b="1" dirty="0" err="1">
                <a:solidFill>
                  <a:srgbClr val="C00000"/>
                </a:solidFill>
                <a:latin typeface="+mj-lt"/>
                <a:cs typeface="+mj-cs"/>
              </a:rPr>
              <a:t>project</a:t>
            </a:r>
            <a:r>
              <a:rPr lang="fr-FR" sz="3600" b="1" dirty="0">
                <a:solidFill>
                  <a:srgbClr val="C00000"/>
                </a:solidFill>
                <a:latin typeface="+mj-lt"/>
                <a:cs typeface="+mj-cs"/>
              </a:rPr>
              <a:t> </a:t>
            </a:r>
            <a:r>
              <a:rPr lang="fr-FR" sz="3600" b="1" dirty="0" err="1">
                <a:solidFill>
                  <a:srgbClr val="C00000"/>
                </a:solidFill>
                <a:latin typeface="+mj-lt"/>
                <a:cs typeface="+mj-cs"/>
              </a:rPr>
              <a:t>current</a:t>
            </a:r>
            <a:r>
              <a:rPr lang="fr-FR" sz="3600" b="1" dirty="0">
                <a:solidFill>
                  <a:srgbClr val="C00000"/>
                </a:solidFill>
                <a:latin typeface="+mj-lt"/>
                <a:cs typeface="+mj-cs"/>
              </a:rPr>
              <a:t> </a:t>
            </a:r>
            <a:r>
              <a:rPr lang="fr-FR" sz="3600" b="1" dirty="0" err="1">
                <a:solidFill>
                  <a:srgbClr val="C00000"/>
                </a:solidFill>
                <a:latin typeface="+mj-lt"/>
                <a:cs typeface="+mj-cs"/>
              </a:rPr>
              <a:t>status</a:t>
            </a:r>
            <a:endParaRPr lang="fr-FR" sz="3600" b="1" dirty="0">
              <a:solidFill>
                <a:srgbClr val="C00000"/>
              </a:solidFill>
              <a:latin typeface="+mj-lt"/>
              <a:cs typeface="+mj-cs"/>
            </a:endParaRPr>
          </a:p>
        </p:txBody>
      </p:sp>
    </p:spTree>
    <p:extLst>
      <p:ext uri="{BB962C8B-B14F-4D97-AF65-F5344CB8AC3E}">
        <p14:creationId xmlns:p14="http://schemas.microsoft.com/office/powerpoint/2010/main" val="232938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71613" y="1785938"/>
            <a:ext cx="10033000" cy="4581306"/>
          </a:xfrm>
        </p:spPr>
        <p:txBody>
          <a:bodyPr>
            <a:normAutofit/>
          </a:bodyPr>
          <a:lstStyle/>
          <a:p>
            <a:pPr>
              <a:lnSpc>
                <a:spcPct val="80000"/>
              </a:lnSpc>
            </a:pPr>
            <a:r>
              <a:rPr lang="en-US" sz="2600" dirty="0">
                <a:latin typeface="Times New Roman" panose="02020603050405020304" pitchFamily="18" charset="0"/>
              </a:rPr>
              <a:t>The benefits that directly enhance the quality of human life and protection of Earth’s environment include:</a:t>
            </a:r>
          </a:p>
          <a:p>
            <a:pPr>
              <a:lnSpc>
                <a:spcPct val="80000"/>
              </a:lnSpc>
            </a:pPr>
            <a:r>
              <a:rPr lang="en-US" sz="2600" dirty="0">
                <a:latin typeface="Times New Roman" panose="02020603050405020304" pitchFamily="18" charset="0"/>
              </a:rPr>
              <a:t>Supporting the search-and-rescue satellite aided system (SARSAT).</a:t>
            </a:r>
          </a:p>
          <a:p>
            <a:pPr>
              <a:lnSpc>
                <a:spcPct val="80000"/>
              </a:lnSpc>
            </a:pPr>
            <a:r>
              <a:rPr lang="en-US" sz="2600" dirty="0">
                <a:latin typeface="Times New Roman" panose="02020603050405020304" pitchFamily="18" charset="0"/>
              </a:rPr>
              <a:t>Contributing to the development of worldwide environmental warning services and enhancements of basic environmental services.</a:t>
            </a:r>
          </a:p>
          <a:p>
            <a:pPr>
              <a:lnSpc>
                <a:spcPct val="80000"/>
              </a:lnSpc>
            </a:pPr>
            <a:r>
              <a:rPr lang="en-US" sz="2600" dirty="0">
                <a:latin typeface="Times New Roman" panose="02020603050405020304" pitchFamily="18" charset="0"/>
              </a:rPr>
              <a:t>Improving the capability for forecasting and providing real-time warning of solar disturbances.</a:t>
            </a:r>
          </a:p>
          <a:p>
            <a:pPr>
              <a:lnSpc>
                <a:spcPct val="80000"/>
              </a:lnSpc>
            </a:pPr>
            <a:r>
              <a:rPr lang="en-US" sz="2600" dirty="0">
                <a:latin typeface="Times New Roman" panose="02020603050405020304" pitchFamily="18" charset="0"/>
              </a:rPr>
              <a:t>Providing data that may be used to extend knowledge and understanding of the atmosphere and its processes.</a:t>
            </a:r>
            <a:endParaRPr lang="en-IN" sz="2600" dirty="0">
              <a:latin typeface="Times New Roman" panose="02020603050405020304" pitchFamily="18" charset="0"/>
            </a:endParaRPr>
          </a:p>
        </p:txBody>
      </p:sp>
      <p:sp>
        <p:nvSpPr>
          <p:cNvPr id="4" name="TextBox 3">
            <a:extLst>
              <a:ext uri="{FF2B5EF4-FFF2-40B4-BE49-F238E27FC236}">
                <a16:creationId xmlns:a16="http://schemas.microsoft.com/office/drawing/2014/main" id="{107AD9F9-8FA8-45DF-A8AB-C249D9D0C205}"/>
              </a:ext>
            </a:extLst>
          </p:cNvPr>
          <p:cNvSpPr txBox="1"/>
          <p:nvPr/>
        </p:nvSpPr>
        <p:spPr>
          <a:xfrm>
            <a:off x="1743075"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GOES </a:t>
            </a:r>
            <a:r>
              <a:rPr lang="fr-FR" sz="3600" b="1" dirty="0" err="1">
                <a:solidFill>
                  <a:srgbClr val="C00000"/>
                </a:solidFill>
                <a:latin typeface="+mj-lt"/>
                <a:cs typeface="+mj-cs"/>
              </a:rPr>
              <a:t>project</a:t>
            </a:r>
            <a:r>
              <a:rPr lang="fr-FR" sz="3600" b="1" dirty="0">
                <a:solidFill>
                  <a:srgbClr val="C00000"/>
                </a:solidFill>
                <a:latin typeface="+mj-lt"/>
                <a:cs typeface="+mj-cs"/>
              </a:rPr>
              <a:t> </a:t>
            </a:r>
            <a:r>
              <a:rPr lang="fr-FR" sz="3600" b="1" dirty="0" err="1">
                <a:solidFill>
                  <a:srgbClr val="C00000"/>
                </a:solidFill>
                <a:latin typeface="+mj-lt"/>
                <a:cs typeface="+mj-cs"/>
              </a:rPr>
              <a:t>current</a:t>
            </a:r>
            <a:r>
              <a:rPr lang="fr-FR" sz="3600" b="1" dirty="0">
                <a:solidFill>
                  <a:srgbClr val="C00000"/>
                </a:solidFill>
                <a:latin typeface="+mj-lt"/>
                <a:cs typeface="+mj-cs"/>
              </a:rPr>
              <a:t> </a:t>
            </a:r>
            <a:r>
              <a:rPr lang="fr-FR" sz="3600" b="1" dirty="0" err="1">
                <a:solidFill>
                  <a:srgbClr val="C00000"/>
                </a:solidFill>
                <a:latin typeface="+mj-lt"/>
                <a:cs typeface="+mj-cs"/>
              </a:rPr>
              <a:t>status</a:t>
            </a:r>
            <a:endParaRPr lang="fr-FR" sz="3600" b="1" dirty="0">
              <a:solidFill>
                <a:srgbClr val="C00000"/>
              </a:solidFill>
              <a:latin typeface="+mj-lt"/>
              <a:cs typeface="+mj-cs"/>
            </a:endParaRPr>
          </a:p>
        </p:txBody>
      </p:sp>
    </p:spTree>
    <p:extLst>
      <p:ext uri="{BB962C8B-B14F-4D97-AF65-F5344CB8AC3E}">
        <p14:creationId xmlns:p14="http://schemas.microsoft.com/office/powerpoint/2010/main" val="117585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435-6018-4E48-B554-FB39C8768A75}"/>
              </a:ext>
            </a:extLst>
          </p:cNvPr>
          <p:cNvSpPr>
            <a:spLocks noGrp="1"/>
          </p:cNvSpPr>
          <p:nvPr>
            <p:ph type="title"/>
          </p:nvPr>
        </p:nvSpPr>
        <p:spPr>
          <a:xfrm>
            <a:off x="2207162" y="145586"/>
            <a:ext cx="8911687" cy="690340"/>
          </a:xfrm>
        </p:spPr>
        <p:txBody>
          <a:bodyPr>
            <a:normAutofit fontScale="90000"/>
          </a:bodyPr>
          <a:lstStyle/>
          <a:p>
            <a:pPr algn="ctr"/>
            <a:r>
              <a:rPr lang="en-US" sz="4000" b="1" dirty="0">
                <a:solidFill>
                  <a:srgbClr val="C00000"/>
                </a:solidFill>
                <a:effectLst/>
                <a:ea typeface="Carlito"/>
              </a:rPr>
              <a:t>CASE STUDY: GOES-R Series</a:t>
            </a:r>
          </a:p>
        </p:txBody>
      </p:sp>
      <p:sp>
        <p:nvSpPr>
          <p:cNvPr id="3" name="Content Placeholder 2">
            <a:extLst>
              <a:ext uri="{FF2B5EF4-FFF2-40B4-BE49-F238E27FC236}">
                <a16:creationId xmlns:a16="http://schemas.microsoft.com/office/drawing/2014/main" id="{BBEB3FD7-C885-4D5F-9A03-9CB187FB9461}"/>
              </a:ext>
            </a:extLst>
          </p:cNvPr>
          <p:cNvSpPr>
            <a:spLocks noGrp="1"/>
          </p:cNvSpPr>
          <p:nvPr>
            <p:ph idx="1"/>
          </p:nvPr>
        </p:nvSpPr>
        <p:spPr>
          <a:xfrm>
            <a:off x="1471613" y="1785938"/>
            <a:ext cx="10033000" cy="4581306"/>
          </a:xfrm>
        </p:spPr>
        <p:txBody>
          <a:bodyPr>
            <a:normAutofit/>
          </a:bodyPr>
          <a:lstStyle/>
          <a:p>
            <a:pPr>
              <a:lnSpc>
                <a:spcPct val="80000"/>
              </a:lnSpc>
            </a:pPr>
            <a:r>
              <a:rPr lang="en-US" sz="2600" dirty="0">
                <a:latin typeface="Times New Roman" panose="02020603050405020304" pitchFamily="18" charset="0"/>
              </a:rPr>
              <a:t>Earth-pointing :</a:t>
            </a:r>
          </a:p>
          <a:p>
            <a:pPr marL="0" indent="0">
              <a:lnSpc>
                <a:spcPct val="80000"/>
              </a:lnSpc>
              <a:buNone/>
            </a:pPr>
            <a:r>
              <a:rPr lang="en-US" sz="2600" dirty="0">
                <a:latin typeface="Times New Roman" panose="02020603050405020304" pitchFamily="18" charset="0"/>
              </a:rPr>
              <a:t>		Advanced Baseline Imager (ABI) </a:t>
            </a:r>
          </a:p>
          <a:p>
            <a:pPr marL="0" indent="0">
              <a:lnSpc>
                <a:spcPct val="80000"/>
              </a:lnSpc>
              <a:buNone/>
            </a:pPr>
            <a:r>
              <a:rPr lang="en-US" sz="2600" dirty="0">
                <a:latin typeface="Times New Roman" panose="02020603050405020304" pitchFamily="18" charset="0"/>
              </a:rPr>
              <a:t>		Geostationary Lightning Mapper (GLM) </a:t>
            </a:r>
          </a:p>
          <a:p>
            <a:pPr>
              <a:lnSpc>
                <a:spcPct val="80000"/>
              </a:lnSpc>
            </a:pPr>
            <a:r>
              <a:rPr lang="en-US" sz="2600" dirty="0">
                <a:latin typeface="Times New Roman" panose="02020603050405020304" pitchFamily="18" charset="0"/>
              </a:rPr>
              <a:t>Sun-pointing :</a:t>
            </a:r>
          </a:p>
          <a:p>
            <a:pPr marL="0" indent="0">
              <a:lnSpc>
                <a:spcPct val="80000"/>
              </a:lnSpc>
              <a:buNone/>
            </a:pPr>
            <a:r>
              <a:rPr lang="en-US" sz="2600" dirty="0">
                <a:latin typeface="Times New Roman" panose="02020603050405020304" pitchFamily="18" charset="0"/>
              </a:rPr>
              <a:t>		Extreme Ultraviolet and X-ray Irradiance Sensors (EXIS) </a:t>
            </a:r>
          </a:p>
          <a:p>
            <a:pPr marL="0" indent="0">
              <a:lnSpc>
                <a:spcPct val="80000"/>
              </a:lnSpc>
              <a:buNone/>
            </a:pPr>
            <a:r>
              <a:rPr lang="en-US" sz="2600" dirty="0">
                <a:latin typeface="Times New Roman" panose="02020603050405020304" pitchFamily="18" charset="0"/>
              </a:rPr>
              <a:t>		Solar Ultraviolet Imager (SUVI) </a:t>
            </a:r>
          </a:p>
          <a:p>
            <a:pPr>
              <a:lnSpc>
                <a:spcPct val="80000"/>
              </a:lnSpc>
            </a:pPr>
            <a:r>
              <a:rPr lang="en-US" sz="2600" dirty="0">
                <a:latin typeface="Times New Roman" panose="02020603050405020304" pitchFamily="18" charset="0"/>
              </a:rPr>
              <a:t>In-situ :</a:t>
            </a:r>
          </a:p>
          <a:p>
            <a:pPr marL="0" indent="0">
              <a:lnSpc>
                <a:spcPct val="80000"/>
              </a:lnSpc>
              <a:buNone/>
            </a:pPr>
            <a:r>
              <a:rPr lang="en-US" sz="2600" dirty="0">
                <a:latin typeface="Times New Roman" panose="02020603050405020304" pitchFamily="18" charset="0"/>
              </a:rPr>
              <a:t>		Magnetometer (MAG) </a:t>
            </a:r>
          </a:p>
          <a:p>
            <a:pPr marL="0" indent="0">
              <a:lnSpc>
                <a:spcPct val="80000"/>
              </a:lnSpc>
              <a:buNone/>
            </a:pPr>
            <a:r>
              <a:rPr lang="en-US" sz="2600" dirty="0">
                <a:latin typeface="Times New Roman" panose="02020603050405020304" pitchFamily="18" charset="0"/>
              </a:rPr>
              <a:t>		Space Environment In-Situ Suite (SEISS)</a:t>
            </a:r>
          </a:p>
        </p:txBody>
      </p:sp>
      <p:sp>
        <p:nvSpPr>
          <p:cNvPr id="4" name="TextBox 3">
            <a:extLst>
              <a:ext uri="{FF2B5EF4-FFF2-40B4-BE49-F238E27FC236}">
                <a16:creationId xmlns:a16="http://schemas.microsoft.com/office/drawing/2014/main" id="{107AD9F9-8FA8-45DF-A8AB-C249D9D0C205}"/>
              </a:ext>
            </a:extLst>
          </p:cNvPr>
          <p:cNvSpPr txBox="1"/>
          <p:nvPr/>
        </p:nvSpPr>
        <p:spPr>
          <a:xfrm>
            <a:off x="1607344" y="835926"/>
            <a:ext cx="9761538" cy="646331"/>
          </a:xfrm>
          <a:prstGeom prst="rect">
            <a:avLst/>
          </a:prstGeom>
          <a:noFill/>
        </p:spPr>
        <p:txBody>
          <a:bodyPr wrap="square" rtlCol="0">
            <a:spAutoFit/>
          </a:bodyPr>
          <a:lstStyle/>
          <a:p>
            <a:pPr algn="ctr">
              <a:spcBef>
                <a:spcPct val="0"/>
              </a:spcBef>
            </a:pPr>
            <a:r>
              <a:rPr lang="fr-FR" sz="3600" b="1" dirty="0">
                <a:solidFill>
                  <a:srgbClr val="C00000"/>
                </a:solidFill>
                <a:latin typeface="+mj-lt"/>
                <a:cs typeface="+mj-cs"/>
              </a:rPr>
              <a:t> GOES-R </a:t>
            </a:r>
            <a:r>
              <a:rPr lang="fr-FR" sz="3600" b="1" dirty="0" err="1">
                <a:solidFill>
                  <a:srgbClr val="C00000"/>
                </a:solidFill>
                <a:latin typeface="+mj-lt"/>
                <a:cs typeface="+mj-cs"/>
              </a:rPr>
              <a:t>Series</a:t>
            </a:r>
            <a:r>
              <a:rPr lang="fr-FR" sz="3600" b="1" dirty="0">
                <a:solidFill>
                  <a:srgbClr val="C00000"/>
                </a:solidFill>
                <a:latin typeface="+mj-lt"/>
                <a:cs typeface="+mj-cs"/>
              </a:rPr>
              <a:t> Instruments</a:t>
            </a:r>
          </a:p>
        </p:txBody>
      </p:sp>
    </p:spTree>
    <p:extLst>
      <p:ext uri="{BB962C8B-B14F-4D97-AF65-F5344CB8AC3E}">
        <p14:creationId xmlns:p14="http://schemas.microsoft.com/office/powerpoint/2010/main" val="4816383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1686</TotalTime>
  <Words>1872</Words>
  <Application>Microsoft Office PowerPoint</Application>
  <PresentationFormat>Widescreen</PresentationFormat>
  <Paragraphs>207</Paragraphs>
  <Slides>40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Arial Rounded MT Bold</vt:lpstr>
      <vt:lpstr>Calibri</vt:lpstr>
      <vt:lpstr>Carlito</vt:lpstr>
      <vt:lpstr>Century Gothic</vt:lpstr>
      <vt:lpstr>Times New Roman</vt:lpstr>
      <vt:lpstr>Wingdings 3</vt:lpstr>
      <vt:lpstr>Wisp</vt:lpstr>
      <vt:lpstr>METEOROLOGICAL SATELLITE : SENSING PRINCIPLES, DATA COLLECTION AND ANALYSIS     Project presented by   Mr. YOUNKAP NINA Duplex Air Traffic Controller/Meng Degree in Computer Science  Under the guidance of Mr TCHAMABO Urbain, Forecaster-Meng Degree in Meteorology      Advance Training in Meteorological Instrumentation &amp;Information System Batch No. –VIII ICITC INDIA METEOROLOGICAL DEPARTMENT New Delhi</vt:lpstr>
      <vt:lpstr>OUTLINE</vt:lpstr>
      <vt:lpstr>Introduction</vt:lpstr>
      <vt:lpstr>BASIC PRINCIPLES OF SATELLITE REMOTE SENSING</vt:lpstr>
      <vt:lpstr>BASIC PRINCIPLES OF SATELLITE REMOTE SENSING</vt:lpstr>
      <vt:lpstr>BASIC PRINCIPLES OF SATELLITE REMOTE SENSING</vt:lpstr>
      <vt:lpstr>CASE STUDY: GOES-R Series</vt:lpstr>
      <vt:lpstr>CASE STUDY: GOES-R Series</vt:lpstr>
      <vt:lpstr>CASE STUDY: GOES-R Series</vt:lpstr>
      <vt:lpstr>CASE STUDY: GOES-R Series</vt:lpstr>
      <vt:lpstr>CASE STUDY: GOES-R Series</vt:lpstr>
      <vt:lpstr>CASE STUDY: GOES-R Series</vt:lpstr>
      <vt:lpstr>CASE STUDY: GOES-R Series</vt:lpstr>
      <vt:lpstr>CASE STUDY: GOES-R Series</vt:lpstr>
      <vt:lpstr>GOES-R SERIES DATA COLLECTION AND VISUALISATION</vt:lpstr>
      <vt:lpstr>GOES-R SERIES DATA COLLECTION AND VISUALISATION</vt:lpstr>
      <vt:lpstr>SATELLITE DATA ANALYSIS</vt:lpstr>
      <vt:lpstr>SATELLITE DATA ANALYSIS</vt:lpstr>
      <vt:lpstr>SATELLITE DATA ANALYSIS</vt:lpstr>
      <vt:lpstr>SATELLITE DATA ANALYSIS</vt:lpstr>
      <vt:lpstr>SATELLITE DATA ANALYSIS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CONCLUSION AND FUTURE ENHANCEMENT</vt:lpstr>
      <vt:lpstr>CONCLUSION AND FUTURE ENHANCEMENT</vt:lpstr>
      <vt:lpstr>CONCLUSION AND FUTURE ENHANCEMENT</vt:lpstr>
      <vt:lpstr>ACKNOWLEDGEMENT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Doppler Weather Radar and its products - An Overview     Project presented by   Dr. Subhendu Brata Saha Meteorologist - A  Under the guidance of Shri Sourav Adhikary, Scientist-E   August - 2021   Advance Training in Meteorological. Instrumentation &amp;Information System Batch No. –VIII ICITC INDIA METEOROLOGICAL DEPARTMENT New Delhi</dc:title>
  <dc:creator>asasas asasas</dc:creator>
  <cp:lastModifiedBy>younkap@outlook.fr</cp:lastModifiedBy>
  <cp:revision>71</cp:revision>
  <dcterms:created xsi:type="dcterms:W3CDTF">2021-08-25T15:33:47Z</dcterms:created>
  <dcterms:modified xsi:type="dcterms:W3CDTF">2022-03-08T16:58:28Z</dcterms:modified>
</cp:coreProperties>
</file>