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13B314-D34D-45CD-833C-931388F8DC2F}">
  <a:tblStyle styleId="{1613B314-D34D-45CD-833C-931388F8DC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222ada07_0_7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03222ada07_0_7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b8e6602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9b8e6602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b8e6602d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9b8e6602d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b8e6602d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9b8e6602d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3222ada07_0_8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55" name="Google Shape;255;g203222ada07_0_8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3222ada07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03222ada07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3222ada07_0_9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69" name="Google Shape;269;g203222ada07_0_9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3222ada0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03222ada0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3222ada07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03222ada07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3222ada07_0_9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87" name="Google Shape;287;g203222ada07_0_9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3222ada07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03222ada07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3222ada07_0_8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03222ada07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3222ada07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03222ada07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3222ada07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03222ada07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3222ada07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03222ada07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3222ada07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03222ada07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3222ada07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03222ada07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3222ada07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03222ada07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3222ada07_0_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03222ada07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3222ada07_0_8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5" name="Google Shape;195;g203222ada07_0_8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22ada0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03222ada0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3222ada0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03222ada0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b8e6602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9b8e6602d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b8e6602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9b8e6602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b8e6602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9b8e6602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534" l="0" r="7799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7534" l="0" r="7799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" name="Google Shape;20;p3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ceDOe1UCVHBv87mLt6h8EHYj-ZpeW8lm/edit?usp=sharing&amp;ouid=104777152194434513696&amp;rtpof=true&amp;sd=true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7Gp7Krmi8ON-qPoJs24eZUvTUn329qbP/edit?usp=drive_link&amp;ouid=104777152194434513696&amp;rtpof=true&amp;sd=true" TargetMode="External"/><Relationship Id="rId4" Type="http://schemas.openxmlformats.org/officeDocument/2006/relationships/hyperlink" Target="https://docs.google.com/document/d/1DUHfJY98tlhBTFFVRoDyXuweP9pqs94BkDbgg2ZMlKY/edit#heading=h.cfbg9jv7yjkx" TargetMode="External"/><Relationship Id="rId9" Type="http://schemas.openxmlformats.org/officeDocument/2006/relationships/hyperlink" Target="https://www.figma.com/proto/SXEFTtZzk959OASZwoarDX/MolaJob?type=design&amp;node-id=25-340&amp;t=reRrNAEX7sfenWqn-1&amp;scaling=scale-down&amp;page-id=0%3A1&amp;starting-point-node-id=1%3A2&amp;mode=design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hyperlink" Target="https://www.figma.com/proto/3HXXUNOymsw0ceORY6K4kT/Health-Bet?scaling=scale-down&amp;page-id=0%3A1&amp;starting-point-node-id=1%3A2" TargetMode="External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MolaJob</a:t>
            </a:r>
            <a:endParaRPr sz="500"/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457200" y="2195525"/>
            <a:ext cx="5900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rPr lang="en"/>
              <a:t>Managing Product Development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rPr b="1" lang="en"/>
              <a:t>Product Manager: Duplex YOUNKAP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41" name="Google Shape;141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#3: Non-functional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8" name="Google Shape;238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2413000"/>
                <a:gridCol w="3879600"/>
                <a:gridCol w="94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Requirement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 to reproduce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NFC3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LImit the job posting to 5 most relevant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 as above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#4: 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4" name="Google Shape;244;p42"/>
          <p:cNvGraphicFramePr/>
          <p:nvPr/>
        </p:nvGraphicFramePr>
        <p:xfrm>
          <a:off x="503275" y="11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1876275"/>
                <a:gridCol w="3830150"/>
                <a:gridCol w="1578150"/>
                <a:gridCol w="1044450"/>
              </a:tblGrid>
              <a:tr h="88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#Apply Job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Expected Behavior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555525">
                <a:tc rowSpan="5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1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Click on the “i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 of job role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from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preview screen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Review job description to confirm it match your interest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3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Apply for a job by click in 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Apply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FC5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</a:t>
                      </a:r>
                      <a:r>
                        <a:rPr lang="en" sz="11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 a user apply for a job, confirmation email is send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25" y="1689275"/>
            <a:ext cx="1419372" cy="29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#4: Non-functional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1" name="Google Shape;251;p43"/>
          <p:cNvGraphicFramePr/>
          <p:nvPr/>
        </p:nvGraphicFramePr>
        <p:xfrm>
          <a:off x="840175" y="12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5296725"/>
                <a:gridCol w="1604400"/>
                <a:gridCol w="1037925"/>
              </a:tblGrid>
              <a:tr h="9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Requirement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 to reproduce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89417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NFC1 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 confirmation email is send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within 5 min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 job application has been submit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 as above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P2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94175">
                <a:tc vMerge="1"/>
                <a:tc vMerge="1"/>
                <a:tc vMerge="1"/>
              </a:tr>
              <a:tr h="928025"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925" y="2421675"/>
            <a:ext cx="1196283" cy="2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Dogfood Survey</a:t>
            </a:r>
            <a:endParaRPr sz="500"/>
          </a:p>
        </p:txBody>
      </p:sp>
      <p:sp>
        <p:nvSpPr>
          <p:cNvPr id="258" name="Google Shape;258;p44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 dogfood survey to get insight from real world usage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Dogfood Survey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4026313" y="312452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 your survey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800" y="1577076"/>
            <a:ext cx="1190400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Prioritize</a:t>
            </a:r>
            <a:endParaRPr sz="500"/>
          </a:p>
        </p:txBody>
      </p:sp>
      <p:sp>
        <p:nvSpPr>
          <p:cNvPr id="272" name="Google Shape;272;p46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Issues come up. Keep the team focused on the things that matter the most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Fire Drills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8" name="Google Shape;278;p47"/>
          <p:cNvGraphicFramePr/>
          <p:nvPr/>
        </p:nvGraphicFramePr>
        <p:xfrm>
          <a:off x="311700" y="8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3113425"/>
                <a:gridCol w="832650"/>
                <a:gridCol w="1012800"/>
                <a:gridCol w="37283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 Method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 Messages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 finished testing and reported that 3 test cases failed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Engineering Team &amp; QA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Meeting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purpose of this meeting is to  discuss about the 3 failed test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Prioritize/build actions plan to solve those issues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 engineer is ready to start working on the next feature, but doesn’t have the mocks for it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Design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Any update about the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latest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version of the mock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Kindly share with Engineering Team as soon as possible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 flagged that many users are unable to sign in to their accounts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Engineering Team &amp; QA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 report a critical  sign in issue from many user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 a critical situation that affect the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usage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our app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Let me know about actions taken to  resume normal operation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Dogfood survey results are in and dogfooders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not excited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about recommending the product</a:t>
                      </a:r>
                      <a:endParaRPr sz="1000"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Engineering Team &amp; QA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dogfoog survey result show that dogfooders are not excited about the app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Kindly take a closer look and share your feeling in the doc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Legal informed you about a new law going into effect that will require you to add new privacy controls before you can launch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Analytic &amp; Engineering Team &amp; QA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Meeting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 is a new law affecting our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launch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add new privacy controls 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new PM just joined your team and is interested in learning about your work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Manager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Here the latest version the documents of our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scrum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Feel free to share you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thoughts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the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 (comments, concern, appreciation)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Prioritize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4" name="Google Shape;284;p48"/>
          <p:cNvGraphicFramePr/>
          <p:nvPr/>
        </p:nvGraphicFramePr>
        <p:xfrm>
          <a:off x="311700" y="11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3166850"/>
                <a:gridCol w="904300"/>
                <a:gridCol w="4449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Ranked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Rationale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 finished testing and reported that 3 test cases failed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Failed test cases could result in bad users experience if not resolve in time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can cause reputation and financial loss to our company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 engineer is ready to start working on the next feature, but doesn’t have the mocks for it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unavailability of a mock is blocker for engineer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could cause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delay in the project resulting in poor team performance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could also affect engineer’s motivation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 flagged that many users are unable to sign in to their accounts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 unable to sign in can directly affect our business revenue and reputation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 a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critical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issue which has to be handle as soon as possible 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Dogfood survey results are in and dogfooders are not excited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about recommending the product</a:t>
                      </a:r>
                      <a:endParaRPr sz="1000"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Dodfood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feedback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is an important test of our app in the real condition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team needs to address the dogfooder concern in a due time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could be  blocker for the launch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Legal informed you about a new law going into effect that will require you to add new privacy controls before you can launch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Legal compliance in data privacy  a normally a blocker for the launch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could result in fraud, financial and reputation loss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 need to address this issue in a due time before launch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new PM just joined your team and is interested in learning about your work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is important to share with new PM necessary information to catch up with the team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Open Sans"/>
                        <a:buChar char="●"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could help to avoid burdening the team with 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</a:t>
                      </a: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Go No Go</a:t>
            </a:r>
            <a:endParaRPr sz="500"/>
          </a:p>
        </p:txBody>
      </p:sp>
      <p:sp>
        <p:nvSpPr>
          <p:cNvPr id="290" name="Google Shape;290;p49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Run a go / no go meeting to decide if the product is ready to launch, and communicate out any risks and mitigations in place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MolaJob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874475"/>
            <a:ext cx="8665200" cy="408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Enable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recent graduates  search and apply for a job based on their skills and preferences.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Facilitate  the discovery of Africa Gold Talent by the biggest company in the World.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Provide support to graduate to growth in skills , build a portfolio through real world projects.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Provide  documents template and reviews to boost your application.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Provide a trusted  platform where graduates fellow can connect  or chat with mentors and recruiters  connect.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Key Features: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Talent Profile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user create profile , enter their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personal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Preferences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user enter their preferences for job they want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Search : enable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user to query job by entering key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Application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enable user to apply for a job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Board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enable user to see job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related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81000" y="191300"/>
            <a:ext cx="8229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800"/>
              <a:t>Starter PRD and Prototype</a:t>
            </a:r>
            <a:endParaRPr sz="2800"/>
          </a:p>
        </p:txBody>
      </p:sp>
      <p:grpSp>
        <p:nvGrpSpPr>
          <p:cNvPr id="147" name="Google Shape;147;p33"/>
          <p:cNvGrpSpPr/>
          <p:nvPr/>
        </p:nvGrpSpPr>
        <p:grpSpPr>
          <a:xfrm>
            <a:off x="6132900" y="815076"/>
            <a:ext cx="1190398" cy="1989349"/>
            <a:chOff x="6132900" y="815076"/>
            <a:chExt cx="1190398" cy="1989349"/>
          </a:xfrm>
        </p:grpSpPr>
        <p:sp>
          <p:nvSpPr>
            <p:cNvPr id="148" name="Google Shape;148;p33"/>
            <p:cNvSpPr txBox="1"/>
            <p:nvPr/>
          </p:nvSpPr>
          <p:spPr>
            <a:xfrm>
              <a:off x="6182413" y="2362525"/>
              <a:ext cx="10095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Starter PRD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49" name="Google Shape;149;p33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298" l="0" r="0" t="288"/>
            <a:stretch/>
          </p:blipFill>
          <p:spPr>
            <a:xfrm>
              <a:off x="6132900" y="815076"/>
              <a:ext cx="1190398" cy="16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33"/>
          <p:cNvSpPr txBox="1"/>
          <p:nvPr/>
        </p:nvSpPr>
        <p:spPr>
          <a:xfrm>
            <a:off x="240075" y="2279125"/>
            <a:ext cx="38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start with the prototype from the previous project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790845">
            <a:off x="4097475" y="1300000"/>
            <a:ext cx="1820501" cy="17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000003">
            <a:off x="4029999" y="2159500"/>
            <a:ext cx="1820502" cy="175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3"/>
          <p:cNvGrpSpPr/>
          <p:nvPr/>
        </p:nvGrpSpPr>
        <p:grpSpPr>
          <a:xfrm>
            <a:off x="5785838" y="2731163"/>
            <a:ext cx="1884525" cy="1884525"/>
            <a:chOff x="5785838" y="2731163"/>
            <a:chExt cx="1884525" cy="1884525"/>
          </a:xfrm>
        </p:grpSpPr>
        <p:pic>
          <p:nvPicPr>
            <p:cNvPr id="154" name="Google Shape;154;p3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5838" y="2731163"/>
              <a:ext cx="1884525" cy="188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33"/>
            <p:cNvSpPr txBox="1"/>
            <p:nvPr/>
          </p:nvSpPr>
          <p:spPr>
            <a:xfrm>
              <a:off x="6182413" y="4098600"/>
              <a:ext cx="10095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9"/>
                </a:rPr>
                <a:t>Prototype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33"/>
          <p:cNvSpPr txBox="1"/>
          <p:nvPr/>
        </p:nvSpPr>
        <p:spPr>
          <a:xfrm>
            <a:off x="392475" y="815063"/>
            <a:ext cx="3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start with the updated PRD from the previous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/>
          <p:nvPr/>
        </p:nvSpPr>
        <p:spPr>
          <a:xfrm>
            <a:off x="7421700" y="155825"/>
            <a:ext cx="1590600" cy="2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Open Sans"/>
                <a:ea typeface="Open Sans"/>
                <a:cs typeface="Open Sans"/>
                <a:sym typeface="Open Sans"/>
              </a:rPr>
              <a:t>completed</a:t>
            </a:r>
            <a:endParaRPr>
              <a:solidFill>
                <a:srgbClr val="4F4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152475"/>
            <a:ext cx="39999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test cases passed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Dogfood: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 feedback from dogfooders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51"/>
          <p:cNvSpPr/>
          <p:nvPr/>
        </p:nvSpPr>
        <p:spPr>
          <a:xfrm>
            <a:off x="39564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to Launch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1"/>
          <p:cNvSpPr/>
          <p:nvPr/>
        </p:nvSpPr>
        <p:spPr>
          <a:xfrm>
            <a:off x="56787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Some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51"/>
          <p:cNvSpPr/>
          <p:nvPr/>
        </p:nvSpPr>
        <p:spPr>
          <a:xfrm>
            <a:off x="74010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Issues / Risk: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Synchronization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data added by user  to set  “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preferences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Mitigations: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Prioritizes data from the “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Preferences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” features for job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140225"/>
            <a:ext cx="6808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Talent Profile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311700" y="3116039"/>
            <a:ext cx="3999900" cy="149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Production Readiness: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Users data successfully commit in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when creation or update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Numbers of new users per weeks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Rating score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/>
          <p:nvPr/>
        </p:nvSpPr>
        <p:spPr>
          <a:xfrm>
            <a:off x="7421700" y="155825"/>
            <a:ext cx="1590600" cy="2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Open Sans"/>
                <a:ea typeface="Open Sans"/>
                <a:cs typeface="Open Sans"/>
                <a:sym typeface="Open Sans"/>
              </a:rPr>
              <a:t>In Review</a:t>
            </a:r>
            <a:endParaRPr>
              <a:solidFill>
                <a:srgbClr val="4F4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311700" y="1152475"/>
            <a:ext cx="3999900" cy="114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Application email confirmation  delay (10 min after submission)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52"/>
          <p:cNvSpPr/>
          <p:nvPr/>
        </p:nvSpPr>
        <p:spPr>
          <a:xfrm>
            <a:off x="39564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to Launch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52"/>
          <p:cNvSpPr/>
          <p:nvPr/>
        </p:nvSpPr>
        <p:spPr>
          <a:xfrm>
            <a:off x="56787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Some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52"/>
          <p:cNvSpPr/>
          <p:nvPr/>
        </p:nvSpPr>
        <p:spPr>
          <a:xfrm>
            <a:off x="74010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Issues / Risk: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 application documents not review on time by mentor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Mitigations: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Users can still go ahead and submit his application is mentor don’t provide feedback within 2 hours.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140225"/>
            <a:ext cx="6808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 Application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3344639"/>
            <a:ext cx="3999900" cy="149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Production Readiness: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job application per weeks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Ratio number of email not receive/number of job application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Rating score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311700" y="236507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Dogfood: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Dogfooder reports not receiving email confirmation after applying for a Job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/>
          <p:nvPr/>
        </p:nvSpPr>
        <p:spPr>
          <a:xfrm>
            <a:off x="7421700" y="155825"/>
            <a:ext cx="1590600" cy="2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Open Sans"/>
                <a:ea typeface="Open Sans"/>
                <a:cs typeface="Open Sans"/>
                <a:sym typeface="Open Sans"/>
              </a:rPr>
              <a:t>In Review</a:t>
            </a:r>
            <a:endParaRPr>
              <a:solidFill>
                <a:srgbClr val="4F4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140225"/>
            <a:ext cx="6808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Search Job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152475"/>
            <a:ext cx="39999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test cases passed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Issues / Risk: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 recommendation are sometimes not relevant for not STEM related Job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Mitigations: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AI/ML model is continue train on new data to avoid drift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Support can train users to enter relevant information for search a job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53"/>
          <p:cNvSpPr/>
          <p:nvPr/>
        </p:nvSpPr>
        <p:spPr>
          <a:xfrm>
            <a:off x="39564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to Launch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3"/>
          <p:cNvSpPr/>
          <p:nvPr/>
        </p:nvSpPr>
        <p:spPr>
          <a:xfrm>
            <a:off x="56787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Some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53"/>
          <p:cNvSpPr/>
          <p:nvPr/>
        </p:nvSpPr>
        <p:spPr>
          <a:xfrm>
            <a:off x="7401000" y="-399375"/>
            <a:ext cx="1590600" cy="2892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 Risk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11700" y="2133975"/>
            <a:ext cx="3999900" cy="2435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Dogfood: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 not match users skills and preferences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Production Readiness: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rating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 of AI/ML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Recommendation: Launch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311700" y="874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app help user to perform the core component of our solution (create profile, set job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preferences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search job by entering key element, Apply for a Job)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User not receiving confirmation email on time can affect user 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reputation, the costumer support  and marketing team can inform user about the issue. The issue should also be documented in the user training guide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Job application not matching the preferences is due to the accuracy or drift in the model. Engineering should continue monitor model  performance in production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Invitation: Go / No Go Launch Meeting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Engineering Lead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Designer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 Marketing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Finance Accounting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Legal Compliance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55"/>
          <p:cNvSpPr txBox="1"/>
          <p:nvPr>
            <p:ph idx="2" type="body"/>
          </p:nvPr>
        </p:nvSpPr>
        <p:spPr>
          <a:xfrm>
            <a:off x="3122025" y="1152475"/>
            <a:ext cx="57102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Dear Collaborator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 am excited to inform you that our MolaJob App is ready to launch.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ready to provide to recent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graduates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in Africa a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frustration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free Job search experience. The app at the current state is stable and ready for launch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Of course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still having few issue like AI/ML accuracy, email confirmation  but the mitigation measures are set to handle those issue.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This is a major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milestone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of our project.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 Product Manager, I would like to express my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gratitude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to team members for their hardship and dedication.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could not reach this step without your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commitment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and dedication.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Thanks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Responding to Feedback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311700" y="1152475"/>
            <a:ext cx="18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Your director: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all looks really promising! Can we launch two weeks earlier than originally planned?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6"/>
          <p:cNvSpPr txBox="1"/>
          <p:nvPr>
            <p:ph idx="2" type="body"/>
          </p:nvPr>
        </p:nvSpPr>
        <p:spPr>
          <a:xfrm>
            <a:off x="2403300" y="1152475"/>
            <a:ext cx="64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Your response: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Dear Director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Thank for your appreciation, the team has been working so hard.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 behalf of the team, I would like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thank you for your commit  and providing resources for the project.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 launch a critical task , need preparation to make sure that double check and fix issue.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Launching early will be great , but it could also bring risk to the project.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you permission, I propose to maintain the initial date for launch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MolaJob Team</a:t>
            </a:r>
            <a:endParaRPr sz="3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311700" y="923875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These are the people on our team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3" name="Google Shape;163;p34"/>
          <p:cNvGrpSpPr/>
          <p:nvPr/>
        </p:nvGrpSpPr>
        <p:grpSpPr>
          <a:xfrm>
            <a:off x="721175" y="1556975"/>
            <a:ext cx="815975" cy="1168675"/>
            <a:chOff x="879375" y="2109575"/>
            <a:chExt cx="815975" cy="1168675"/>
          </a:xfrm>
        </p:grpSpPr>
        <p:pic>
          <p:nvPicPr>
            <p:cNvPr id="164" name="Google Shape;16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3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34"/>
            <p:cNvSpPr txBox="1"/>
            <p:nvPr/>
          </p:nvSpPr>
          <p:spPr>
            <a:xfrm>
              <a:off x="889850" y="2785650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Manager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34"/>
          <p:cNvGrpSpPr/>
          <p:nvPr/>
        </p:nvGrpSpPr>
        <p:grpSpPr>
          <a:xfrm>
            <a:off x="2433675" y="2897050"/>
            <a:ext cx="1142226" cy="1358300"/>
            <a:chOff x="3076900" y="3477725"/>
            <a:chExt cx="1142226" cy="1358300"/>
          </a:xfrm>
        </p:grpSpPr>
        <p:pic>
          <p:nvPicPr>
            <p:cNvPr id="167" name="Google Shape;16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34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Customer Service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34"/>
          <p:cNvGrpSpPr/>
          <p:nvPr/>
        </p:nvGrpSpPr>
        <p:grpSpPr>
          <a:xfrm>
            <a:off x="840550" y="2897350"/>
            <a:ext cx="1142226" cy="1358300"/>
            <a:chOff x="3076900" y="3477725"/>
            <a:chExt cx="1142226" cy="1358300"/>
          </a:xfrm>
        </p:grpSpPr>
        <p:pic>
          <p:nvPicPr>
            <p:cNvPr id="170" name="Google Shape;17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34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Marketing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2" name="Google Shape;172;p34"/>
          <p:cNvGrpSpPr/>
          <p:nvPr/>
        </p:nvGrpSpPr>
        <p:grpSpPr>
          <a:xfrm>
            <a:off x="4635863" y="1482126"/>
            <a:ext cx="809063" cy="1044700"/>
            <a:chOff x="881050" y="1989800"/>
            <a:chExt cx="809063" cy="1044700"/>
          </a:xfrm>
        </p:grpSpPr>
        <p:pic>
          <p:nvPicPr>
            <p:cNvPr id="173" name="Google Shape;17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1050" y="1989800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4"/>
            <p:cNvSpPr txBox="1"/>
            <p:nvPr/>
          </p:nvSpPr>
          <p:spPr>
            <a:xfrm>
              <a:off x="884613" y="2695800"/>
              <a:ext cx="80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Designer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34"/>
          <p:cNvGrpSpPr/>
          <p:nvPr/>
        </p:nvGrpSpPr>
        <p:grpSpPr>
          <a:xfrm>
            <a:off x="2174028" y="1517350"/>
            <a:ext cx="1008600" cy="1168675"/>
            <a:chOff x="821613" y="2109575"/>
            <a:chExt cx="1008600" cy="1168675"/>
          </a:xfrm>
        </p:grpSpPr>
        <p:pic>
          <p:nvPicPr>
            <p:cNvPr id="176" name="Google Shape;17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3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4"/>
            <p:cNvSpPr txBox="1"/>
            <p:nvPr/>
          </p:nvSpPr>
          <p:spPr>
            <a:xfrm>
              <a:off x="821613" y="2785650"/>
              <a:ext cx="100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Engineering Lead 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8" name="Google Shape;178;p34"/>
          <p:cNvGrpSpPr/>
          <p:nvPr/>
        </p:nvGrpSpPr>
        <p:grpSpPr>
          <a:xfrm>
            <a:off x="5809525" y="2971700"/>
            <a:ext cx="965700" cy="1168675"/>
            <a:chOff x="889850" y="2109575"/>
            <a:chExt cx="965700" cy="1168675"/>
          </a:xfrm>
        </p:grpSpPr>
        <p:pic>
          <p:nvPicPr>
            <p:cNvPr id="179" name="Google Shape;179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4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Legal Compliance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34"/>
          <p:cNvGrpSpPr/>
          <p:nvPr/>
        </p:nvGrpSpPr>
        <p:grpSpPr>
          <a:xfrm>
            <a:off x="3473717" y="1556975"/>
            <a:ext cx="815975" cy="1014775"/>
            <a:chOff x="4078242" y="2109575"/>
            <a:chExt cx="815975" cy="1014775"/>
          </a:xfrm>
        </p:grpSpPr>
        <p:pic>
          <p:nvPicPr>
            <p:cNvPr id="182" name="Google Shape;18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78242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4"/>
            <p:cNvSpPr txBox="1"/>
            <p:nvPr/>
          </p:nvSpPr>
          <p:spPr>
            <a:xfrm>
              <a:off x="4088717" y="2785650"/>
              <a:ext cx="80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QA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4" name="Google Shape;184;p34"/>
          <p:cNvGrpSpPr/>
          <p:nvPr/>
        </p:nvGrpSpPr>
        <p:grpSpPr>
          <a:xfrm>
            <a:off x="6040675" y="1422538"/>
            <a:ext cx="1142226" cy="1358300"/>
            <a:chOff x="3076900" y="3477725"/>
            <a:chExt cx="1142226" cy="1358300"/>
          </a:xfrm>
        </p:grpSpPr>
        <p:pic>
          <p:nvPicPr>
            <p:cNvPr id="185" name="Google Shape;18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4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Data Analytics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7" name="Google Shape;187;p34"/>
          <p:cNvGrpSpPr/>
          <p:nvPr/>
        </p:nvGrpSpPr>
        <p:grpSpPr>
          <a:xfrm>
            <a:off x="4162125" y="3086675"/>
            <a:ext cx="965700" cy="1168675"/>
            <a:chOff x="889850" y="2109575"/>
            <a:chExt cx="965700" cy="1168675"/>
          </a:xfrm>
        </p:grpSpPr>
        <p:pic>
          <p:nvPicPr>
            <p:cNvPr id="188" name="Google Shape;18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4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Finance Accounting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0" name="Google Shape;190;p34"/>
          <p:cNvGrpSpPr/>
          <p:nvPr/>
        </p:nvGrpSpPr>
        <p:grpSpPr>
          <a:xfrm>
            <a:off x="7456925" y="2449100"/>
            <a:ext cx="965700" cy="1168675"/>
            <a:chOff x="889850" y="2109575"/>
            <a:chExt cx="965700" cy="1168675"/>
          </a:xfrm>
        </p:grpSpPr>
        <p:pic>
          <p:nvPicPr>
            <p:cNvPr id="191" name="Google Shape;19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34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Design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Test Plan</a:t>
            </a:r>
            <a:endParaRPr sz="500"/>
          </a:p>
        </p:txBody>
      </p:sp>
      <p:sp>
        <p:nvSpPr>
          <p:cNvPr id="198" name="Google Shape;198;p3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 test plan to validate everything is built to spec and working correctly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#1: 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5" name="Google Shape;205;p36"/>
          <p:cNvGraphicFramePr/>
          <p:nvPr/>
        </p:nvGraphicFramePr>
        <p:xfrm>
          <a:off x="503275" y="11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1876275"/>
                <a:gridCol w="3830150"/>
                <a:gridCol w="1578150"/>
                <a:gridCol w="1044450"/>
              </a:tblGrid>
              <a:tr h="88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1#Talent Profile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Expected Behavior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555525">
                <a:tc rowSpan="5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1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Users login using  (</a:t>
                      </a:r>
                      <a:r>
                        <a:rPr b="1" i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email/pwd</a:t>
                      </a:r>
                      <a:r>
                        <a:rPr i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Users enter his personal data (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Profile Picture,Job Focus,Countries I want to work in, Preferred Employment Types ,Preferred Ways of Working , Preferred Start Date , Languages I can work in, Country of Residence , City based in , LinkedIn URL , Send me jobs via email, My CV , Personal summary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in the required fields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3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Users  click on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 profile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button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FC1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information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are saved (commit in the database)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FC2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 profile with updated information appears in the dashboard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75" y="2249600"/>
            <a:ext cx="1123025" cy="24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#1: Non-functional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2" name="Google Shape;212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2413000"/>
                <a:gridCol w="3879600"/>
                <a:gridCol w="94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Requirement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 to reproduce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NFC1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updated information will appear in the user dashboard within 30s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 as above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P3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#2: 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8" name="Google Shape;218;p38"/>
          <p:cNvGraphicFramePr/>
          <p:nvPr/>
        </p:nvGraphicFramePr>
        <p:xfrm>
          <a:off x="503275" y="11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1876275"/>
                <a:gridCol w="3830150"/>
                <a:gridCol w="1578150"/>
                <a:gridCol w="1044450"/>
              </a:tblGrid>
              <a:tr h="88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2#Job Preferences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Expected Behavior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555525">
                <a:tc rowSpan="5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1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land on the page by clicking “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profile icon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in the “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button middle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of the screen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Enter user job preference  (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Focus,Countries I want to work in, Preferred Employment Types, Languages I can work 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in the required fields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3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Users  click on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 preferences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button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FC3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job preferences are saved  (commit in the database)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FC4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Talent Profile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dashboard is updated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P3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25" y="1924850"/>
            <a:ext cx="1402975" cy="28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#2: Non-functional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2413000"/>
                <a:gridCol w="3879600"/>
                <a:gridCol w="94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Requirement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 to reproduce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NFC2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preference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will update those enter by user when creating a profile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 as above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Cases #3: Functional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1" name="Google Shape;231;p40"/>
          <p:cNvGraphicFramePr/>
          <p:nvPr/>
        </p:nvGraphicFramePr>
        <p:xfrm>
          <a:off x="503275" y="11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{1613B314-D34D-45CD-833C-931388F8DC2F}</a:tableStyleId>
              </a:tblPr>
              <a:tblGrid>
                <a:gridCol w="1876275"/>
                <a:gridCol w="3830150"/>
                <a:gridCol w="1578150"/>
                <a:gridCol w="1044450"/>
              </a:tblGrid>
              <a:tr h="88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#Search Job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Expected Behavior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2B3E4"/>
                    </a:solidFill>
                  </a:tcPr>
                </a:tc>
              </a:tr>
              <a:tr h="555525">
                <a:tc rowSpan="5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1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land on the page by clicking “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search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in the “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button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right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of the screen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Enter  key elements   (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role, salary, skills, type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for the position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you're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looking for in the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rectangular text area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in the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middle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your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screen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Step 3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Users  click on “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search button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the  “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button right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 of the screen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FC4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: Job matching the criteria you enter will appear in the same screen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  <a:tr h="555525">
                <a:tc vMerge="1"/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25" y="1719200"/>
            <a:ext cx="1413688" cy="3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