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embeddedFontLs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j+DZCYpKIHKaaKc9sG3jyIVvAS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97879A-17E8-432A-822E-AA8AF0B1DA28}">
  <a:tblStyle styleId="{FE97879A-17E8-432A-822E-AA8AF0B1DA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4.xml"/><Relationship Id="rId33" Type="http://customschemas.google.com/relationships/presentationmetadata" Target="metadata"/><Relationship Id="rId10" Type="http://schemas.openxmlformats.org/officeDocument/2006/relationships/slide" Target="slides/slide3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96a763eac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2996a763eac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242" name="Google Shape;24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996a763eac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2996a763eac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255" name="Google Shape;25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996a763ea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2996a763ea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996a763eac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2996a763eac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996a763eac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2996a763eac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996a763eac_0_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279" name="Google Shape;279;g2996a763eac_0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996a763eac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2996a763ea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996a763ea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2996a763ea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996a763eac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2996a763eac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996a763eac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2996a763eac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96a763eac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202" name="Google Shape;202;g2996a763eac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996a763e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2996a763e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996a763eac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217" name="Google Shape;217;g2996a763eac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996a763ea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2996a763ea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0"/>
          <p:cNvPicPr preferRelativeResize="0"/>
          <p:nvPr/>
        </p:nvPicPr>
        <p:blipFill rotWithShape="1">
          <a:blip r:embed="rId2">
            <a:alphaModFix/>
          </a:blip>
          <a:srcRect b="7533" l="0" r="7799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0"/>
          <p:cNvSpPr txBox="1"/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" type="body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" name="Google Shape;13;p30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gue with Subtitle Light">
  <p:cSld name="Segue with Subtitle Light">
    <p:bg>
      <p:bgPr>
        <a:solidFill>
          <a:srgbClr val="02B3E4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42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" name="Google Shape;54;p42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3"/>
          <p:cNvSpPr txBox="1"/>
          <p:nvPr>
            <p:ph type="title"/>
          </p:nvPr>
        </p:nvSpPr>
        <p:spPr>
          <a:xfrm>
            <a:off x="457200" y="667978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1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" name="Google Shape;57;p43"/>
          <p:cNvSpPr txBox="1"/>
          <p:nvPr>
            <p:ph idx="1" type="body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" name="Google Shape;58;p4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">
  <p:cSld name="Image">
    <p:bg>
      <p:bgPr>
        <a:solidFill>
          <a:srgbClr val="2D3D4A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44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">
  <p:cSld name="Demo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45"/>
          <p:cNvPicPr preferRelativeResize="0"/>
          <p:nvPr/>
        </p:nvPicPr>
        <p:blipFill rotWithShape="1">
          <a:blip r:embed="rId2">
            <a:alphaModFix/>
          </a:blip>
          <a:srcRect b="7533" l="0" r="7799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45"/>
          <p:cNvSpPr txBox="1"/>
          <p:nvPr>
            <p:ph idx="1" type="body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" name="Google Shape;65;p45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A Dark">
  <p:cSld name="Logo A Dar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6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6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46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A Light">
  <p:cSld name="Logo A Light">
    <p:bg>
      <p:bgPr>
        <a:solidFill>
          <a:srgbClr val="02B3E4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7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700"/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7"/>
          <p:cNvSpPr/>
          <p:nvPr/>
        </p:nvSpPr>
        <p:spPr>
          <a:xfrm>
            <a:off x="3796401" y="3514725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B Dark">
  <p:cSld name="Logo B Dar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8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8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679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48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B Light">
  <p:cSld name="Logo B Light">
    <p:bg>
      <p:bgPr>
        <a:solidFill>
          <a:srgbClr val="02B3E4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9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700"/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9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313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9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Content &amp; Image">
  <p:cSld name="Title with Content &amp; Image">
    <p:bg>
      <p:bgPr>
        <a:solidFill>
          <a:srgbClr val="FFFFFF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1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" name="Google Shape;16;p3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" name="Google Shape;17;p31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" name="Google Shape;18;p31"/>
          <p:cNvSpPr txBox="1"/>
          <p:nvPr>
            <p:ph idx="3" type="body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" name="Google Shape;19;p31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0" name="Google Shape;20;p31"/>
          <p:cNvSpPr/>
          <p:nvPr>
            <p:ph idx="4" type="pic"/>
          </p:nvPr>
        </p:nvSpPr>
        <p:spPr>
          <a:xfrm>
            <a:off x="4662488" y="1714500"/>
            <a:ext cx="4024200" cy="2857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1" name="Google Shape;101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2" name="Google Shape;10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5" name="Google Shape;105;p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6" name="Google Shape;10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" name="Google Shape;10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5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6" name="Google Shape;11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3" name="Google Shape;123;p5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4" name="Google Shape;124;p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8" name="Google Shape;12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1" name="Google Shape;131;p5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Content">
  <p:cSld name="Title with Content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" name="Google Shape;23;p32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" name="Google Shape;24;p32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Google Shape;25;p32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Google Shape;26;p32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gue Light">
  <p:cSld name="Segue Light">
    <p:bg>
      <p:bgPr>
        <a:solidFill>
          <a:srgbClr val="02B3E4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" name="Google Shape;29;p3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rgbClr val="FFFFFF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7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" name="Google Shape;34;p37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35" name="Google Shape;35;p37"/>
          <p:cNvSpPr txBox="1"/>
          <p:nvPr>
            <p:ph idx="3" type="body"/>
          </p:nvPr>
        </p:nvSpPr>
        <p:spPr>
          <a:xfrm>
            <a:off x="457200" y="1715877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bg>
      <p:bgPr>
        <a:solidFill>
          <a:srgbClr val="FFFFFF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gue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0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" name="Google Shape;46;p40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gue with Subtitle">
  <p:cSld name="Segue with Sub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1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" name="Google Shape;49;p41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" name="Google Shape;50;p41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3D4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figma.com/file/SXEFTtZzk959OASZwoarDX/MolaJob?type=design&amp;node-id=0-1&amp;mode=design&amp;t=lwl4kLLjbSMMx4mq-0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rive.google.com/file/d/1huXOqi_7OgZV78BMwF07t15JSJb5ZAof/view?usp=drive_lin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rive.google.com/file/d/1ZoRSXaMf2EvcQmNp9Es7t8jw-54u_vlO/view?usp=drive_lin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qLyS6r9y2hpbYWPSdeol0AhmIlmtIJx_/edit?usp=drive_link" TargetMode="External"/><Relationship Id="rId4" Type="http://schemas.openxmlformats.org/officeDocument/2006/relationships/hyperlink" Target="https://docs.google.com/document/d/1DUHfJY98tlhBTFFVRoDyXuweP9pqs94BkDbgg2ZMlKY/edit#heading=h.cfbg9jv7yjkx" TargetMode="External"/><Relationship Id="rId9" Type="http://schemas.openxmlformats.org/officeDocument/2006/relationships/hyperlink" Target="https://www.figma.com/proto/SXEFTtZzk959OASZwoarDX/MolaJob?type=design&amp;node-id=25-340&amp;t=reRrNAEX7sfenWqn-1&amp;scaling=scale-down&amp;page-id=0%3A1&amp;starting-point-node-id=1%3A2&amp;mode=design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hyperlink" Target="https://www.figma.com/proto/3HXXUNOymsw0ceORY6K4kT/Health-Bet?scaling=scale-down&amp;page-id=0%3A1&amp;starting-point-node-id=1%3A2" TargetMode="External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hyperlink" Target="https://docs.google.com/spreadsheets/d/1zpZssnpf0lNfPQGYdpMi03guVJd-CsV--bi0npDOaoo/edit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figma.com/file/SXEFTtZzk959OASZwoarDX/MolaJob?type=design&amp;node-id=0-1&amp;mode=design&amp;t=lwl4kLLjbSMMx4mq-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/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</a:pPr>
            <a:r>
              <a:rPr lang="en"/>
              <a:t>MolaJob</a:t>
            </a:r>
            <a:endParaRPr sz="500"/>
          </a:p>
        </p:txBody>
      </p:sp>
      <p:sp>
        <p:nvSpPr>
          <p:cNvPr id="140" name="Google Shape;140;p1"/>
          <p:cNvSpPr txBox="1"/>
          <p:nvPr>
            <p:ph idx="1" type="body"/>
          </p:nvPr>
        </p:nvSpPr>
        <p:spPr>
          <a:xfrm>
            <a:off x="516925" y="2187000"/>
            <a:ext cx="5900700" cy="18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</a:pPr>
            <a:r>
              <a:rPr lang="en"/>
              <a:t>Managing Product Development</a:t>
            </a:r>
            <a:endParaRPr b="1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</a:pPr>
            <a:r>
              <a:rPr b="1" lang="en"/>
              <a:t>Product Man</a:t>
            </a:r>
            <a:r>
              <a:rPr b="1" lang="en"/>
              <a:t>ager: YOUNKAP Duplex</a:t>
            </a:r>
            <a:endParaRPr b="1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</a:pPr>
            <a:r>
              <a:t/>
            </a:r>
            <a:endParaRPr sz="500"/>
          </a:p>
        </p:txBody>
      </p:sp>
      <p:sp>
        <p:nvSpPr>
          <p:cNvPr id="141" name="Google Shape;141;p1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2019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996a763eac_0_229"/>
          <p:cNvSpPr txBox="1"/>
          <p:nvPr>
            <p:ph type="title"/>
          </p:nvPr>
        </p:nvSpPr>
        <p:spPr>
          <a:xfrm>
            <a:off x="311700" y="216425"/>
            <a:ext cx="85206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rPr lang="en" sz="2200"/>
              <a:t>User Story  2</a:t>
            </a:r>
            <a:endParaRPr sz="2200"/>
          </a:p>
        </p:txBody>
      </p:sp>
      <p:graphicFrame>
        <p:nvGraphicFramePr>
          <p:cNvPr id="239" name="Google Shape;239;g2996a763eac_0_229"/>
          <p:cNvGraphicFramePr/>
          <p:nvPr/>
        </p:nvGraphicFramePr>
        <p:xfrm>
          <a:off x="457775" y="79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{FE97879A-17E8-432A-822E-AA8AF0B1DA28}</a:tableStyleId>
              </a:tblPr>
              <a:tblGrid>
                <a:gridCol w="1829375"/>
                <a:gridCol w="6327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Story 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 African recent graduates, I want write/collect  documents required  and submit my application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Design 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  <a:hlinkClick r:id="rId3"/>
                        </a:rPr>
                        <a:t>link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Acceptance Criteria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❖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should be able access documents templates (CV, cover letter, … )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❖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should be able  to upload his documents (cv, cover, … )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❖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should be able to ask review of his documents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(cv, cover, … )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❖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should receive advice for correction of his documents (cv, cover, … )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❖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should be able to apply for a job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❖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should rece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ive notification for a successful job application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❖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Document should be review with 2 hours after submission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3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Assumptions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❖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Documents template already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exists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in the database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❖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have a competent team of mentors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available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to review documents and share feedback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"/>
          <p:cNvSpPr txBox="1"/>
          <p:nvPr>
            <p:ph type="title"/>
          </p:nvPr>
        </p:nvSpPr>
        <p:spPr>
          <a:xfrm>
            <a:off x="457200" y="425350"/>
            <a:ext cx="82296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</a:pPr>
            <a:r>
              <a:rPr lang="en"/>
              <a:t>Decoding API Documentation</a:t>
            </a:r>
            <a:endParaRPr sz="500"/>
          </a:p>
        </p:txBody>
      </p:sp>
      <p:sp>
        <p:nvSpPr>
          <p:cNvPr id="245" name="Google Shape;245;p10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Open Sans"/>
              <a:buNone/>
            </a:pPr>
            <a:r>
              <a:rPr lang="en" sz="700">
                <a:solidFill>
                  <a:schemeClr val="lt1"/>
                </a:solidFill>
              </a:rPr>
              <a:t>© 2019 Udacity.  All rights reserved.</a:t>
            </a:r>
            <a:endParaRPr sz="700">
              <a:solidFill>
                <a:schemeClr val="lt2"/>
              </a:solidFill>
            </a:endParaRPr>
          </a:p>
        </p:txBody>
      </p:sp>
      <p:sp>
        <p:nvSpPr>
          <p:cNvPr id="246" name="Google Shape;246;p10"/>
          <p:cNvSpPr txBox="1"/>
          <p:nvPr/>
        </p:nvSpPr>
        <p:spPr>
          <a:xfrm>
            <a:off x="452925" y="1537150"/>
            <a:ext cx="8461500" cy="30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rPr>
              <a:t>As a PM, you will collaborate with the engineering team and provide guidance that heavily influences their</a:t>
            </a:r>
            <a:endParaRPr sz="1800">
              <a:solidFill>
                <a:srgbClr val="9CBDD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rPr>
              <a:t>development approach. When a product requires an API integration, sometimes PM need to be “technical enough”</a:t>
            </a:r>
            <a:endParaRPr sz="1800">
              <a:solidFill>
                <a:srgbClr val="9CBDD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rPr>
              <a:t>to understand the following to refine the solution with designer and development team</a:t>
            </a:r>
            <a:endParaRPr sz="1800">
              <a:solidFill>
                <a:srgbClr val="9CBDD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800"/>
              <a:buFont typeface="Open Sans"/>
              <a:buChar char="❖"/>
            </a:pPr>
            <a:r>
              <a:rPr lang="en" sz="1800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rPr>
              <a:t>what information is available via the API</a:t>
            </a:r>
            <a:endParaRPr sz="1800">
              <a:solidFill>
                <a:srgbClr val="9CBDD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800"/>
              <a:buFont typeface="Open Sans"/>
              <a:buChar char="❖"/>
            </a:pPr>
            <a:r>
              <a:rPr lang="en" sz="1800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rPr>
              <a:t>how is it available</a:t>
            </a:r>
            <a:endParaRPr sz="1800">
              <a:solidFill>
                <a:srgbClr val="9CBDD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800"/>
              <a:buFont typeface="Open Sans"/>
              <a:buChar char="❖"/>
            </a:pPr>
            <a:r>
              <a:rPr lang="en" sz="1800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rPr>
              <a:t>possible pricing impact</a:t>
            </a:r>
            <a:endParaRPr sz="1800">
              <a:solidFill>
                <a:srgbClr val="9CBDD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CBDD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996a763eac_0_238"/>
          <p:cNvSpPr txBox="1"/>
          <p:nvPr>
            <p:ph type="title"/>
          </p:nvPr>
        </p:nvSpPr>
        <p:spPr>
          <a:xfrm>
            <a:off x="311700" y="216425"/>
            <a:ext cx="85206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MolaJob Project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2200"/>
          </a:p>
        </p:txBody>
      </p:sp>
      <p:graphicFrame>
        <p:nvGraphicFramePr>
          <p:cNvPr id="252" name="Google Shape;252;g2996a763eac_0_238"/>
          <p:cNvGraphicFramePr/>
          <p:nvPr/>
        </p:nvGraphicFramePr>
        <p:xfrm>
          <a:off x="457775" y="79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{FE97879A-17E8-432A-822E-AA8AF0B1DA28}</a:tableStyleId>
              </a:tblPr>
              <a:tblGrid>
                <a:gridCol w="2612975"/>
                <a:gridCol w="5761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Based on the API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documentation how would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you update your solution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and design?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will extend the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powerful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LinkedIn REST API to provide  enables services/features to our application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❖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Allow users to sign up using their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LinkedIn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account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❖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Allow users to use their resume generated by linkedIn to apply for a job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❖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Allow user to apply for a job using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their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linkedIn profile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3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Based on your high-level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understanding of the API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documentation, are there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any details that you want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 discuss with engineering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 refine solution and/or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determine feasibility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❖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Can we use the existing linkedin job recommendation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algorithms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?, can we improve it ?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❖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Is there any open source data available to build the AI/ML model?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❖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How can we leverage  open source solutions to reduce development cost?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</a:pPr>
            <a:r>
              <a:rPr lang="en"/>
              <a:t>Re-prioritize Sprint Backlog</a:t>
            </a:r>
            <a:endParaRPr sz="500"/>
          </a:p>
        </p:txBody>
      </p:sp>
      <p:sp>
        <p:nvSpPr>
          <p:cNvPr id="258" name="Google Shape;258;p13"/>
          <p:cNvSpPr txBox="1"/>
          <p:nvPr/>
        </p:nvSpPr>
        <p:spPr>
          <a:xfrm>
            <a:off x="491150" y="2275450"/>
            <a:ext cx="71691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 a PM, unexpected issues and new feature requests will require you to triage them efficiently and re-prioritize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sprint backlog without impacting the roadmap deliverables significantly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996a763eac_0_172"/>
          <p:cNvSpPr txBox="1"/>
          <p:nvPr>
            <p:ph type="title"/>
          </p:nvPr>
        </p:nvSpPr>
        <p:spPr>
          <a:xfrm>
            <a:off x="311700" y="216425"/>
            <a:ext cx="85206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rPr lang="en" sz="2200"/>
              <a:t>Issue 1: Job search page  loading too slow</a:t>
            </a:r>
            <a:endParaRPr sz="2200"/>
          </a:p>
        </p:txBody>
      </p:sp>
      <p:graphicFrame>
        <p:nvGraphicFramePr>
          <p:cNvPr id="264" name="Google Shape;264;g2996a763eac_0_172"/>
          <p:cNvGraphicFramePr/>
          <p:nvPr/>
        </p:nvGraphicFramePr>
        <p:xfrm>
          <a:off x="210425" y="79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{FE97879A-17E8-432A-822E-AA8AF0B1DA28}</a:tableStyleId>
              </a:tblPr>
              <a:tblGrid>
                <a:gridCol w="1444375"/>
                <a:gridCol w="7065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Determine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impact and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criticality to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prioritize issue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❖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 provision of frustration free job search experience to African recent graduates is our business objective.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❖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 job search page loading too slow after a user has entered  their job preferences  in the appropriate box will significantly impact their ability to move to paid for the service.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❖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 slow app creates frustration leading to bad user experience. This situation makes users lose confidence when using our application.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❖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Speed and accessibility are one of key factors used  search engine algorithms to rank application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❖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This issue directly affects the revenue of our business and will be   prioritized as </a:t>
                      </a: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critical.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Next Steps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You would carry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out typically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using JIRA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(ticketing tool),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communication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channel (Slack)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❖"/>
                      </a:pPr>
                      <a:r>
                        <a:rPr lang="en" sz="1100"/>
                        <a:t>We will use </a:t>
                      </a:r>
                      <a:r>
                        <a:rPr b="1" lang="en" sz="1100"/>
                        <a:t>Trello</a:t>
                      </a:r>
                      <a:r>
                        <a:rPr lang="en" sz="1100"/>
                        <a:t>  as a project management tool, gives us the ability to share a common understanding of the problem and track the progress.</a:t>
                      </a:r>
                      <a:endParaRPr sz="1100"/>
                    </a:p>
                    <a:p>
                      <a:pPr indent="-29845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❖"/>
                      </a:pPr>
                      <a:r>
                        <a:rPr lang="en" sz="1100"/>
                        <a:t>We will create a </a:t>
                      </a:r>
                      <a:r>
                        <a:rPr b="1" lang="en" sz="1100"/>
                        <a:t>Trello chart</a:t>
                      </a:r>
                      <a:r>
                        <a:rPr lang="en" sz="1100"/>
                        <a:t>, add details about the issue, assign people to the task and share progress.</a:t>
                      </a:r>
                      <a:endParaRPr sz="1100"/>
                    </a:p>
                    <a:p>
                      <a:pPr indent="-29845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❖"/>
                      </a:pPr>
                      <a:r>
                        <a:rPr lang="en" sz="1100"/>
                        <a:t>We will use </a:t>
                      </a:r>
                      <a:r>
                        <a:rPr b="1" lang="en" sz="1100"/>
                        <a:t>Slack  </a:t>
                      </a:r>
                      <a:r>
                        <a:rPr lang="en" sz="1100"/>
                        <a:t>as channel  for  discussion  between team members and/or stakeholders.</a:t>
                      </a:r>
                      <a:endParaRPr sz="1100"/>
                    </a:p>
                    <a:p>
                      <a:pPr indent="-29845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❖"/>
                      </a:pPr>
                      <a:r>
                        <a:rPr lang="en" sz="1100"/>
                        <a:t>We will also use slack  for direct message  when we need an immediate response about the </a:t>
                      </a:r>
                      <a:r>
                        <a:rPr lang="en" sz="1100"/>
                        <a:t>problem</a:t>
                      </a:r>
                      <a:endParaRPr sz="1100"/>
                    </a:p>
                    <a:p>
                      <a:pPr indent="-29845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❖"/>
                      </a:pPr>
                      <a:r>
                        <a:rPr lang="en" sz="1100"/>
                        <a:t>We will also use slack for </a:t>
                      </a:r>
                      <a:r>
                        <a:rPr lang="en" sz="1100"/>
                        <a:t>planning</a:t>
                      </a:r>
                      <a:r>
                        <a:rPr lang="en" sz="1100"/>
                        <a:t> team meeting and share meeting note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8895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Would you take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additional steps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?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845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❖"/>
                      </a:pPr>
                      <a:r>
                        <a:rPr lang="en" sz="1100"/>
                        <a:t>I will review the AI/ML model used  by the recommendation to produce jobs which match user criteria,  if there are no  drifts in inference.</a:t>
                      </a:r>
                      <a:endParaRPr sz="1100"/>
                    </a:p>
                    <a:p>
                      <a:pPr indent="-29845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❖"/>
                      </a:pPr>
                      <a:r>
                        <a:rPr lang="en" sz="1100"/>
                        <a:t>I will also discuss with the Engineering team about the data used to train the model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996a763eac_0_251"/>
          <p:cNvSpPr txBox="1"/>
          <p:nvPr>
            <p:ph type="title"/>
          </p:nvPr>
        </p:nvSpPr>
        <p:spPr>
          <a:xfrm>
            <a:off x="311700" y="216425"/>
            <a:ext cx="85206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rPr lang="en" sz="2200"/>
              <a:t>Issue 2: Job application documents  review too slow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2200"/>
          </a:p>
        </p:txBody>
      </p:sp>
      <p:graphicFrame>
        <p:nvGraphicFramePr>
          <p:cNvPr id="270" name="Google Shape;270;g2996a763eac_0_251"/>
          <p:cNvGraphicFramePr/>
          <p:nvPr/>
        </p:nvGraphicFramePr>
        <p:xfrm>
          <a:off x="463925" y="66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{FE97879A-17E8-432A-822E-AA8AF0B1DA28}</a:tableStyleId>
              </a:tblPr>
              <a:tblGrid>
                <a:gridCol w="1424475"/>
                <a:gridCol w="694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Determine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impact and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criticality to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prioritize issue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❖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 reduce frustration and provide best job search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experience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to recent graduates.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❖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provides templates and documents review service to  users.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❖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This help recent graduate receive  feedback about the relevant of their documents  before they can use it to apply for a job.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❖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This service is offer only when user feel no confident about his personal ability to write good documents to support his job application.  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❖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can apply for a job without requesting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document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review service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❖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This issue can be prioritised as </a:t>
                      </a: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medium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❖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This issue could leads to reduction of revenue, customer retention rate or reputation.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Next Steps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You would carry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out typically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using JIRA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(ticketing tool),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communication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channel (Slack)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❖"/>
                      </a:pPr>
                      <a:r>
                        <a:rPr lang="en" sz="1000"/>
                        <a:t>We will use </a:t>
                      </a:r>
                      <a:r>
                        <a:rPr b="1" lang="en" sz="1000"/>
                        <a:t>Trello</a:t>
                      </a:r>
                      <a:r>
                        <a:rPr lang="en" sz="1000"/>
                        <a:t>  as a project management tool, gives us the ability to share a common understanding of the problem and track the progress.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❖"/>
                      </a:pPr>
                      <a:r>
                        <a:rPr lang="en" sz="1000"/>
                        <a:t>We will create a </a:t>
                      </a:r>
                      <a:r>
                        <a:rPr b="1" lang="en" sz="1000"/>
                        <a:t>Trello chart</a:t>
                      </a:r>
                      <a:r>
                        <a:rPr lang="en" sz="1000"/>
                        <a:t>, add details about the issue, assign people to the task and share progress.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❖"/>
                      </a:pPr>
                      <a:r>
                        <a:rPr lang="en" sz="1000"/>
                        <a:t>We will use </a:t>
                      </a:r>
                      <a:r>
                        <a:rPr b="1" lang="en" sz="1000"/>
                        <a:t>Slack  </a:t>
                      </a:r>
                      <a:r>
                        <a:rPr lang="en" sz="1000"/>
                        <a:t>as channel  for  discussion  between team members and/or stakeholders.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❖"/>
                      </a:pPr>
                      <a:r>
                        <a:rPr lang="en" sz="1000"/>
                        <a:t>We will also use slack  for direct message  when we need an immediate response about the problem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❖"/>
                      </a:pPr>
                      <a:r>
                        <a:rPr lang="en" sz="1000"/>
                        <a:t>We will also use slack for planning team meeting and share meeting note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996a763eac_0_182"/>
          <p:cNvSpPr txBox="1"/>
          <p:nvPr>
            <p:ph type="title"/>
          </p:nvPr>
        </p:nvSpPr>
        <p:spPr>
          <a:xfrm>
            <a:off x="311700" y="216425"/>
            <a:ext cx="85206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rPr lang="en" sz="2000"/>
              <a:t>Respond to Customer Service Manager’s Email</a:t>
            </a:r>
            <a:endParaRPr sz="2000"/>
          </a:p>
        </p:txBody>
      </p:sp>
      <p:graphicFrame>
        <p:nvGraphicFramePr>
          <p:cNvPr id="276" name="Google Shape;276;g2996a763eac_0_182"/>
          <p:cNvGraphicFramePr/>
          <p:nvPr/>
        </p:nvGraphicFramePr>
        <p:xfrm>
          <a:off x="406575" y="53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{FE97879A-17E8-432A-822E-AA8AF0B1DA28}</a:tableStyleId>
              </a:tblPr>
              <a:tblGrid>
                <a:gridCol w="1736125"/>
                <a:gridCol w="668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Determine impact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and criticality to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prioritize the issue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(1 - Critical; 2 - High; 3 -Normal; 4 - Low)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 situation is </a:t>
                      </a: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Critical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and need appropriate response to avoid potential shortcoming like :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❖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Loss of trust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❖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Loss of prestige and reputation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❖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Loss of confidence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❖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Loss of revenue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❖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Impact result not meet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Next Steps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You would carry out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typically using JIRA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(ticketing tool),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communication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channel (Slack)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❖"/>
                      </a:pPr>
                      <a:r>
                        <a:rPr lang="en" sz="1000"/>
                        <a:t>We will use </a:t>
                      </a:r>
                      <a:r>
                        <a:rPr b="1" lang="en" sz="1000"/>
                        <a:t>Trello</a:t>
                      </a:r>
                      <a:r>
                        <a:rPr lang="en" sz="1000"/>
                        <a:t>  as a project management tool, gives us the ability to share a common understanding of the problem and track the progress.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❖"/>
                      </a:pPr>
                      <a:r>
                        <a:rPr lang="en" sz="1000"/>
                        <a:t>We will create a </a:t>
                      </a:r>
                      <a:r>
                        <a:rPr b="1" lang="en" sz="1000"/>
                        <a:t>Trello chart</a:t>
                      </a:r>
                      <a:r>
                        <a:rPr lang="en" sz="1000"/>
                        <a:t>, add details about the issue, assign people to the task and share progress.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❖"/>
                      </a:pPr>
                      <a:r>
                        <a:rPr lang="en" sz="1000"/>
                        <a:t>We will use </a:t>
                      </a:r>
                      <a:r>
                        <a:rPr b="1" lang="en" sz="1000"/>
                        <a:t>Slack  </a:t>
                      </a:r>
                      <a:r>
                        <a:rPr lang="en" sz="1000"/>
                        <a:t>as channel  for  discussion  between team members and/or stakeholders.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❖"/>
                      </a:pPr>
                      <a:r>
                        <a:rPr lang="en" sz="1000"/>
                        <a:t>We will also use slack  for direct message  when we need an immediate response about the problem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❖"/>
                      </a:pPr>
                      <a:r>
                        <a:rPr lang="en" sz="1000"/>
                        <a:t>We will also use slack for planning team meeting and share meeting note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Sample Email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Response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Dear Sale Manager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Thanks for reaching out.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greatly appreciate how you share the details and severity of the issue.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 Engineering team is currently investigating the issue.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 risk assessment classifies the issue as critical and they are handling  it with a high level of priority according to our internal Quality Management process.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apologize again for the inconvenience.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996a763eac_0_82"/>
          <p:cNvSpPr txBox="1"/>
          <p:nvPr>
            <p:ph type="title"/>
          </p:nvPr>
        </p:nvSpPr>
        <p:spPr>
          <a:xfrm>
            <a:off x="559550" y="4083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 Potentially Difficult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Situations</a:t>
            </a:r>
            <a:endParaRPr/>
          </a:p>
        </p:txBody>
      </p:sp>
      <p:sp>
        <p:nvSpPr>
          <p:cNvPr id="282" name="Google Shape;282;g2996a763eac_0_82"/>
          <p:cNvSpPr txBox="1"/>
          <p:nvPr/>
        </p:nvSpPr>
        <p:spPr>
          <a:xfrm>
            <a:off x="491150" y="2275450"/>
            <a:ext cx="71691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 a PM, unexpected issues and new feature requests will require you to triage them efficiently and re-prioritize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sprint backlog without impacting the roadmap deliverables significantly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996a763eac_0_190"/>
          <p:cNvSpPr txBox="1"/>
          <p:nvPr>
            <p:ph type="title"/>
          </p:nvPr>
        </p:nvSpPr>
        <p:spPr>
          <a:xfrm>
            <a:off x="311700" y="216425"/>
            <a:ext cx="85206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rPr lang="en" sz="2200"/>
              <a:t>Respond to CEO or GM’s request via email</a:t>
            </a:r>
            <a:endParaRPr sz="2200"/>
          </a:p>
        </p:txBody>
      </p:sp>
      <p:graphicFrame>
        <p:nvGraphicFramePr>
          <p:cNvPr id="288" name="Google Shape;288;g2996a763eac_0_190"/>
          <p:cNvGraphicFramePr/>
          <p:nvPr/>
        </p:nvGraphicFramePr>
        <p:xfrm>
          <a:off x="355425" y="79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{FE97879A-17E8-432A-822E-AA8AF0B1DA28}</a:tableStyleId>
              </a:tblPr>
              <a:tblGrid>
                <a:gridCol w="1940825"/>
                <a:gridCol w="6430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Assessment and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result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❖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 accuracy of our AI/ML model use to power job recommendation is 80%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❖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 overall job search feature is 75% functionality, testing is still in progress.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❖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 Engineering Team and QA team are joining hands to verify the tickets in review and fix bugs.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❖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Trello will be use to keep CEO or GM updated about the progress of the team 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Sample Email</a:t>
                      </a:r>
                      <a:endParaRPr b="1" sz="1200"/>
                    </a:p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Response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Dear  CEO/GM (Name),</a:t>
                      </a:r>
                      <a:endParaRPr sz="1000"/>
                    </a:p>
                    <a:p>
                      <a:pPr indent="0" lvl="0" marL="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Thanks for share your insights about the current state of the products, the team greatly appreciate your commitment about the product. Unfortunately, we could not give you a demo. We apologize for this </a:t>
                      </a:r>
                      <a:r>
                        <a:rPr lang="en" sz="1000"/>
                        <a:t>inconvenience</a:t>
                      </a:r>
                      <a:r>
                        <a:rPr lang="en" sz="1000"/>
                        <a:t>. The product feature is built at 75% with  the AI/ML model accuracy is 80% so not fully stable. The product is still being tested. The team are currently finalizing the complete system functionality and building a prototype that you can show to our partner.</a:t>
                      </a:r>
                      <a:endParaRPr sz="1000"/>
                    </a:p>
                    <a:p>
                      <a:pPr indent="0" lvl="0" marL="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Thanks for your patience.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996a763eac_0_200"/>
          <p:cNvSpPr txBox="1"/>
          <p:nvPr>
            <p:ph type="title"/>
          </p:nvPr>
        </p:nvSpPr>
        <p:spPr>
          <a:xfrm>
            <a:off x="311700" y="216425"/>
            <a:ext cx="85206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rPr lang="en" sz="2200"/>
              <a:t>Step-in and guide the scrum team at stand up</a:t>
            </a:r>
            <a:endParaRPr sz="2200"/>
          </a:p>
        </p:txBody>
      </p:sp>
      <p:graphicFrame>
        <p:nvGraphicFramePr>
          <p:cNvPr id="294" name="Google Shape;294;g2996a763eac_0_200"/>
          <p:cNvGraphicFramePr/>
          <p:nvPr/>
        </p:nvGraphicFramePr>
        <p:xfrm>
          <a:off x="457775" y="79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{FE97879A-17E8-432A-822E-AA8AF0B1DA28}</a:tableStyleId>
              </a:tblPr>
              <a:tblGrid>
                <a:gridCol w="1623525"/>
                <a:gridCol w="5615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Video response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hlink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  <a:hlinkClick r:id="rId3"/>
                        </a:rPr>
                        <a:t>Link to scrum stand up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</a:pPr>
            <a:r>
              <a:rPr lang="en"/>
              <a:t>Getting Started</a:t>
            </a:r>
            <a:endParaRPr sz="500"/>
          </a:p>
        </p:txBody>
      </p:sp>
      <p:sp>
        <p:nvSpPr>
          <p:cNvPr id="147" name="Google Shape;147;p6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Open Sans"/>
              <a:buNone/>
            </a:pPr>
            <a:r>
              <a:rPr lang="en" sz="700">
                <a:solidFill>
                  <a:schemeClr val="lt1"/>
                </a:solidFill>
              </a:rPr>
              <a:t>© 2019 Udacity.  All rights reserved.</a:t>
            </a:r>
            <a:endParaRPr sz="700">
              <a:solidFill>
                <a:schemeClr val="lt2"/>
              </a:solidFill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491150" y="2275450"/>
            <a:ext cx="71691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996a763eac_0_205"/>
          <p:cNvSpPr txBox="1"/>
          <p:nvPr>
            <p:ph type="title"/>
          </p:nvPr>
        </p:nvSpPr>
        <p:spPr>
          <a:xfrm>
            <a:off x="311700" y="216425"/>
            <a:ext cx="85206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rPr lang="en" sz="2200"/>
              <a:t>Handling Resource Constraints</a:t>
            </a:r>
            <a:endParaRPr sz="2200"/>
          </a:p>
        </p:txBody>
      </p:sp>
      <p:graphicFrame>
        <p:nvGraphicFramePr>
          <p:cNvPr id="300" name="Google Shape;300;g2996a763eac_0_205"/>
          <p:cNvGraphicFramePr/>
          <p:nvPr/>
        </p:nvGraphicFramePr>
        <p:xfrm>
          <a:off x="167775" y="60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{FE97879A-17E8-432A-822E-AA8AF0B1DA28}</a:tableStyleId>
              </a:tblPr>
              <a:tblGrid>
                <a:gridCol w="2314000"/>
                <a:gridCol w="6308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carry out as a PM to unblock the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scrum team immediately ?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❖"/>
                      </a:pPr>
                      <a:r>
                        <a:rPr lang="en" sz="1000"/>
                        <a:t>I would schedule a quick call with call with QA to discuss about the situation</a:t>
                      </a:r>
                      <a:endParaRPr sz="1000"/>
                    </a:p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❖"/>
                      </a:pPr>
                      <a:r>
                        <a:rPr lang="en" sz="1000"/>
                        <a:t>I would Discuss with the </a:t>
                      </a:r>
                      <a:r>
                        <a:rPr lang="en" sz="1000"/>
                        <a:t>Engineering</a:t>
                      </a:r>
                      <a:r>
                        <a:rPr lang="en" sz="1000"/>
                        <a:t> team the possibility to re-prioritization of tickets to handle critical issue</a:t>
                      </a:r>
                      <a:endParaRPr sz="1000"/>
                    </a:p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❖"/>
                      </a:pPr>
                      <a:r>
                        <a:rPr lang="en" sz="1000"/>
                        <a:t>I could discuss with the CEO/DM if more ressources (GPU) is required to train our AI/Model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Since the QA team member is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shared across multiple projects,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how would you coordinate with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other PMs to de-risk your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 and raise appropriate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visibility ?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❖"/>
                      </a:pPr>
                      <a:r>
                        <a:rPr lang="en" sz="1000"/>
                        <a:t>I will schedule a meeting with QA team and  impacted PMs, stakeholders to discuss about the features at risk and how it impact the product launch.</a:t>
                      </a:r>
                      <a:endParaRPr sz="1000"/>
                    </a:p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❖"/>
                      </a:pPr>
                      <a:r>
                        <a:rPr lang="en" sz="1000"/>
                        <a:t>If my team face a blocker due to delay  in a task from another project, I will schedule a meeting with the PM concerned and the QA team  to discuss the situation.</a:t>
                      </a:r>
                      <a:endParaRPr sz="1000"/>
                    </a:p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❖"/>
                      </a:pPr>
                      <a:r>
                        <a:rPr lang="en" sz="1000"/>
                        <a:t>I will </a:t>
                      </a:r>
                      <a:r>
                        <a:rPr lang="en" sz="1000"/>
                        <a:t>suggest</a:t>
                      </a:r>
                      <a:r>
                        <a:rPr lang="en" sz="1000"/>
                        <a:t> to </a:t>
                      </a:r>
                      <a:r>
                        <a:rPr lang="en" sz="1000"/>
                        <a:t>have</a:t>
                      </a:r>
                      <a:r>
                        <a:rPr lang="en" sz="1000"/>
                        <a:t> a meeting between PMs and QA team, to discuss about share goals and common understanding  dependencies between projects.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Since there is a potential risk, it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is important to raise visibility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amongst appropriate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Stakeholders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4A86E8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 Negotiation failed</a:t>
                      </a:r>
                      <a:endParaRPr b="1" sz="1100">
                        <a:highlight>
                          <a:srgbClr val="4A86E8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highlight>
                            <a:srgbClr val="4A86E8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 Negotiation succeeded</a:t>
                      </a:r>
                      <a:endParaRPr b="1" sz="1100">
                        <a:highlight>
                          <a:srgbClr val="4A86E8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❖"/>
                      </a:pPr>
                      <a:r>
                        <a:rPr lang="en" sz="1000"/>
                        <a:t>I will keep informed the PM about this potential risk with probable </a:t>
                      </a:r>
                      <a:r>
                        <a:rPr lang="en" sz="1000"/>
                        <a:t>consequences</a:t>
                      </a:r>
                      <a:r>
                        <a:rPr lang="en" sz="1000"/>
                        <a:t>  to raise visibility</a:t>
                      </a:r>
                      <a:endParaRPr sz="1000"/>
                    </a:p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❖"/>
                      </a:pPr>
                      <a:r>
                        <a:rPr lang="en" sz="1000"/>
                        <a:t>I will keep informed the CEO/DM about this potential risk with probable </a:t>
                      </a:r>
                      <a:r>
                        <a:rPr lang="en" sz="1000"/>
                        <a:t>consequences</a:t>
                      </a:r>
                      <a:r>
                        <a:rPr lang="en" sz="1000"/>
                        <a:t> to raise visibility</a:t>
                      </a:r>
                      <a:endParaRPr sz="1000"/>
                    </a:p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en" sz="1000"/>
                        <a:t>I would determine the project deadline time , evaluate the risks and how  it  affect the product launch.</a:t>
                      </a:r>
                      <a:endParaRPr sz="1000"/>
                    </a:p>
                    <a:p>
                      <a:pPr indent="-2921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en" sz="1000"/>
                        <a:t>I would update  the project DM/CEO or PMs  about this potential risk that may occur to raise visibility.</a:t>
                      </a:r>
                      <a:endParaRPr sz="1000"/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996a763eac_0_195"/>
          <p:cNvSpPr txBox="1"/>
          <p:nvPr>
            <p:ph type="title"/>
          </p:nvPr>
        </p:nvSpPr>
        <p:spPr>
          <a:xfrm>
            <a:off x="311700" y="216425"/>
            <a:ext cx="85206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rPr lang="en" sz="2200"/>
              <a:t>How would you handle stakeholder feedback?</a:t>
            </a:r>
            <a:endParaRPr sz="2200"/>
          </a:p>
        </p:txBody>
      </p:sp>
      <p:graphicFrame>
        <p:nvGraphicFramePr>
          <p:cNvPr id="306" name="Google Shape;306;g2996a763eac_0_195"/>
          <p:cNvGraphicFramePr/>
          <p:nvPr/>
        </p:nvGraphicFramePr>
        <p:xfrm>
          <a:off x="457775" y="79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{FE97879A-17E8-432A-822E-AA8AF0B1DA28}</a:tableStyleId>
              </a:tblPr>
              <a:tblGrid>
                <a:gridCol w="1623525"/>
                <a:gridCol w="5615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Feedback Assessment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 will start by showing empathy about the feedback I receive to value their input, then I will 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❖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Inform them  that notification feature is not compulsory in the MVP scope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❖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Ask about statistique about other features we launch without notification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❖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Let them know that bad timing could lead to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misinterpretation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of the notification and product negative effect on user experience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Video Response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  <a:hlinkClick r:id="rId3"/>
                        </a:rPr>
                        <a:t>Link to video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"/>
          <p:cNvSpPr txBox="1"/>
          <p:nvPr>
            <p:ph type="title"/>
          </p:nvPr>
        </p:nvSpPr>
        <p:spPr>
          <a:xfrm>
            <a:off x="381000" y="191300"/>
            <a:ext cx="8229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rPr lang="en" sz="2800"/>
              <a:t>Starter PRD and Prototyp</a:t>
            </a:r>
            <a:r>
              <a:rPr lang="en" sz="2800"/>
              <a:t>e </a:t>
            </a:r>
            <a:endParaRPr sz="2800"/>
          </a:p>
        </p:txBody>
      </p:sp>
      <p:grpSp>
        <p:nvGrpSpPr>
          <p:cNvPr id="154" name="Google Shape;154;p4"/>
          <p:cNvGrpSpPr/>
          <p:nvPr/>
        </p:nvGrpSpPr>
        <p:grpSpPr>
          <a:xfrm>
            <a:off x="6132900" y="815076"/>
            <a:ext cx="1190398" cy="1989349"/>
            <a:chOff x="6132900" y="815076"/>
            <a:chExt cx="1190398" cy="1989349"/>
          </a:xfrm>
        </p:grpSpPr>
        <p:sp>
          <p:nvSpPr>
            <p:cNvPr id="155" name="Google Shape;155;p4"/>
            <p:cNvSpPr txBox="1"/>
            <p:nvPr/>
          </p:nvSpPr>
          <p:spPr>
            <a:xfrm>
              <a:off x="6182413" y="2362525"/>
              <a:ext cx="1009500" cy="4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 u="sng">
                  <a:solidFill>
                    <a:schemeClr val="hlink"/>
                  </a:solidFill>
                  <a:latin typeface="Open Sans"/>
                  <a:ea typeface="Open Sans"/>
                  <a:cs typeface="Open Sans"/>
                  <a:sym typeface="Open Sans"/>
                  <a:hlinkClick r:id="rId3"/>
                </a:rPr>
                <a:t>MolaJob Starter PRD</a:t>
              </a:r>
              <a:endParaRPr b="0" i="0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156" name="Google Shape;156;p4">
              <a:hlinkClick r:id="rId4"/>
            </p:cNvPr>
            <p:cNvPicPr preferRelativeResize="0"/>
            <p:nvPr/>
          </p:nvPicPr>
          <p:blipFill rotWithShape="1">
            <a:blip r:embed="rId5">
              <a:alphaModFix/>
            </a:blip>
            <a:srcRect b="296" l="0" r="0" t="287"/>
            <a:stretch/>
          </p:blipFill>
          <p:spPr>
            <a:xfrm>
              <a:off x="6132900" y="815076"/>
              <a:ext cx="1190398" cy="1636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7" name="Google Shape;157;p4"/>
          <p:cNvSpPr txBox="1"/>
          <p:nvPr/>
        </p:nvSpPr>
        <p:spPr>
          <a:xfrm>
            <a:off x="279375" y="3464750"/>
            <a:ext cx="380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 start with the prototype from the previous project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8" name="Google Shape;158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9790845">
            <a:off x="4097475" y="1300000"/>
            <a:ext cx="1820501" cy="175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9000003">
            <a:off x="4029999" y="2159500"/>
            <a:ext cx="1820502" cy="1754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4"/>
          <p:cNvGrpSpPr/>
          <p:nvPr/>
        </p:nvGrpSpPr>
        <p:grpSpPr>
          <a:xfrm>
            <a:off x="5785838" y="2731163"/>
            <a:ext cx="1884525" cy="1884525"/>
            <a:chOff x="5785838" y="2731163"/>
            <a:chExt cx="1884525" cy="1884525"/>
          </a:xfrm>
        </p:grpSpPr>
        <p:pic>
          <p:nvPicPr>
            <p:cNvPr id="161" name="Google Shape;161;p4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785838" y="2731163"/>
              <a:ext cx="1884525" cy="1884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4"/>
            <p:cNvSpPr txBox="1"/>
            <p:nvPr/>
          </p:nvSpPr>
          <p:spPr>
            <a:xfrm>
              <a:off x="6182413" y="4098600"/>
              <a:ext cx="1009500" cy="4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 u="sng">
                  <a:solidFill>
                    <a:schemeClr val="hlink"/>
                  </a:solidFill>
                  <a:latin typeface="Open Sans"/>
                  <a:ea typeface="Open Sans"/>
                  <a:cs typeface="Open Sans"/>
                  <a:sym typeface="Open Sans"/>
                  <a:hlinkClick r:id="rId9"/>
                </a:rPr>
                <a:t>MolaJob Prototype</a:t>
              </a:r>
              <a:endParaRPr b="0" i="0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63" name="Google Shape;163;p4"/>
          <p:cNvSpPr txBox="1"/>
          <p:nvPr/>
        </p:nvSpPr>
        <p:spPr>
          <a:xfrm>
            <a:off x="392475" y="815063"/>
            <a:ext cx="358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 start with the updated PRD from the previous project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rPr lang="en" sz="3200"/>
              <a:t>MolaJob Team</a:t>
            </a:r>
            <a:endParaRPr sz="3200"/>
          </a:p>
        </p:txBody>
      </p:sp>
      <p:sp>
        <p:nvSpPr>
          <p:cNvPr id="169" name="Google Shape;169;p5"/>
          <p:cNvSpPr txBox="1"/>
          <p:nvPr>
            <p:ph idx="1" type="body"/>
          </p:nvPr>
        </p:nvSpPr>
        <p:spPr>
          <a:xfrm>
            <a:off x="311700" y="923875"/>
            <a:ext cx="852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500"/>
              <a:buNone/>
            </a:pPr>
            <a:r>
              <a:rPr lang="en" sz="1400">
                <a:solidFill>
                  <a:srgbClr val="2D3D4A"/>
                </a:solidFill>
              </a:rPr>
              <a:t>These are the people on your team. Refer to this slide when you need to identify who to work with. </a:t>
            </a:r>
            <a:endParaRPr sz="1400">
              <a:solidFill>
                <a:srgbClr val="000000"/>
              </a:solidFill>
            </a:endParaRPr>
          </a:p>
        </p:txBody>
      </p:sp>
      <p:grpSp>
        <p:nvGrpSpPr>
          <p:cNvPr id="170" name="Google Shape;170;p5"/>
          <p:cNvGrpSpPr/>
          <p:nvPr/>
        </p:nvGrpSpPr>
        <p:grpSpPr>
          <a:xfrm>
            <a:off x="713675" y="1517350"/>
            <a:ext cx="815975" cy="1168675"/>
            <a:chOff x="879375" y="2109575"/>
            <a:chExt cx="815975" cy="1168675"/>
          </a:xfrm>
        </p:grpSpPr>
        <p:pic>
          <p:nvPicPr>
            <p:cNvPr id="171" name="Google Shape;171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9375" y="2109575"/>
              <a:ext cx="807375" cy="807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5"/>
            <p:cNvSpPr txBox="1"/>
            <p:nvPr/>
          </p:nvSpPr>
          <p:spPr>
            <a:xfrm>
              <a:off x="889850" y="2785650"/>
              <a:ext cx="805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>
                  <a:latin typeface="Open Sans"/>
                  <a:ea typeface="Open Sans"/>
                  <a:cs typeface="Open Sans"/>
                  <a:sym typeface="Open Sans"/>
                </a:rPr>
                <a:t>Product Manager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73" name="Google Shape;173;p5"/>
          <p:cNvGrpSpPr/>
          <p:nvPr/>
        </p:nvGrpSpPr>
        <p:grpSpPr>
          <a:xfrm>
            <a:off x="2433675" y="2897050"/>
            <a:ext cx="1142226" cy="1358300"/>
            <a:chOff x="3076900" y="3477725"/>
            <a:chExt cx="1142226" cy="1358300"/>
          </a:xfrm>
        </p:grpSpPr>
        <p:pic>
          <p:nvPicPr>
            <p:cNvPr id="174" name="Google Shape;174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76900" y="3477725"/>
              <a:ext cx="1142226" cy="11422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5"/>
            <p:cNvSpPr txBox="1"/>
            <p:nvPr/>
          </p:nvSpPr>
          <p:spPr>
            <a:xfrm>
              <a:off x="3245263" y="4343425"/>
              <a:ext cx="805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>
                  <a:latin typeface="Open Sans"/>
                  <a:ea typeface="Open Sans"/>
                  <a:cs typeface="Open Sans"/>
                  <a:sym typeface="Open Sans"/>
                </a:rPr>
                <a:t>Customer</a:t>
              </a:r>
              <a:r>
                <a:rPr lang="en" sz="1000">
                  <a:latin typeface="Open Sans"/>
                  <a:ea typeface="Open Sans"/>
                  <a:cs typeface="Open Sans"/>
                  <a:sym typeface="Open Sans"/>
                </a:rPr>
                <a:t> Service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76" name="Google Shape;176;p5"/>
          <p:cNvGrpSpPr/>
          <p:nvPr/>
        </p:nvGrpSpPr>
        <p:grpSpPr>
          <a:xfrm>
            <a:off x="840550" y="2897350"/>
            <a:ext cx="1142226" cy="1358300"/>
            <a:chOff x="3076900" y="3477725"/>
            <a:chExt cx="1142226" cy="1358300"/>
          </a:xfrm>
        </p:grpSpPr>
        <p:pic>
          <p:nvPicPr>
            <p:cNvPr id="177" name="Google Shape;177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76900" y="3477725"/>
              <a:ext cx="1142226" cy="11422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5"/>
            <p:cNvSpPr txBox="1"/>
            <p:nvPr/>
          </p:nvSpPr>
          <p:spPr>
            <a:xfrm>
              <a:off x="3245263" y="4343425"/>
              <a:ext cx="805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>
                  <a:latin typeface="Open Sans"/>
                  <a:ea typeface="Open Sans"/>
                  <a:cs typeface="Open Sans"/>
                  <a:sym typeface="Open Sans"/>
                </a:rPr>
                <a:t>Product Marketing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79" name="Google Shape;179;p5"/>
          <p:cNvGrpSpPr/>
          <p:nvPr/>
        </p:nvGrpSpPr>
        <p:grpSpPr>
          <a:xfrm>
            <a:off x="4641688" y="1482376"/>
            <a:ext cx="815975" cy="1014775"/>
            <a:chOff x="879375" y="2109575"/>
            <a:chExt cx="815975" cy="1014775"/>
          </a:xfrm>
        </p:grpSpPr>
        <p:pic>
          <p:nvPicPr>
            <p:cNvPr id="180" name="Google Shape;180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9375" y="2109575"/>
              <a:ext cx="807375" cy="807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5"/>
            <p:cNvSpPr txBox="1"/>
            <p:nvPr/>
          </p:nvSpPr>
          <p:spPr>
            <a:xfrm>
              <a:off x="889850" y="2785650"/>
              <a:ext cx="805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Designer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2" name="Google Shape;182;p5"/>
          <p:cNvGrpSpPr/>
          <p:nvPr/>
        </p:nvGrpSpPr>
        <p:grpSpPr>
          <a:xfrm>
            <a:off x="2174028" y="1517350"/>
            <a:ext cx="1008600" cy="1168675"/>
            <a:chOff x="821613" y="2109575"/>
            <a:chExt cx="1008600" cy="1168675"/>
          </a:xfrm>
        </p:grpSpPr>
        <p:pic>
          <p:nvPicPr>
            <p:cNvPr id="183" name="Google Shape;183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9375" y="2109575"/>
              <a:ext cx="807375" cy="807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5"/>
            <p:cNvSpPr txBox="1"/>
            <p:nvPr/>
          </p:nvSpPr>
          <p:spPr>
            <a:xfrm>
              <a:off x="821613" y="2785650"/>
              <a:ext cx="1008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>
                  <a:latin typeface="Open Sans"/>
                  <a:ea typeface="Open Sans"/>
                  <a:cs typeface="Open Sans"/>
                  <a:sym typeface="Open Sans"/>
                </a:rPr>
                <a:t>Engineering Lead 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5" name="Google Shape;185;p5"/>
          <p:cNvGrpSpPr/>
          <p:nvPr/>
        </p:nvGrpSpPr>
        <p:grpSpPr>
          <a:xfrm>
            <a:off x="5809525" y="2971700"/>
            <a:ext cx="965700" cy="1168675"/>
            <a:chOff x="889850" y="2109575"/>
            <a:chExt cx="965700" cy="1168675"/>
          </a:xfrm>
        </p:grpSpPr>
        <p:pic>
          <p:nvPicPr>
            <p:cNvPr id="186" name="Google Shape;186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55575" y="2109575"/>
              <a:ext cx="807375" cy="807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5"/>
            <p:cNvSpPr txBox="1"/>
            <p:nvPr/>
          </p:nvSpPr>
          <p:spPr>
            <a:xfrm>
              <a:off x="889850" y="2785650"/>
              <a:ext cx="965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>
                  <a:latin typeface="Open Sans"/>
                  <a:ea typeface="Open Sans"/>
                  <a:cs typeface="Open Sans"/>
                  <a:sym typeface="Open Sans"/>
                </a:rPr>
                <a:t>Legal Compliance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8" name="Google Shape;188;p5"/>
          <p:cNvGrpSpPr/>
          <p:nvPr/>
        </p:nvGrpSpPr>
        <p:grpSpPr>
          <a:xfrm>
            <a:off x="3473717" y="1556975"/>
            <a:ext cx="815975" cy="1014775"/>
            <a:chOff x="4078242" y="2109575"/>
            <a:chExt cx="815975" cy="1014775"/>
          </a:xfrm>
        </p:grpSpPr>
        <p:pic>
          <p:nvPicPr>
            <p:cNvPr id="189" name="Google Shape;189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78242" y="2109575"/>
              <a:ext cx="807375" cy="807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5"/>
            <p:cNvSpPr txBox="1"/>
            <p:nvPr/>
          </p:nvSpPr>
          <p:spPr>
            <a:xfrm>
              <a:off x="4088717" y="2785650"/>
              <a:ext cx="805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>
                  <a:latin typeface="Open Sans"/>
                  <a:ea typeface="Open Sans"/>
                  <a:cs typeface="Open Sans"/>
                  <a:sym typeface="Open Sans"/>
                </a:rPr>
                <a:t>QA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91" name="Google Shape;191;p5"/>
          <p:cNvGrpSpPr/>
          <p:nvPr/>
        </p:nvGrpSpPr>
        <p:grpSpPr>
          <a:xfrm>
            <a:off x="6040675" y="1422538"/>
            <a:ext cx="1142226" cy="1358300"/>
            <a:chOff x="3076900" y="3477725"/>
            <a:chExt cx="1142226" cy="1358300"/>
          </a:xfrm>
        </p:grpSpPr>
        <p:pic>
          <p:nvPicPr>
            <p:cNvPr id="192" name="Google Shape;192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76900" y="3477725"/>
              <a:ext cx="1142226" cy="11422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5"/>
            <p:cNvSpPr txBox="1"/>
            <p:nvPr/>
          </p:nvSpPr>
          <p:spPr>
            <a:xfrm>
              <a:off x="3245263" y="4343425"/>
              <a:ext cx="805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>
                  <a:latin typeface="Open Sans"/>
                  <a:ea typeface="Open Sans"/>
                  <a:cs typeface="Open Sans"/>
                  <a:sym typeface="Open Sans"/>
                </a:rPr>
                <a:t>Data Analytics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94" name="Google Shape;194;p5"/>
          <p:cNvGrpSpPr/>
          <p:nvPr/>
        </p:nvGrpSpPr>
        <p:grpSpPr>
          <a:xfrm>
            <a:off x="4162125" y="3086675"/>
            <a:ext cx="965700" cy="1168675"/>
            <a:chOff x="889850" y="2109575"/>
            <a:chExt cx="965700" cy="1168675"/>
          </a:xfrm>
        </p:grpSpPr>
        <p:pic>
          <p:nvPicPr>
            <p:cNvPr id="195" name="Google Shape;195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55575" y="2109575"/>
              <a:ext cx="807375" cy="807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5"/>
            <p:cNvSpPr txBox="1"/>
            <p:nvPr/>
          </p:nvSpPr>
          <p:spPr>
            <a:xfrm>
              <a:off x="889850" y="2785650"/>
              <a:ext cx="965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>
                  <a:latin typeface="Open Sans"/>
                  <a:ea typeface="Open Sans"/>
                  <a:cs typeface="Open Sans"/>
                  <a:sym typeface="Open Sans"/>
                </a:rPr>
                <a:t>Finance Accounting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97" name="Google Shape;197;p5"/>
          <p:cNvGrpSpPr/>
          <p:nvPr/>
        </p:nvGrpSpPr>
        <p:grpSpPr>
          <a:xfrm>
            <a:off x="7456925" y="2449100"/>
            <a:ext cx="965700" cy="1168675"/>
            <a:chOff x="889850" y="2109575"/>
            <a:chExt cx="965700" cy="1168675"/>
          </a:xfrm>
        </p:grpSpPr>
        <p:pic>
          <p:nvPicPr>
            <p:cNvPr id="198" name="Google Shape;198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55575" y="2109575"/>
              <a:ext cx="807375" cy="807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" name="Google Shape;199;p5"/>
            <p:cNvSpPr txBox="1"/>
            <p:nvPr/>
          </p:nvSpPr>
          <p:spPr>
            <a:xfrm>
              <a:off x="889850" y="2785650"/>
              <a:ext cx="965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>
                  <a:latin typeface="Open Sans"/>
                  <a:ea typeface="Open Sans"/>
                  <a:cs typeface="Open Sans"/>
                  <a:sym typeface="Open Sans"/>
                </a:rPr>
                <a:t>Product Design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996a763eac_0_5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Project Blueprint</a:t>
            </a:r>
            <a:endParaRPr/>
          </a:p>
        </p:txBody>
      </p:sp>
      <p:sp>
        <p:nvSpPr>
          <p:cNvPr id="205" name="Google Shape;205;g2996a763eac_0_5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Open Sans"/>
              <a:buNone/>
            </a:pPr>
            <a:r>
              <a:rPr lang="en" sz="700">
                <a:solidFill>
                  <a:schemeClr val="lt1"/>
                </a:solidFill>
              </a:rPr>
              <a:t>© 2019 Udacity.  All rights reserved.</a:t>
            </a:r>
            <a:endParaRPr sz="700">
              <a:solidFill>
                <a:schemeClr val="lt2"/>
              </a:solidFill>
            </a:endParaRPr>
          </a:p>
        </p:txBody>
      </p:sp>
      <p:sp>
        <p:nvSpPr>
          <p:cNvPr id="206" name="Google Shape;206;g2996a763eac_0_5"/>
          <p:cNvSpPr txBox="1"/>
          <p:nvPr/>
        </p:nvSpPr>
        <p:spPr>
          <a:xfrm>
            <a:off x="457200" y="2232800"/>
            <a:ext cx="7809000" cy="16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product launch is not just about deploying a beautifully designed,built and thoroughly tested feature. Your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company needs to be equally prepared if not more to support every possible customer interaction associated with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product (e.g landing on your company website to learn more about the new feature)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96a763eac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COORDINATION ACTIVITIES MAP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g2996a763eac_0_0"/>
          <p:cNvSpPr txBox="1"/>
          <p:nvPr/>
        </p:nvSpPr>
        <p:spPr>
          <a:xfrm>
            <a:off x="529700" y="1136250"/>
            <a:ext cx="7446600" cy="3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13" name="Google Shape;213;g2996a763ea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6025" y="1189050"/>
            <a:ext cx="2311600" cy="23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2996a763eac_0_0"/>
          <p:cNvSpPr txBox="1"/>
          <p:nvPr/>
        </p:nvSpPr>
        <p:spPr>
          <a:xfrm>
            <a:off x="2252725" y="3635475"/>
            <a:ext cx="3736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MolaJob activities map link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996a763eac_0_11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</a:pPr>
            <a:r>
              <a:rPr lang="en"/>
              <a:t>Plan for Sprint Meeting</a:t>
            </a:r>
            <a:r>
              <a:rPr lang="en"/>
              <a:t> </a:t>
            </a:r>
            <a:endParaRPr sz="500"/>
          </a:p>
        </p:txBody>
      </p:sp>
      <p:sp>
        <p:nvSpPr>
          <p:cNvPr id="220" name="Google Shape;220;g2996a763eac_0_11"/>
          <p:cNvSpPr txBox="1"/>
          <p:nvPr>
            <p:ph idx="4294967295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Open Sans"/>
              <a:buNone/>
            </a:pPr>
            <a:r>
              <a:rPr lang="en" sz="700">
                <a:solidFill>
                  <a:schemeClr val="lt1"/>
                </a:solidFill>
              </a:rPr>
              <a:t>© 2019 Udacity.  All rights reserved.</a:t>
            </a:r>
            <a:endParaRPr sz="700">
              <a:solidFill>
                <a:schemeClr val="lt2"/>
              </a:solidFill>
            </a:endParaRPr>
          </a:p>
        </p:txBody>
      </p:sp>
      <p:sp>
        <p:nvSpPr>
          <p:cNvPr id="221" name="Google Shape;221;g2996a763eac_0_11"/>
          <p:cNvSpPr txBox="1"/>
          <p:nvPr/>
        </p:nvSpPr>
        <p:spPr>
          <a:xfrm>
            <a:off x="491150" y="2275450"/>
            <a:ext cx="71691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 a PM, it is important to stay ahead of your scrum team and be prepared for every upcoming sprint by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having a target goal defined with prioritized backlog for team to start costing and breaking down the tasks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996a763eac_0_162"/>
          <p:cNvSpPr txBox="1"/>
          <p:nvPr>
            <p:ph type="title"/>
          </p:nvPr>
        </p:nvSpPr>
        <p:spPr>
          <a:xfrm>
            <a:off x="311700" y="216425"/>
            <a:ext cx="85206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rPr lang="en" sz="2200"/>
              <a:t>Sprint Planning Meeting Preparation</a:t>
            </a:r>
            <a:endParaRPr sz="2200"/>
          </a:p>
        </p:txBody>
      </p:sp>
      <p:graphicFrame>
        <p:nvGraphicFramePr>
          <p:cNvPr id="227" name="Google Shape;227;g2996a763eac_0_162"/>
          <p:cNvGraphicFramePr/>
          <p:nvPr/>
        </p:nvGraphicFramePr>
        <p:xfrm>
          <a:off x="168400" y="48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{FE97879A-17E8-432A-822E-AA8AF0B1DA28}</a:tableStyleId>
              </a:tblPr>
              <a:tblGrid>
                <a:gridCol w="407675"/>
                <a:gridCol w="839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Sprint goal</a:t>
                      </a:r>
                      <a:endParaRPr b="1" sz="1200"/>
                    </a:p>
                  </a:txBody>
                  <a:tcPr marT="91425" marB="91425" marR="91425" marL="91425"/>
                </a:tc>
                <a:tc hMerge="1"/>
              </a:tr>
              <a:tr h="251200"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Build the app core component which  provides interfaces to recent graduates to search jobs by entering key elements (skills, role &amp; preferences)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100000"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Sprint Backlog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(list the prioritized </a:t>
                      </a: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user-stories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from the product backlog)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 African recent graduates, I want to set my Talent Profile so that it could be used for job recommendation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 African recent graduates, I want to search  jobs that match my skills and preferences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 African recent graduates, I want to learn new skills to remain update on the technologies trends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 African recent graduates , I want to build a strong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portfolio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by collaborating in open source real world project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 African recent graduates, I want write/collect  documents required  and submit my application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 African recent graduates, I want to network with my fellow graduates, mentors and recruiters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 African recent graduates, I want to receive tailored job recommendation via email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12750"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Sprint Prioritization Logic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81000">
                <a:tc gridSpan="2">
                  <a:txBody>
                    <a:bodyPr/>
                    <a:lstStyle/>
                    <a:p>
                      <a:pPr indent="-29845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❖"/>
                      </a:pPr>
                      <a:r>
                        <a:rPr lang="en" sz="1100"/>
                        <a:t>We have  to build the AI model which powers job recommendation</a:t>
                      </a:r>
                      <a:endParaRPr sz="1100"/>
                    </a:p>
                    <a:p>
                      <a:pPr indent="-29845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❖"/>
                      </a:pPr>
                      <a:r>
                        <a:rPr lang="en" sz="1100"/>
                        <a:t>We have to build the API between systems to effectively handle business operations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 txBox="1"/>
          <p:nvPr>
            <p:ph type="title"/>
          </p:nvPr>
        </p:nvSpPr>
        <p:spPr>
          <a:xfrm>
            <a:off x="311700" y="216425"/>
            <a:ext cx="85206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rPr lang="en" sz="2200"/>
              <a:t>User Story  1</a:t>
            </a:r>
            <a:endParaRPr sz="2200"/>
          </a:p>
        </p:txBody>
      </p:sp>
      <p:graphicFrame>
        <p:nvGraphicFramePr>
          <p:cNvPr id="233" name="Google Shape;233;p14"/>
          <p:cNvGraphicFramePr/>
          <p:nvPr/>
        </p:nvGraphicFramePr>
        <p:xfrm>
          <a:off x="457775" y="79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{FE97879A-17E8-432A-822E-AA8AF0B1DA28}</a:tableStyleId>
              </a:tblPr>
              <a:tblGrid>
                <a:gridCol w="1831275"/>
                <a:gridCol w="6334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Story 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 African recent graduates, I want to search  jobs that match my skills and preferences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Design 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  <a:hlinkClick r:id="rId3"/>
                        </a:rPr>
                        <a:t>link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Acceptance Criteria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❖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should be able to update his talent profile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❖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should be able to search job by entering key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criteria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❖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should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be able to apply for a job 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❖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should receive notification for a successful job application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3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Assumptions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❖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 Talent profile (Profile Picture , Job Focus , Countries I want to work in, Country of Residence , Gender, My CV , Personal summary, …  ) is already set in the app.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Open Sans"/>
                        <a:buChar char="❖"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Many Jobs are already set in the database with basic information (role, location, skills, qualification, description, salary, …)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