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3.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2"/>
  </p:sldMasterIdLst>
  <p:notesMasterIdLst>
    <p:notesMasterId r:id="rId65"/>
  </p:notesMasterIdLst>
  <p:sldIdLst>
    <p:sldId id="257" r:id="rId3"/>
    <p:sldId id="258" r:id="rId4"/>
    <p:sldId id="309" r:id="rId5"/>
    <p:sldId id="325" r:id="rId6"/>
    <p:sldId id="310" r:id="rId7"/>
    <p:sldId id="315" r:id="rId8"/>
    <p:sldId id="312" r:id="rId9"/>
    <p:sldId id="313" r:id="rId10"/>
    <p:sldId id="314" r:id="rId11"/>
    <p:sldId id="318" r:id="rId12"/>
    <p:sldId id="316" r:id="rId13"/>
    <p:sldId id="319" r:id="rId14"/>
    <p:sldId id="324" r:id="rId15"/>
    <p:sldId id="320" r:id="rId16"/>
    <p:sldId id="321" r:id="rId17"/>
    <p:sldId id="323" r:id="rId18"/>
    <p:sldId id="274" r:id="rId19"/>
    <p:sldId id="275" r:id="rId20"/>
    <p:sldId id="287" r:id="rId21"/>
    <p:sldId id="322" r:id="rId22"/>
    <p:sldId id="279" r:id="rId23"/>
    <p:sldId id="276" r:id="rId24"/>
    <p:sldId id="278" r:id="rId25"/>
    <p:sldId id="261" r:id="rId26"/>
    <p:sldId id="262" r:id="rId27"/>
    <p:sldId id="280" r:id="rId28"/>
    <p:sldId id="260" r:id="rId29"/>
    <p:sldId id="263" r:id="rId30"/>
    <p:sldId id="264" r:id="rId31"/>
    <p:sldId id="265" r:id="rId32"/>
    <p:sldId id="266" r:id="rId33"/>
    <p:sldId id="267" r:id="rId34"/>
    <p:sldId id="286" r:id="rId35"/>
    <p:sldId id="268" r:id="rId36"/>
    <p:sldId id="271" r:id="rId37"/>
    <p:sldId id="270" r:id="rId38"/>
    <p:sldId id="272" r:id="rId39"/>
    <p:sldId id="305" r:id="rId40"/>
    <p:sldId id="306" r:id="rId41"/>
    <p:sldId id="292" r:id="rId42"/>
    <p:sldId id="294" r:id="rId43"/>
    <p:sldId id="293" r:id="rId44"/>
    <p:sldId id="295" r:id="rId45"/>
    <p:sldId id="296" r:id="rId46"/>
    <p:sldId id="298" r:id="rId47"/>
    <p:sldId id="304" r:id="rId48"/>
    <p:sldId id="297" r:id="rId49"/>
    <p:sldId id="300" r:id="rId50"/>
    <p:sldId id="301" r:id="rId51"/>
    <p:sldId id="303" r:id="rId52"/>
    <p:sldId id="307" r:id="rId53"/>
    <p:sldId id="308" r:id="rId54"/>
    <p:sldId id="269" r:id="rId55"/>
    <p:sldId id="281" r:id="rId56"/>
    <p:sldId id="282" r:id="rId57"/>
    <p:sldId id="283" r:id="rId58"/>
    <p:sldId id="285" r:id="rId59"/>
    <p:sldId id="288" r:id="rId60"/>
    <p:sldId id="291" r:id="rId61"/>
    <p:sldId id="289" r:id="rId62"/>
    <p:sldId id="290" r:id="rId63"/>
    <p:sldId id="284"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_Abernathy" initials="R"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83" d="100"/>
          <a:sy n="83" d="100"/>
        </p:scale>
        <p:origin x="1230"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71" Type="http://schemas.microsoft.com/office/2016/11/relationships/changesInfo" Target="changesInfos/changesInfo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ugene mclaughlin" userId="e96ef161acc78cd5" providerId="LiveId" clId="{99CA1144-926F-43AE-9D34-87C9BED2046C}"/>
    <pc:docChg chg="undo custSel modSld">
      <pc:chgData name="eugene mclaughlin" userId="e96ef161acc78cd5" providerId="LiveId" clId="{99CA1144-926F-43AE-9D34-87C9BED2046C}" dt="2025-02-18T07:49:04.184" v="31" actId="255"/>
      <pc:docMkLst>
        <pc:docMk/>
      </pc:docMkLst>
      <pc:sldChg chg="modSp mod">
        <pc:chgData name="eugene mclaughlin" userId="e96ef161acc78cd5" providerId="LiveId" clId="{99CA1144-926F-43AE-9D34-87C9BED2046C}" dt="2025-02-18T07:48:25.531" v="27" actId="14100"/>
        <pc:sldMkLst>
          <pc:docMk/>
          <pc:sldMk cId="3820909639" sldId="267"/>
        </pc:sldMkLst>
        <pc:spChg chg="mod">
          <ac:chgData name="eugene mclaughlin" userId="e96ef161acc78cd5" providerId="LiveId" clId="{99CA1144-926F-43AE-9D34-87C9BED2046C}" dt="2025-02-18T07:48:18.375" v="25" actId="1076"/>
          <ac:spMkLst>
            <pc:docMk/>
            <pc:sldMk cId="3820909639" sldId="267"/>
            <ac:spMk id="2" creationId="{6AD48820-86CF-46FC-A844-1C3CB4B69D94}"/>
          </ac:spMkLst>
        </pc:spChg>
        <pc:spChg chg="mod">
          <ac:chgData name="eugene mclaughlin" userId="e96ef161acc78cd5" providerId="LiveId" clId="{99CA1144-926F-43AE-9D34-87C9BED2046C}" dt="2025-02-18T07:48:25.531" v="27" actId="14100"/>
          <ac:spMkLst>
            <pc:docMk/>
            <pc:sldMk cId="3820909639" sldId="267"/>
            <ac:spMk id="3" creationId="{0180D617-B1D9-4D0E-A05A-A01E5152C4A4}"/>
          </ac:spMkLst>
        </pc:spChg>
      </pc:sldChg>
      <pc:sldChg chg="modSp mod">
        <pc:chgData name="eugene mclaughlin" userId="e96ef161acc78cd5" providerId="LiveId" clId="{99CA1144-926F-43AE-9D34-87C9BED2046C}" dt="2025-02-18T07:49:04.184" v="31" actId="255"/>
        <pc:sldMkLst>
          <pc:docMk/>
          <pc:sldMk cId="2033738939" sldId="268"/>
        </pc:sldMkLst>
        <pc:spChg chg="mod">
          <ac:chgData name="eugene mclaughlin" userId="e96ef161acc78cd5" providerId="LiveId" clId="{99CA1144-926F-43AE-9D34-87C9BED2046C}" dt="2025-02-18T07:48:51.075" v="28" actId="1076"/>
          <ac:spMkLst>
            <pc:docMk/>
            <pc:sldMk cId="2033738939" sldId="268"/>
            <ac:spMk id="2" creationId="{31FA64B6-CA87-4E42-B4A8-58B0C530F95E}"/>
          </ac:spMkLst>
        </pc:spChg>
        <pc:spChg chg="mod">
          <ac:chgData name="eugene mclaughlin" userId="e96ef161acc78cd5" providerId="LiveId" clId="{99CA1144-926F-43AE-9D34-87C9BED2046C}" dt="2025-02-18T07:49:04.184" v="31" actId="255"/>
          <ac:spMkLst>
            <pc:docMk/>
            <pc:sldMk cId="2033738939" sldId="268"/>
            <ac:spMk id="3" creationId="{27CC16F4-FE56-4490-8B9C-ADE1F1AC53AA}"/>
          </ac:spMkLst>
        </pc:spChg>
      </pc:sldChg>
      <pc:sldChg chg="addSp modSp mod">
        <pc:chgData name="eugene mclaughlin" userId="e96ef161acc78cd5" providerId="LiveId" clId="{99CA1144-926F-43AE-9D34-87C9BED2046C}" dt="2025-02-18T07:47:12.297" v="23" actId="14100"/>
        <pc:sldMkLst>
          <pc:docMk/>
          <pc:sldMk cId="3666934932" sldId="279"/>
        </pc:sldMkLst>
        <pc:spChg chg="mod">
          <ac:chgData name="eugene mclaughlin" userId="e96ef161acc78cd5" providerId="LiveId" clId="{99CA1144-926F-43AE-9D34-87C9BED2046C}" dt="2025-02-18T07:43:42.941" v="0" actId="1076"/>
          <ac:spMkLst>
            <pc:docMk/>
            <pc:sldMk cId="3666934932" sldId="279"/>
            <ac:spMk id="2" creationId="{21F21CC9-E08D-42CE-AD71-A451894D1879}"/>
          </ac:spMkLst>
        </pc:spChg>
        <pc:spChg chg="mod">
          <ac:chgData name="eugene mclaughlin" userId="e96ef161acc78cd5" providerId="LiveId" clId="{99CA1144-926F-43AE-9D34-87C9BED2046C}" dt="2025-02-18T07:43:51.771" v="2" actId="1076"/>
          <ac:spMkLst>
            <pc:docMk/>
            <pc:sldMk cId="3666934932" sldId="279"/>
            <ac:spMk id="3" creationId="{E8B75748-B356-4F73-AF63-6011DCC20EB3}"/>
          </ac:spMkLst>
        </pc:spChg>
        <pc:spChg chg="add mod">
          <ac:chgData name="eugene mclaughlin" userId="e96ef161acc78cd5" providerId="LiveId" clId="{99CA1144-926F-43AE-9D34-87C9BED2046C}" dt="2025-02-18T07:46:59.545" v="20" actId="1076"/>
          <ac:spMkLst>
            <pc:docMk/>
            <pc:sldMk cId="3666934932" sldId="279"/>
            <ac:spMk id="7" creationId="{634A4F7A-E026-D0D6-ACAE-F08B3D107CD5}"/>
          </ac:spMkLst>
        </pc:spChg>
        <pc:spChg chg="add mod">
          <ac:chgData name="eugene mclaughlin" userId="e96ef161acc78cd5" providerId="LiveId" clId="{99CA1144-926F-43AE-9D34-87C9BED2046C}" dt="2025-02-18T07:47:02.425" v="21" actId="1076"/>
          <ac:spMkLst>
            <pc:docMk/>
            <pc:sldMk cId="3666934932" sldId="279"/>
            <ac:spMk id="9" creationId="{E474E3C4-CBBB-D3DC-F07B-58A1926547BD}"/>
          </ac:spMkLst>
        </pc:spChg>
        <pc:spChg chg="add mod">
          <ac:chgData name="eugene mclaughlin" userId="e96ef161acc78cd5" providerId="LiveId" clId="{99CA1144-926F-43AE-9D34-87C9BED2046C}" dt="2025-02-18T07:47:12.297" v="23" actId="14100"/>
          <ac:spMkLst>
            <pc:docMk/>
            <pc:sldMk cId="3666934932" sldId="279"/>
            <ac:spMk id="11" creationId="{FB8A9CD6-2070-ACDB-2CFF-F98C8DF83BE2}"/>
          </ac:spMkLst>
        </pc:spChg>
        <pc:picChg chg="mod">
          <ac:chgData name="eugene mclaughlin" userId="e96ef161acc78cd5" providerId="LiveId" clId="{99CA1144-926F-43AE-9D34-87C9BED2046C}" dt="2025-02-18T07:43:45.813" v="1" actId="1076"/>
          <ac:picMkLst>
            <pc:docMk/>
            <pc:sldMk cId="3666934932" sldId="279"/>
            <ac:picMk id="4" creationId="{2E1F465F-D431-4990-9E93-711377C7A5F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0A7517-D117-4A5B-9B0F-43A1E4419E4F}" type="datetimeFigureOut">
              <a:rPr lang="en-IE" smtClean="0"/>
              <a:t>18/02/2025</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EED1F-CA0C-4D5B-AFA1-2AE96EB3535E}" type="slidenum">
              <a:rPr lang="en-IE" smtClean="0"/>
              <a:t>‹#›</a:t>
            </a:fld>
            <a:endParaRPr lang="en-IE"/>
          </a:p>
        </p:txBody>
      </p:sp>
    </p:spTree>
    <p:extLst>
      <p:ext uri="{BB962C8B-B14F-4D97-AF65-F5344CB8AC3E}">
        <p14:creationId xmlns:p14="http://schemas.microsoft.com/office/powerpoint/2010/main" val="1379836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ECAAF8C-5DBA-4C81-843D-B99B3DDA0DB3}" type="slidenum">
              <a:rPr lang="en-US" altLang="en-US"/>
              <a:pPr>
                <a:spcBef>
                  <a:spcPct val="0"/>
                </a:spcBef>
              </a:pPr>
              <a:t>1</a:t>
            </a:fld>
            <a:endParaRPr lang="en-US" altLang="en-US"/>
          </a:p>
        </p:txBody>
      </p:sp>
    </p:spTree>
    <p:extLst>
      <p:ext uri="{BB962C8B-B14F-4D97-AF65-F5344CB8AC3E}">
        <p14:creationId xmlns:p14="http://schemas.microsoft.com/office/powerpoint/2010/main" val="1810984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https://github.com/v1s1t0r1sh3r3/airgeddon</a:t>
            </a:r>
            <a:endParaRPr lang="en-IL" dirty="0"/>
          </a:p>
        </p:txBody>
      </p:sp>
      <p:sp>
        <p:nvSpPr>
          <p:cNvPr id="4" name="Slide Number Placeholder 3"/>
          <p:cNvSpPr>
            <a:spLocks noGrp="1"/>
          </p:cNvSpPr>
          <p:nvPr>
            <p:ph type="sldNum" sz="quarter" idx="5"/>
          </p:nvPr>
        </p:nvSpPr>
        <p:spPr/>
        <p:txBody>
          <a:bodyPr/>
          <a:lstStyle/>
          <a:p>
            <a:fld id="{A6AEED1F-CA0C-4D5B-AFA1-2AE96EB3535E}" type="slidenum">
              <a:rPr lang="en-IE" smtClean="0"/>
              <a:t>6</a:t>
            </a:fld>
            <a:endParaRPr lang="en-IE"/>
          </a:p>
        </p:txBody>
      </p:sp>
    </p:spTree>
    <p:extLst>
      <p:ext uri="{BB962C8B-B14F-4D97-AF65-F5344CB8AC3E}">
        <p14:creationId xmlns:p14="http://schemas.microsoft.com/office/powerpoint/2010/main" val="1434982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https://www.youtube.com/watch?v=rsWfFGCBnnM</a:t>
            </a:r>
          </a:p>
          <a:p>
            <a:endParaRPr lang="en-GB" dirty="0"/>
          </a:p>
        </p:txBody>
      </p:sp>
      <p:sp>
        <p:nvSpPr>
          <p:cNvPr id="4" name="Slide Number Placeholder 3"/>
          <p:cNvSpPr>
            <a:spLocks noGrp="1"/>
          </p:cNvSpPr>
          <p:nvPr>
            <p:ph type="sldNum" sz="quarter" idx="10"/>
          </p:nvPr>
        </p:nvSpPr>
        <p:spPr/>
        <p:txBody>
          <a:bodyPr/>
          <a:lstStyle/>
          <a:p>
            <a:fld id="{A6AEED1F-CA0C-4D5B-AFA1-2AE96EB3535E}" type="slidenum">
              <a:rPr lang="en-IE" smtClean="0"/>
              <a:t>41</a:t>
            </a:fld>
            <a:endParaRPr lang="en-IE"/>
          </a:p>
        </p:txBody>
      </p:sp>
    </p:spTree>
    <p:extLst>
      <p:ext uri="{BB962C8B-B14F-4D97-AF65-F5344CB8AC3E}">
        <p14:creationId xmlns:p14="http://schemas.microsoft.com/office/powerpoint/2010/main" val="360756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https://wiki.dd-wrt.com/wiki/index.php/Wireless_security</a:t>
            </a:r>
          </a:p>
          <a:p>
            <a:endParaRPr lang="en-GB" dirty="0"/>
          </a:p>
        </p:txBody>
      </p:sp>
      <p:sp>
        <p:nvSpPr>
          <p:cNvPr id="4" name="Slide Number Placeholder 3"/>
          <p:cNvSpPr>
            <a:spLocks noGrp="1"/>
          </p:cNvSpPr>
          <p:nvPr>
            <p:ph type="sldNum" sz="quarter" idx="10"/>
          </p:nvPr>
        </p:nvSpPr>
        <p:spPr/>
        <p:txBody>
          <a:bodyPr/>
          <a:lstStyle/>
          <a:p>
            <a:fld id="{A6AEED1F-CA0C-4D5B-AFA1-2AE96EB3535E}" type="slidenum">
              <a:rPr lang="en-IE" smtClean="0"/>
              <a:t>52</a:t>
            </a:fld>
            <a:endParaRPr lang="en-IE"/>
          </a:p>
        </p:txBody>
      </p:sp>
    </p:spTree>
    <p:extLst>
      <p:ext uri="{BB962C8B-B14F-4D97-AF65-F5344CB8AC3E}">
        <p14:creationId xmlns:p14="http://schemas.microsoft.com/office/powerpoint/2010/main" val="1678747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81EDBBA-0D8B-491C-AE3A-2D9384C8977B}" type="datetime1">
              <a:rPr lang="en-US" smtClean="0"/>
              <a:t>2/18/2025</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100392" y="6117336"/>
            <a:ext cx="586408" cy="365125"/>
          </a:xfrm>
        </p:spPr>
        <p:txBody>
          <a:bodyPr/>
          <a:lstStyle/>
          <a:p>
            <a:fld id="{D57F1E4F-1CFF-5643-939E-217C01CDF565}" type="slidenum">
              <a:rPr lang="en-US" smtClean="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05163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45DC4A-B727-45E6-8316-F1854E2184A4}" type="datetime1">
              <a:rPr lang="en-US" smtClean="0"/>
              <a:t>2/18/2025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7997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F8D9E6-1E53-4751-A56C-E102D3909D5A}" type="datetime1">
              <a:rPr lang="en-US" smtClean="0"/>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3635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3C5208-5242-4CD1-A262-5E621E2EAD6B}" type="datetime1">
              <a:rPr lang="en-US" smtClean="0"/>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8528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EFE5D-40CE-4472-8CFA-5A5F3F8C48A5}" type="datetime1">
              <a:rPr lang="en-US" smtClean="0"/>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7451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043D0-BD03-4E19-BE4F-4DF4453DDA59}" type="datetime1">
              <a:rPr lang="en-US" smtClean="0"/>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9820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203A5-C93B-4ACA-83E7-4531B548C3B4}" type="datetime1">
              <a:rPr lang="en-US" smtClean="0"/>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0944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E74361-CADA-42A5-A483-5E97B74246CE}" type="datetime1">
              <a:rPr lang="en-US" smtClean="0"/>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7056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E6AF1-C9AA-4CBB-9E77-ABB21EF9E01B}" type="datetime1">
              <a:rPr lang="en-US" smtClean="0"/>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7616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3" descr="white rectangle.png"/>
          <p:cNvPicPr>
            <a:picLocks noChangeAspect="1"/>
          </p:cNvPicPr>
          <p:nvPr userDrawn="1"/>
        </p:nvPicPr>
        <p:blipFill>
          <a:blip r:embed="rId2"/>
          <a:srcRect b="10452"/>
          <a:stretch>
            <a:fillRect/>
          </a:stretch>
        </p:blipFill>
        <p:spPr bwMode="auto">
          <a:xfrm>
            <a:off x="0" y="1300163"/>
            <a:ext cx="9144000" cy="5557837"/>
          </a:xfrm>
          <a:prstGeom prst="rect">
            <a:avLst/>
          </a:prstGeom>
          <a:noFill/>
          <a:ln w="9525">
            <a:noFill/>
            <a:miter lim="800000"/>
            <a:headEnd/>
            <a:tailEnd/>
          </a:ln>
        </p:spPr>
      </p:pic>
      <p:sp>
        <p:nvSpPr>
          <p:cNvPr id="8" name="Content Placeholder 2"/>
          <p:cNvSpPr>
            <a:spLocks noGrp="1"/>
          </p:cNvSpPr>
          <p:nvPr>
            <p:ph idx="1"/>
          </p:nvPr>
        </p:nvSpPr>
        <p:spPr>
          <a:xfrm>
            <a:off x="457200" y="1600200"/>
            <a:ext cx="8229600" cy="45259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CBE9BE88-D5C3-4428-AB1D-14A1BA1FB343}" type="datetime1">
              <a:rPr lang="en-US" smtClean="0"/>
              <a:t>2/18/2025</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7829329" y="6108173"/>
            <a:ext cx="857472"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824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EFE7AE-59DF-47C9-B131-40A2AFC42A8E}" type="datetime1">
              <a:rPr lang="en-US" smtClean="0"/>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829329" y="6116070"/>
            <a:ext cx="857472"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916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DAFA00-22F6-45BF-8027-3E0DB0CF8566}" type="datetime1">
              <a:rPr lang="en-US" smtClean="0"/>
              <a:t>2/18/2025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8190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377AEF-0A22-4530-9012-9CE1513B2242}" type="datetime1">
              <a:rPr lang="en-US" smtClean="0"/>
              <a:t>2/18/2025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832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A4604-528C-4795-84C6-B7B7172A8147}" type="datetime1">
              <a:rPr lang="en-US" smtClean="0"/>
              <a:t>2/18/2025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4653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5A802E-7A2C-44C4-8877-5B08702165AC}" type="datetime1">
              <a:rPr lang="en-US" smtClean="0"/>
              <a:t>2/18/2025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3283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551ECE-103E-4C1E-96C1-D26F600757F3}" type="datetime1">
              <a:rPr lang="en-US" smtClean="0"/>
              <a:t>2/18/2025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4988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EFF67A-CDC6-40DD-AFCC-A406E1062A8E}" type="datetime1">
              <a:rPr lang="en-US" smtClean="0"/>
              <a:t>2/18/2025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3482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50260A-3EF6-40EC-B1D9-0D1888C325A5}" type="datetime1">
              <a:rPr lang="en-US" smtClean="0"/>
              <a:t>2/18/2025</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100393" y="6116070"/>
            <a:ext cx="586408" cy="365125"/>
          </a:xfrm>
          <a:prstGeom prst="rect">
            <a:avLst/>
          </a:prstGeom>
        </p:spPr>
        <p:txBody>
          <a:bodyPr vert="horz" lIns="91440" tIns="45720" rIns="91440" bIns="45720" rtlCol="0" anchor="ctr"/>
          <a:lstStyle>
            <a:lvl1pPr algn="r">
              <a:defRPr sz="2400" b="1" i="0">
                <a:solidFill>
                  <a:srgbClr val="7030A0"/>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1219209"/>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660" r:id="rId18"/>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IEEE_802.11" TargetMode="Externa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hyperlink" Target="https://www.avast.com/c-exploits" TargetMode="Externa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hyperlink" Target="https://www.howtogeek.com/368332/wi-fi-6-what%e2%80%99s-different-and-why-it-matters/" TargetMode="External"/><Relationship Id="rId2" Type="http://schemas.openxmlformats.org/officeDocument/2006/relationships/slideLayout" Target="../slideLayouts/slideLayout6.xml"/><Relationship Id="rId1" Type="http://schemas.openxmlformats.org/officeDocument/2006/relationships/tags" Target="../tags/tag2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Multi-user_MIMO" TargetMode="Externa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hyperlink" Target="https://www.wigle.net/" TargetMode="Externa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hyperlink" Target="https://www.tomsguide.com/us/create-super-secure-passwords,news-18690.html" TargetMode="Externa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41.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6.xml"/><Relationship Id="rId1" Type="http://schemas.openxmlformats.org/officeDocument/2006/relationships/tags" Target="../tags/tag45.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6.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6.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6.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3" Type="http://schemas.openxmlformats.org/officeDocument/2006/relationships/hyperlink" Target="https://www.tomsguide.com/us/-encryption-definition-sndmp,news-17507.html" TargetMode="External"/><Relationship Id="rId2" Type="http://schemas.openxmlformats.org/officeDocument/2006/relationships/slideLayout" Target="../slideLayouts/slideLayout6.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53.xml"/></Relationships>
</file>

<file path=ppt/slides/_rels/slide54.xml.rels><?xml version="1.0" encoding="UTF-8" standalone="yes"?>
<Relationships xmlns="http://schemas.openxmlformats.org/package/2006/relationships"><Relationship Id="rId3" Type="http://schemas.openxmlformats.org/officeDocument/2006/relationships/hyperlink" Target="https://eprint.iacr.org/2007/120.pdf" TargetMode="External"/><Relationship Id="rId7" Type="http://schemas.openxmlformats.org/officeDocument/2006/relationships/image" Target="../media/image25.png"/><Relationship Id="rId2" Type="http://schemas.openxmlformats.org/officeDocument/2006/relationships/slideLayout" Target="../slideLayouts/slideLayout6.xml"/><Relationship Id="rId1" Type="http://schemas.openxmlformats.org/officeDocument/2006/relationships/tags" Target="../tags/tag54.xml"/><Relationship Id="rId6" Type="http://schemas.openxmlformats.org/officeDocument/2006/relationships/hyperlink" Target="https://null-byte.wonderhowto.com/how-to/hack-wi-fi-hunting-down-cracking-wep-networks-0183712/" TargetMode="External"/><Relationship Id="rId5" Type="http://schemas.openxmlformats.org/officeDocument/2006/relationships/hyperlink" Target="https://null-byte.wonderhowto.com/how-to/buy-best-wireless-network-adapter-for-wi-fi-hacking-2017-0178550/" TargetMode="External"/><Relationship Id="rId4" Type="http://schemas.openxmlformats.org/officeDocument/2006/relationships/hyperlink" Target="https://en.wikipedia.org/wiki/Stream_cipher"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null-byte.wonderhowto.com/how-to/hack-wi-fi-cracking-wpa2-psk-passwords-using-aircrack-ng-0148366/" TargetMode="External"/><Relationship Id="rId2" Type="http://schemas.openxmlformats.org/officeDocument/2006/relationships/slideLayout" Target="../slideLayouts/slideLayout6.xml"/><Relationship Id="rId1" Type="http://schemas.openxmlformats.org/officeDocument/2006/relationships/tags" Target="../tags/tag55.xml"/></Relationships>
</file>

<file path=ppt/slides/_rels/slide56.xml.rels><?xml version="1.0" encoding="UTF-8" standalone="yes"?>
<Relationships xmlns="http://schemas.openxmlformats.org/package/2006/relationships"><Relationship Id="rId3" Type="http://schemas.openxmlformats.org/officeDocument/2006/relationships/hyperlink" Target="https://hashcat.net/forum/thread-7717.html" TargetMode="External"/><Relationship Id="rId7" Type="http://schemas.openxmlformats.org/officeDocument/2006/relationships/image" Target="../media/image25.png"/><Relationship Id="rId2" Type="http://schemas.openxmlformats.org/officeDocument/2006/relationships/slideLayout" Target="../slideLayouts/slideLayout6.xml"/><Relationship Id="rId1" Type="http://schemas.openxmlformats.org/officeDocument/2006/relationships/tags" Target="../tags/tag56.xml"/><Relationship Id="rId6" Type="http://schemas.openxmlformats.org/officeDocument/2006/relationships/hyperlink" Target="https://null-byte.wonderhowto.com/how-to/hack-wi-fi-cracking-wpa2-passwords-using-new-pmkid-hashcat-attack-0189379/" TargetMode="External"/><Relationship Id="rId5" Type="http://schemas.openxmlformats.org/officeDocument/2006/relationships/hyperlink" Target="https://github.com/ZerBea/hcxtools" TargetMode="External"/><Relationship Id="rId4" Type="http://schemas.openxmlformats.org/officeDocument/2006/relationships/hyperlink" Target="https://null-byte.wonderhowto.com/how-to/buy-best-wireless-network-adapter-for-wi-fi-hacking-2018-0178550/"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null-byte.wonderhowto.com/how-to/automate-wi-fi-hacking-with-wifite2-0191739/" TargetMode="External"/><Relationship Id="rId2" Type="http://schemas.openxmlformats.org/officeDocument/2006/relationships/slideLayout" Target="../slideLayouts/slideLayout6.xml"/><Relationship Id="rId1" Type="http://schemas.openxmlformats.org/officeDocument/2006/relationships/tags" Target="../tags/tag57.xml"/><Relationship Id="rId6" Type="http://schemas.openxmlformats.org/officeDocument/2006/relationships/image" Target="../media/image25.png"/><Relationship Id="rId5" Type="http://schemas.openxmlformats.org/officeDocument/2006/relationships/hyperlink" Target="https://null-byte.wonderhowto.com/how-to/hack-wpa-wpa2-wi-fi-passwords-with-pixie-dust-attack-using-airgeddon-0183556/" TargetMode="External"/><Relationship Id="rId4" Type="http://schemas.openxmlformats.org/officeDocument/2006/relationships/hyperlink" Target="https://null-byte.wonderhowto.com/how-to/buy-best-wireless-network-adapter-for-wi-fi-hacking-2019-0178550/"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s://pages.nist.gov/800-63-3/sp800-63c.html#errata" TargetMode="External"/><Relationship Id="rId2" Type="http://schemas.openxmlformats.org/officeDocument/2006/relationships/slideLayout" Target="../slideLayouts/slideLayout6.xml"/><Relationship Id="rId1" Type="http://schemas.openxmlformats.org/officeDocument/2006/relationships/tags" Target="../tags/tag58.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tags" Target="../tags/tag5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6.xml"/><Relationship Id="rId1" Type="http://schemas.openxmlformats.org/officeDocument/2006/relationships/tags" Target="../tags/tag60.xml"/><Relationship Id="rId4" Type="http://schemas.openxmlformats.org/officeDocument/2006/relationships/image" Target="../media/image25.png"/></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6.xml"/><Relationship Id="rId1" Type="http://schemas.openxmlformats.org/officeDocument/2006/relationships/tags" Target="../tags/tag61.xml"/><Relationship Id="rId4" Type="http://schemas.openxmlformats.org/officeDocument/2006/relationships/image" Target="../media/image29.png"/></Relationships>
</file>

<file path=ppt/slides/_rels/slide62.xml.rels><?xml version="1.0" encoding="UTF-8" standalone="yes"?>
<Relationships xmlns="http://schemas.openxmlformats.org/package/2006/relationships"><Relationship Id="rId3" Type="http://schemas.openxmlformats.org/officeDocument/2006/relationships/hyperlink" Target="https://null-byte.wonderhowto.com/how-to/beginners-guide-defending-against-wi-fi-hacking-0185217/" TargetMode="External"/><Relationship Id="rId2" Type="http://schemas.openxmlformats.org/officeDocument/2006/relationships/slideLayout" Target="../slideLayouts/slideLayout6.xml"/><Relationship Id="rId1" Type="http://schemas.openxmlformats.org/officeDocument/2006/relationships/tags" Target="../tags/tag6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122" name="Title 3"/>
          <p:cNvSpPr>
            <a:spLocks noGrp="1"/>
          </p:cNvSpPr>
          <p:nvPr>
            <p:ph type="ctrTitle"/>
          </p:nvPr>
        </p:nvSpPr>
        <p:spPr>
          <a:xfrm>
            <a:off x="755576" y="764704"/>
            <a:ext cx="7772400" cy="1430337"/>
          </a:xfrm>
        </p:spPr>
        <p:txBody>
          <a:bodyPr>
            <a:normAutofit fontScale="90000"/>
          </a:bodyPr>
          <a:lstStyle/>
          <a:p>
            <a:pPr algn="ctr"/>
            <a:br>
              <a:rPr lang="en-US" altLang="en-US" b="1" dirty="0">
                <a:latin typeface="Arial" panose="020B0604020202020204" pitchFamily="34" charset="0"/>
              </a:rPr>
            </a:br>
            <a:r>
              <a:rPr lang="en-IE" b="1" dirty="0">
                <a:latin typeface="Calibri" panose="020F0502020204030204" pitchFamily="34" charset="0"/>
              </a:rPr>
              <a:t>Penetration Testing</a:t>
            </a:r>
            <a:br>
              <a:rPr lang="en-IE" b="1" dirty="0">
                <a:latin typeface="Calibri" panose="020F0502020204030204" pitchFamily="34" charset="0"/>
              </a:rPr>
            </a:br>
            <a:r>
              <a:rPr lang="en-IE" sz="3600" b="1" dirty="0">
                <a:latin typeface="Calibri" panose="020F0502020204030204" pitchFamily="34" charset="0"/>
              </a:rPr>
              <a:t>Wireless Networks</a:t>
            </a:r>
            <a:endParaRPr lang="en-US" altLang="en-US" sz="3600" dirty="0"/>
          </a:p>
        </p:txBody>
      </p:sp>
      <p:sp>
        <p:nvSpPr>
          <p:cNvPr id="4" name="Text Box 3"/>
          <p:cNvSpPr txBox="1">
            <a:spLocks noChangeArrowheads="1"/>
          </p:cNvSpPr>
          <p:nvPr/>
        </p:nvSpPr>
        <p:spPr bwMode="auto">
          <a:xfrm>
            <a:off x="251520" y="3573016"/>
            <a:ext cx="914400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IE" sz="2800" dirty="0">
                <a:latin typeface="Calibri" panose="020F0502020204030204" pitchFamily="34" charset="0"/>
                <a:ea typeface="ＭＳ Ｐゴシック" charset="0"/>
              </a:rPr>
              <a:t>Lecturer Eugene McLaughlin</a:t>
            </a:r>
          </a:p>
          <a:p>
            <a:pPr algn="ctr">
              <a:defRPr/>
            </a:pPr>
            <a:r>
              <a:rPr lang="en-IE" dirty="0">
                <a:latin typeface="Calibri" panose="020F0502020204030204" pitchFamily="34" charset="0"/>
                <a:ea typeface="ＭＳ Ｐゴシック" charset="0"/>
              </a:rPr>
              <a:t>Original Slides : David Collins</a:t>
            </a:r>
          </a:p>
        </p:txBody>
      </p:sp>
      <p:sp>
        <p:nvSpPr>
          <p:cNvPr id="2" name="Slide Number Placeholder 1">
            <a:extLst>
              <a:ext uri="{FF2B5EF4-FFF2-40B4-BE49-F238E27FC236}">
                <a16:creationId xmlns:a16="http://schemas.microsoft.com/office/drawing/2014/main" id="{201BC377-D07B-9C56-2F94-A7459B334071}"/>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custDataLst>
      <p:tags r:id="rId1"/>
    </p:custDataLst>
    <p:extLst>
      <p:ext uri="{BB962C8B-B14F-4D97-AF65-F5344CB8AC3E}">
        <p14:creationId xmlns:p14="http://schemas.microsoft.com/office/powerpoint/2010/main" val="2850572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65CD-9BF4-4D6F-9BAE-21D3359630A7}"/>
              </a:ext>
            </a:extLst>
          </p:cNvPr>
          <p:cNvSpPr>
            <a:spLocks noGrp="1"/>
          </p:cNvSpPr>
          <p:nvPr>
            <p:ph type="title"/>
          </p:nvPr>
        </p:nvSpPr>
        <p:spPr>
          <a:xfrm>
            <a:off x="982133" y="457201"/>
            <a:ext cx="7704667" cy="883567"/>
          </a:xfrm>
        </p:spPr>
        <p:txBody>
          <a:bodyPr/>
          <a:lstStyle/>
          <a:p>
            <a:r>
              <a:rPr lang="en-IE" dirty="0"/>
              <a:t>Wireless Networks</a:t>
            </a:r>
          </a:p>
        </p:txBody>
      </p:sp>
      <p:sp>
        <p:nvSpPr>
          <p:cNvPr id="4" name="TextBox 3">
            <a:extLst>
              <a:ext uri="{FF2B5EF4-FFF2-40B4-BE49-F238E27FC236}">
                <a16:creationId xmlns:a16="http://schemas.microsoft.com/office/drawing/2014/main" id="{898CCECD-86E5-4EBD-924A-4AF5620A0DD7}"/>
              </a:ext>
            </a:extLst>
          </p:cNvPr>
          <p:cNvSpPr txBox="1"/>
          <p:nvPr/>
        </p:nvSpPr>
        <p:spPr>
          <a:xfrm>
            <a:off x="899592" y="1524848"/>
            <a:ext cx="8244408" cy="3416320"/>
          </a:xfrm>
          <a:prstGeom prst="rect">
            <a:avLst/>
          </a:prstGeom>
          <a:noFill/>
        </p:spPr>
        <p:txBody>
          <a:bodyPr wrap="square">
            <a:spAutoFit/>
          </a:bodyPr>
          <a:lstStyle/>
          <a:p>
            <a:pPr algn="l" fontAlgn="base"/>
            <a:r>
              <a:rPr lang="en-GB" b="0" i="0" dirty="0">
                <a:effectLst/>
                <a:latin typeface="Source Serif Pro" panose="02040603050405020204" pitchFamily="18" charset="0"/>
              </a:rPr>
              <a:t>3. Implement Whitelisting – Whitelisting is the process of providing the router with only the mac addresses of the assets you want to connect to your router. While there are ways to get around this (Mac Address Spoofing) it should provide an extra level of protection – and alerting if any unlisted devices attempt to connect.</a:t>
            </a:r>
          </a:p>
          <a:p>
            <a:pPr algn="l" fontAlgn="base"/>
            <a:endParaRPr lang="en-GB" b="0" i="0" dirty="0">
              <a:effectLst/>
              <a:latin typeface="Source Serif Pro" panose="02040603050405020204" pitchFamily="18" charset="0"/>
            </a:endParaRPr>
          </a:p>
          <a:p>
            <a:pPr algn="l" fontAlgn="base"/>
            <a:r>
              <a:rPr lang="en-GB" b="0" i="0" dirty="0">
                <a:effectLst/>
                <a:latin typeface="Source Serif Pro" panose="02040603050405020204" pitchFamily="18" charset="0"/>
              </a:rPr>
              <a:t>4. Lastly, be aware of the techniques that can be used against you. If you notice a device keeps disconnecting for no reason – it could indicate someone attempting this attack. Being aware of the techniques allows you to spot the patterns of activity that indicate an attack or potential attack is taking place. If you see this type of activity, keep an eye on assets connected to the network, and look at changing your password to something longer and more complex.</a:t>
            </a:r>
          </a:p>
        </p:txBody>
      </p:sp>
      <p:sp>
        <p:nvSpPr>
          <p:cNvPr id="3" name="Slide Number Placeholder 2">
            <a:extLst>
              <a:ext uri="{FF2B5EF4-FFF2-40B4-BE49-F238E27FC236}">
                <a16:creationId xmlns:a16="http://schemas.microsoft.com/office/drawing/2014/main" id="{63C16508-786D-C114-AB77-097098A57105}"/>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custDataLst>
      <p:tags r:id="rId1"/>
    </p:custDataLst>
    <p:extLst>
      <p:ext uri="{BB962C8B-B14F-4D97-AF65-F5344CB8AC3E}">
        <p14:creationId xmlns:p14="http://schemas.microsoft.com/office/powerpoint/2010/main" val="4241138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65CD-9BF4-4D6F-9BAE-21D3359630A7}"/>
              </a:ext>
            </a:extLst>
          </p:cNvPr>
          <p:cNvSpPr>
            <a:spLocks noGrp="1"/>
          </p:cNvSpPr>
          <p:nvPr>
            <p:ph type="title"/>
          </p:nvPr>
        </p:nvSpPr>
        <p:spPr>
          <a:xfrm>
            <a:off x="982133" y="457201"/>
            <a:ext cx="7704667" cy="883567"/>
          </a:xfrm>
        </p:spPr>
        <p:txBody>
          <a:bodyPr/>
          <a:lstStyle/>
          <a:p>
            <a:r>
              <a:rPr lang="en-IE" dirty="0"/>
              <a:t>Wireless Security</a:t>
            </a:r>
          </a:p>
        </p:txBody>
      </p:sp>
      <p:sp>
        <p:nvSpPr>
          <p:cNvPr id="6" name="TextBox 5">
            <a:extLst>
              <a:ext uri="{FF2B5EF4-FFF2-40B4-BE49-F238E27FC236}">
                <a16:creationId xmlns:a16="http://schemas.microsoft.com/office/drawing/2014/main" id="{43709635-837B-46A1-B71B-1C5CCD573698}"/>
              </a:ext>
            </a:extLst>
          </p:cNvPr>
          <p:cNvSpPr txBox="1"/>
          <p:nvPr/>
        </p:nvSpPr>
        <p:spPr>
          <a:xfrm>
            <a:off x="1043607" y="2274838"/>
            <a:ext cx="7704667" cy="2308324"/>
          </a:xfrm>
          <a:prstGeom prst="rect">
            <a:avLst/>
          </a:prstGeom>
          <a:noFill/>
        </p:spPr>
        <p:txBody>
          <a:bodyPr wrap="square">
            <a:spAutoFit/>
          </a:bodyPr>
          <a:lstStyle/>
          <a:p>
            <a:pPr algn="l" fontAlgn="base"/>
            <a:r>
              <a:rPr lang="en-GB" b="0" i="0" dirty="0">
                <a:solidFill>
                  <a:srgbClr val="21455C"/>
                </a:solidFill>
                <a:effectLst/>
                <a:latin typeface="Mier B"/>
              </a:rPr>
              <a:t>All Wi-Fi security protocols are certified by the </a:t>
            </a:r>
            <a:r>
              <a:rPr lang="en-GB" b="1" i="0" dirty="0">
                <a:solidFill>
                  <a:srgbClr val="21455C"/>
                </a:solidFill>
                <a:effectLst/>
                <a:latin typeface="Mier B"/>
              </a:rPr>
              <a:t>Wi-Fi Alliance</a:t>
            </a:r>
            <a:r>
              <a:rPr lang="en-GB" b="0" i="0" dirty="0">
                <a:solidFill>
                  <a:srgbClr val="21455C"/>
                </a:solidFill>
                <a:effectLst/>
                <a:latin typeface="Mier B"/>
              </a:rPr>
              <a:t>, the non-profit organization that owns the Wi-Fi trademark. There are four wireless security protocols currently available:</a:t>
            </a:r>
          </a:p>
          <a:p>
            <a:pPr algn="l" fontAlgn="base"/>
            <a:endParaRPr lang="en-GB" b="0" i="0" dirty="0">
              <a:solidFill>
                <a:srgbClr val="21455C"/>
              </a:solidFill>
              <a:effectLst/>
              <a:latin typeface="Mier B"/>
            </a:endParaRPr>
          </a:p>
          <a:p>
            <a:pPr lvl="3" fontAlgn="base">
              <a:buFont typeface="Arial" panose="020B0604020202020204" pitchFamily="34" charset="0"/>
              <a:buChar char="•"/>
            </a:pPr>
            <a:r>
              <a:rPr lang="en-GB" b="0" i="0" dirty="0">
                <a:solidFill>
                  <a:srgbClr val="21455C"/>
                </a:solidFill>
                <a:effectLst/>
                <a:latin typeface="Mier B"/>
              </a:rPr>
              <a:t>Wired Equivalent Privacy (WEP)</a:t>
            </a:r>
          </a:p>
          <a:p>
            <a:pPr lvl="3" fontAlgn="base">
              <a:buFont typeface="Arial" panose="020B0604020202020204" pitchFamily="34" charset="0"/>
              <a:buChar char="•"/>
            </a:pPr>
            <a:r>
              <a:rPr lang="en-GB" b="0" i="0" dirty="0">
                <a:solidFill>
                  <a:srgbClr val="21455C"/>
                </a:solidFill>
                <a:effectLst/>
                <a:latin typeface="Mier B"/>
              </a:rPr>
              <a:t>Wi-Fi Protected Access (WPA)</a:t>
            </a:r>
          </a:p>
          <a:p>
            <a:pPr lvl="3" fontAlgn="base">
              <a:buFont typeface="Arial" panose="020B0604020202020204" pitchFamily="34" charset="0"/>
              <a:buChar char="•"/>
            </a:pPr>
            <a:r>
              <a:rPr lang="en-GB" b="0" i="0" dirty="0">
                <a:solidFill>
                  <a:srgbClr val="21455C"/>
                </a:solidFill>
                <a:effectLst/>
                <a:latin typeface="Mier B"/>
              </a:rPr>
              <a:t>Wi-Fi Protected Access 2 (WPA 2)</a:t>
            </a:r>
          </a:p>
          <a:p>
            <a:pPr lvl="3" fontAlgn="base">
              <a:buFont typeface="Arial" panose="020B0604020202020204" pitchFamily="34" charset="0"/>
              <a:buChar char="•"/>
            </a:pPr>
            <a:r>
              <a:rPr lang="en-GB" b="0" i="0" dirty="0">
                <a:solidFill>
                  <a:srgbClr val="21455C"/>
                </a:solidFill>
                <a:effectLst/>
                <a:latin typeface="Mier B"/>
              </a:rPr>
              <a:t>Wi-Fi Protected Access 3 (WPA 3)</a:t>
            </a:r>
          </a:p>
        </p:txBody>
      </p:sp>
      <p:sp>
        <p:nvSpPr>
          <p:cNvPr id="3" name="Slide Number Placeholder 2">
            <a:extLst>
              <a:ext uri="{FF2B5EF4-FFF2-40B4-BE49-F238E27FC236}">
                <a16:creationId xmlns:a16="http://schemas.microsoft.com/office/drawing/2014/main" id="{5A35980F-3068-11B4-2B04-63E215CA37B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custDataLst>
      <p:tags r:id="rId1"/>
    </p:custDataLst>
    <p:extLst>
      <p:ext uri="{BB962C8B-B14F-4D97-AF65-F5344CB8AC3E}">
        <p14:creationId xmlns:p14="http://schemas.microsoft.com/office/powerpoint/2010/main" val="1773892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65CD-9BF4-4D6F-9BAE-21D3359630A7}"/>
              </a:ext>
            </a:extLst>
          </p:cNvPr>
          <p:cNvSpPr>
            <a:spLocks noGrp="1"/>
          </p:cNvSpPr>
          <p:nvPr>
            <p:ph type="title"/>
          </p:nvPr>
        </p:nvSpPr>
        <p:spPr>
          <a:xfrm>
            <a:off x="982133" y="457201"/>
            <a:ext cx="7704667" cy="883567"/>
          </a:xfrm>
        </p:spPr>
        <p:txBody>
          <a:bodyPr/>
          <a:lstStyle/>
          <a:p>
            <a:r>
              <a:rPr lang="en-IE" dirty="0"/>
              <a:t>Wireless Security</a:t>
            </a:r>
          </a:p>
        </p:txBody>
      </p:sp>
      <p:sp>
        <p:nvSpPr>
          <p:cNvPr id="4" name="TextBox 3">
            <a:extLst>
              <a:ext uri="{FF2B5EF4-FFF2-40B4-BE49-F238E27FC236}">
                <a16:creationId xmlns:a16="http://schemas.microsoft.com/office/drawing/2014/main" id="{0CF3EF6B-5177-437C-ABEA-21DF4DC0360B}"/>
              </a:ext>
            </a:extLst>
          </p:cNvPr>
          <p:cNvSpPr txBox="1"/>
          <p:nvPr/>
        </p:nvSpPr>
        <p:spPr>
          <a:xfrm>
            <a:off x="1403648" y="1196752"/>
            <a:ext cx="7283152" cy="2831544"/>
          </a:xfrm>
          <a:prstGeom prst="rect">
            <a:avLst/>
          </a:prstGeom>
          <a:noFill/>
        </p:spPr>
        <p:txBody>
          <a:bodyPr wrap="square">
            <a:spAutoFit/>
          </a:bodyPr>
          <a:lstStyle/>
          <a:p>
            <a:pPr algn="l"/>
            <a:r>
              <a:rPr lang="en-GB" sz="1600" b="0" i="0" dirty="0">
                <a:solidFill>
                  <a:srgbClr val="222222"/>
                </a:solidFill>
                <a:effectLst/>
                <a:latin typeface="Times New Roman" panose="02020603050405020304" pitchFamily="18" charset="0"/>
                <a:cs typeface="Times New Roman" panose="02020603050405020304" pitchFamily="18" charset="0"/>
              </a:rPr>
              <a:t>What is WPS?</a:t>
            </a:r>
          </a:p>
          <a:p>
            <a:pPr algn="l"/>
            <a:r>
              <a:rPr lang="en-GB" sz="1600" b="0" i="0" dirty="0">
                <a:solidFill>
                  <a:srgbClr val="222222"/>
                </a:solidFill>
                <a:effectLst/>
                <a:latin typeface="Times New Roman" panose="02020603050405020304" pitchFamily="18" charset="0"/>
                <a:cs typeface="Times New Roman" panose="02020603050405020304" pitchFamily="18" charset="0"/>
              </a:rPr>
              <a:t>WPS stands for WiFi Protected Setup, and its purpose is to make a connection between a wireless device and a router a lot easier. This technology will only work with wireless networks that require a password and are encrypted with the security protocols WPA Personal or WPA2. One thing to keep in mind is that WPS will not work if the wireless network being used is using the security protocol WEP security.</a:t>
            </a:r>
          </a:p>
          <a:p>
            <a:pPr algn="l"/>
            <a:r>
              <a:rPr lang="en-GB" sz="1600" b="0" i="0" dirty="0">
                <a:solidFill>
                  <a:srgbClr val="222222"/>
                </a:solidFill>
                <a:effectLst/>
                <a:latin typeface="Times New Roman" panose="02020603050405020304" pitchFamily="18" charset="0"/>
                <a:cs typeface="Times New Roman" panose="02020603050405020304" pitchFamily="18" charset="0"/>
              </a:rPr>
              <a:t>WPS is made to simplify the process of connecting your device to a wireless network. With WPS, you can skip the process of having to successfully connecting to a network and then having to enter the password. It makes everything easier since it will set up a wireless network with an SSID and secure WPA data encryption and authentication.</a:t>
            </a:r>
          </a:p>
          <a:p>
            <a:pPr algn="l" fontAlgn="base"/>
            <a:endParaRPr lang="en-GB" b="0" i="0" dirty="0">
              <a:solidFill>
                <a:srgbClr val="21455C"/>
              </a:solidFill>
              <a:effectLst/>
              <a:latin typeface="Mier B"/>
            </a:endParaRPr>
          </a:p>
        </p:txBody>
      </p:sp>
      <p:pic>
        <p:nvPicPr>
          <p:cNvPr id="5" name="Picture 4">
            <a:extLst>
              <a:ext uri="{FF2B5EF4-FFF2-40B4-BE49-F238E27FC236}">
                <a16:creationId xmlns:a16="http://schemas.microsoft.com/office/drawing/2014/main" id="{88EC4CEA-3F5D-49D0-BA1D-5EFBDC471883}"/>
              </a:ext>
            </a:extLst>
          </p:cNvPr>
          <p:cNvPicPr>
            <a:picLocks noChangeAspect="1"/>
          </p:cNvPicPr>
          <p:nvPr/>
        </p:nvPicPr>
        <p:blipFill>
          <a:blip r:embed="rId3"/>
          <a:stretch>
            <a:fillRect/>
          </a:stretch>
        </p:blipFill>
        <p:spPr>
          <a:xfrm>
            <a:off x="5613181" y="4143212"/>
            <a:ext cx="2847251" cy="2022092"/>
          </a:xfrm>
          <a:prstGeom prst="rect">
            <a:avLst/>
          </a:prstGeom>
        </p:spPr>
      </p:pic>
      <p:sp>
        <p:nvSpPr>
          <p:cNvPr id="3" name="Slide Number Placeholder 2">
            <a:extLst>
              <a:ext uri="{FF2B5EF4-FFF2-40B4-BE49-F238E27FC236}">
                <a16:creationId xmlns:a16="http://schemas.microsoft.com/office/drawing/2014/main" id="{1405A6BD-0EBE-75D6-EE61-860FED78DEA5}"/>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custDataLst>
      <p:tags r:id="rId1"/>
    </p:custDataLst>
    <p:extLst>
      <p:ext uri="{BB962C8B-B14F-4D97-AF65-F5344CB8AC3E}">
        <p14:creationId xmlns:p14="http://schemas.microsoft.com/office/powerpoint/2010/main" val="4252860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65CD-9BF4-4D6F-9BAE-21D3359630A7}"/>
              </a:ext>
            </a:extLst>
          </p:cNvPr>
          <p:cNvSpPr>
            <a:spLocks noGrp="1"/>
          </p:cNvSpPr>
          <p:nvPr>
            <p:ph type="title"/>
          </p:nvPr>
        </p:nvSpPr>
        <p:spPr>
          <a:xfrm>
            <a:off x="982133" y="457201"/>
            <a:ext cx="7704667" cy="883567"/>
          </a:xfrm>
        </p:spPr>
        <p:txBody>
          <a:bodyPr/>
          <a:lstStyle/>
          <a:p>
            <a:r>
              <a:rPr lang="en-IE" dirty="0"/>
              <a:t>Wireless Security</a:t>
            </a:r>
          </a:p>
        </p:txBody>
      </p:sp>
      <p:sp>
        <p:nvSpPr>
          <p:cNvPr id="4" name="TextBox 3">
            <a:extLst>
              <a:ext uri="{FF2B5EF4-FFF2-40B4-BE49-F238E27FC236}">
                <a16:creationId xmlns:a16="http://schemas.microsoft.com/office/drawing/2014/main" id="{0CF3EF6B-5177-437C-ABEA-21DF4DC0360B}"/>
              </a:ext>
            </a:extLst>
          </p:cNvPr>
          <p:cNvSpPr txBox="1"/>
          <p:nvPr/>
        </p:nvSpPr>
        <p:spPr>
          <a:xfrm>
            <a:off x="1403648" y="1751905"/>
            <a:ext cx="7283152" cy="3693319"/>
          </a:xfrm>
          <a:prstGeom prst="rect">
            <a:avLst/>
          </a:prstGeom>
          <a:noFill/>
        </p:spPr>
        <p:txBody>
          <a:bodyPr wrap="square">
            <a:spAutoFit/>
          </a:bodyPr>
          <a:lstStyle/>
          <a:p>
            <a:pPr algn="l" fontAlgn="base"/>
            <a:r>
              <a:rPr lang="en-GB" b="1" i="0" dirty="0">
                <a:solidFill>
                  <a:srgbClr val="071D2B"/>
                </a:solidFill>
                <a:effectLst/>
                <a:latin typeface="Mier B"/>
              </a:rPr>
              <a:t>What is WEP (Wired Equivalent Privacy)?</a:t>
            </a:r>
          </a:p>
          <a:p>
            <a:pPr algn="l" fontAlgn="base"/>
            <a:r>
              <a:rPr lang="en-GB" b="0" i="0" dirty="0">
                <a:solidFill>
                  <a:srgbClr val="21455C"/>
                </a:solidFill>
                <a:effectLst/>
                <a:latin typeface="Mier B"/>
              </a:rPr>
              <a:t>WEP (Wired Equivalent Privacy) is the oldest and most common Wi-Fi security protocol. It was the privacy component established in the </a:t>
            </a:r>
            <a:r>
              <a:rPr lang="en-GB" b="0" i="0" dirty="0">
                <a:solidFill>
                  <a:srgbClr val="1A74B1"/>
                </a:solidFill>
                <a:effectLst/>
                <a:latin typeface="Mier B"/>
                <a:hlinkClick r:id="rId3"/>
              </a:rPr>
              <a:t>IEEE 802.11</a:t>
            </a:r>
            <a:r>
              <a:rPr lang="en-GB" b="0" i="0" dirty="0">
                <a:solidFill>
                  <a:srgbClr val="21455C"/>
                </a:solidFill>
                <a:effectLst/>
                <a:latin typeface="Mier B"/>
              </a:rPr>
              <a:t>, a set of technical standards that aimed to provide a wireless local area network (WLAN) with a comparable level of security to a wired local area network (LAN).</a:t>
            </a:r>
          </a:p>
          <a:p>
            <a:pPr algn="l" fontAlgn="base"/>
            <a:r>
              <a:rPr lang="en-GB" b="0" i="0" dirty="0">
                <a:solidFill>
                  <a:srgbClr val="21455C"/>
                </a:solidFill>
                <a:effectLst/>
                <a:latin typeface="Mier B"/>
              </a:rPr>
              <a:t>The Wi-Fi Alliance ratified WEP as a security standard in 1999. Once touted to offer the same security benefits as a wired connection, WEP has been plagued over the years by many security flaws. And as computing power has increased, these vulnerabilities have worsened. Despite efforts to improve WEP, it’s still vulnerable to security breaches. The Wi-Fi Alliance officially retired WEP in 2004.</a:t>
            </a:r>
          </a:p>
          <a:p>
            <a:pPr algn="l" fontAlgn="base"/>
            <a:r>
              <a:rPr lang="en-GB" b="0" i="0" dirty="0">
                <a:solidFill>
                  <a:srgbClr val="21455C"/>
                </a:solidFill>
                <a:effectLst/>
                <a:latin typeface="Mier B"/>
              </a:rPr>
              <a:t>Any systems still using WEP should be either upgraded or replaced.</a:t>
            </a:r>
          </a:p>
        </p:txBody>
      </p:sp>
      <p:sp>
        <p:nvSpPr>
          <p:cNvPr id="3" name="Slide Number Placeholder 2">
            <a:extLst>
              <a:ext uri="{FF2B5EF4-FFF2-40B4-BE49-F238E27FC236}">
                <a16:creationId xmlns:a16="http://schemas.microsoft.com/office/drawing/2014/main" id="{38789101-6CAA-11C0-2DA7-19302A12737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custDataLst>
      <p:tags r:id="rId1"/>
    </p:custDataLst>
    <p:extLst>
      <p:ext uri="{BB962C8B-B14F-4D97-AF65-F5344CB8AC3E}">
        <p14:creationId xmlns:p14="http://schemas.microsoft.com/office/powerpoint/2010/main" val="2548686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65CD-9BF4-4D6F-9BAE-21D3359630A7}"/>
              </a:ext>
            </a:extLst>
          </p:cNvPr>
          <p:cNvSpPr>
            <a:spLocks noGrp="1"/>
          </p:cNvSpPr>
          <p:nvPr>
            <p:ph type="title"/>
          </p:nvPr>
        </p:nvSpPr>
        <p:spPr>
          <a:xfrm>
            <a:off x="982133" y="457201"/>
            <a:ext cx="7704667" cy="883567"/>
          </a:xfrm>
        </p:spPr>
        <p:txBody>
          <a:bodyPr/>
          <a:lstStyle/>
          <a:p>
            <a:r>
              <a:rPr lang="en-IE" dirty="0"/>
              <a:t>Wireless Security</a:t>
            </a:r>
          </a:p>
        </p:txBody>
      </p:sp>
      <p:sp>
        <p:nvSpPr>
          <p:cNvPr id="4" name="TextBox 3">
            <a:extLst>
              <a:ext uri="{FF2B5EF4-FFF2-40B4-BE49-F238E27FC236}">
                <a16:creationId xmlns:a16="http://schemas.microsoft.com/office/drawing/2014/main" id="{19401EB7-BF23-452E-900B-226CC50495B8}"/>
              </a:ext>
            </a:extLst>
          </p:cNvPr>
          <p:cNvSpPr txBox="1"/>
          <p:nvPr/>
        </p:nvSpPr>
        <p:spPr>
          <a:xfrm>
            <a:off x="1020506" y="2111568"/>
            <a:ext cx="7727958" cy="3405664"/>
          </a:xfrm>
          <a:prstGeom prst="rect">
            <a:avLst/>
          </a:prstGeom>
          <a:noFill/>
        </p:spPr>
        <p:txBody>
          <a:bodyPr wrap="square">
            <a:spAutoFit/>
          </a:bodyPr>
          <a:lstStyle/>
          <a:p>
            <a:pPr algn="l" fontAlgn="base"/>
            <a:r>
              <a:rPr lang="en-GB" b="1" i="0" dirty="0">
                <a:solidFill>
                  <a:srgbClr val="071D2B"/>
                </a:solidFill>
                <a:effectLst/>
                <a:latin typeface="Mier B"/>
              </a:rPr>
              <a:t>What is WPA (Wi-Fi Protected Access)?</a:t>
            </a:r>
          </a:p>
          <a:p>
            <a:pPr algn="l" fontAlgn="base"/>
            <a:r>
              <a:rPr lang="en-GB" b="0" i="0" dirty="0">
                <a:solidFill>
                  <a:srgbClr val="21455C"/>
                </a:solidFill>
                <a:effectLst/>
                <a:latin typeface="Mier B"/>
              </a:rPr>
              <a:t>WPA (Wi-Fi Protected Access) is a wireless security protocol released in 2003 to address the growing vulnerabilities of its predecessor, WEP. The WPA Wi-Fi protocol is more secure than WEP because it uses a 256-bit key for encryption, which is a major upgrade from the 64-bit and 128-bit keys used by the WEP system.</a:t>
            </a:r>
          </a:p>
          <a:p>
            <a:pPr algn="l" fontAlgn="base"/>
            <a:r>
              <a:rPr lang="en-GB" b="0" i="0" dirty="0">
                <a:solidFill>
                  <a:srgbClr val="21455C"/>
                </a:solidFill>
                <a:effectLst/>
                <a:latin typeface="Mier B"/>
              </a:rPr>
              <a:t>WPA also uses the </a:t>
            </a:r>
            <a:r>
              <a:rPr lang="en-GB" b="0" i="1" dirty="0">
                <a:solidFill>
                  <a:srgbClr val="21455C"/>
                </a:solidFill>
                <a:effectLst/>
                <a:latin typeface="Mier B"/>
              </a:rPr>
              <a:t>Temporal Key Integrity Protocol</a:t>
            </a:r>
            <a:r>
              <a:rPr lang="en-GB" b="0" i="0" dirty="0">
                <a:solidFill>
                  <a:srgbClr val="21455C"/>
                </a:solidFill>
                <a:effectLst/>
                <a:latin typeface="Mier B"/>
              </a:rPr>
              <a:t> (TKIP), which dynamically generates a new key for each packet, or unit of data. TKIP is much more secure than the fixed-key system used by WEP.</a:t>
            </a:r>
          </a:p>
          <a:p>
            <a:pPr algn="l" fontAlgn="base"/>
            <a:r>
              <a:rPr lang="en-GB" b="0" i="0" dirty="0">
                <a:solidFill>
                  <a:srgbClr val="21455C"/>
                </a:solidFill>
                <a:effectLst/>
                <a:latin typeface="Mier B"/>
              </a:rPr>
              <a:t>Still, WPA is not without flaws. TKIP, the core component of WPA, was designed to be implemented onto WEP-enabled systems via firmware updates. This resulted in WPA still relying on easily </a:t>
            </a:r>
            <a:r>
              <a:rPr lang="en-GB" b="0" i="0" dirty="0">
                <a:solidFill>
                  <a:srgbClr val="1A74B1"/>
                </a:solidFill>
                <a:effectLst/>
                <a:latin typeface="Mier B"/>
                <a:hlinkClick r:id="rId3"/>
              </a:rPr>
              <a:t>exploitable</a:t>
            </a:r>
            <a:r>
              <a:rPr lang="en-GB" b="0" i="0" dirty="0">
                <a:solidFill>
                  <a:srgbClr val="21455C"/>
                </a:solidFill>
                <a:effectLst/>
                <a:latin typeface="Mier B"/>
              </a:rPr>
              <a:t> elements.</a:t>
            </a:r>
          </a:p>
        </p:txBody>
      </p:sp>
      <p:sp>
        <p:nvSpPr>
          <p:cNvPr id="3" name="Slide Number Placeholder 2">
            <a:extLst>
              <a:ext uri="{FF2B5EF4-FFF2-40B4-BE49-F238E27FC236}">
                <a16:creationId xmlns:a16="http://schemas.microsoft.com/office/drawing/2014/main" id="{5C34AEFB-D6B1-DA14-F6AB-D3ACC18FC463}"/>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custDataLst>
      <p:tags r:id="rId1"/>
    </p:custDataLst>
    <p:extLst>
      <p:ext uri="{BB962C8B-B14F-4D97-AF65-F5344CB8AC3E}">
        <p14:creationId xmlns:p14="http://schemas.microsoft.com/office/powerpoint/2010/main" val="3885991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65CD-9BF4-4D6F-9BAE-21D3359630A7}"/>
              </a:ext>
            </a:extLst>
          </p:cNvPr>
          <p:cNvSpPr>
            <a:spLocks noGrp="1"/>
          </p:cNvSpPr>
          <p:nvPr>
            <p:ph type="title"/>
          </p:nvPr>
        </p:nvSpPr>
        <p:spPr>
          <a:xfrm>
            <a:off x="982133" y="457201"/>
            <a:ext cx="7704667" cy="883567"/>
          </a:xfrm>
        </p:spPr>
        <p:txBody>
          <a:bodyPr/>
          <a:lstStyle/>
          <a:p>
            <a:r>
              <a:rPr lang="en-IE" dirty="0"/>
              <a:t>Wireless Security</a:t>
            </a:r>
          </a:p>
        </p:txBody>
      </p:sp>
      <p:sp>
        <p:nvSpPr>
          <p:cNvPr id="4" name="TextBox 3">
            <a:extLst>
              <a:ext uri="{FF2B5EF4-FFF2-40B4-BE49-F238E27FC236}">
                <a16:creationId xmlns:a16="http://schemas.microsoft.com/office/drawing/2014/main" id="{543738C8-2CC6-4B45-9406-CEA5EE71F52C}"/>
              </a:ext>
            </a:extLst>
          </p:cNvPr>
          <p:cNvSpPr txBox="1"/>
          <p:nvPr/>
        </p:nvSpPr>
        <p:spPr>
          <a:xfrm>
            <a:off x="1259632" y="1834946"/>
            <a:ext cx="7427168" cy="3970318"/>
          </a:xfrm>
          <a:prstGeom prst="rect">
            <a:avLst/>
          </a:prstGeom>
          <a:noFill/>
        </p:spPr>
        <p:txBody>
          <a:bodyPr wrap="square">
            <a:spAutoFit/>
          </a:bodyPr>
          <a:lstStyle/>
          <a:p>
            <a:pPr algn="l" fontAlgn="base"/>
            <a:r>
              <a:rPr lang="en-GB" b="1" i="0" dirty="0">
                <a:solidFill>
                  <a:srgbClr val="071D2B"/>
                </a:solidFill>
                <a:effectLst/>
                <a:latin typeface="Mier B"/>
              </a:rPr>
              <a:t>What is WPA2?</a:t>
            </a:r>
          </a:p>
          <a:p>
            <a:pPr algn="l" fontAlgn="base"/>
            <a:r>
              <a:rPr lang="en-GB" b="0" i="0" dirty="0">
                <a:solidFill>
                  <a:srgbClr val="21455C"/>
                </a:solidFill>
                <a:effectLst/>
                <a:latin typeface="Mier B"/>
              </a:rPr>
              <a:t>WPA2 (Wi-Fi Protected Access 2) is the second generation of the Wi-Fi Protected Access wireless security protocol. Like its predecessor, WPA2 was designed to secure and protect Wi-Fi networks. WPA2 ensures that data sent or received over your wireless network is encrypted, and only people with your network password have access to it.</a:t>
            </a:r>
          </a:p>
          <a:p>
            <a:pPr algn="l" fontAlgn="base"/>
            <a:r>
              <a:rPr lang="en-GB" b="0" i="0" dirty="0">
                <a:solidFill>
                  <a:srgbClr val="21455C"/>
                </a:solidFill>
                <a:effectLst/>
                <a:latin typeface="Mier B"/>
              </a:rPr>
              <a:t>A benefit of the WPA2 system was that it introduced the Advanced Encryption System (AES) to replace the more vulnerable TKIP system used in the original WPA protocol. Used by the US government to protect classified data, AES provides strong encryption.</a:t>
            </a:r>
          </a:p>
          <a:p>
            <a:pPr algn="l" fontAlgn="base"/>
            <a:r>
              <a:rPr lang="en-GB" b="0" i="0" dirty="0">
                <a:solidFill>
                  <a:srgbClr val="21455C"/>
                </a:solidFill>
                <a:effectLst/>
                <a:latin typeface="Mier B"/>
              </a:rPr>
              <a:t>Unfortunately, like its predecessor, WPA2-enabled access points (usually routers) are vulnerable to attacks through WEP. To eliminate this attack vector, disable WEP and, if possible, make sure your router’s firmware doesn’t rely on WEP.</a:t>
            </a:r>
          </a:p>
        </p:txBody>
      </p:sp>
      <p:sp>
        <p:nvSpPr>
          <p:cNvPr id="3" name="Slide Number Placeholder 2">
            <a:extLst>
              <a:ext uri="{FF2B5EF4-FFF2-40B4-BE49-F238E27FC236}">
                <a16:creationId xmlns:a16="http://schemas.microsoft.com/office/drawing/2014/main" id="{ACD28639-7B7D-22F2-1CA6-D74D2B953C5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custDataLst>
      <p:tags r:id="rId1"/>
    </p:custDataLst>
    <p:extLst>
      <p:ext uri="{BB962C8B-B14F-4D97-AF65-F5344CB8AC3E}">
        <p14:creationId xmlns:p14="http://schemas.microsoft.com/office/powerpoint/2010/main" val="3844396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65CD-9BF4-4D6F-9BAE-21D3359630A7}"/>
              </a:ext>
            </a:extLst>
          </p:cNvPr>
          <p:cNvSpPr>
            <a:spLocks noGrp="1"/>
          </p:cNvSpPr>
          <p:nvPr>
            <p:ph type="title"/>
          </p:nvPr>
        </p:nvSpPr>
        <p:spPr>
          <a:xfrm>
            <a:off x="982133" y="457201"/>
            <a:ext cx="7704667" cy="883567"/>
          </a:xfrm>
        </p:spPr>
        <p:txBody>
          <a:bodyPr/>
          <a:lstStyle/>
          <a:p>
            <a:r>
              <a:rPr lang="en-IE" dirty="0"/>
              <a:t>Wireless Security</a:t>
            </a:r>
          </a:p>
        </p:txBody>
      </p:sp>
      <p:sp>
        <p:nvSpPr>
          <p:cNvPr id="5" name="TextBox 4">
            <a:extLst>
              <a:ext uri="{FF2B5EF4-FFF2-40B4-BE49-F238E27FC236}">
                <a16:creationId xmlns:a16="http://schemas.microsoft.com/office/drawing/2014/main" id="{D284D7CE-E546-4FF6-8145-726EB5A33776}"/>
              </a:ext>
            </a:extLst>
          </p:cNvPr>
          <p:cNvSpPr txBox="1"/>
          <p:nvPr/>
        </p:nvSpPr>
        <p:spPr>
          <a:xfrm>
            <a:off x="1331640" y="1397675"/>
            <a:ext cx="7128792" cy="2308324"/>
          </a:xfrm>
          <a:prstGeom prst="rect">
            <a:avLst/>
          </a:prstGeom>
          <a:noFill/>
        </p:spPr>
        <p:txBody>
          <a:bodyPr wrap="square">
            <a:spAutoFit/>
          </a:bodyPr>
          <a:lstStyle/>
          <a:p>
            <a:pPr algn="l" fontAlgn="base"/>
            <a:r>
              <a:rPr lang="en-GB" b="1" i="0" dirty="0">
                <a:solidFill>
                  <a:srgbClr val="071D2B"/>
                </a:solidFill>
                <a:effectLst/>
                <a:latin typeface="Mier B"/>
              </a:rPr>
              <a:t>What about WPA3?</a:t>
            </a:r>
          </a:p>
          <a:p>
            <a:pPr algn="l" fontAlgn="base"/>
            <a:endParaRPr lang="en-GB" b="1" i="0" dirty="0">
              <a:solidFill>
                <a:srgbClr val="071D2B"/>
              </a:solidFill>
              <a:effectLst/>
              <a:latin typeface="Mier B"/>
            </a:endParaRPr>
          </a:p>
          <a:p>
            <a:pPr algn="l" fontAlgn="base"/>
            <a:r>
              <a:rPr lang="en-GB" b="0" i="0" dirty="0">
                <a:solidFill>
                  <a:srgbClr val="21455C"/>
                </a:solidFill>
                <a:effectLst/>
                <a:latin typeface="Mier B"/>
              </a:rPr>
              <a:t>WPA3 (Wi-Fi Protected Access 3) is the newest wireless security protocol designed to encrypt data using a frequent and automatic encryption type called Perfect Forward Secrecy. It’s more secure than its predecessor, WPA2, but it hasn’t been widely adopted yet. Not all hardware supports WPA3 automatically, and using this protocol often requires costly upgrades.</a:t>
            </a:r>
          </a:p>
        </p:txBody>
      </p:sp>
      <p:sp>
        <p:nvSpPr>
          <p:cNvPr id="3" name="Slide Number Placeholder 2">
            <a:extLst>
              <a:ext uri="{FF2B5EF4-FFF2-40B4-BE49-F238E27FC236}">
                <a16:creationId xmlns:a16="http://schemas.microsoft.com/office/drawing/2014/main" id="{72B117FD-1634-27E0-0BBF-99A4F6286E1A}"/>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custDataLst>
      <p:tags r:id="rId1"/>
    </p:custDataLst>
    <p:extLst>
      <p:ext uri="{BB962C8B-B14F-4D97-AF65-F5344CB8AC3E}">
        <p14:creationId xmlns:p14="http://schemas.microsoft.com/office/powerpoint/2010/main" val="327381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8AE2-E0B3-4DC2-8BDC-CCB1315C245A}"/>
              </a:ext>
            </a:extLst>
          </p:cNvPr>
          <p:cNvSpPr>
            <a:spLocks noGrp="1"/>
          </p:cNvSpPr>
          <p:nvPr>
            <p:ph type="title"/>
          </p:nvPr>
        </p:nvSpPr>
        <p:spPr/>
        <p:txBody>
          <a:bodyPr/>
          <a:lstStyle/>
          <a:p>
            <a:r>
              <a:rPr lang="en-IE" b="1" dirty="0"/>
              <a:t>What is WPA3?</a:t>
            </a:r>
            <a:endParaRPr lang="en-IE" dirty="0"/>
          </a:p>
        </p:txBody>
      </p:sp>
      <p:sp>
        <p:nvSpPr>
          <p:cNvPr id="3" name="Rectangle 2">
            <a:extLst>
              <a:ext uri="{FF2B5EF4-FFF2-40B4-BE49-F238E27FC236}">
                <a16:creationId xmlns:a16="http://schemas.microsoft.com/office/drawing/2014/main" id="{109ACB68-3965-40E7-9AE1-5451DA5E2869}"/>
              </a:ext>
            </a:extLst>
          </p:cNvPr>
          <p:cNvSpPr/>
          <p:nvPr/>
        </p:nvSpPr>
        <p:spPr>
          <a:xfrm>
            <a:off x="1249910" y="2073024"/>
            <a:ext cx="6994498" cy="4020272"/>
          </a:xfrm>
          <a:prstGeom prst="rect">
            <a:avLst/>
          </a:prstGeom>
        </p:spPr>
        <p:txBody>
          <a:bodyPr wrap="square">
            <a:spAutoFit/>
          </a:bodyPr>
          <a:lstStyle/>
          <a:p>
            <a:pPr algn="just"/>
            <a:r>
              <a:rPr lang="en-US" sz="1600" dirty="0">
                <a:solidFill>
                  <a:srgbClr val="595959"/>
                </a:solidFill>
                <a:latin typeface="Times New Roman" panose="02020603050405020304" pitchFamily="18" charset="0"/>
                <a:cs typeface="Times New Roman" panose="02020603050405020304" pitchFamily="18" charset="0"/>
              </a:rPr>
              <a:t>As you might already know, the Wi-Fi Alliance developed Wi-Fi Protected Access (WPA) and Wi-Fi Protected Access II WPA2</a:t>
            </a:r>
          </a:p>
          <a:p>
            <a:pPr algn="just"/>
            <a:endParaRPr lang="en-US" sz="1600" dirty="0">
              <a:solidFill>
                <a:srgbClr val="595959"/>
              </a:solidFill>
              <a:latin typeface="Times New Roman" panose="02020603050405020304" pitchFamily="18" charset="0"/>
              <a:cs typeface="Times New Roman" panose="02020603050405020304" pitchFamily="18" charset="0"/>
            </a:endParaRPr>
          </a:p>
          <a:p>
            <a:pPr algn="just"/>
            <a:r>
              <a:rPr lang="en-US" sz="1600" dirty="0">
                <a:solidFill>
                  <a:srgbClr val="595959"/>
                </a:solidFill>
                <a:latin typeface="Times New Roman" panose="02020603050405020304" pitchFamily="18" charset="0"/>
                <a:cs typeface="Times New Roman" panose="02020603050405020304" pitchFamily="18" charset="0"/>
              </a:rPr>
              <a:t>The primary goal of the two security protocols and security certification programs has always been to secure wireless computer networks.</a:t>
            </a:r>
          </a:p>
          <a:p>
            <a:pPr algn="just"/>
            <a:endParaRPr lang="en-US" sz="1600" dirty="0">
              <a:solidFill>
                <a:srgbClr val="595959"/>
              </a:solidFill>
              <a:latin typeface="Times New Roman" panose="02020603050405020304" pitchFamily="18" charset="0"/>
              <a:cs typeface="Times New Roman" panose="02020603050405020304" pitchFamily="18" charset="0"/>
            </a:endParaRPr>
          </a:p>
          <a:p>
            <a:pPr algn="just"/>
            <a:r>
              <a:rPr lang="en-US" sz="1600" dirty="0">
                <a:solidFill>
                  <a:srgbClr val="595959"/>
                </a:solidFill>
                <a:latin typeface="Times New Roman" panose="02020603050405020304" pitchFamily="18" charset="0"/>
                <a:cs typeface="Times New Roman" panose="02020603050405020304" pitchFamily="18" charset="0"/>
              </a:rPr>
              <a:t>WPA3 is the latest version of the protocol. The new standard is meant to simplify the process of setting up devices with no visible display interface and to mitigate security issues posed by easily detectable passwords.</a:t>
            </a:r>
          </a:p>
          <a:p>
            <a:pPr algn="just"/>
            <a:endParaRPr lang="en-US" sz="1600" dirty="0">
              <a:solidFill>
                <a:srgbClr val="595959"/>
              </a:solidFill>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WPA3 will be on place to provide a secure connection, and Wi-Fi 6 will make sure that the wireless networks will be able to handle the steadily growing amounts of connected devices that businesses and homes need. However, we have to remember that the more connected devices you have, the higher will be the risk of cyber-attacks as more devices will simply give more possible entryways to hackers who are after your sensitive information</a:t>
            </a:r>
            <a:endParaRPr lang="en-IE"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C36305F-C518-94C1-600D-21777B71541D}"/>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custDataLst>
      <p:tags r:id="rId1"/>
    </p:custDataLst>
    <p:extLst>
      <p:ext uri="{BB962C8B-B14F-4D97-AF65-F5344CB8AC3E}">
        <p14:creationId xmlns:p14="http://schemas.microsoft.com/office/powerpoint/2010/main" val="3532927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47EE-8EEF-45DC-A33A-F1DAB52082D0}"/>
              </a:ext>
            </a:extLst>
          </p:cNvPr>
          <p:cNvSpPr>
            <a:spLocks noGrp="1"/>
          </p:cNvSpPr>
          <p:nvPr>
            <p:ph type="title"/>
          </p:nvPr>
        </p:nvSpPr>
        <p:spPr>
          <a:xfrm>
            <a:off x="628650" y="1131094"/>
            <a:ext cx="7886700" cy="668386"/>
          </a:xfrm>
        </p:spPr>
        <p:txBody>
          <a:bodyPr>
            <a:normAutofit fontScale="90000"/>
          </a:bodyPr>
          <a:lstStyle/>
          <a:p>
            <a:r>
              <a:rPr lang="en-US" dirty="0"/>
              <a:t>Why WPA3</a:t>
            </a:r>
            <a:endParaRPr lang="en-IE" dirty="0"/>
          </a:p>
        </p:txBody>
      </p:sp>
      <p:sp>
        <p:nvSpPr>
          <p:cNvPr id="3" name="Rectangle 2">
            <a:extLst>
              <a:ext uri="{FF2B5EF4-FFF2-40B4-BE49-F238E27FC236}">
                <a16:creationId xmlns:a16="http://schemas.microsoft.com/office/drawing/2014/main" id="{9C8F5C92-DB04-450C-B4AB-A39810B77795}"/>
              </a:ext>
            </a:extLst>
          </p:cNvPr>
          <p:cNvSpPr/>
          <p:nvPr/>
        </p:nvSpPr>
        <p:spPr>
          <a:xfrm>
            <a:off x="1001865" y="1944021"/>
            <a:ext cx="7191955" cy="4031873"/>
          </a:xfrm>
          <a:prstGeom prst="rect">
            <a:avLst/>
          </a:prstGeom>
        </p:spPr>
        <p:txBody>
          <a:bodyPr wrap="square">
            <a:spAutoFit/>
          </a:bodyPr>
          <a:lstStyle/>
          <a:p>
            <a:pPr marL="214313" indent="-214313" algn="just">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The old ways of WPA2 relied on handshakes—a.k.a. passcodes and/or phrases—to authenticate devices before allowing them to access a network. In 2017, a vulnerability known as “KRACK” uncovered and took advantage of a recent exploit that permits Wi-Fi network access even without these credentials. </a:t>
            </a:r>
          </a:p>
          <a:p>
            <a:pPr marL="214313" indent="-214313" algn="just">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WPA3 is designed to prevent these attacks by implementing more rigorous protections that restrict network access in any scenario where a user’s passcode or phrase falls short of minimal enterprise security requirements.</a:t>
            </a:r>
          </a:p>
          <a:p>
            <a:pPr marL="214313" indent="-214313" algn="just">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Wi-Fi networks don’t always require users to connect with a password, and these unencrypted networks can and will be used by many to target unprotected data. WPA3 is designed to protect users connected to these open, publicly accessible networks.</a:t>
            </a:r>
          </a:p>
          <a:p>
            <a:pPr marL="214313" indent="-214313" algn="just">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Processes to connect devices without a screen (like IoT devices) to Wi-Fi networks are costly and time-consuming. Most devices require an additional application, if not an entirely unique, specialized process. In the future, WPA3 could provide an easier method for making this task possible. Perhaps even something as simple as a “press this button to connect” option.</a:t>
            </a:r>
          </a:p>
        </p:txBody>
      </p:sp>
      <p:sp>
        <p:nvSpPr>
          <p:cNvPr id="4" name="Slide Number Placeholder 3">
            <a:extLst>
              <a:ext uri="{FF2B5EF4-FFF2-40B4-BE49-F238E27FC236}">
                <a16:creationId xmlns:a16="http://schemas.microsoft.com/office/drawing/2014/main" id="{78A81FFD-19EA-3D28-D4BA-0CB42188221E}"/>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custDataLst>
      <p:tags r:id="rId1"/>
    </p:custDataLst>
    <p:extLst>
      <p:ext uri="{BB962C8B-B14F-4D97-AF65-F5344CB8AC3E}">
        <p14:creationId xmlns:p14="http://schemas.microsoft.com/office/powerpoint/2010/main" val="2817565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47EE-8EEF-45DC-A33A-F1DAB52082D0}"/>
              </a:ext>
            </a:extLst>
          </p:cNvPr>
          <p:cNvSpPr>
            <a:spLocks noGrp="1"/>
          </p:cNvSpPr>
          <p:nvPr>
            <p:ph type="title"/>
          </p:nvPr>
        </p:nvSpPr>
        <p:spPr>
          <a:xfrm>
            <a:off x="628650" y="1131094"/>
            <a:ext cx="7886700" cy="668386"/>
          </a:xfrm>
        </p:spPr>
        <p:txBody>
          <a:bodyPr>
            <a:normAutofit fontScale="90000"/>
          </a:bodyPr>
          <a:lstStyle/>
          <a:p>
            <a:r>
              <a:rPr lang="en-US" dirty="0"/>
              <a:t>Is WPA3 Secure</a:t>
            </a:r>
            <a:endParaRPr lang="en-IE" dirty="0"/>
          </a:p>
        </p:txBody>
      </p:sp>
      <p:sp>
        <p:nvSpPr>
          <p:cNvPr id="4" name="Rectangle 3">
            <a:extLst>
              <a:ext uri="{FF2B5EF4-FFF2-40B4-BE49-F238E27FC236}">
                <a16:creationId xmlns:a16="http://schemas.microsoft.com/office/drawing/2014/main" id="{18DDB10B-E73F-47BC-9477-7CDB9DD6A400}"/>
              </a:ext>
            </a:extLst>
          </p:cNvPr>
          <p:cNvSpPr/>
          <p:nvPr/>
        </p:nvSpPr>
        <p:spPr>
          <a:xfrm>
            <a:off x="1403649" y="2491585"/>
            <a:ext cx="6120680" cy="2800767"/>
          </a:xfrm>
          <a:prstGeom prst="rect">
            <a:avLst/>
          </a:prstGeom>
        </p:spPr>
        <p:txBody>
          <a:bodyPr wrap="square">
            <a:spAutoFit/>
          </a:bodyPr>
          <a:lstStyle/>
          <a:p>
            <a:pPr algn="just"/>
            <a:r>
              <a:rPr lang="en-US" sz="1600" dirty="0">
                <a:solidFill>
                  <a:srgbClr val="333333"/>
                </a:solidFill>
                <a:latin typeface="Times New Roman" panose="02020603050405020304" pitchFamily="18" charset="0"/>
                <a:cs typeface="Times New Roman" panose="02020603050405020304" pitchFamily="18" charset="0"/>
              </a:rPr>
              <a:t>While WPA3 is a significant step forward, it has shown Vulnerabilities in its first year of activity. WPA3’s handshake process (nicknamed Dragonfly) has been affected by password partitioning attacks, which can allow network attackers to steal passcodes and phrases under the right conditions using side-channel attacks.</a:t>
            </a:r>
          </a:p>
          <a:p>
            <a:pPr algn="just"/>
            <a:endParaRPr lang="en-US" sz="1600" dirty="0">
              <a:solidFill>
                <a:srgbClr val="333333"/>
              </a:solidFill>
              <a:latin typeface="Times New Roman" panose="02020603050405020304" pitchFamily="18" charset="0"/>
              <a:cs typeface="Times New Roman" panose="02020603050405020304" pitchFamily="18" charset="0"/>
            </a:endParaRPr>
          </a:p>
          <a:p>
            <a:pPr algn="just"/>
            <a:r>
              <a:rPr lang="en-US" sz="1600" dirty="0">
                <a:solidFill>
                  <a:srgbClr val="333333"/>
                </a:solidFill>
                <a:latin typeface="Times New Roman" panose="02020603050405020304" pitchFamily="18" charset="0"/>
                <a:cs typeface="Times New Roman" panose="02020603050405020304" pitchFamily="18" charset="0"/>
              </a:rPr>
              <a:t>Even with patches, some technologies still lack the ability to enforce WPA3 standards unless the network infrastructure they’re connected to also supports this updated protocol. This lack of updated connectivity and compatibility has the potential to create security gaps and decreased enterprise adoption of WPA3-enabled technologies</a:t>
            </a:r>
            <a:r>
              <a:rPr lang="en-US" sz="1350" dirty="0">
                <a:solidFill>
                  <a:srgbClr val="333333"/>
                </a:solidFill>
                <a:latin typeface="PT Serif"/>
              </a:rPr>
              <a:t>.</a:t>
            </a:r>
          </a:p>
        </p:txBody>
      </p:sp>
      <p:sp>
        <p:nvSpPr>
          <p:cNvPr id="3" name="Slide Number Placeholder 2">
            <a:extLst>
              <a:ext uri="{FF2B5EF4-FFF2-40B4-BE49-F238E27FC236}">
                <a16:creationId xmlns:a16="http://schemas.microsoft.com/office/drawing/2014/main" id="{1FC57E10-2FCE-53AF-6C0B-E5FE5F3D1707}"/>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custDataLst>
      <p:tags r:id="rId1"/>
    </p:custDataLst>
    <p:extLst>
      <p:ext uri="{BB962C8B-B14F-4D97-AF65-F5344CB8AC3E}">
        <p14:creationId xmlns:p14="http://schemas.microsoft.com/office/powerpoint/2010/main" val="1974614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65CD-9BF4-4D6F-9BAE-21D3359630A7}"/>
              </a:ext>
            </a:extLst>
          </p:cNvPr>
          <p:cNvSpPr>
            <a:spLocks noGrp="1"/>
          </p:cNvSpPr>
          <p:nvPr>
            <p:ph type="title"/>
          </p:nvPr>
        </p:nvSpPr>
        <p:spPr>
          <a:xfrm>
            <a:off x="982133" y="457201"/>
            <a:ext cx="7704667" cy="883567"/>
          </a:xfrm>
        </p:spPr>
        <p:txBody>
          <a:bodyPr/>
          <a:lstStyle/>
          <a:p>
            <a:r>
              <a:rPr lang="en-IE" dirty="0"/>
              <a:t>WLAN STANDARDS</a:t>
            </a:r>
          </a:p>
        </p:txBody>
      </p:sp>
      <p:pic>
        <p:nvPicPr>
          <p:cNvPr id="3" name="Picture 2">
            <a:extLst>
              <a:ext uri="{FF2B5EF4-FFF2-40B4-BE49-F238E27FC236}">
                <a16:creationId xmlns:a16="http://schemas.microsoft.com/office/drawing/2014/main" id="{64248D45-818E-44F5-BDFC-4E1B52D671CD}"/>
              </a:ext>
            </a:extLst>
          </p:cNvPr>
          <p:cNvPicPr>
            <a:picLocks noChangeAspect="1"/>
          </p:cNvPicPr>
          <p:nvPr/>
        </p:nvPicPr>
        <p:blipFill>
          <a:blip r:embed="rId3"/>
          <a:stretch>
            <a:fillRect/>
          </a:stretch>
        </p:blipFill>
        <p:spPr>
          <a:xfrm>
            <a:off x="3491880" y="1196752"/>
            <a:ext cx="2509803" cy="2691880"/>
          </a:xfrm>
          <a:prstGeom prst="rect">
            <a:avLst/>
          </a:prstGeom>
        </p:spPr>
      </p:pic>
      <p:pic>
        <p:nvPicPr>
          <p:cNvPr id="4" name="Picture 3">
            <a:extLst>
              <a:ext uri="{FF2B5EF4-FFF2-40B4-BE49-F238E27FC236}">
                <a16:creationId xmlns:a16="http://schemas.microsoft.com/office/drawing/2014/main" id="{8C89BD3A-950E-4B79-A730-A8579CA86700}"/>
              </a:ext>
            </a:extLst>
          </p:cNvPr>
          <p:cNvPicPr>
            <a:picLocks noChangeAspect="1"/>
          </p:cNvPicPr>
          <p:nvPr/>
        </p:nvPicPr>
        <p:blipFill>
          <a:blip r:embed="rId4"/>
          <a:stretch>
            <a:fillRect/>
          </a:stretch>
        </p:blipFill>
        <p:spPr>
          <a:xfrm>
            <a:off x="2483768" y="4149080"/>
            <a:ext cx="5037072" cy="2352153"/>
          </a:xfrm>
          <a:prstGeom prst="rect">
            <a:avLst/>
          </a:prstGeom>
        </p:spPr>
      </p:pic>
      <p:sp>
        <p:nvSpPr>
          <p:cNvPr id="5" name="Slide Number Placeholder 4">
            <a:extLst>
              <a:ext uri="{FF2B5EF4-FFF2-40B4-BE49-F238E27FC236}">
                <a16:creationId xmlns:a16="http://schemas.microsoft.com/office/drawing/2014/main" id="{D4B875A1-7466-C594-EB06-6F79EC835468}"/>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custDataLst>
      <p:tags r:id="rId1"/>
    </p:custDataLst>
    <p:extLst>
      <p:ext uri="{BB962C8B-B14F-4D97-AF65-F5344CB8AC3E}">
        <p14:creationId xmlns:p14="http://schemas.microsoft.com/office/powerpoint/2010/main" val="1849262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65CD-9BF4-4D6F-9BAE-21D3359630A7}"/>
              </a:ext>
            </a:extLst>
          </p:cNvPr>
          <p:cNvSpPr>
            <a:spLocks noGrp="1"/>
          </p:cNvSpPr>
          <p:nvPr>
            <p:ph type="title"/>
          </p:nvPr>
        </p:nvSpPr>
        <p:spPr>
          <a:xfrm>
            <a:off x="982133" y="457201"/>
            <a:ext cx="7704667" cy="883567"/>
          </a:xfrm>
        </p:spPr>
        <p:txBody>
          <a:bodyPr/>
          <a:lstStyle/>
          <a:p>
            <a:r>
              <a:rPr lang="en-IE" dirty="0"/>
              <a:t>Wireless Security</a:t>
            </a:r>
          </a:p>
        </p:txBody>
      </p:sp>
      <p:pic>
        <p:nvPicPr>
          <p:cNvPr id="4" name="Picture 3">
            <a:extLst>
              <a:ext uri="{FF2B5EF4-FFF2-40B4-BE49-F238E27FC236}">
                <a16:creationId xmlns:a16="http://schemas.microsoft.com/office/drawing/2014/main" id="{04BF2734-5E15-4EFD-9275-601A430C0994}"/>
              </a:ext>
            </a:extLst>
          </p:cNvPr>
          <p:cNvPicPr>
            <a:picLocks noChangeAspect="1"/>
          </p:cNvPicPr>
          <p:nvPr/>
        </p:nvPicPr>
        <p:blipFill>
          <a:blip r:embed="rId3"/>
          <a:stretch>
            <a:fillRect/>
          </a:stretch>
        </p:blipFill>
        <p:spPr>
          <a:xfrm>
            <a:off x="2483768" y="1394930"/>
            <a:ext cx="5393868" cy="5253969"/>
          </a:xfrm>
          <a:prstGeom prst="rect">
            <a:avLst/>
          </a:prstGeom>
        </p:spPr>
      </p:pic>
      <p:sp>
        <p:nvSpPr>
          <p:cNvPr id="3" name="Slide Number Placeholder 2">
            <a:extLst>
              <a:ext uri="{FF2B5EF4-FFF2-40B4-BE49-F238E27FC236}">
                <a16:creationId xmlns:a16="http://schemas.microsoft.com/office/drawing/2014/main" id="{97714B2B-21A7-0A6D-09D9-F9B7E85C4A46}"/>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custDataLst>
      <p:tags r:id="rId1"/>
    </p:custDataLst>
    <p:extLst>
      <p:ext uri="{BB962C8B-B14F-4D97-AF65-F5344CB8AC3E}">
        <p14:creationId xmlns:p14="http://schemas.microsoft.com/office/powerpoint/2010/main" val="2802770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1CC9-E08D-42CE-AD71-A451894D1879}"/>
              </a:ext>
            </a:extLst>
          </p:cNvPr>
          <p:cNvSpPr>
            <a:spLocks noGrp="1"/>
          </p:cNvSpPr>
          <p:nvPr>
            <p:ph type="title"/>
          </p:nvPr>
        </p:nvSpPr>
        <p:spPr>
          <a:xfrm>
            <a:off x="859585" y="116632"/>
            <a:ext cx="7704667" cy="1981200"/>
          </a:xfrm>
        </p:spPr>
        <p:txBody>
          <a:bodyPr/>
          <a:lstStyle/>
          <a:p>
            <a:r>
              <a:rPr lang="en-US" dirty="0"/>
              <a:t>Wi-Fi 6 is coming   - - - &gt;</a:t>
            </a:r>
            <a:endParaRPr lang="en-IE" dirty="0"/>
          </a:p>
        </p:txBody>
      </p:sp>
      <p:sp>
        <p:nvSpPr>
          <p:cNvPr id="3" name="Rectangle 2">
            <a:extLst>
              <a:ext uri="{FF2B5EF4-FFF2-40B4-BE49-F238E27FC236}">
                <a16:creationId xmlns:a16="http://schemas.microsoft.com/office/drawing/2014/main" id="{E8B75748-B356-4F73-AF63-6011DCC20EB3}"/>
              </a:ext>
            </a:extLst>
          </p:cNvPr>
          <p:cNvSpPr/>
          <p:nvPr/>
        </p:nvSpPr>
        <p:spPr>
          <a:xfrm>
            <a:off x="835584" y="1513091"/>
            <a:ext cx="7728668" cy="3831818"/>
          </a:xfrm>
          <a:prstGeom prst="rect">
            <a:avLst/>
          </a:prstGeom>
        </p:spPr>
        <p:txBody>
          <a:bodyPr wrap="square">
            <a:spAutoFit/>
          </a:bodyPr>
          <a:lstStyle/>
          <a:p>
            <a:pPr algn="just"/>
            <a:r>
              <a:rPr lang="en-US" sz="1350" dirty="0">
                <a:solidFill>
                  <a:srgbClr val="595959"/>
                </a:solidFill>
                <a:latin typeface="Poppins"/>
              </a:rPr>
              <a:t>Wi-Fi 6 is the next-generation wireless Wi-Fi® based on the latest 802.11ax technology. The technology will still be called 802.11ax, but the devices that are compatible with the new standard will be called Wi-Fi 6 compatible. Here’s a quick explanation of what previous versions of Wi-Fi® are called;</a:t>
            </a:r>
          </a:p>
          <a:p>
            <a:pPr algn="just"/>
            <a:endParaRPr lang="en-US" sz="1350" dirty="0">
              <a:solidFill>
                <a:srgbClr val="595959"/>
              </a:solidFill>
              <a:latin typeface="Poppins"/>
            </a:endParaRPr>
          </a:p>
          <a:p>
            <a:pPr algn="just">
              <a:buFont typeface="Arial" panose="020B0604020202020204" pitchFamily="34" charset="0"/>
              <a:buChar char="•"/>
            </a:pPr>
            <a:r>
              <a:rPr lang="en-US" sz="1350" dirty="0">
                <a:solidFill>
                  <a:srgbClr val="595959"/>
                </a:solidFill>
                <a:latin typeface="Poppins"/>
              </a:rPr>
              <a:t>Wi-Fi 6 is used to identify devices that support 802.11ax technology</a:t>
            </a:r>
          </a:p>
          <a:p>
            <a:pPr algn="just">
              <a:buFont typeface="Arial" panose="020B0604020202020204" pitchFamily="34" charset="0"/>
              <a:buChar char="•"/>
            </a:pPr>
            <a:r>
              <a:rPr lang="en-US" sz="1350" dirty="0">
                <a:solidFill>
                  <a:srgbClr val="595959"/>
                </a:solidFill>
                <a:latin typeface="Poppins"/>
              </a:rPr>
              <a:t>Wi-Fi 5 is used to identify devices that support 802.11ac technology</a:t>
            </a:r>
          </a:p>
          <a:p>
            <a:pPr algn="just">
              <a:buFont typeface="Arial" panose="020B0604020202020204" pitchFamily="34" charset="0"/>
              <a:buChar char="•"/>
            </a:pPr>
            <a:r>
              <a:rPr lang="en-US" sz="1350" dirty="0">
                <a:solidFill>
                  <a:srgbClr val="595959"/>
                </a:solidFill>
                <a:latin typeface="Poppins"/>
              </a:rPr>
              <a:t>Wi-Fi 4 is used to identify devices that support 802.11n technology</a:t>
            </a:r>
          </a:p>
          <a:p>
            <a:pPr algn="just">
              <a:buFont typeface="Arial" panose="020B0604020202020204" pitchFamily="34" charset="0"/>
              <a:buChar char="•"/>
            </a:pPr>
            <a:endParaRPr lang="en-US" sz="1350" dirty="0">
              <a:solidFill>
                <a:srgbClr val="595959"/>
              </a:solidFill>
              <a:latin typeface="Poppins"/>
            </a:endParaRPr>
          </a:p>
          <a:p>
            <a:pPr algn="just"/>
            <a:r>
              <a:rPr lang="en-US" sz="1350" dirty="0">
                <a:solidFill>
                  <a:srgbClr val="595959"/>
                </a:solidFill>
                <a:latin typeface="Poppins"/>
              </a:rPr>
              <a:t>Wi-Fi 6 comes with many advantages when compared to the previous versions. With the latest option users will enjoy faster speeds, and an increased amount of possible connections passing through a device and will generally deliver better experiences to users using Wi-Fi. The latest Wi-Fi 6 will be backwards compatible and would still work with Wi-Fi 4 and Wi-Fi 5 devices. However, we wanted to highlight that only Wi-Fi 6-compatible equipment such as the latest tablets, phones, notebooks, thermostats, and video cameras will be the only ones able to take full advantage of the new technology. So when you are purchasing your next router, laptop, or smartphone, look for the Wi-Fi CERTIFIED 6™ mark.</a:t>
            </a:r>
          </a:p>
        </p:txBody>
      </p:sp>
      <p:pic>
        <p:nvPicPr>
          <p:cNvPr id="4" name="Picture 3">
            <a:extLst>
              <a:ext uri="{FF2B5EF4-FFF2-40B4-BE49-F238E27FC236}">
                <a16:creationId xmlns:a16="http://schemas.microsoft.com/office/drawing/2014/main" id="{2E1F465F-D431-4990-9E93-711377C7A5F7}"/>
              </a:ext>
            </a:extLst>
          </p:cNvPr>
          <p:cNvPicPr>
            <a:picLocks noChangeAspect="1"/>
          </p:cNvPicPr>
          <p:nvPr/>
        </p:nvPicPr>
        <p:blipFill>
          <a:blip r:embed="rId3"/>
          <a:stretch>
            <a:fillRect/>
          </a:stretch>
        </p:blipFill>
        <p:spPr>
          <a:xfrm>
            <a:off x="6228184" y="91951"/>
            <a:ext cx="2232732" cy="1170524"/>
          </a:xfrm>
          <a:prstGeom prst="rect">
            <a:avLst/>
          </a:prstGeom>
        </p:spPr>
      </p:pic>
      <p:sp>
        <p:nvSpPr>
          <p:cNvPr id="5" name="Slide Number Placeholder 4">
            <a:extLst>
              <a:ext uri="{FF2B5EF4-FFF2-40B4-BE49-F238E27FC236}">
                <a16:creationId xmlns:a16="http://schemas.microsoft.com/office/drawing/2014/main" id="{D724109C-EB3F-8FFF-87E4-37FC90C8892F}"/>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7" name="TextBox 6">
            <a:extLst>
              <a:ext uri="{FF2B5EF4-FFF2-40B4-BE49-F238E27FC236}">
                <a16:creationId xmlns:a16="http://schemas.microsoft.com/office/drawing/2014/main" id="{634A4F7A-E026-D0D6-ACAE-F08B3D107CD5}"/>
              </a:ext>
            </a:extLst>
          </p:cNvPr>
          <p:cNvSpPr txBox="1"/>
          <p:nvPr/>
        </p:nvSpPr>
        <p:spPr>
          <a:xfrm>
            <a:off x="835584" y="5292263"/>
            <a:ext cx="7609864" cy="369332"/>
          </a:xfrm>
          <a:prstGeom prst="rect">
            <a:avLst/>
          </a:prstGeom>
          <a:noFill/>
        </p:spPr>
        <p:txBody>
          <a:bodyPr wrap="square">
            <a:spAutoFit/>
          </a:bodyPr>
          <a:lstStyle/>
          <a:p>
            <a:r>
              <a:rPr lang="en-IE" dirty="0"/>
              <a:t>https://www.intel.com/content/www/us/en/gaming/resources/wifi-6.html</a:t>
            </a:r>
          </a:p>
        </p:txBody>
      </p:sp>
      <p:sp>
        <p:nvSpPr>
          <p:cNvPr id="9" name="TextBox 8">
            <a:extLst>
              <a:ext uri="{FF2B5EF4-FFF2-40B4-BE49-F238E27FC236}">
                <a16:creationId xmlns:a16="http://schemas.microsoft.com/office/drawing/2014/main" id="{E474E3C4-CBBB-D3DC-F07B-58A1926547BD}"/>
              </a:ext>
            </a:extLst>
          </p:cNvPr>
          <p:cNvSpPr txBox="1"/>
          <p:nvPr/>
        </p:nvSpPr>
        <p:spPr>
          <a:xfrm>
            <a:off x="850353" y="5642261"/>
            <a:ext cx="7250040" cy="369332"/>
          </a:xfrm>
          <a:prstGeom prst="rect">
            <a:avLst/>
          </a:prstGeom>
          <a:noFill/>
        </p:spPr>
        <p:txBody>
          <a:bodyPr wrap="square">
            <a:spAutoFit/>
          </a:bodyPr>
          <a:lstStyle/>
          <a:p>
            <a:r>
              <a:rPr lang="en-IE" dirty="0"/>
              <a:t>https://youtu.be/B5N4_VD4nho?si=oQlwCjHgY3nTHNJ8</a:t>
            </a:r>
          </a:p>
        </p:txBody>
      </p:sp>
      <p:sp>
        <p:nvSpPr>
          <p:cNvPr id="11" name="TextBox 10">
            <a:extLst>
              <a:ext uri="{FF2B5EF4-FFF2-40B4-BE49-F238E27FC236}">
                <a16:creationId xmlns:a16="http://schemas.microsoft.com/office/drawing/2014/main" id="{FB8A9CD6-2070-ACDB-2CFF-F98C8DF83BE2}"/>
              </a:ext>
            </a:extLst>
          </p:cNvPr>
          <p:cNvSpPr txBox="1"/>
          <p:nvPr/>
        </p:nvSpPr>
        <p:spPr>
          <a:xfrm>
            <a:off x="286949" y="5958947"/>
            <a:ext cx="8533523" cy="923330"/>
          </a:xfrm>
          <a:prstGeom prst="rect">
            <a:avLst/>
          </a:prstGeom>
          <a:noFill/>
        </p:spPr>
        <p:txBody>
          <a:bodyPr wrap="square">
            <a:spAutoFit/>
          </a:bodyPr>
          <a:lstStyle/>
          <a:p>
            <a:r>
              <a:rPr lang="en-IE" dirty="0"/>
              <a:t>https://www.truecable.com/blogs/cable-academy/wifi-7-vs-wifi-6-whats-the-difference?srsltid=AfmBOooRN8XUNepg1VMjsPc3fIAvSE2T-svCnf4rLKohoTEMqvyKs0kE</a:t>
            </a:r>
          </a:p>
        </p:txBody>
      </p:sp>
    </p:spTree>
    <p:custDataLst>
      <p:tags r:id="rId1"/>
    </p:custDataLst>
    <p:extLst>
      <p:ext uri="{BB962C8B-B14F-4D97-AF65-F5344CB8AC3E}">
        <p14:creationId xmlns:p14="http://schemas.microsoft.com/office/powerpoint/2010/main" val="3666934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0A98-79C8-4567-8CF2-ED0C79F7A352}"/>
              </a:ext>
            </a:extLst>
          </p:cNvPr>
          <p:cNvSpPr>
            <a:spLocks noGrp="1"/>
          </p:cNvSpPr>
          <p:nvPr>
            <p:ph type="title"/>
          </p:nvPr>
        </p:nvSpPr>
        <p:spPr>
          <a:xfrm>
            <a:off x="628650" y="1131094"/>
            <a:ext cx="7886700" cy="668386"/>
          </a:xfrm>
        </p:spPr>
        <p:txBody>
          <a:bodyPr>
            <a:normAutofit fontScale="90000"/>
          </a:bodyPr>
          <a:lstStyle/>
          <a:p>
            <a:r>
              <a:rPr lang="en-US" b="1" dirty="0">
                <a:hlinkClick r:id="rId3"/>
              </a:rPr>
              <a:t>Wi-Fi 6: What’s Different, and Why it Matters</a:t>
            </a:r>
            <a:endParaRPr lang="en-IE" dirty="0"/>
          </a:p>
        </p:txBody>
      </p:sp>
      <p:pic>
        <p:nvPicPr>
          <p:cNvPr id="3" name="Picture 2">
            <a:extLst>
              <a:ext uri="{FF2B5EF4-FFF2-40B4-BE49-F238E27FC236}">
                <a16:creationId xmlns:a16="http://schemas.microsoft.com/office/drawing/2014/main" id="{032485C6-D26E-43FD-AE13-B6E0A390D225}"/>
              </a:ext>
            </a:extLst>
          </p:cNvPr>
          <p:cNvPicPr>
            <a:picLocks noChangeAspect="1"/>
          </p:cNvPicPr>
          <p:nvPr/>
        </p:nvPicPr>
        <p:blipFill>
          <a:blip r:embed="rId4"/>
          <a:stretch>
            <a:fillRect/>
          </a:stretch>
        </p:blipFill>
        <p:spPr>
          <a:xfrm>
            <a:off x="1126230" y="1969998"/>
            <a:ext cx="6772275" cy="3729038"/>
          </a:xfrm>
          <a:prstGeom prst="rect">
            <a:avLst/>
          </a:prstGeom>
        </p:spPr>
      </p:pic>
      <p:sp>
        <p:nvSpPr>
          <p:cNvPr id="4" name="Slide Number Placeholder 3">
            <a:extLst>
              <a:ext uri="{FF2B5EF4-FFF2-40B4-BE49-F238E27FC236}">
                <a16:creationId xmlns:a16="http://schemas.microsoft.com/office/drawing/2014/main" id="{C27B1B0C-6B79-D16B-DA18-405B982243EF}"/>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custDataLst>
      <p:tags r:id="rId1"/>
    </p:custDataLst>
    <p:extLst>
      <p:ext uri="{BB962C8B-B14F-4D97-AF65-F5344CB8AC3E}">
        <p14:creationId xmlns:p14="http://schemas.microsoft.com/office/powerpoint/2010/main" val="539862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79FC1-0BB0-43E4-A12B-51F733D2EA49}"/>
              </a:ext>
            </a:extLst>
          </p:cNvPr>
          <p:cNvSpPr>
            <a:spLocks noGrp="1"/>
          </p:cNvSpPr>
          <p:nvPr>
            <p:ph type="title"/>
          </p:nvPr>
        </p:nvSpPr>
        <p:spPr>
          <a:xfrm>
            <a:off x="982133" y="457201"/>
            <a:ext cx="7550307" cy="595535"/>
          </a:xfrm>
        </p:spPr>
        <p:txBody>
          <a:bodyPr>
            <a:normAutofit fontScale="90000"/>
          </a:bodyPr>
          <a:lstStyle/>
          <a:p>
            <a:r>
              <a:rPr lang="en-US" dirty="0"/>
              <a:t>Benefits</a:t>
            </a:r>
            <a:endParaRPr lang="en-IE" dirty="0"/>
          </a:p>
        </p:txBody>
      </p:sp>
      <p:sp>
        <p:nvSpPr>
          <p:cNvPr id="3" name="Rectangle 2">
            <a:extLst>
              <a:ext uri="{FF2B5EF4-FFF2-40B4-BE49-F238E27FC236}">
                <a16:creationId xmlns:a16="http://schemas.microsoft.com/office/drawing/2014/main" id="{7F6AD9A2-DF88-4170-8985-E26C229C71E6}"/>
              </a:ext>
            </a:extLst>
          </p:cNvPr>
          <p:cNvSpPr/>
          <p:nvPr/>
        </p:nvSpPr>
        <p:spPr>
          <a:xfrm>
            <a:off x="1086286" y="1124744"/>
            <a:ext cx="7806194" cy="5016758"/>
          </a:xfrm>
          <a:prstGeom prst="rect">
            <a:avLst/>
          </a:prstGeom>
        </p:spPr>
        <p:txBody>
          <a:bodyPr wrap="square">
            <a:spAutoFit/>
          </a:bodyPr>
          <a:lstStyle/>
          <a:p>
            <a:pPr fontAlgn="base"/>
            <a:r>
              <a:rPr lang="en-US" sz="1600" b="1" dirty="0">
                <a:solidFill>
                  <a:srgbClr val="333333"/>
                </a:solidFill>
                <a:latin typeface="+mj-lt"/>
              </a:rPr>
              <a:t>Wi-Fi 6</a:t>
            </a:r>
            <a:r>
              <a:rPr lang="en-US" sz="1600" dirty="0">
                <a:solidFill>
                  <a:srgbClr val="333333"/>
                </a:solidFill>
                <a:latin typeface="+mj-lt"/>
              </a:rPr>
              <a:t> brings in significant improvements through key enabling technologies such as MU-MIMO &amp; OFDMA to achieve faster and highly optimized Wi-Fi performance. Let’s take a closer look at some of the advantages of using Wi-Fi 6 technology:</a:t>
            </a:r>
          </a:p>
          <a:p>
            <a:pPr fontAlgn="base"/>
            <a:endParaRPr lang="en-US" sz="1600" dirty="0">
              <a:solidFill>
                <a:srgbClr val="333333"/>
              </a:solidFill>
              <a:latin typeface="+mj-lt"/>
            </a:endParaRPr>
          </a:p>
          <a:p>
            <a:pPr fontAlgn="base"/>
            <a:r>
              <a:rPr lang="en-US" sz="1600" dirty="0">
                <a:solidFill>
                  <a:srgbClr val="333333"/>
                </a:solidFill>
                <a:latin typeface="+mj-lt"/>
              </a:rPr>
              <a:t>Increased capacity and higher data rates: With 1024QAM, Wi-Fi 6 can deliver a 25% increase in capacity over 256QAM, as in previous Wi-Fi generations, particularly at close distances..   </a:t>
            </a:r>
          </a:p>
          <a:p>
            <a:pPr fontAlgn="base"/>
            <a:r>
              <a:rPr lang="en-US" sz="1600" dirty="0">
                <a:solidFill>
                  <a:srgbClr val="333333"/>
                </a:solidFill>
                <a:latin typeface="+mj-lt"/>
              </a:rPr>
              <a:t>Simultaneous Multi-user operations: Wi-Fi 6 is capable of reducing congestion in the network by allowing more devices to connect. It is enabled through </a:t>
            </a:r>
            <a:r>
              <a:rPr lang="en-US" sz="1600" dirty="0">
                <a:solidFill>
                  <a:srgbClr val="333333"/>
                </a:solidFill>
                <a:latin typeface="+mj-lt"/>
                <a:hlinkClick r:id="rId3"/>
              </a:rPr>
              <a:t>MU-MIMO</a:t>
            </a:r>
            <a:r>
              <a:rPr lang="en-US" sz="1600" dirty="0">
                <a:solidFill>
                  <a:srgbClr val="333333"/>
                </a:solidFill>
                <a:latin typeface="+mj-lt"/>
              </a:rPr>
              <a:t> technology and OFDMA. </a:t>
            </a:r>
          </a:p>
          <a:p>
            <a:pPr fontAlgn="base"/>
            <a:r>
              <a:rPr lang="en-US" sz="1600" dirty="0">
                <a:solidFill>
                  <a:srgbClr val="333333"/>
                </a:solidFill>
                <a:latin typeface="+mj-lt"/>
              </a:rPr>
              <a:t>Improved power efficiency: Target Wake Time (TWT), a feature in Wi-Fi 6 networks, lets routers schedule check-in times with devices. This allows devices to plan communications with a router in advance, thus reducing the amount of time they need to keep their antennas powered on to transmit and search for signals. It improves the battery life of devices and routers for low-power Wi-Fi devices. The TWT mechanism was originally introduced in the IEEE 802.11ah amendment. </a:t>
            </a:r>
          </a:p>
          <a:p>
            <a:pPr fontAlgn="base"/>
            <a:r>
              <a:rPr lang="en-US" sz="1600" dirty="0">
                <a:solidFill>
                  <a:srgbClr val="333333"/>
                </a:solidFill>
                <a:latin typeface="+mj-lt"/>
              </a:rPr>
              <a:t>Performance in hyper-dense environments: Multiple Access Points deployed in dense device environments can collectively deliver the desired QoS to clients with diverse usage profiles in Wi-Fi 6. It can significantly increase the aggregate wireless network throughput to address high-density venues such as stadiums, auditoriums, retail chains, malls, etc.</a:t>
            </a:r>
          </a:p>
        </p:txBody>
      </p:sp>
      <p:sp>
        <p:nvSpPr>
          <p:cNvPr id="4" name="Slide Number Placeholder 3">
            <a:extLst>
              <a:ext uri="{FF2B5EF4-FFF2-40B4-BE49-F238E27FC236}">
                <a16:creationId xmlns:a16="http://schemas.microsoft.com/office/drawing/2014/main" id="{8BE3C6E5-3416-8FBE-899F-70E4C9BE3C64}"/>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custDataLst>
      <p:tags r:id="rId1"/>
    </p:custDataLst>
    <p:extLst>
      <p:ext uri="{BB962C8B-B14F-4D97-AF65-F5344CB8AC3E}">
        <p14:creationId xmlns:p14="http://schemas.microsoft.com/office/powerpoint/2010/main" val="4204413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9CAE-7EFC-4F62-BDB9-225C03BA0D29}"/>
              </a:ext>
            </a:extLst>
          </p:cNvPr>
          <p:cNvSpPr>
            <a:spLocks noGrp="1"/>
          </p:cNvSpPr>
          <p:nvPr>
            <p:ph type="title"/>
          </p:nvPr>
        </p:nvSpPr>
        <p:spPr/>
        <p:txBody>
          <a:bodyPr/>
          <a:lstStyle/>
          <a:p>
            <a:r>
              <a:rPr lang="en-IE" dirty="0"/>
              <a:t>Types of Wireless Attacks</a:t>
            </a:r>
          </a:p>
        </p:txBody>
      </p:sp>
      <p:sp>
        <p:nvSpPr>
          <p:cNvPr id="3" name="Rectangle 2">
            <a:extLst>
              <a:ext uri="{FF2B5EF4-FFF2-40B4-BE49-F238E27FC236}">
                <a16:creationId xmlns:a16="http://schemas.microsoft.com/office/drawing/2014/main" id="{A28C4FDC-BF98-425A-99BC-9DEBCB7A1B51}"/>
              </a:ext>
            </a:extLst>
          </p:cNvPr>
          <p:cNvSpPr/>
          <p:nvPr/>
        </p:nvSpPr>
        <p:spPr>
          <a:xfrm>
            <a:off x="2051720" y="2348880"/>
            <a:ext cx="5760640" cy="2885405"/>
          </a:xfrm>
          <a:prstGeom prst="rect">
            <a:avLst/>
          </a:prstGeom>
        </p:spPr>
        <p:txBody>
          <a:bodyPr wrap="square">
            <a:spAutoFit/>
          </a:bodyPr>
          <a:lstStyle/>
          <a:p>
            <a:pPr marL="214313" indent="-214313" fontAlgn="base">
              <a:buFont typeface="Arial" panose="020B0604020202020204" pitchFamily="34" charset="0"/>
              <a:buChar char="•"/>
            </a:pPr>
            <a:r>
              <a:rPr lang="en-US" sz="2400" dirty="0">
                <a:solidFill>
                  <a:srgbClr val="333333"/>
                </a:solidFill>
                <a:latin typeface="Open Sans" panose="020B0606030504020204" pitchFamily="34" charset="0"/>
              </a:rPr>
              <a:t>Fake Wi-Fi Access Points, Evil Twins, and Man in the Middle Attacks</a:t>
            </a:r>
          </a:p>
          <a:p>
            <a:pPr marL="214313" indent="-214313" fontAlgn="base">
              <a:buFont typeface="Arial" panose="020B0604020202020204" pitchFamily="34" charset="0"/>
              <a:buChar char="•"/>
            </a:pPr>
            <a:r>
              <a:rPr lang="en-US" sz="2400" dirty="0"/>
              <a:t>Packet Sniffing: Interception of Unencrypted Traffic</a:t>
            </a:r>
          </a:p>
          <a:p>
            <a:pPr marL="214313" indent="-214313" fontAlgn="base">
              <a:buFont typeface="Arial" panose="020B0604020202020204" pitchFamily="34" charset="0"/>
              <a:buChar char="•"/>
            </a:pPr>
            <a:r>
              <a:rPr lang="en-IE" sz="2400" dirty="0"/>
              <a:t>Wardriving</a:t>
            </a:r>
          </a:p>
          <a:p>
            <a:pPr marL="214313" indent="-214313" fontAlgn="base">
              <a:buFont typeface="Arial" panose="020B0604020202020204" pitchFamily="34" charset="0"/>
              <a:buChar char="•"/>
            </a:pPr>
            <a:r>
              <a:rPr lang="en-IE" sz="2400" dirty="0" err="1"/>
              <a:t>Warshipping</a:t>
            </a:r>
            <a:endParaRPr lang="en-IE" sz="2400" dirty="0"/>
          </a:p>
          <a:p>
            <a:pPr marL="214313" indent="-214313" fontAlgn="base">
              <a:buFont typeface="Arial" panose="020B0604020202020204" pitchFamily="34" charset="0"/>
              <a:buChar char="•"/>
            </a:pPr>
            <a:r>
              <a:rPr lang="en-IE" sz="2400" dirty="0"/>
              <a:t>MAC Spoofing</a:t>
            </a:r>
          </a:p>
          <a:p>
            <a:pPr marL="214313" indent="-214313" fontAlgn="base">
              <a:buFont typeface="Arial" panose="020B0604020202020204" pitchFamily="34" charset="0"/>
              <a:buChar char="•"/>
            </a:pPr>
            <a:endParaRPr lang="en-US" sz="1350" dirty="0">
              <a:solidFill>
                <a:srgbClr val="333333"/>
              </a:solidFill>
              <a:latin typeface="Open Sans" panose="020B0606030504020204" pitchFamily="34" charset="0"/>
            </a:endParaRPr>
          </a:p>
        </p:txBody>
      </p:sp>
      <p:sp>
        <p:nvSpPr>
          <p:cNvPr id="4" name="Slide Number Placeholder 3">
            <a:extLst>
              <a:ext uri="{FF2B5EF4-FFF2-40B4-BE49-F238E27FC236}">
                <a16:creationId xmlns:a16="http://schemas.microsoft.com/office/drawing/2014/main" id="{2D809B98-6A47-82AA-3DB1-4F857887117E}"/>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custDataLst>
      <p:tags r:id="rId1"/>
    </p:custDataLst>
    <p:extLst>
      <p:ext uri="{BB962C8B-B14F-4D97-AF65-F5344CB8AC3E}">
        <p14:creationId xmlns:p14="http://schemas.microsoft.com/office/powerpoint/2010/main" val="3250437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E7FCB-57B7-4F17-9CFB-A012F569DD6A}"/>
              </a:ext>
            </a:extLst>
          </p:cNvPr>
          <p:cNvSpPr>
            <a:spLocks noGrp="1"/>
          </p:cNvSpPr>
          <p:nvPr>
            <p:ph type="title"/>
          </p:nvPr>
        </p:nvSpPr>
        <p:spPr>
          <a:xfrm>
            <a:off x="773685" y="1131094"/>
            <a:ext cx="7974779" cy="565253"/>
          </a:xfrm>
        </p:spPr>
        <p:txBody>
          <a:bodyPr>
            <a:normAutofit fontScale="90000"/>
          </a:bodyPr>
          <a:lstStyle/>
          <a:p>
            <a:r>
              <a:rPr lang="en-US" sz="2025" b="1" dirty="0">
                <a:solidFill>
                  <a:srgbClr val="333333"/>
                </a:solidFill>
                <a:latin typeface="Open Sans" panose="020B0606030504020204" pitchFamily="34" charset="0"/>
              </a:rPr>
              <a:t>Fake Wi-Fi Access Points, Evil Twins, and Man in the Middle Attacks</a:t>
            </a:r>
            <a:endParaRPr lang="en-IE" b="1" dirty="0"/>
          </a:p>
        </p:txBody>
      </p:sp>
      <p:sp>
        <p:nvSpPr>
          <p:cNvPr id="3" name="Rectangle 2">
            <a:extLst>
              <a:ext uri="{FF2B5EF4-FFF2-40B4-BE49-F238E27FC236}">
                <a16:creationId xmlns:a16="http://schemas.microsoft.com/office/drawing/2014/main" id="{BA608174-C4A5-4814-8CDC-E7BE0C3F4D48}"/>
              </a:ext>
            </a:extLst>
          </p:cNvPr>
          <p:cNvSpPr/>
          <p:nvPr/>
        </p:nvSpPr>
        <p:spPr>
          <a:xfrm>
            <a:off x="1061860" y="1844824"/>
            <a:ext cx="7398572" cy="3747180"/>
          </a:xfrm>
          <a:prstGeom prst="rect">
            <a:avLst/>
          </a:prstGeom>
        </p:spPr>
        <p:txBody>
          <a:bodyPr wrap="square">
            <a:spAutoFit/>
          </a:bodyPr>
          <a:lstStyle/>
          <a:p>
            <a:pPr algn="just" fontAlgn="base"/>
            <a:r>
              <a:rPr lang="en-US" sz="1600" dirty="0">
                <a:solidFill>
                  <a:srgbClr val="333333"/>
                </a:solidFill>
                <a:latin typeface="Times New Roman" panose="02020603050405020304" pitchFamily="18" charset="0"/>
                <a:cs typeface="Times New Roman" panose="02020603050405020304" pitchFamily="18" charset="0"/>
              </a:rPr>
              <a:t>Visitors to hotels, coffee shops and malls often connect to the free Wi-Fi on offer,</a:t>
            </a:r>
          </a:p>
          <a:p>
            <a:pPr algn="just" fontAlgn="base"/>
            <a:r>
              <a:rPr lang="en-US" sz="1600" dirty="0">
                <a:solidFill>
                  <a:srgbClr val="333333"/>
                </a:solidFill>
                <a:latin typeface="Times New Roman" panose="02020603050405020304" pitchFamily="18" charset="0"/>
                <a:cs typeface="Times New Roman" panose="02020603050405020304" pitchFamily="18" charset="0"/>
              </a:rPr>
              <a:t>but various studies have shown that care is not always taken when connecting. Customers often choose the Wi-Fi access point based on the SSID without checking it is the wireless network set up by a particular establishment for customer use.</a:t>
            </a:r>
          </a:p>
          <a:p>
            <a:pPr algn="just" fontAlgn="base"/>
            <a:endParaRPr lang="en-US" sz="1600" dirty="0">
              <a:solidFill>
                <a:srgbClr val="333333"/>
              </a:solidFill>
              <a:latin typeface="Times New Roman" panose="02020603050405020304" pitchFamily="18" charset="0"/>
              <a:cs typeface="Times New Roman" panose="02020603050405020304" pitchFamily="18" charset="0"/>
            </a:endParaRPr>
          </a:p>
          <a:p>
            <a:pPr algn="just" fontAlgn="base"/>
            <a:r>
              <a:rPr lang="en-US" sz="1600" dirty="0">
                <a:solidFill>
                  <a:srgbClr val="333333"/>
                </a:solidFill>
                <a:latin typeface="Times New Roman" panose="02020603050405020304" pitchFamily="18" charset="0"/>
                <a:cs typeface="Times New Roman" panose="02020603050405020304" pitchFamily="18" charset="0"/>
              </a:rPr>
              <a:t>Criminals can easily set up fake Wi-Fi access points,</a:t>
            </a:r>
          </a:p>
          <a:p>
            <a:pPr algn="just" fontAlgn="base"/>
            <a:r>
              <a:rPr lang="en-US" sz="1600" dirty="0">
                <a:solidFill>
                  <a:srgbClr val="333333"/>
                </a:solidFill>
                <a:latin typeface="Times New Roman" panose="02020603050405020304" pitchFamily="18" charset="0"/>
                <a:cs typeface="Times New Roman" panose="02020603050405020304" pitchFamily="18" charset="0"/>
              </a:rPr>
              <a:t>often using the name of the establishment in the SSID. An SSID called ‘Free Airport Wi-Fi’ would be enough to get many people to connect. When customers connect to these rogue Wi-Fi networks, they can still access the Internet, so are unlikely to realize anything is wrong. However, once connected to that network, everything they do online will be monitored by cybercriminals.</a:t>
            </a:r>
          </a:p>
          <a:p>
            <a:pPr algn="just" fontAlgn="base"/>
            <a:endParaRPr lang="en-US" sz="1600" dirty="0">
              <a:solidFill>
                <a:srgbClr val="333333"/>
              </a:solidFill>
              <a:latin typeface="Times New Roman" panose="02020603050405020304" pitchFamily="18" charset="0"/>
              <a:cs typeface="Times New Roman" panose="02020603050405020304" pitchFamily="18" charset="0"/>
            </a:endParaRPr>
          </a:p>
          <a:p>
            <a:pPr algn="just" fontAlgn="base"/>
            <a:r>
              <a:rPr lang="en-US" sz="1600" dirty="0">
                <a:solidFill>
                  <a:srgbClr val="333333"/>
                </a:solidFill>
                <a:latin typeface="Times New Roman" panose="02020603050405020304" pitchFamily="18" charset="0"/>
                <a:cs typeface="Times New Roman" panose="02020603050405020304" pitchFamily="18" charset="0"/>
              </a:rPr>
              <a:t>Sensitive information entered online, such as email addresses and passwords, credit card numbers, or banking credentials, can and will be stolen.</a:t>
            </a:r>
          </a:p>
          <a:p>
            <a:pPr algn="just" fontAlgn="base"/>
            <a:endParaRPr lang="en-US" sz="1350" dirty="0">
              <a:solidFill>
                <a:srgbClr val="333333"/>
              </a:solidFill>
              <a:latin typeface="Open Sans" panose="020B0606030504020204" pitchFamily="34" charset="0"/>
            </a:endParaRPr>
          </a:p>
        </p:txBody>
      </p:sp>
      <p:sp>
        <p:nvSpPr>
          <p:cNvPr id="4" name="Slide Number Placeholder 3">
            <a:extLst>
              <a:ext uri="{FF2B5EF4-FFF2-40B4-BE49-F238E27FC236}">
                <a16:creationId xmlns:a16="http://schemas.microsoft.com/office/drawing/2014/main" id="{C7E80944-14FE-53B7-C31D-C28FE58FCF6C}"/>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custDataLst>
      <p:tags r:id="rId1"/>
    </p:custDataLst>
    <p:extLst>
      <p:ext uri="{BB962C8B-B14F-4D97-AF65-F5344CB8AC3E}">
        <p14:creationId xmlns:p14="http://schemas.microsoft.com/office/powerpoint/2010/main" val="3721247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E7FCB-57B7-4F17-9CFB-A012F569DD6A}"/>
              </a:ext>
            </a:extLst>
          </p:cNvPr>
          <p:cNvSpPr>
            <a:spLocks noGrp="1"/>
          </p:cNvSpPr>
          <p:nvPr>
            <p:ph type="title"/>
          </p:nvPr>
        </p:nvSpPr>
        <p:spPr>
          <a:xfrm>
            <a:off x="845693" y="1131094"/>
            <a:ext cx="7974779" cy="565253"/>
          </a:xfrm>
        </p:spPr>
        <p:txBody>
          <a:bodyPr>
            <a:normAutofit fontScale="90000"/>
          </a:bodyPr>
          <a:lstStyle/>
          <a:p>
            <a:r>
              <a:rPr lang="en-US" sz="2025" b="1" dirty="0">
                <a:solidFill>
                  <a:srgbClr val="333333"/>
                </a:solidFill>
                <a:latin typeface="Open Sans" panose="020B0606030504020204" pitchFamily="34" charset="0"/>
              </a:rPr>
              <a:t>Fake Wi-Fi Access Points, Evil Twins, and Man in the Middle Attacks</a:t>
            </a:r>
            <a:endParaRPr lang="en-IE" b="1" dirty="0"/>
          </a:p>
        </p:txBody>
      </p:sp>
      <p:sp>
        <p:nvSpPr>
          <p:cNvPr id="3" name="Rectangle 2">
            <a:extLst>
              <a:ext uri="{FF2B5EF4-FFF2-40B4-BE49-F238E27FC236}">
                <a16:creationId xmlns:a16="http://schemas.microsoft.com/office/drawing/2014/main" id="{BA608174-C4A5-4814-8CDC-E7BE0C3F4D48}"/>
              </a:ext>
            </a:extLst>
          </p:cNvPr>
          <p:cNvSpPr/>
          <p:nvPr/>
        </p:nvSpPr>
        <p:spPr>
          <a:xfrm>
            <a:off x="1125801" y="2020629"/>
            <a:ext cx="7406639" cy="3785652"/>
          </a:xfrm>
          <a:prstGeom prst="rect">
            <a:avLst/>
          </a:prstGeom>
        </p:spPr>
        <p:txBody>
          <a:bodyPr wrap="square">
            <a:spAutoFit/>
          </a:bodyPr>
          <a:lstStyle/>
          <a:p>
            <a:pPr algn="just" fontAlgn="base"/>
            <a:r>
              <a:rPr lang="en-US" sz="1600" dirty="0">
                <a:solidFill>
                  <a:srgbClr val="333333"/>
                </a:solidFill>
                <a:latin typeface="Times New Roman" panose="02020603050405020304" pitchFamily="18" charset="0"/>
                <a:cs typeface="Times New Roman" panose="02020603050405020304" pitchFamily="18" charset="0"/>
              </a:rPr>
              <a:t>How is this done? </a:t>
            </a:r>
          </a:p>
          <a:p>
            <a:pPr algn="just" fontAlgn="base"/>
            <a:r>
              <a:rPr lang="en-US" sz="1600" dirty="0">
                <a:solidFill>
                  <a:srgbClr val="333333"/>
                </a:solidFill>
                <a:latin typeface="Times New Roman" panose="02020603050405020304" pitchFamily="18" charset="0"/>
                <a:cs typeface="Times New Roman" panose="02020603050405020304" pitchFamily="18" charset="0"/>
              </a:rPr>
              <a:t>The attacker simply creates a hotspot on a smartphone and pairs it with a tablet or laptop. The hacker can then sit in a coffee shop drinking a latte while monitoring the traffic of everyone that connects.</a:t>
            </a:r>
          </a:p>
          <a:p>
            <a:pPr algn="just" fontAlgn="base"/>
            <a:endParaRPr lang="en-US" sz="1600" dirty="0">
              <a:solidFill>
                <a:srgbClr val="333333"/>
              </a:solidFill>
              <a:latin typeface="Times New Roman" panose="02020603050405020304" pitchFamily="18" charset="0"/>
              <a:cs typeface="Times New Roman" panose="02020603050405020304" pitchFamily="18" charset="0"/>
            </a:endParaRPr>
          </a:p>
          <a:p>
            <a:pPr algn="just" fontAlgn="base"/>
            <a:r>
              <a:rPr lang="en-US" sz="1600" dirty="0">
                <a:solidFill>
                  <a:srgbClr val="333333"/>
                </a:solidFill>
                <a:latin typeface="Times New Roman" panose="02020603050405020304" pitchFamily="18" charset="0"/>
                <a:cs typeface="Times New Roman" panose="02020603050405020304" pitchFamily="18" charset="0"/>
              </a:rPr>
              <a:t>Alternatively, they can use a router with the same name and password as the one currently in use. This may also have a stronger Wi-Fi signal, which may see more people connect. Through the “evil twin” all traffic will be plainly visible to the attacker and all data sent over the network can be captured.</a:t>
            </a:r>
          </a:p>
          <a:p>
            <a:pPr algn="just" fontAlgn="base"/>
            <a:endParaRPr lang="en-US" sz="1600" dirty="0">
              <a:solidFill>
                <a:srgbClr val="333333"/>
              </a:solidFill>
              <a:latin typeface="Times New Roman" panose="02020603050405020304" pitchFamily="18" charset="0"/>
              <a:cs typeface="Times New Roman" panose="02020603050405020304" pitchFamily="18" charset="0"/>
            </a:endParaRPr>
          </a:p>
          <a:p>
            <a:pPr algn="just" fontAlgn="base"/>
            <a:r>
              <a:rPr lang="en-US" sz="1600" dirty="0">
                <a:solidFill>
                  <a:srgbClr val="333333"/>
                </a:solidFill>
                <a:latin typeface="Times New Roman" panose="02020603050405020304" pitchFamily="18" charset="0"/>
                <a:cs typeface="Times New Roman" panose="02020603050405020304" pitchFamily="18" charset="0"/>
              </a:rPr>
              <a:t>Fake access points and evil twins are among the most common wireless network attacks. They are easy to conduct, require little technical skill, and are very effective. </a:t>
            </a:r>
          </a:p>
          <a:p>
            <a:pPr algn="just" fontAlgn="base"/>
            <a:endParaRPr lang="en-US" sz="1600" dirty="0">
              <a:solidFill>
                <a:srgbClr val="333333"/>
              </a:solidFill>
              <a:latin typeface="Times New Roman" panose="02020603050405020304" pitchFamily="18" charset="0"/>
              <a:cs typeface="Times New Roman" panose="02020603050405020304" pitchFamily="18" charset="0"/>
            </a:endParaRPr>
          </a:p>
          <a:p>
            <a:pPr algn="just" fontAlgn="base"/>
            <a:r>
              <a:rPr lang="en-US" sz="1600" dirty="0">
                <a:solidFill>
                  <a:srgbClr val="333333"/>
                </a:solidFill>
                <a:latin typeface="Times New Roman" panose="02020603050405020304" pitchFamily="18" charset="0"/>
                <a:cs typeface="Times New Roman" panose="02020603050405020304" pitchFamily="18" charset="0"/>
              </a:rPr>
              <a:t>One study indicated more than a third of Wi-Fi hotspot users take no precautions when accessing Wi-Fi hotspots and frequently connect to unsecured networks.</a:t>
            </a:r>
          </a:p>
        </p:txBody>
      </p:sp>
      <p:sp>
        <p:nvSpPr>
          <p:cNvPr id="4" name="Slide Number Placeholder 3">
            <a:extLst>
              <a:ext uri="{FF2B5EF4-FFF2-40B4-BE49-F238E27FC236}">
                <a16:creationId xmlns:a16="http://schemas.microsoft.com/office/drawing/2014/main" id="{84191BFD-92D5-4BA3-B4E1-432081926E22}"/>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custDataLst>
      <p:tags r:id="rId1"/>
    </p:custDataLst>
    <p:extLst>
      <p:ext uri="{BB962C8B-B14F-4D97-AF65-F5344CB8AC3E}">
        <p14:creationId xmlns:p14="http://schemas.microsoft.com/office/powerpoint/2010/main" val="119305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138B-6F55-48F9-B463-B5E431E4D620}"/>
              </a:ext>
            </a:extLst>
          </p:cNvPr>
          <p:cNvSpPr>
            <a:spLocks noGrp="1"/>
          </p:cNvSpPr>
          <p:nvPr>
            <p:ph type="title"/>
          </p:nvPr>
        </p:nvSpPr>
        <p:spPr>
          <a:xfrm>
            <a:off x="628650" y="1131094"/>
            <a:ext cx="7980157" cy="994172"/>
          </a:xfrm>
        </p:spPr>
        <p:txBody>
          <a:bodyPr>
            <a:normAutofit fontScale="90000"/>
          </a:bodyPr>
          <a:lstStyle/>
          <a:p>
            <a:r>
              <a:rPr lang="en-US" sz="3000" dirty="0"/>
              <a:t>Packet Sniffing: Interception of Unencrypted Traffic</a:t>
            </a:r>
            <a:endParaRPr lang="en-IE" dirty="0"/>
          </a:p>
        </p:txBody>
      </p:sp>
      <p:sp>
        <p:nvSpPr>
          <p:cNvPr id="3" name="Rectangle 2">
            <a:extLst>
              <a:ext uri="{FF2B5EF4-FFF2-40B4-BE49-F238E27FC236}">
                <a16:creationId xmlns:a16="http://schemas.microsoft.com/office/drawing/2014/main" id="{B537A169-B0D4-48D1-98CB-2467FFC33087}"/>
              </a:ext>
            </a:extLst>
          </p:cNvPr>
          <p:cNvSpPr/>
          <p:nvPr/>
        </p:nvSpPr>
        <p:spPr>
          <a:xfrm>
            <a:off x="1000344" y="2060848"/>
            <a:ext cx="7100048" cy="3539430"/>
          </a:xfrm>
          <a:prstGeom prst="rect">
            <a:avLst/>
          </a:prstGeom>
        </p:spPr>
        <p:txBody>
          <a:bodyPr wrap="square">
            <a:spAutoFit/>
          </a:bodyPr>
          <a:lstStyle/>
          <a:p>
            <a:pPr algn="just" fontAlgn="base"/>
            <a:r>
              <a:rPr lang="en-US" sz="1600" dirty="0">
                <a:solidFill>
                  <a:srgbClr val="333333"/>
                </a:solidFill>
                <a:latin typeface="Times New Roman" panose="02020603050405020304" pitchFamily="18" charset="0"/>
                <a:cs typeface="Times New Roman" panose="02020603050405020304" pitchFamily="18" charset="0"/>
              </a:rPr>
              <a:t>Research by Kaspersky Lab in 2016 showed more than a quarter of public Wi-Fi hotspots set up in malls were insecure and lacked even basic security controls. </a:t>
            </a:r>
          </a:p>
          <a:p>
            <a:pPr algn="just" fontAlgn="base"/>
            <a:endParaRPr lang="en-US" sz="1600" dirty="0">
              <a:solidFill>
                <a:srgbClr val="333333"/>
              </a:solidFill>
              <a:latin typeface="Times New Roman" panose="02020603050405020304" pitchFamily="18" charset="0"/>
              <a:cs typeface="Times New Roman" panose="02020603050405020304" pitchFamily="18" charset="0"/>
            </a:endParaRPr>
          </a:p>
          <a:p>
            <a:pPr algn="just" fontAlgn="base"/>
            <a:r>
              <a:rPr lang="en-US" sz="1600" dirty="0">
                <a:solidFill>
                  <a:srgbClr val="333333"/>
                </a:solidFill>
                <a:latin typeface="Times New Roman" panose="02020603050405020304" pitchFamily="18" charset="0"/>
                <a:cs typeface="Times New Roman" panose="02020603050405020304" pitchFamily="18" charset="0"/>
              </a:rPr>
              <a:t>A quarter did not encrypt traffic at all, while research conducted by </a:t>
            </a:r>
            <a:r>
              <a:rPr lang="en-US" sz="1600" dirty="0" err="1">
                <a:solidFill>
                  <a:srgbClr val="333333"/>
                </a:solidFill>
                <a:latin typeface="Times New Roman" panose="02020603050405020304" pitchFamily="18" charset="0"/>
                <a:cs typeface="Times New Roman" panose="02020603050405020304" pitchFamily="18" charset="0"/>
              </a:rPr>
              <a:t>Skycure</a:t>
            </a:r>
            <a:r>
              <a:rPr lang="en-US" sz="1600" dirty="0">
                <a:solidFill>
                  <a:srgbClr val="333333"/>
                </a:solidFill>
                <a:latin typeface="Times New Roman" panose="02020603050405020304" pitchFamily="18" charset="0"/>
                <a:cs typeface="Times New Roman" panose="02020603050405020304" pitchFamily="18" charset="0"/>
              </a:rPr>
              <a:t> showed that five of the 10 busiest malls in the USA had risky Wi-Fi networks.</a:t>
            </a:r>
          </a:p>
          <a:p>
            <a:pPr algn="just" fontAlgn="base"/>
            <a:endParaRPr lang="en-US" sz="1600" dirty="0">
              <a:solidFill>
                <a:srgbClr val="333333"/>
              </a:solidFill>
              <a:latin typeface="Times New Roman" panose="02020603050405020304" pitchFamily="18" charset="0"/>
              <a:cs typeface="Times New Roman" panose="02020603050405020304" pitchFamily="18" charset="0"/>
            </a:endParaRPr>
          </a:p>
          <a:p>
            <a:pPr algn="just" fontAlgn="base"/>
            <a:r>
              <a:rPr lang="en-US" sz="1600" dirty="0">
                <a:solidFill>
                  <a:srgbClr val="333333"/>
                </a:solidFill>
                <a:latin typeface="Times New Roman" panose="02020603050405020304" pitchFamily="18" charset="0"/>
                <a:cs typeface="Times New Roman" panose="02020603050405020304" pitchFamily="18" charset="0"/>
              </a:rPr>
              <a:t>One mall in Las Vegas was discovered to be operating 14 risky Wi-Fi access points. Hackers can use packet sniffers to intercept traffic on unencrypted Wi-Fi networks. Packet sniffing is one of the most common wireless attacks.</a:t>
            </a:r>
          </a:p>
          <a:p>
            <a:pPr algn="just" fontAlgn="base"/>
            <a:endParaRPr lang="en-US" sz="1600" dirty="0">
              <a:solidFill>
                <a:srgbClr val="333333"/>
              </a:solidFill>
              <a:latin typeface="Times New Roman" panose="02020603050405020304" pitchFamily="18" charset="0"/>
              <a:cs typeface="Times New Roman" panose="02020603050405020304" pitchFamily="18" charset="0"/>
            </a:endParaRPr>
          </a:p>
          <a:p>
            <a:pPr algn="just" fontAlgn="base"/>
            <a:r>
              <a:rPr lang="en-US" sz="1600" dirty="0">
                <a:solidFill>
                  <a:srgbClr val="333333"/>
                </a:solidFill>
                <a:latin typeface="Times New Roman" panose="02020603050405020304" pitchFamily="18" charset="0"/>
                <a:cs typeface="Times New Roman" panose="02020603050405020304" pitchFamily="18" charset="0"/>
              </a:rPr>
              <a:t>These common wireless network attacks are easy on older routers, such as those using WEP encryption. WPA offers better security, WPA2 is better still, or ideally, the new WPA3 encryption protocol should be used if it is supported by your access point.</a:t>
            </a:r>
          </a:p>
        </p:txBody>
      </p:sp>
      <p:sp>
        <p:nvSpPr>
          <p:cNvPr id="4" name="Slide Number Placeholder 3">
            <a:extLst>
              <a:ext uri="{FF2B5EF4-FFF2-40B4-BE49-F238E27FC236}">
                <a16:creationId xmlns:a16="http://schemas.microsoft.com/office/drawing/2014/main" id="{F510F776-4FA1-0817-3C1B-AA18EFC9D1AB}"/>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custDataLst>
      <p:tags r:id="rId1"/>
    </p:custDataLst>
    <p:extLst>
      <p:ext uri="{BB962C8B-B14F-4D97-AF65-F5344CB8AC3E}">
        <p14:creationId xmlns:p14="http://schemas.microsoft.com/office/powerpoint/2010/main" val="1151182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EED1B8-2833-4BA8-9B2E-4ED2F01EB7E7}"/>
              </a:ext>
            </a:extLst>
          </p:cNvPr>
          <p:cNvSpPr>
            <a:spLocks noGrp="1"/>
          </p:cNvSpPr>
          <p:nvPr>
            <p:ph type="title"/>
          </p:nvPr>
        </p:nvSpPr>
        <p:spPr/>
        <p:txBody>
          <a:bodyPr/>
          <a:lstStyle/>
          <a:p>
            <a:r>
              <a:rPr lang="en-US" dirty="0"/>
              <a:t>Wardriving</a:t>
            </a:r>
            <a:endParaRPr lang="en-IE" dirty="0"/>
          </a:p>
        </p:txBody>
      </p:sp>
      <p:sp>
        <p:nvSpPr>
          <p:cNvPr id="5" name="Rectangle 4">
            <a:extLst>
              <a:ext uri="{FF2B5EF4-FFF2-40B4-BE49-F238E27FC236}">
                <a16:creationId xmlns:a16="http://schemas.microsoft.com/office/drawing/2014/main" id="{8B711161-FB34-4E9C-AAEA-06A75F269742}"/>
              </a:ext>
            </a:extLst>
          </p:cNvPr>
          <p:cNvSpPr/>
          <p:nvPr/>
        </p:nvSpPr>
        <p:spPr>
          <a:xfrm>
            <a:off x="1355467" y="2459504"/>
            <a:ext cx="7285616" cy="2931572"/>
          </a:xfrm>
          <a:prstGeom prst="rect">
            <a:avLst/>
          </a:prstGeom>
        </p:spPr>
        <p:txBody>
          <a:bodyPr wrap="square">
            <a:spAutoFit/>
          </a:bodyPr>
          <a:lstStyle/>
          <a:p>
            <a:r>
              <a:rPr lang="en-US" dirty="0">
                <a:solidFill>
                  <a:srgbClr val="333333"/>
                </a:solidFill>
                <a:latin typeface="Times New Roman" panose="02020603050405020304" pitchFamily="18" charset="0"/>
                <a:cs typeface="Times New Roman" panose="02020603050405020304" pitchFamily="18" charset="0"/>
              </a:rPr>
              <a:t>War driving is a technique used to identify and map vulnerable access points.</a:t>
            </a:r>
          </a:p>
          <a:p>
            <a:r>
              <a:rPr lang="en-US" dirty="0">
                <a:solidFill>
                  <a:srgbClr val="333333"/>
                </a:solidFill>
                <a:latin typeface="Times New Roman" panose="02020603050405020304" pitchFamily="18" charset="0"/>
                <a:cs typeface="Times New Roman" panose="02020603050405020304" pitchFamily="18" charset="0"/>
              </a:rPr>
              <a:t>The name comes from the fact that attackers drive around a neighborhood and use a laptop with a GPS device, antenna to identify and record the location of wireless networks.</a:t>
            </a:r>
          </a:p>
          <a:p>
            <a:endParaRPr lang="en-US" dirty="0">
              <a:solidFill>
                <a:srgbClr val="333333"/>
              </a:solidFill>
              <a:latin typeface="Times New Roman" panose="02020603050405020304" pitchFamily="18" charset="0"/>
              <a:cs typeface="Times New Roman" panose="02020603050405020304" pitchFamily="18" charset="0"/>
            </a:endParaRPr>
          </a:p>
          <a:p>
            <a:r>
              <a:rPr lang="en-US" dirty="0">
                <a:solidFill>
                  <a:srgbClr val="333333"/>
                </a:solidFill>
                <a:latin typeface="Times New Roman" panose="02020603050405020304" pitchFamily="18" charset="0"/>
                <a:cs typeface="Times New Roman" panose="02020603050405020304" pitchFamily="18" charset="0"/>
              </a:rPr>
              <a:t>This technique is effective, since many Wi-Fi networks used by businesses extend beyond the confines of the building and poor security controls are applied to secure those networks.</a:t>
            </a:r>
          </a:p>
          <a:p>
            <a:endParaRPr lang="en-US" sz="1350" dirty="0">
              <a:solidFill>
                <a:srgbClr val="333333"/>
              </a:solidFill>
              <a:latin typeface="Open Sans" panose="020B0606030504020204" pitchFamily="34" charset="0"/>
            </a:endParaRPr>
          </a:p>
          <a:p>
            <a:r>
              <a:rPr lang="en-IE" sz="1350" dirty="0">
                <a:hlinkClick r:id="rId3"/>
              </a:rPr>
              <a:t>https://www.wigle.net/</a:t>
            </a:r>
            <a:endParaRPr lang="en-IE" sz="1350" dirty="0"/>
          </a:p>
          <a:p>
            <a:endParaRPr lang="en-IE" sz="1350" dirty="0"/>
          </a:p>
        </p:txBody>
      </p:sp>
      <p:sp>
        <p:nvSpPr>
          <p:cNvPr id="2" name="Slide Number Placeholder 1">
            <a:extLst>
              <a:ext uri="{FF2B5EF4-FFF2-40B4-BE49-F238E27FC236}">
                <a16:creationId xmlns:a16="http://schemas.microsoft.com/office/drawing/2014/main" id="{7254A2FF-B422-5C88-E7D1-3539E0E798F9}"/>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custDataLst>
      <p:tags r:id="rId1"/>
    </p:custDataLst>
    <p:extLst>
      <p:ext uri="{BB962C8B-B14F-4D97-AF65-F5344CB8AC3E}">
        <p14:creationId xmlns:p14="http://schemas.microsoft.com/office/powerpoint/2010/main" val="3533517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C93602-A66D-43ED-B233-4ADAE2CEA3D5}"/>
              </a:ext>
            </a:extLst>
          </p:cNvPr>
          <p:cNvSpPr>
            <a:spLocks noGrp="1"/>
          </p:cNvSpPr>
          <p:nvPr>
            <p:ph type="title"/>
          </p:nvPr>
        </p:nvSpPr>
        <p:spPr>
          <a:xfrm>
            <a:off x="628650" y="1131095"/>
            <a:ext cx="7886700" cy="670140"/>
          </a:xfrm>
        </p:spPr>
        <p:txBody>
          <a:bodyPr>
            <a:normAutofit fontScale="90000"/>
          </a:bodyPr>
          <a:lstStyle/>
          <a:p>
            <a:r>
              <a:rPr lang="en-US" dirty="0" err="1"/>
              <a:t>Warshipping</a:t>
            </a:r>
            <a:endParaRPr lang="en-IE" dirty="0"/>
          </a:p>
        </p:txBody>
      </p:sp>
      <p:sp>
        <p:nvSpPr>
          <p:cNvPr id="4" name="Title 1">
            <a:extLst>
              <a:ext uri="{FF2B5EF4-FFF2-40B4-BE49-F238E27FC236}">
                <a16:creationId xmlns:a16="http://schemas.microsoft.com/office/drawing/2014/main" id="{4AAEB214-B44A-490E-A284-B83A715328AC}"/>
              </a:ext>
            </a:extLst>
          </p:cNvPr>
          <p:cNvSpPr txBox="1">
            <a:spLocks/>
          </p:cNvSpPr>
          <p:nvPr/>
        </p:nvSpPr>
        <p:spPr>
          <a:xfrm>
            <a:off x="1403648" y="1801235"/>
            <a:ext cx="7416824" cy="4580093"/>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fontAlgn="base"/>
            <a:r>
              <a:rPr lang="en-US" sz="1600" dirty="0" err="1">
                <a:latin typeface="Times New Roman" panose="02020603050405020304" pitchFamily="18" charset="0"/>
                <a:cs typeface="Times New Roman" panose="02020603050405020304" pitchFamily="18" charset="0"/>
              </a:rPr>
              <a:t>Warshipping</a:t>
            </a:r>
            <a:r>
              <a:rPr lang="en-US" sz="1600" dirty="0">
                <a:latin typeface="Times New Roman" panose="02020603050405020304" pitchFamily="18" charset="0"/>
                <a:cs typeface="Times New Roman" panose="02020603050405020304" pitchFamily="18" charset="0"/>
              </a:rPr>
              <a:t> is a more efficient method of attacking Wi-Fi networks as it allows attacks to be conducted remotely, even if the attacker is not within range of a Wi-Fi network. The tactic was explained by IBM X-Force Red researchers at Black Hat USA. They used cheap (under $100) and easy-to-obtain components to create a single-board computer with Wi-Fi and 3G capabilities that runs on a cell phone battery. The device can be used to locally connect to the Wi-Fi network and send information back to the attackers via the 3G cellular connection.</a:t>
            </a:r>
          </a:p>
          <a:p>
            <a:pPr algn="just" fontAlgn="base"/>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Since the device is small, it can easily be hidden inside a small package and getting that package into a building is easy. It can just be mailed. Since the package may be addressed to someone not working in the company, it could sit in the mailroom for a while before it is opened. Since the package can be tracked, the attackers will know when it is in the building. Alternatively, it could be hidden in any number of items from plant pots to teddy bears. If the device is within the range of Wi-Fi networks, it could be used to attack those networks.</a:t>
            </a:r>
          </a:p>
          <a:p>
            <a:pPr algn="just" fontAlgn="base"/>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Hashed network access codes can be sent back to the attackers to crack, and the device can then connect to Wi-Fi networks in the building and harvest data. The device could be used in a man-in-the-middle attack by impersonating an internal Wi-Fi network.</a:t>
            </a:r>
          </a:p>
        </p:txBody>
      </p:sp>
      <p:sp>
        <p:nvSpPr>
          <p:cNvPr id="2" name="Slide Number Placeholder 1">
            <a:extLst>
              <a:ext uri="{FF2B5EF4-FFF2-40B4-BE49-F238E27FC236}">
                <a16:creationId xmlns:a16="http://schemas.microsoft.com/office/drawing/2014/main" id="{40C4E716-FA34-32E3-236B-179BF3BA3B01}"/>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custDataLst>
      <p:tags r:id="rId1"/>
    </p:custDataLst>
    <p:extLst>
      <p:ext uri="{BB962C8B-B14F-4D97-AF65-F5344CB8AC3E}">
        <p14:creationId xmlns:p14="http://schemas.microsoft.com/office/powerpoint/2010/main" val="12587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65CD-9BF4-4D6F-9BAE-21D3359630A7}"/>
              </a:ext>
            </a:extLst>
          </p:cNvPr>
          <p:cNvSpPr>
            <a:spLocks noGrp="1"/>
          </p:cNvSpPr>
          <p:nvPr>
            <p:ph type="title"/>
          </p:nvPr>
        </p:nvSpPr>
        <p:spPr>
          <a:xfrm>
            <a:off x="982133" y="457201"/>
            <a:ext cx="7704667" cy="883567"/>
          </a:xfrm>
        </p:spPr>
        <p:txBody>
          <a:bodyPr/>
          <a:lstStyle/>
          <a:p>
            <a:r>
              <a:rPr lang="en-IE" dirty="0"/>
              <a:t>Wireless Networks</a:t>
            </a:r>
          </a:p>
        </p:txBody>
      </p:sp>
      <p:sp>
        <p:nvSpPr>
          <p:cNvPr id="6" name="TextBox 5">
            <a:extLst>
              <a:ext uri="{FF2B5EF4-FFF2-40B4-BE49-F238E27FC236}">
                <a16:creationId xmlns:a16="http://schemas.microsoft.com/office/drawing/2014/main" id="{22AE162E-C9D5-432A-9872-BEC07D6B2BB5}"/>
              </a:ext>
            </a:extLst>
          </p:cNvPr>
          <p:cNvSpPr txBox="1"/>
          <p:nvPr/>
        </p:nvSpPr>
        <p:spPr>
          <a:xfrm>
            <a:off x="1115805" y="1443841"/>
            <a:ext cx="7704667" cy="2585323"/>
          </a:xfrm>
          <a:prstGeom prst="rect">
            <a:avLst/>
          </a:prstGeom>
          <a:noFill/>
        </p:spPr>
        <p:txBody>
          <a:bodyPr wrap="square">
            <a:spAutoFit/>
          </a:bodyPr>
          <a:lstStyle/>
          <a:p>
            <a:pPr algn="l"/>
            <a:r>
              <a:rPr lang="en-GB" b="1" i="0" u="none" strike="noStrike" dirty="0">
                <a:solidFill>
                  <a:schemeClr val="tx1">
                    <a:lumMod val="65000"/>
                    <a:lumOff val="35000"/>
                  </a:schemeClr>
                </a:solidFill>
                <a:effectLst/>
                <a:latin typeface="Poppins" panose="00000500000000000000" pitchFamily="2" charset="0"/>
              </a:rPr>
              <a:t>Important Terms</a:t>
            </a:r>
            <a:r>
              <a:rPr lang="en-GB" b="0" i="0" u="none" strike="noStrike" dirty="0">
                <a:solidFill>
                  <a:schemeClr val="tx1">
                    <a:lumMod val="65000"/>
                    <a:lumOff val="35000"/>
                  </a:schemeClr>
                </a:solidFill>
                <a:effectLst/>
                <a:latin typeface="Poppins" panose="00000500000000000000" pitchFamily="2" charset="0"/>
              </a:rPr>
              <a:t>:</a:t>
            </a:r>
          </a:p>
          <a:p>
            <a:pPr algn="l"/>
            <a:r>
              <a:rPr lang="en-GB" b="1" i="0" u="none" strike="noStrike" dirty="0">
                <a:solidFill>
                  <a:schemeClr val="tx1">
                    <a:lumMod val="65000"/>
                    <a:lumOff val="35000"/>
                  </a:schemeClr>
                </a:solidFill>
                <a:effectLst/>
                <a:latin typeface="Poppins" panose="00000500000000000000" pitchFamily="2" charset="0"/>
              </a:rPr>
              <a:t>Access Point:</a:t>
            </a:r>
            <a:r>
              <a:rPr lang="en-GB" b="0" i="0" u="none" strike="noStrike" dirty="0">
                <a:solidFill>
                  <a:schemeClr val="tx1">
                    <a:lumMod val="65000"/>
                    <a:lumOff val="35000"/>
                  </a:schemeClr>
                </a:solidFill>
                <a:effectLst/>
                <a:latin typeface="Poppins" panose="00000500000000000000" pitchFamily="2" charset="0"/>
              </a:rPr>
              <a:t> The point where the mobile device, computers connect to the wireless network.</a:t>
            </a:r>
          </a:p>
          <a:p>
            <a:pPr algn="l"/>
            <a:r>
              <a:rPr lang="en-GB" b="1" i="0" u="none" strike="noStrike" dirty="0">
                <a:solidFill>
                  <a:schemeClr val="tx1">
                    <a:lumMod val="65000"/>
                    <a:lumOff val="35000"/>
                  </a:schemeClr>
                </a:solidFill>
                <a:effectLst/>
                <a:latin typeface="Poppins" panose="00000500000000000000" pitchFamily="2" charset="0"/>
              </a:rPr>
              <a:t>SSID:</a:t>
            </a:r>
            <a:r>
              <a:rPr lang="en-GB" b="0" i="0" u="none" strike="noStrike" dirty="0">
                <a:solidFill>
                  <a:schemeClr val="tx1">
                    <a:lumMod val="65000"/>
                    <a:lumOff val="35000"/>
                  </a:schemeClr>
                </a:solidFill>
                <a:effectLst/>
                <a:latin typeface="Poppins" panose="00000500000000000000" pitchFamily="2" charset="0"/>
              </a:rPr>
              <a:t> Service Set Identifier identifies the access point, it is a human-readable text which when broadcast leads to the identification of an access point. </a:t>
            </a:r>
          </a:p>
          <a:p>
            <a:pPr algn="l"/>
            <a:r>
              <a:rPr lang="en-GB" b="1" i="0" u="none" strike="noStrike" dirty="0">
                <a:solidFill>
                  <a:schemeClr val="tx1">
                    <a:lumMod val="65000"/>
                    <a:lumOff val="35000"/>
                  </a:schemeClr>
                </a:solidFill>
                <a:effectLst/>
                <a:latin typeface="Poppins" panose="00000500000000000000" pitchFamily="2" charset="0"/>
              </a:rPr>
              <a:t>BSSID</a:t>
            </a:r>
            <a:r>
              <a:rPr lang="en-GB" b="0" i="0" u="none" strike="noStrike" dirty="0">
                <a:solidFill>
                  <a:schemeClr val="tx1">
                    <a:lumMod val="65000"/>
                    <a:lumOff val="35000"/>
                  </a:schemeClr>
                </a:solidFill>
                <a:effectLst/>
                <a:latin typeface="Poppins" panose="00000500000000000000" pitchFamily="2" charset="0"/>
              </a:rPr>
              <a:t>: Mac address of the Access point.</a:t>
            </a:r>
          </a:p>
          <a:p>
            <a:pPr algn="l"/>
            <a:r>
              <a:rPr lang="en-GB" b="1" i="0" u="none" strike="noStrike" dirty="0">
                <a:solidFill>
                  <a:schemeClr val="tx1">
                    <a:lumMod val="65000"/>
                    <a:lumOff val="35000"/>
                  </a:schemeClr>
                </a:solidFill>
                <a:effectLst/>
                <a:latin typeface="Poppins" panose="00000500000000000000" pitchFamily="2" charset="0"/>
              </a:rPr>
              <a:t>Bandwidth</a:t>
            </a:r>
            <a:r>
              <a:rPr lang="en-GB" b="0" i="0" u="none" strike="noStrike" dirty="0">
                <a:solidFill>
                  <a:schemeClr val="tx1">
                    <a:lumMod val="65000"/>
                    <a:lumOff val="35000"/>
                  </a:schemeClr>
                </a:solidFill>
                <a:effectLst/>
                <a:latin typeface="Poppins" panose="00000500000000000000" pitchFamily="2" charset="0"/>
              </a:rPr>
              <a:t>: Amount of information that can be transferred over the connection.</a:t>
            </a:r>
          </a:p>
        </p:txBody>
      </p:sp>
      <p:pic>
        <p:nvPicPr>
          <p:cNvPr id="8" name="Picture 7">
            <a:extLst>
              <a:ext uri="{FF2B5EF4-FFF2-40B4-BE49-F238E27FC236}">
                <a16:creationId xmlns:a16="http://schemas.microsoft.com/office/drawing/2014/main" id="{731B261F-8B69-4F6F-9104-04B752070B2A}"/>
              </a:ext>
            </a:extLst>
          </p:cNvPr>
          <p:cNvPicPr>
            <a:picLocks noChangeAspect="1"/>
          </p:cNvPicPr>
          <p:nvPr/>
        </p:nvPicPr>
        <p:blipFill>
          <a:blip r:embed="rId3"/>
          <a:stretch>
            <a:fillRect/>
          </a:stretch>
        </p:blipFill>
        <p:spPr>
          <a:xfrm>
            <a:off x="2635355" y="4134716"/>
            <a:ext cx="5249013" cy="2606652"/>
          </a:xfrm>
          <a:prstGeom prst="rect">
            <a:avLst/>
          </a:prstGeom>
        </p:spPr>
      </p:pic>
      <p:sp>
        <p:nvSpPr>
          <p:cNvPr id="3" name="Slide Number Placeholder 2">
            <a:extLst>
              <a:ext uri="{FF2B5EF4-FFF2-40B4-BE49-F238E27FC236}">
                <a16:creationId xmlns:a16="http://schemas.microsoft.com/office/drawing/2014/main" id="{D23277A8-6926-C3D3-72A5-592695C15E78}"/>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custDataLst>
      <p:tags r:id="rId1"/>
    </p:custDataLst>
    <p:extLst>
      <p:ext uri="{BB962C8B-B14F-4D97-AF65-F5344CB8AC3E}">
        <p14:creationId xmlns:p14="http://schemas.microsoft.com/office/powerpoint/2010/main" val="2189618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8037-10CF-428B-9749-FDD64F734A1D}"/>
              </a:ext>
            </a:extLst>
          </p:cNvPr>
          <p:cNvSpPr>
            <a:spLocks noGrp="1"/>
          </p:cNvSpPr>
          <p:nvPr>
            <p:ph type="title"/>
          </p:nvPr>
        </p:nvSpPr>
        <p:spPr>
          <a:xfrm>
            <a:off x="628650" y="1131094"/>
            <a:ext cx="7886700" cy="637867"/>
          </a:xfrm>
        </p:spPr>
        <p:txBody>
          <a:bodyPr>
            <a:normAutofit fontScale="90000"/>
          </a:bodyPr>
          <a:lstStyle/>
          <a:p>
            <a:r>
              <a:rPr lang="en-IE" dirty="0"/>
              <a:t>MAC Spoofing</a:t>
            </a:r>
          </a:p>
        </p:txBody>
      </p:sp>
      <p:sp>
        <p:nvSpPr>
          <p:cNvPr id="3" name="Rectangle 2">
            <a:extLst>
              <a:ext uri="{FF2B5EF4-FFF2-40B4-BE49-F238E27FC236}">
                <a16:creationId xmlns:a16="http://schemas.microsoft.com/office/drawing/2014/main" id="{2EC9E108-F0E9-48E4-8FD9-00AAC8BFFEF4}"/>
              </a:ext>
            </a:extLst>
          </p:cNvPr>
          <p:cNvSpPr/>
          <p:nvPr/>
        </p:nvSpPr>
        <p:spPr>
          <a:xfrm>
            <a:off x="1642584" y="2682786"/>
            <a:ext cx="5881744" cy="2585323"/>
          </a:xfrm>
          <a:prstGeom prst="rect">
            <a:avLst/>
          </a:prstGeom>
        </p:spPr>
        <p:txBody>
          <a:bodyPr wrap="square">
            <a:spAutoFit/>
          </a:bodyPr>
          <a:lstStyle/>
          <a:p>
            <a:pPr algn="just"/>
            <a:r>
              <a:rPr lang="en-US" dirty="0">
                <a:solidFill>
                  <a:srgbClr val="333333"/>
                </a:solidFill>
                <a:latin typeface="Open Sans" panose="020B0606030504020204" pitchFamily="34" charset="0"/>
              </a:rPr>
              <a:t>Many businesses use MAC filtering to prevent specific devices from connecting to their Wi-Fi networks. </a:t>
            </a:r>
          </a:p>
          <a:p>
            <a:pPr algn="just"/>
            <a:endParaRPr lang="en-US" dirty="0">
              <a:solidFill>
                <a:srgbClr val="333333"/>
              </a:solidFill>
              <a:latin typeface="Open Sans" panose="020B0606030504020204" pitchFamily="34" charset="0"/>
            </a:endParaRPr>
          </a:p>
          <a:p>
            <a:pPr algn="just"/>
            <a:r>
              <a:rPr lang="en-US" dirty="0">
                <a:solidFill>
                  <a:srgbClr val="333333"/>
                </a:solidFill>
                <a:latin typeface="Open Sans" panose="020B0606030504020204" pitchFamily="34" charset="0"/>
              </a:rPr>
              <a:t>While this is useful for preventing individuals from taking advantage of free Wi-Fi for customers, this method of blocking users can be easily bypassed. </a:t>
            </a:r>
          </a:p>
          <a:p>
            <a:pPr algn="just"/>
            <a:endParaRPr lang="en-US" dirty="0">
              <a:solidFill>
                <a:srgbClr val="333333"/>
              </a:solidFill>
              <a:latin typeface="Open Sans" panose="020B0606030504020204" pitchFamily="34" charset="0"/>
            </a:endParaRPr>
          </a:p>
          <a:p>
            <a:pPr algn="just"/>
            <a:r>
              <a:rPr lang="en-US" dirty="0">
                <a:solidFill>
                  <a:srgbClr val="333333"/>
                </a:solidFill>
                <a:latin typeface="Open Sans" panose="020B0606030504020204" pitchFamily="34" charset="0"/>
              </a:rPr>
              <a:t>It is easy to spoof a MAC address and bypass this filtering control.</a:t>
            </a:r>
            <a:endParaRPr lang="en-IE" dirty="0"/>
          </a:p>
        </p:txBody>
      </p:sp>
      <p:sp>
        <p:nvSpPr>
          <p:cNvPr id="4" name="Slide Number Placeholder 3">
            <a:extLst>
              <a:ext uri="{FF2B5EF4-FFF2-40B4-BE49-F238E27FC236}">
                <a16:creationId xmlns:a16="http://schemas.microsoft.com/office/drawing/2014/main" id="{16DEA6A3-85A1-E184-BCC4-BB73B8611394}"/>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custDataLst>
      <p:tags r:id="rId1"/>
    </p:custDataLst>
    <p:extLst>
      <p:ext uri="{BB962C8B-B14F-4D97-AF65-F5344CB8AC3E}">
        <p14:creationId xmlns:p14="http://schemas.microsoft.com/office/powerpoint/2010/main" val="2339482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49DE-328B-459C-B84E-95B940859DEF}"/>
              </a:ext>
            </a:extLst>
          </p:cNvPr>
          <p:cNvSpPr>
            <a:spLocks noGrp="1"/>
          </p:cNvSpPr>
          <p:nvPr>
            <p:ph type="title"/>
          </p:nvPr>
        </p:nvSpPr>
        <p:spPr>
          <a:xfrm>
            <a:off x="628650" y="1034275"/>
            <a:ext cx="7886700" cy="621731"/>
          </a:xfrm>
        </p:spPr>
        <p:txBody>
          <a:bodyPr>
            <a:normAutofit fontScale="90000"/>
          </a:bodyPr>
          <a:lstStyle/>
          <a:p>
            <a:r>
              <a:rPr lang="en-US" dirty="0"/>
              <a:t>Examples of Wi-Fi Network Attacks</a:t>
            </a:r>
            <a:endParaRPr lang="en-IE" dirty="0"/>
          </a:p>
        </p:txBody>
      </p:sp>
      <p:sp>
        <p:nvSpPr>
          <p:cNvPr id="3" name="Rectangle 2">
            <a:extLst>
              <a:ext uri="{FF2B5EF4-FFF2-40B4-BE49-F238E27FC236}">
                <a16:creationId xmlns:a16="http://schemas.microsoft.com/office/drawing/2014/main" id="{07B5A86D-E9BE-45B6-9161-A34EC57A9629}"/>
              </a:ext>
            </a:extLst>
          </p:cNvPr>
          <p:cNvSpPr/>
          <p:nvPr/>
        </p:nvSpPr>
        <p:spPr>
          <a:xfrm>
            <a:off x="1095951" y="2004080"/>
            <a:ext cx="7148457" cy="2793072"/>
          </a:xfrm>
          <a:prstGeom prst="rect">
            <a:avLst/>
          </a:prstGeom>
        </p:spPr>
        <p:txBody>
          <a:bodyPr wrap="square">
            <a:spAutoFit/>
          </a:bodyPr>
          <a:lstStyle/>
          <a:p>
            <a:pPr algn="just" fontAlgn="base"/>
            <a:r>
              <a:rPr lang="en-US" sz="1350" b="1" dirty="0">
                <a:solidFill>
                  <a:srgbClr val="333333"/>
                </a:solidFill>
                <a:latin typeface="Open Sans" panose="020B0606030504020204" pitchFamily="34" charset="0"/>
              </a:rPr>
              <a:t>Toasters Used to Hack Unsecured Wi-Fi Networks</a:t>
            </a:r>
          </a:p>
          <a:p>
            <a:pPr algn="just" fontAlgn="base"/>
            <a:endParaRPr lang="en-US" sz="1350" dirty="0">
              <a:solidFill>
                <a:srgbClr val="333333"/>
              </a:solidFill>
              <a:latin typeface="Open Sans" panose="020B0606030504020204" pitchFamily="34" charset="0"/>
            </a:endParaRPr>
          </a:p>
          <a:p>
            <a:pPr algn="just" fontAlgn="base"/>
            <a:r>
              <a:rPr lang="en-US" sz="1350" dirty="0">
                <a:solidFill>
                  <a:srgbClr val="333333"/>
                </a:solidFill>
                <a:latin typeface="Open Sans" panose="020B0606030504020204" pitchFamily="34" charset="0"/>
              </a:rPr>
              <a:t>Perhaps not one of the most common Wi-Fi network attacks, but notable none the less due to the rise in use of IoT devices. IoT capability has been incorporated into all manner of devices from toasters to washing machines.</a:t>
            </a:r>
          </a:p>
          <a:p>
            <a:pPr algn="just" fontAlgn="base"/>
            <a:endParaRPr lang="en-US" sz="1350" dirty="0">
              <a:solidFill>
                <a:srgbClr val="333333"/>
              </a:solidFill>
              <a:latin typeface="Open Sans" panose="020B0606030504020204" pitchFamily="34" charset="0"/>
            </a:endParaRPr>
          </a:p>
          <a:p>
            <a:pPr algn="just" fontAlgn="base"/>
            <a:r>
              <a:rPr lang="en-US" sz="1350" dirty="0">
                <a:solidFill>
                  <a:srgbClr val="333333"/>
                </a:solidFill>
                <a:latin typeface="Open Sans" panose="020B0606030504020204" pitchFamily="34" charset="0"/>
              </a:rPr>
              <a:t>These devices can be vulnerable to supply chain attacks – </a:t>
            </a:r>
          </a:p>
          <a:p>
            <a:pPr algn="just" fontAlgn="base"/>
            <a:r>
              <a:rPr lang="en-US" sz="1350" dirty="0">
                <a:solidFill>
                  <a:srgbClr val="333333"/>
                </a:solidFill>
                <a:latin typeface="Open Sans" panose="020B0606030504020204" pitchFamily="34" charset="0"/>
              </a:rPr>
              <a:t>Where hardware is altered to allow the devices to be used to attack Wi-Fi networks. </a:t>
            </a:r>
          </a:p>
          <a:p>
            <a:pPr algn="just" fontAlgn="base"/>
            <a:r>
              <a:rPr lang="en-US" sz="1350" dirty="0">
                <a:solidFill>
                  <a:srgbClr val="333333"/>
                </a:solidFill>
                <a:latin typeface="Open Sans" panose="020B0606030504020204" pitchFamily="34" charset="0"/>
              </a:rPr>
              <a:t>In 2016, Russian officials discovered chips imported from China had been altered and were being used to spread malware that could eavesdrop on unsecured Wi-Fi networks from a range of 200 meters. </a:t>
            </a:r>
          </a:p>
          <a:p>
            <a:pPr algn="just" fontAlgn="base"/>
            <a:endParaRPr lang="en-US" sz="1350" dirty="0">
              <a:solidFill>
                <a:srgbClr val="333333"/>
              </a:solidFill>
              <a:latin typeface="Open Sans" panose="020B0606030504020204" pitchFamily="34" charset="0"/>
            </a:endParaRPr>
          </a:p>
          <a:p>
            <a:pPr algn="just" fontAlgn="base"/>
            <a:r>
              <a:rPr lang="en-US" sz="1350" dirty="0">
                <a:solidFill>
                  <a:srgbClr val="333333"/>
                </a:solidFill>
                <a:latin typeface="Open Sans" panose="020B0606030504020204" pitchFamily="34" charset="0"/>
              </a:rPr>
              <a:t>They were used to infect those networks with malware that could steal information.</a:t>
            </a:r>
          </a:p>
        </p:txBody>
      </p:sp>
      <p:sp>
        <p:nvSpPr>
          <p:cNvPr id="4" name="Slide Number Placeholder 3">
            <a:extLst>
              <a:ext uri="{FF2B5EF4-FFF2-40B4-BE49-F238E27FC236}">
                <a16:creationId xmlns:a16="http://schemas.microsoft.com/office/drawing/2014/main" id="{4EBCF8AE-02F6-783F-68D5-96DF69498726}"/>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custDataLst>
      <p:tags r:id="rId1"/>
    </p:custDataLst>
    <p:extLst>
      <p:ext uri="{BB962C8B-B14F-4D97-AF65-F5344CB8AC3E}">
        <p14:creationId xmlns:p14="http://schemas.microsoft.com/office/powerpoint/2010/main" val="2642656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48820-86CF-46FC-A844-1C3CB4B69D94}"/>
              </a:ext>
            </a:extLst>
          </p:cNvPr>
          <p:cNvSpPr>
            <a:spLocks noGrp="1"/>
          </p:cNvSpPr>
          <p:nvPr>
            <p:ph type="title"/>
          </p:nvPr>
        </p:nvSpPr>
        <p:spPr>
          <a:xfrm>
            <a:off x="982134" y="116632"/>
            <a:ext cx="7704667" cy="1981200"/>
          </a:xfrm>
        </p:spPr>
        <p:txBody>
          <a:bodyPr/>
          <a:lstStyle/>
          <a:p>
            <a:r>
              <a:rPr lang="en-US" dirty="0"/>
              <a:t>Examples of Wi-Fi Network Attacks</a:t>
            </a:r>
            <a:endParaRPr lang="en-IE" dirty="0"/>
          </a:p>
        </p:txBody>
      </p:sp>
      <p:sp>
        <p:nvSpPr>
          <p:cNvPr id="3" name="Rectangle 2">
            <a:extLst>
              <a:ext uri="{FF2B5EF4-FFF2-40B4-BE49-F238E27FC236}">
                <a16:creationId xmlns:a16="http://schemas.microsoft.com/office/drawing/2014/main" id="{0180D617-B1D9-4D0E-A05A-A01E5152C4A4}"/>
              </a:ext>
            </a:extLst>
          </p:cNvPr>
          <p:cNvSpPr/>
          <p:nvPr/>
        </p:nvSpPr>
        <p:spPr>
          <a:xfrm>
            <a:off x="1259632" y="1700808"/>
            <a:ext cx="7344816" cy="3970318"/>
          </a:xfrm>
          <a:prstGeom prst="rect">
            <a:avLst/>
          </a:prstGeom>
        </p:spPr>
        <p:txBody>
          <a:bodyPr wrap="square">
            <a:spAutoFit/>
          </a:bodyPr>
          <a:lstStyle/>
          <a:p>
            <a:pPr fontAlgn="base"/>
            <a:r>
              <a:rPr lang="en-US" b="1" dirty="0">
                <a:solidFill>
                  <a:srgbClr val="333333"/>
                </a:solidFill>
                <a:latin typeface="Open Sans" panose="020B0606030504020204" pitchFamily="34" charset="0"/>
              </a:rPr>
              <a:t>In-Flight Wi-Fi Network Hacked from the Ground</a:t>
            </a:r>
          </a:p>
          <a:p>
            <a:pPr fontAlgn="base"/>
            <a:endParaRPr lang="en-US" b="1" dirty="0">
              <a:solidFill>
                <a:srgbClr val="333333"/>
              </a:solidFill>
              <a:latin typeface="Open Sans" panose="020B0606030504020204" pitchFamily="34" charset="0"/>
            </a:endParaRPr>
          </a:p>
          <a:p>
            <a:pPr fontAlgn="base"/>
            <a:r>
              <a:rPr lang="en-US" dirty="0">
                <a:solidFill>
                  <a:srgbClr val="333333"/>
                </a:solidFill>
                <a:latin typeface="Open Sans" panose="020B0606030504020204" pitchFamily="34" charset="0"/>
              </a:rPr>
              <a:t>Cybersecurity expert Ruben </a:t>
            </a:r>
            <a:r>
              <a:rPr lang="en-US" dirty="0" err="1">
                <a:solidFill>
                  <a:srgbClr val="333333"/>
                </a:solidFill>
                <a:latin typeface="Open Sans" panose="020B0606030504020204" pitchFamily="34" charset="0"/>
              </a:rPr>
              <a:t>Santamarta</a:t>
            </a:r>
            <a:r>
              <a:rPr lang="en-US" dirty="0">
                <a:solidFill>
                  <a:srgbClr val="333333"/>
                </a:solidFill>
                <a:latin typeface="Open Sans" panose="020B0606030504020204" pitchFamily="34" charset="0"/>
              </a:rPr>
              <a:t> has demonstrated it is possible to hack into airline Wi-Fi networks from the ground and view the internet activity of passengers and intercept their information. </a:t>
            </a:r>
          </a:p>
          <a:p>
            <a:pPr fontAlgn="base"/>
            <a:endParaRPr lang="en-US" dirty="0">
              <a:solidFill>
                <a:srgbClr val="333333"/>
              </a:solidFill>
              <a:latin typeface="Open Sans" panose="020B0606030504020204" pitchFamily="34" charset="0"/>
            </a:endParaRPr>
          </a:p>
          <a:p>
            <a:pPr fontAlgn="base"/>
            <a:r>
              <a:rPr lang="en-US" dirty="0">
                <a:solidFill>
                  <a:srgbClr val="333333"/>
                </a:solidFill>
                <a:latin typeface="Open Sans" panose="020B0606030504020204" pitchFamily="34" charset="0"/>
              </a:rPr>
              <a:t>More worryingly, he was also able to gain access to the cockpit network and SATCOM equipment. He claims the same technique could be used for ships, industrial facilities and even military installations. </a:t>
            </a:r>
          </a:p>
          <a:p>
            <a:pPr fontAlgn="base"/>
            <a:endParaRPr lang="en-US" dirty="0">
              <a:solidFill>
                <a:srgbClr val="333333"/>
              </a:solidFill>
              <a:latin typeface="Open Sans" panose="020B0606030504020204" pitchFamily="34" charset="0"/>
            </a:endParaRPr>
          </a:p>
          <a:p>
            <a:pPr fontAlgn="base"/>
            <a:r>
              <a:rPr lang="en-US" dirty="0">
                <a:solidFill>
                  <a:srgbClr val="333333"/>
                </a:solidFill>
                <a:latin typeface="Open Sans" panose="020B0606030504020204" pitchFamily="34" charset="0"/>
              </a:rPr>
              <a:t>He explained how he did it in his “Last Call for SATCOM security” presentation at the 2018 black hat hacker conference.</a:t>
            </a:r>
          </a:p>
        </p:txBody>
      </p:sp>
      <p:sp>
        <p:nvSpPr>
          <p:cNvPr id="4" name="Slide Number Placeholder 3">
            <a:extLst>
              <a:ext uri="{FF2B5EF4-FFF2-40B4-BE49-F238E27FC236}">
                <a16:creationId xmlns:a16="http://schemas.microsoft.com/office/drawing/2014/main" id="{9D462B14-3E83-6BB7-0E1E-8970CA93D679}"/>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custDataLst>
      <p:tags r:id="rId1"/>
    </p:custDataLst>
    <p:extLst>
      <p:ext uri="{BB962C8B-B14F-4D97-AF65-F5344CB8AC3E}">
        <p14:creationId xmlns:p14="http://schemas.microsoft.com/office/powerpoint/2010/main" val="3820909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48820-86CF-46FC-A844-1C3CB4B69D94}"/>
              </a:ext>
            </a:extLst>
          </p:cNvPr>
          <p:cNvSpPr>
            <a:spLocks noGrp="1"/>
          </p:cNvSpPr>
          <p:nvPr>
            <p:ph type="title"/>
          </p:nvPr>
        </p:nvSpPr>
        <p:spPr>
          <a:xfrm>
            <a:off x="982133" y="457201"/>
            <a:ext cx="7704667" cy="1171599"/>
          </a:xfrm>
        </p:spPr>
        <p:txBody>
          <a:bodyPr/>
          <a:lstStyle/>
          <a:p>
            <a:r>
              <a:rPr lang="en-US" dirty="0"/>
              <a:t>Examples of Wi-Fi Network Attacks</a:t>
            </a:r>
            <a:endParaRPr lang="en-IE" dirty="0"/>
          </a:p>
        </p:txBody>
      </p:sp>
      <p:sp>
        <p:nvSpPr>
          <p:cNvPr id="4" name="Rectangle 3">
            <a:extLst>
              <a:ext uri="{FF2B5EF4-FFF2-40B4-BE49-F238E27FC236}">
                <a16:creationId xmlns:a16="http://schemas.microsoft.com/office/drawing/2014/main" id="{99505DE7-BBA9-46C3-8901-D0EE58185083}"/>
              </a:ext>
            </a:extLst>
          </p:cNvPr>
          <p:cNvSpPr/>
          <p:nvPr/>
        </p:nvSpPr>
        <p:spPr>
          <a:xfrm>
            <a:off x="1144987" y="1484784"/>
            <a:ext cx="7459461" cy="4239622"/>
          </a:xfrm>
          <a:prstGeom prst="rect">
            <a:avLst/>
          </a:prstGeom>
        </p:spPr>
        <p:txBody>
          <a:bodyPr wrap="square">
            <a:spAutoFit/>
          </a:bodyPr>
          <a:lstStyle/>
          <a:p>
            <a:pPr algn="just"/>
            <a:r>
              <a:rPr lang="en-US" sz="1600" dirty="0">
                <a:solidFill>
                  <a:srgbClr val="000000"/>
                </a:solidFill>
                <a:latin typeface="Times New Roman" panose="02020603050405020304" pitchFamily="18" charset="0"/>
                <a:cs typeface="Times New Roman" panose="02020603050405020304" pitchFamily="18" charset="0"/>
              </a:rPr>
              <a:t>Imagine coming back home and finding your </a:t>
            </a:r>
            <a:r>
              <a:rPr lang="en-US" sz="1600" dirty="0" err="1">
                <a:solidFill>
                  <a:srgbClr val="000000"/>
                </a:solidFill>
                <a:latin typeface="Times New Roman" panose="02020603050405020304" pitchFamily="18" charset="0"/>
                <a:cs typeface="Times New Roman" panose="02020603050405020304" pitchFamily="18" charset="0"/>
              </a:rPr>
              <a:t>favourite</a:t>
            </a:r>
            <a:r>
              <a:rPr lang="en-US" sz="1600" dirty="0">
                <a:solidFill>
                  <a:srgbClr val="000000"/>
                </a:solidFill>
                <a:latin typeface="Times New Roman" panose="02020603050405020304" pitchFamily="18" charset="0"/>
                <a:cs typeface="Times New Roman" panose="02020603050405020304" pitchFamily="18" charset="0"/>
              </a:rPr>
              <a:t> food left at the door. No, you hadn’t been to the grocery store in weeks and hadn’t called or ordered any of it through apps. </a:t>
            </a:r>
          </a:p>
          <a:p>
            <a:pPr algn="just"/>
            <a:endParaRPr lang="en-US" sz="1600" dirty="0">
              <a:solidFill>
                <a:srgbClr val="000000"/>
              </a:solidFill>
              <a:latin typeface="Times New Roman" panose="02020603050405020304" pitchFamily="18" charset="0"/>
              <a:cs typeface="Times New Roman" panose="02020603050405020304" pitchFamily="18" charset="0"/>
            </a:endParaRPr>
          </a:p>
          <a:p>
            <a:pPr algn="just"/>
            <a:r>
              <a:rPr lang="en-US" sz="1600" dirty="0">
                <a:solidFill>
                  <a:srgbClr val="000000"/>
                </a:solidFill>
                <a:latin typeface="Times New Roman" panose="02020603050405020304" pitchFamily="18" charset="0"/>
                <a:cs typeface="Times New Roman" panose="02020603050405020304" pitchFamily="18" charset="0"/>
              </a:rPr>
              <a:t>Companies have now come up with smart refrigerators to learn our food preferences, take stock of supplies, and even order food that is low on stock!</a:t>
            </a:r>
          </a:p>
          <a:p>
            <a:pPr algn="just"/>
            <a:endParaRPr lang="en-US" sz="1600" dirty="0">
              <a:solidFill>
                <a:srgbClr val="000000"/>
              </a:solidFill>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As the reach of IoT continues to grow, more and more devices, both household and workplace, now feature embedded internet connectivity. </a:t>
            </a:r>
          </a:p>
          <a:p>
            <a:pPr algn="just"/>
            <a:r>
              <a:rPr lang="en-US" sz="1600" dirty="0">
                <a:latin typeface="Times New Roman" panose="02020603050405020304" pitchFamily="18" charset="0"/>
                <a:cs typeface="Times New Roman" panose="02020603050405020304" pitchFamily="18" charset="0"/>
              </a:rPr>
              <a:t>Even devices like toothbrushes and children’s toys have become a lot smarter and boast internet-related services. This may be to give users a better experience, or simply a way for manufacturers to gather information.</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Botnets can also help hackers take over your home network devices and use them to perform illegal activities. Cybercriminals who have gained access to your smart devices could spy on you and later use it for blackmail.</a:t>
            </a:r>
          </a:p>
          <a:p>
            <a:endParaRPr lang="en-IE" sz="1350" dirty="0"/>
          </a:p>
        </p:txBody>
      </p:sp>
      <p:sp>
        <p:nvSpPr>
          <p:cNvPr id="3" name="Slide Number Placeholder 2">
            <a:extLst>
              <a:ext uri="{FF2B5EF4-FFF2-40B4-BE49-F238E27FC236}">
                <a16:creationId xmlns:a16="http://schemas.microsoft.com/office/drawing/2014/main" id="{1F8EEF1B-CDA5-E0BD-7A76-E4F565D64B57}"/>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custDataLst>
      <p:tags r:id="rId1"/>
    </p:custDataLst>
    <p:extLst>
      <p:ext uri="{BB962C8B-B14F-4D97-AF65-F5344CB8AC3E}">
        <p14:creationId xmlns:p14="http://schemas.microsoft.com/office/powerpoint/2010/main" val="4182025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64B6-CA87-4E42-B4A8-58B0C530F95E}"/>
              </a:ext>
            </a:extLst>
          </p:cNvPr>
          <p:cNvSpPr>
            <a:spLocks noGrp="1"/>
          </p:cNvSpPr>
          <p:nvPr>
            <p:ph type="title"/>
          </p:nvPr>
        </p:nvSpPr>
        <p:spPr>
          <a:xfrm>
            <a:off x="1331640" y="332656"/>
            <a:ext cx="7886700" cy="581390"/>
          </a:xfrm>
        </p:spPr>
        <p:txBody>
          <a:bodyPr>
            <a:normAutofit/>
          </a:bodyPr>
          <a:lstStyle/>
          <a:p>
            <a:r>
              <a:rPr lang="en-US" sz="1800" b="1" dirty="0"/>
              <a:t>How Can Businesses Prevent the Most Common Wireless Network Attacks?</a:t>
            </a:r>
            <a:endParaRPr lang="en-IE" sz="1800" b="1" dirty="0"/>
          </a:p>
        </p:txBody>
      </p:sp>
      <p:sp>
        <p:nvSpPr>
          <p:cNvPr id="3" name="Rectangle 2">
            <a:extLst>
              <a:ext uri="{FF2B5EF4-FFF2-40B4-BE49-F238E27FC236}">
                <a16:creationId xmlns:a16="http://schemas.microsoft.com/office/drawing/2014/main" id="{27CC16F4-FE56-4490-8B9C-ADE1F1AC53AA}"/>
              </a:ext>
            </a:extLst>
          </p:cNvPr>
          <p:cNvSpPr/>
          <p:nvPr/>
        </p:nvSpPr>
        <p:spPr>
          <a:xfrm>
            <a:off x="1518172" y="1268760"/>
            <a:ext cx="7086275" cy="4247317"/>
          </a:xfrm>
          <a:prstGeom prst="rect">
            <a:avLst/>
          </a:prstGeom>
        </p:spPr>
        <p:txBody>
          <a:bodyPr wrap="square">
            <a:spAutoFit/>
          </a:bodyPr>
          <a:lstStyle/>
          <a:p>
            <a:pPr fontAlgn="base"/>
            <a:r>
              <a:rPr lang="en-US" b="1" dirty="0">
                <a:solidFill>
                  <a:srgbClr val="333333"/>
                </a:solidFill>
                <a:latin typeface="Times New Roman" panose="02020603050405020304" pitchFamily="18" charset="0"/>
                <a:cs typeface="Times New Roman" panose="02020603050405020304" pitchFamily="18" charset="0"/>
              </a:rPr>
              <a:t>Isolate the Guest Network</a:t>
            </a:r>
          </a:p>
          <a:p>
            <a:pPr fontAlgn="base"/>
            <a:endParaRPr lang="en-US" b="1" dirty="0">
              <a:solidFill>
                <a:srgbClr val="333333"/>
              </a:solidFill>
              <a:latin typeface="Times New Roman" panose="02020603050405020304" pitchFamily="18" charset="0"/>
              <a:cs typeface="Times New Roman" panose="02020603050405020304" pitchFamily="18" charset="0"/>
            </a:endParaRPr>
          </a:p>
          <a:p>
            <a:pPr algn="just" fontAlgn="base"/>
            <a:r>
              <a:rPr lang="en-US" dirty="0">
                <a:solidFill>
                  <a:srgbClr val="333333"/>
                </a:solidFill>
                <a:latin typeface="Times New Roman" panose="02020603050405020304" pitchFamily="18" charset="0"/>
                <a:cs typeface="Times New Roman" panose="02020603050405020304" pitchFamily="18" charset="0"/>
              </a:rPr>
              <a:t>If your business network is not isolated from your guest Wi-Fi network, it could be used to gain access to business data and could place your POS at risk of compromise. Use a router that offers multiple SSIDs – most modern routers have that functionality.</a:t>
            </a:r>
          </a:p>
          <a:p>
            <a:pPr algn="just" fontAlgn="base"/>
            <a:endParaRPr lang="en-US" dirty="0">
              <a:solidFill>
                <a:srgbClr val="333333"/>
              </a:solidFill>
              <a:latin typeface="Times New Roman" panose="02020603050405020304" pitchFamily="18" charset="0"/>
              <a:cs typeface="Times New Roman" panose="02020603050405020304" pitchFamily="18" charset="0"/>
            </a:endParaRPr>
          </a:p>
          <a:p>
            <a:pPr algn="just" fontAlgn="base"/>
            <a:r>
              <a:rPr lang="en-US" dirty="0">
                <a:solidFill>
                  <a:srgbClr val="333333"/>
                </a:solidFill>
                <a:latin typeface="Times New Roman" panose="02020603050405020304" pitchFamily="18" charset="0"/>
                <a:cs typeface="Times New Roman" panose="02020603050405020304" pitchFamily="18" charset="0"/>
              </a:rPr>
              <a:t>These routers often have a guest SSID option or separate guest portal. Make sure it is activated when it is deployed. Alternatively, your wireless router may have a wireless isolation feature that will prevent Wi-Fi users from accessing your internal network and other client devices.</a:t>
            </a:r>
          </a:p>
          <a:p>
            <a:pPr algn="just" fontAlgn="base"/>
            <a:endParaRPr lang="en-US" dirty="0">
              <a:solidFill>
                <a:srgbClr val="333333"/>
              </a:solidFill>
              <a:latin typeface="Times New Roman" panose="02020603050405020304" pitchFamily="18" charset="0"/>
              <a:cs typeface="Times New Roman" panose="02020603050405020304" pitchFamily="18" charset="0"/>
            </a:endParaRPr>
          </a:p>
          <a:p>
            <a:pPr algn="just" fontAlgn="base"/>
            <a:r>
              <a:rPr lang="en-US" dirty="0">
                <a:solidFill>
                  <a:srgbClr val="333333"/>
                </a:solidFill>
                <a:latin typeface="Times New Roman" panose="02020603050405020304" pitchFamily="18" charset="0"/>
                <a:cs typeface="Times New Roman" panose="02020603050405020304" pitchFamily="18" charset="0"/>
              </a:rPr>
              <a:t>If you require multiple access points throughout your establishment, you are likely to need a VLAN or </a:t>
            </a:r>
            <a:r>
              <a:rPr lang="en-US" dirty="0" err="1">
                <a:solidFill>
                  <a:srgbClr val="333333"/>
                </a:solidFill>
                <a:latin typeface="Times New Roman" panose="02020603050405020304" pitchFamily="18" charset="0"/>
                <a:cs typeface="Times New Roman" panose="02020603050405020304" pitchFamily="18" charset="0"/>
              </a:rPr>
              <a:t>EoIP</a:t>
            </a:r>
            <a:r>
              <a:rPr lang="en-US" dirty="0">
                <a:solidFill>
                  <a:srgbClr val="333333"/>
                </a:solidFill>
                <a:latin typeface="Times New Roman" panose="02020603050405020304" pitchFamily="18" charset="0"/>
                <a:cs typeface="Times New Roman" panose="02020603050405020304" pitchFamily="18" charset="0"/>
              </a:rPr>
              <a:t> tunnel configuration</a:t>
            </a:r>
          </a:p>
          <a:p>
            <a:pPr fontAlgn="base"/>
            <a:endParaRPr lang="en-US" dirty="0">
              <a:solidFill>
                <a:srgbClr val="333333"/>
              </a:solidFill>
              <a:latin typeface="Open Sans" panose="020B0606030504020204" pitchFamily="34" charset="0"/>
            </a:endParaRPr>
          </a:p>
        </p:txBody>
      </p:sp>
      <p:sp>
        <p:nvSpPr>
          <p:cNvPr id="4" name="Slide Number Placeholder 3">
            <a:extLst>
              <a:ext uri="{FF2B5EF4-FFF2-40B4-BE49-F238E27FC236}">
                <a16:creationId xmlns:a16="http://schemas.microsoft.com/office/drawing/2014/main" id="{DA0C473D-25D4-4423-9B86-DF8A15CAA433}"/>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custDataLst>
      <p:tags r:id="rId1"/>
    </p:custDataLst>
    <p:extLst>
      <p:ext uri="{BB962C8B-B14F-4D97-AF65-F5344CB8AC3E}">
        <p14:creationId xmlns:p14="http://schemas.microsoft.com/office/powerpoint/2010/main" val="2033738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64B6-CA87-4E42-B4A8-58B0C530F95E}"/>
              </a:ext>
            </a:extLst>
          </p:cNvPr>
          <p:cNvSpPr>
            <a:spLocks noGrp="1"/>
          </p:cNvSpPr>
          <p:nvPr>
            <p:ph type="title"/>
          </p:nvPr>
        </p:nvSpPr>
        <p:spPr>
          <a:xfrm>
            <a:off x="789756" y="1131094"/>
            <a:ext cx="7886700" cy="581390"/>
          </a:xfrm>
        </p:spPr>
        <p:txBody>
          <a:bodyPr>
            <a:normAutofit/>
          </a:bodyPr>
          <a:lstStyle/>
          <a:p>
            <a:r>
              <a:rPr lang="en-US" sz="1800" b="1" dirty="0"/>
              <a:t>How Can Businesses Prevent the Most Common Wireless Network Attacks?</a:t>
            </a:r>
            <a:endParaRPr lang="en-IE" sz="1800" b="1" dirty="0"/>
          </a:p>
        </p:txBody>
      </p:sp>
      <p:sp>
        <p:nvSpPr>
          <p:cNvPr id="4" name="Rectangle 3">
            <a:extLst>
              <a:ext uri="{FF2B5EF4-FFF2-40B4-BE49-F238E27FC236}">
                <a16:creationId xmlns:a16="http://schemas.microsoft.com/office/drawing/2014/main" id="{94338D32-8ED5-4E8F-802D-0CE0D04A464F}"/>
              </a:ext>
            </a:extLst>
          </p:cNvPr>
          <p:cNvSpPr/>
          <p:nvPr/>
        </p:nvSpPr>
        <p:spPr>
          <a:xfrm>
            <a:off x="1305659" y="1875596"/>
            <a:ext cx="6866741" cy="3785652"/>
          </a:xfrm>
          <a:prstGeom prst="rect">
            <a:avLst/>
          </a:prstGeom>
        </p:spPr>
        <p:txBody>
          <a:bodyPr wrap="square">
            <a:spAutoFit/>
          </a:bodyPr>
          <a:lstStyle/>
          <a:p>
            <a:pPr fontAlgn="base"/>
            <a:r>
              <a:rPr lang="en-US" sz="1600" b="1" dirty="0">
                <a:solidFill>
                  <a:srgbClr val="333333"/>
                </a:solidFill>
                <a:latin typeface="Times New Roman" panose="02020603050405020304" pitchFamily="18" charset="0"/>
                <a:cs typeface="Times New Roman" panose="02020603050405020304" pitchFamily="18" charset="0"/>
              </a:rPr>
              <a:t>Encrypt Wi-Fi Traffic with WPA2 or WPA3</a:t>
            </a:r>
          </a:p>
          <a:p>
            <a:pPr fontAlgn="base"/>
            <a:endParaRPr lang="en-US" sz="1600" b="1" dirty="0">
              <a:solidFill>
                <a:srgbClr val="333333"/>
              </a:solidFill>
              <a:latin typeface="Times New Roman" panose="02020603050405020304" pitchFamily="18" charset="0"/>
              <a:cs typeface="Times New Roman" panose="02020603050405020304" pitchFamily="18" charset="0"/>
            </a:endParaRPr>
          </a:p>
          <a:p>
            <a:pPr algn="just" fontAlgn="base"/>
            <a:r>
              <a:rPr lang="en-US" sz="1600" dirty="0">
                <a:solidFill>
                  <a:srgbClr val="333333"/>
                </a:solidFill>
                <a:latin typeface="Times New Roman" panose="02020603050405020304" pitchFamily="18" charset="0"/>
                <a:cs typeface="Times New Roman" panose="02020603050405020304" pitchFamily="18" charset="0"/>
              </a:rPr>
              <a:t>If you have an old router that does not support WPA2 encryption it’s time for an upgrade. WPA2 is the minimum standard for Wi-Fi security, and while it can still be cracked, it is time-consuming and difficult. WPA3 has now been released and an upgrade should be considered. You should also make sure that WPS is turned off.</a:t>
            </a:r>
          </a:p>
          <a:p>
            <a:pPr algn="just" fontAlgn="base"/>
            <a:endParaRPr lang="en-US" sz="1600" dirty="0">
              <a:solidFill>
                <a:srgbClr val="333333"/>
              </a:solidFill>
              <a:latin typeface="Times New Roman" panose="02020603050405020304" pitchFamily="18" charset="0"/>
              <a:cs typeface="Times New Roman" panose="02020603050405020304" pitchFamily="18" charset="0"/>
            </a:endParaRPr>
          </a:p>
          <a:p>
            <a:pPr algn="just" fontAlgn="base"/>
            <a:r>
              <a:rPr lang="en-US" sz="1600" b="1" dirty="0">
                <a:solidFill>
                  <a:srgbClr val="333333"/>
                </a:solidFill>
                <a:latin typeface="Times New Roman" panose="02020603050405020304" pitchFamily="18" charset="0"/>
                <a:cs typeface="Times New Roman" panose="02020603050405020304" pitchFamily="18" charset="0"/>
              </a:rPr>
              <a:t>Update Firmware Promptly</a:t>
            </a:r>
          </a:p>
          <a:p>
            <a:pPr algn="just" fontAlgn="base"/>
            <a:endParaRPr lang="en-US" sz="1600" b="1" dirty="0">
              <a:solidFill>
                <a:srgbClr val="333333"/>
              </a:solidFill>
              <a:latin typeface="Times New Roman" panose="02020603050405020304" pitchFamily="18" charset="0"/>
              <a:cs typeface="Times New Roman" panose="02020603050405020304" pitchFamily="18" charset="0"/>
            </a:endParaRPr>
          </a:p>
          <a:p>
            <a:pPr algn="just" fontAlgn="base"/>
            <a:r>
              <a:rPr lang="en-US" sz="1600" dirty="0">
                <a:solidFill>
                  <a:srgbClr val="333333"/>
                </a:solidFill>
                <a:latin typeface="Times New Roman" panose="02020603050405020304" pitchFamily="18" charset="0"/>
                <a:cs typeface="Times New Roman" panose="02020603050405020304" pitchFamily="18" charset="0"/>
              </a:rPr>
              <a:t>All software and devices contain vulnerabilities and require updating. Software should be patched and devices such as routers will need to have their firmware upgraded when new versions are released. Check your device manufacturers website periodically for details of firmware updates and ensure your device is updated.</a:t>
            </a:r>
          </a:p>
        </p:txBody>
      </p:sp>
      <p:sp>
        <p:nvSpPr>
          <p:cNvPr id="3" name="Slide Number Placeholder 2">
            <a:extLst>
              <a:ext uri="{FF2B5EF4-FFF2-40B4-BE49-F238E27FC236}">
                <a16:creationId xmlns:a16="http://schemas.microsoft.com/office/drawing/2014/main" id="{6C26702D-92CE-23E9-7707-EB43C3F9FC77}"/>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custDataLst>
      <p:tags r:id="rId1"/>
    </p:custDataLst>
    <p:extLst>
      <p:ext uri="{BB962C8B-B14F-4D97-AF65-F5344CB8AC3E}">
        <p14:creationId xmlns:p14="http://schemas.microsoft.com/office/powerpoint/2010/main" val="166745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64B6-CA87-4E42-B4A8-58B0C530F95E}"/>
              </a:ext>
            </a:extLst>
          </p:cNvPr>
          <p:cNvSpPr>
            <a:spLocks noGrp="1"/>
          </p:cNvSpPr>
          <p:nvPr>
            <p:ph type="title"/>
          </p:nvPr>
        </p:nvSpPr>
        <p:spPr>
          <a:xfrm>
            <a:off x="628650" y="1131094"/>
            <a:ext cx="7886700" cy="581390"/>
          </a:xfrm>
        </p:spPr>
        <p:txBody>
          <a:bodyPr>
            <a:normAutofit/>
          </a:bodyPr>
          <a:lstStyle/>
          <a:p>
            <a:r>
              <a:rPr lang="en-US" sz="1800" b="1" dirty="0"/>
              <a:t>How Can Businesses Prevent the Most Common Wireless Network Attacks?</a:t>
            </a:r>
            <a:endParaRPr lang="en-IE" sz="1800" b="1" dirty="0"/>
          </a:p>
        </p:txBody>
      </p:sp>
      <p:sp>
        <p:nvSpPr>
          <p:cNvPr id="5" name="Rectangle 4">
            <a:extLst>
              <a:ext uri="{FF2B5EF4-FFF2-40B4-BE49-F238E27FC236}">
                <a16:creationId xmlns:a16="http://schemas.microsoft.com/office/drawing/2014/main" id="{EFD6A610-0FB6-4132-B200-218B6AA52E2F}"/>
              </a:ext>
            </a:extLst>
          </p:cNvPr>
          <p:cNvSpPr/>
          <p:nvPr/>
        </p:nvSpPr>
        <p:spPr>
          <a:xfrm>
            <a:off x="1293415" y="2031662"/>
            <a:ext cx="7455049" cy="4185761"/>
          </a:xfrm>
          <a:prstGeom prst="rect">
            <a:avLst/>
          </a:prstGeom>
        </p:spPr>
        <p:txBody>
          <a:bodyPr wrap="square">
            <a:spAutoFit/>
          </a:bodyPr>
          <a:lstStyle/>
          <a:p>
            <a:pPr fontAlgn="base"/>
            <a:r>
              <a:rPr lang="en-US" sz="1400" b="1" dirty="0">
                <a:solidFill>
                  <a:srgbClr val="333333"/>
                </a:solidFill>
                <a:latin typeface="Times New Roman" panose="02020603050405020304" pitchFamily="18" charset="0"/>
                <a:cs typeface="Times New Roman" panose="02020603050405020304" pitchFamily="18" charset="0"/>
              </a:rPr>
              <a:t>Create a Secure SSID</a:t>
            </a:r>
          </a:p>
          <a:p>
            <a:pPr algn="just" fontAlgn="base"/>
            <a:r>
              <a:rPr lang="en-US" sz="1400" dirty="0">
                <a:solidFill>
                  <a:srgbClr val="333333"/>
                </a:solidFill>
                <a:latin typeface="Times New Roman" panose="02020603050405020304" pitchFamily="18" charset="0"/>
                <a:cs typeface="Times New Roman" panose="02020603050405020304" pitchFamily="18" charset="0"/>
              </a:rPr>
              <a:t>Your router will have a default SSID name, but this should be changed to personalize it to your business. If you make it easily identifiable, it will reduce the potential for rogue access points to be confused with your own.  Ensure that you enforce WPA2 encryption with a shared key and post that information for your customers along with your SSID in a prominent place where they can see it.</a:t>
            </a:r>
          </a:p>
          <a:p>
            <a:pPr algn="just" fontAlgn="base"/>
            <a:endParaRPr lang="en-US" sz="1400" dirty="0">
              <a:solidFill>
                <a:srgbClr val="333333"/>
              </a:solidFill>
              <a:latin typeface="Times New Roman" panose="02020603050405020304" pitchFamily="18" charset="0"/>
              <a:cs typeface="Times New Roman" panose="02020603050405020304" pitchFamily="18" charset="0"/>
            </a:endParaRPr>
          </a:p>
          <a:p>
            <a:pPr algn="just" fontAlgn="base"/>
            <a:r>
              <a:rPr lang="en-US" sz="1400" b="1" dirty="0">
                <a:solidFill>
                  <a:srgbClr val="333333"/>
                </a:solidFill>
                <a:latin typeface="Times New Roman" panose="02020603050405020304" pitchFamily="18" charset="0"/>
                <a:cs typeface="Times New Roman" panose="02020603050405020304" pitchFamily="18" charset="0"/>
              </a:rPr>
              <a:t>Restrict Wi-Fi Access</a:t>
            </a:r>
          </a:p>
          <a:p>
            <a:pPr algn="just" fontAlgn="base"/>
            <a:r>
              <a:rPr lang="en-US" sz="1400" dirty="0">
                <a:solidFill>
                  <a:srgbClr val="333333"/>
                </a:solidFill>
                <a:latin typeface="Times New Roman" panose="02020603050405020304" pitchFamily="18" charset="0"/>
                <a:cs typeface="Times New Roman" panose="02020603050405020304" pitchFamily="18" charset="0"/>
              </a:rPr>
              <a:t>If your wireless router or access point is too powerful, it could be accessed from outside your premises. Choose a router that allows you to alter the strength of your signal and you can ensure only your customers will use your connection. Also, ensure that your Wi-Fi access point is only available during business hours. If your access points are left unsupervised when your business is closed, it increases the risk of an attack.</a:t>
            </a:r>
          </a:p>
          <a:p>
            <a:pPr algn="just" fontAlgn="base"/>
            <a:endParaRPr lang="en-US" sz="1400" dirty="0">
              <a:solidFill>
                <a:srgbClr val="333333"/>
              </a:solidFill>
              <a:latin typeface="Times New Roman" panose="02020603050405020304" pitchFamily="18" charset="0"/>
              <a:cs typeface="Times New Roman" panose="02020603050405020304" pitchFamily="18" charset="0"/>
            </a:endParaRPr>
          </a:p>
          <a:p>
            <a:pPr algn="just" fontAlgn="base"/>
            <a:r>
              <a:rPr lang="en-US" sz="1400" b="1" dirty="0">
                <a:solidFill>
                  <a:srgbClr val="333333"/>
                </a:solidFill>
                <a:latin typeface="Times New Roman" panose="02020603050405020304" pitchFamily="18" charset="0"/>
                <a:cs typeface="Times New Roman" panose="02020603050405020304" pitchFamily="18" charset="0"/>
              </a:rPr>
              <a:t>Secure Your Infrastructure</a:t>
            </a:r>
          </a:p>
          <a:p>
            <a:pPr algn="just" fontAlgn="base"/>
            <a:r>
              <a:rPr lang="en-US" sz="1400" dirty="0">
                <a:solidFill>
                  <a:srgbClr val="333333"/>
                </a:solidFill>
                <a:latin typeface="Times New Roman" panose="02020603050405020304" pitchFamily="18" charset="0"/>
                <a:cs typeface="Times New Roman" panose="02020603050405020304" pitchFamily="18" charset="0"/>
              </a:rPr>
              <a:t>Administrator access can be abused, so ensure that your login name and your passwords are secure. If the default credentials are not changed, it will only be a matter of time before they are abused. Change the username from ‘admin’ or any other default username. Set a strong password that includes upper and lower-case letters, at least one number, and a special character. The password must be at least 8 characters although more is better.  Alternatively use a 14-character+ passphrase.</a:t>
            </a:r>
          </a:p>
        </p:txBody>
      </p:sp>
      <p:sp>
        <p:nvSpPr>
          <p:cNvPr id="3" name="Slide Number Placeholder 2">
            <a:extLst>
              <a:ext uri="{FF2B5EF4-FFF2-40B4-BE49-F238E27FC236}">
                <a16:creationId xmlns:a16="http://schemas.microsoft.com/office/drawing/2014/main" id="{1EBF618F-6BD0-B981-A9D8-F4E634C93D80}"/>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custDataLst>
      <p:tags r:id="rId1"/>
    </p:custDataLst>
    <p:extLst>
      <p:ext uri="{BB962C8B-B14F-4D97-AF65-F5344CB8AC3E}">
        <p14:creationId xmlns:p14="http://schemas.microsoft.com/office/powerpoint/2010/main" val="619605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64B6-CA87-4E42-B4A8-58B0C530F95E}"/>
              </a:ext>
            </a:extLst>
          </p:cNvPr>
          <p:cNvSpPr>
            <a:spLocks noGrp="1"/>
          </p:cNvSpPr>
          <p:nvPr>
            <p:ph type="title"/>
          </p:nvPr>
        </p:nvSpPr>
        <p:spPr>
          <a:xfrm>
            <a:off x="628650" y="1131094"/>
            <a:ext cx="7886700" cy="581390"/>
          </a:xfrm>
        </p:spPr>
        <p:txBody>
          <a:bodyPr>
            <a:normAutofit/>
          </a:bodyPr>
          <a:lstStyle/>
          <a:p>
            <a:r>
              <a:rPr lang="en-US" sz="1800" b="1" dirty="0"/>
              <a:t>How Can Businesses Prevent the Most Common Wireless Network Attacks?</a:t>
            </a:r>
            <a:endParaRPr lang="en-IE" sz="1800" b="1" dirty="0"/>
          </a:p>
        </p:txBody>
      </p:sp>
      <p:sp>
        <p:nvSpPr>
          <p:cNvPr id="3" name="Rectangle 2">
            <a:extLst>
              <a:ext uri="{FF2B5EF4-FFF2-40B4-BE49-F238E27FC236}">
                <a16:creationId xmlns:a16="http://schemas.microsoft.com/office/drawing/2014/main" id="{AD9BABF8-298B-458C-8AF4-A5C5B7C4D273}"/>
              </a:ext>
            </a:extLst>
          </p:cNvPr>
          <p:cNvSpPr/>
          <p:nvPr/>
        </p:nvSpPr>
        <p:spPr>
          <a:xfrm>
            <a:off x="1105351" y="2147880"/>
            <a:ext cx="6309360" cy="3046988"/>
          </a:xfrm>
          <a:prstGeom prst="rect">
            <a:avLst/>
          </a:prstGeom>
        </p:spPr>
        <p:txBody>
          <a:bodyPr wrap="square">
            <a:spAutoFit/>
          </a:bodyPr>
          <a:lstStyle/>
          <a:p>
            <a:pPr fontAlgn="base"/>
            <a:r>
              <a:rPr lang="en-US" sz="1600" b="1" dirty="0">
                <a:solidFill>
                  <a:srgbClr val="333333"/>
                </a:solidFill>
                <a:latin typeface="Times New Roman" panose="02020603050405020304" pitchFamily="18" charset="0"/>
                <a:cs typeface="Times New Roman" panose="02020603050405020304" pitchFamily="18" charset="0"/>
              </a:rPr>
              <a:t>Use a Web Filter</a:t>
            </a:r>
          </a:p>
          <a:p>
            <a:pPr fontAlgn="base"/>
            <a:endParaRPr lang="en-US" sz="1600" b="1" dirty="0">
              <a:solidFill>
                <a:srgbClr val="333333"/>
              </a:solidFill>
              <a:latin typeface="Times New Roman" panose="02020603050405020304" pitchFamily="18" charset="0"/>
              <a:cs typeface="Times New Roman" panose="02020603050405020304" pitchFamily="18" charset="0"/>
            </a:endParaRPr>
          </a:p>
          <a:p>
            <a:pPr algn="just" fontAlgn="base"/>
            <a:r>
              <a:rPr lang="en-US" sz="1600" dirty="0">
                <a:solidFill>
                  <a:srgbClr val="333333"/>
                </a:solidFill>
                <a:latin typeface="Times New Roman" panose="02020603050405020304" pitchFamily="18" charset="0"/>
                <a:cs typeface="Times New Roman" panose="02020603050405020304" pitchFamily="18" charset="0"/>
              </a:rPr>
              <a:t>A web filtering solution is an essential protection for all Wi-Fi networks. </a:t>
            </a:r>
          </a:p>
          <a:p>
            <a:pPr algn="just" fontAlgn="base"/>
            <a:r>
              <a:rPr lang="en-US" sz="1600" dirty="0">
                <a:solidFill>
                  <a:srgbClr val="333333"/>
                </a:solidFill>
                <a:latin typeface="Times New Roman" panose="02020603050405020304" pitchFamily="18" charset="0"/>
                <a:cs typeface="Times New Roman" panose="02020603050405020304" pitchFamily="18" charset="0"/>
              </a:rPr>
              <a:t>Web filters will prevent users from visiting websites and web pages that are known to have been compromised or have been confirmed as malicious. </a:t>
            </a:r>
          </a:p>
          <a:p>
            <a:pPr algn="just" fontAlgn="base"/>
            <a:endParaRPr lang="en-US" sz="1600" dirty="0">
              <a:solidFill>
                <a:srgbClr val="333333"/>
              </a:solidFill>
              <a:latin typeface="Times New Roman" panose="02020603050405020304" pitchFamily="18" charset="0"/>
              <a:cs typeface="Times New Roman" panose="02020603050405020304" pitchFamily="18" charset="0"/>
            </a:endParaRPr>
          </a:p>
          <a:p>
            <a:pPr algn="just" fontAlgn="base"/>
            <a:r>
              <a:rPr lang="en-US" sz="1600" dirty="0">
                <a:solidFill>
                  <a:srgbClr val="333333"/>
                </a:solidFill>
                <a:latin typeface="Times New Roman" panose="02020603050405020304" pitchFamily="18" charset="0"/>
                <a:cs typeface="Times New Roman" panose="02020603050405020304" pitchFamily="18" charset="0"/>
              </a:rPr>
              <a:t>This will protect your customers from web-based threats such as drive by downloads, exploit kits and phishing. A web filter will also allow you to prevent your network from being used to download or view unacceptable content such as pornography and lets you control bandwidth usage to ensure all customers can enjoy decent Internet speeds.</a:t>
            </a:r>
          </a:p>
        </p:txBody>
      </p:sp>
      <p:sp>
        <p:nvSpPr>
          <p:cNvPr id="4" name="Slide Number Placeholder 3">
            <a:extLst>
              <a:ext uri="{FF2B5EF4-FFF2-40B4-BE49-F238E27FC236}">
                <a16:creationId xmlns:a16="http://schemas.microsoft.com/office/drawing/2014/main" id="{6BB16C75-3F1E-8713-2A06-305EB6193A6E}"/>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custDataLst>
      <p:tags r:id="rId1"/>
    </p:custDataLst>
    <p:extLst>
      <p:ext uri="{BB962C8B-B14F-4D97-AF65-F5344CB8AC3E}">
        <p14:creationId xmlns:p14="http://schemas.microsoft.com/office/powerpoint/2010/main" val="687661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64B6-CA87-4E42-B4A8-58B0C530F95E}"/>
              </a:ext>
            </a:extLst>
          </p:cNvPr>
          <p:cNvSpPr>
            <a:spLocks noGrp="1"/>
          </p:cNvSpPr>
          <p:nvPr>
            <p:ph type="title"/>
          </p:nvPr>
        </p:nvSpPr>
        <p:spPr>
          <a:xfrm>
            <a:off x="861764" y="404664"/>
            <a:ext cx="7886700" cy="581390"/>
          </a:xfrm>
        </p:spPr>
        <p:txBody>
          <a:bodyPr>
            <a:normAutofit/>
          </a:bodyPr>
          <a:lstStyle/>
          <a:p>
            <a:pPr fontAlgn="base"/>
            <a:r>
              <a:rPr lang="en-GB" sz="1800" b="1" dirty="0"/>
              <a:t>The WPS threat</a:t>
            </a:r>
          </a:p>
        </p:txBody>
      </p:sp>
      <p:sp>
        <p:nvSpPr>
          <p:cNvPr id="4" name="TextBox 3"/>
          <p:cNvSpPr txBox="1"/>
          <p:nvPr/>
        </p:nvSpPr>
        <p:spPr>
          <a:xfrm>
            <a:off x="971600" y="1196752"/>
            <a:ext cx="8004438" cy="4801314"/>
          </a:xfrm>
          <a:prstGeom prst="rect">
            <a:avLst/>
          </a:prstGeom>
          <a:noFill/>
        </p:spPr>
        <p:txBody>
          <a:bodyPr wrap="square" rtlCol="0">
            <a:spAutoFit/>
          </a:bodyPr>
          <a:lstStyle/>
          <a:p>
            <a:pPr algn="just" fontAlgn="base"/>
            <a:r>
              <a:rPr lang="en-GB" dirty="0">
                <a:latin typeface="Times New Roman" panose="02020603050405020304" pitchFamily="18" charset="0"/>
                <a:cs typeface="Times New Roman" panose="02020603050405020304" pitchFamily="18" charset="0"/>
              </a:rPr>
              <a:t>Worst of all is Wi-Fi Protected Setup (WPS), an ease-of-use feature that lets users</a:t>
            </a:r>
          </a:p>
          <a:p>
            <a:pPr algn="just" fontAlgn="base"/>
            <a:r>
              <a:rPr lang="en-GB" dirty="0">
                <a:latin typeface="Times New Roman" panose="02020603050405020304" pitchFamily="18" charset="0"/>
                <a:cs typeface="Times New Roman" panose="02020603050405020304" pitchFamily="18" charset="0"/>
              </a:rPr>
              <a:t> bypass the network </a:t>
            </a:r>
            <a:r>
              <a:rPr lang="en-GB" dirty="0">
                <a:latin typeface="Times New Roman" panose="02020603050405020304" pitchFamily="18" charset="0"/>
                <a:cs typeface="Times New Roman" panose="02020603050405020304" pitchFamily="18" charset="0"/>
                <a:hlinkClick r:id="rId3"/>
              </a:rPr>
              <a:t>password</a:t>
            </a:r>
            <a:r>
              <a:rPr lang="en-GB" dirty="0">
                <a:latin typeface="Times New Roman" panose="02020603050405020304" pitchFamily="18" charset="0"/>
                <a:cs typeface="Times New Roman" panose="02020603050405020304" pitchFamily="18" charset="0"/>
              </a:rPr>
              <a:t> and connect devices to a Wi-Fi network simply by </a:t>
            </a:r>
          </a:p>
          <a:p>
            <a:pPr algn="just" fontAlgn="base"/>
            <a:r>
              <a:rPr lang="en-GB" dirty="0">
                <a:latin typeface="Times New Roman" panose="02020603050405020304" pitchFamily="18" charset="0"/>
                <a:cs typeface="Times New Roman" panose="02020603050405020304" pitchFamily="18" charset="0"/>
              </a:rPr>
              <a:t>entering an eight-digit PIN that's printed on the router itself.</a:t>
            </a:r>
          </a:p>
          <a:p>
            <a:pPr algn="just" fontAlgn="base"/>
            <a:endParaRPr lang="en-GB" dirty="0">
              <a:latin typeface="Times New Roman" panose="02020603050405020304" pitchFamily="18" charset="0"/>
              <a:cs typeface="Times New Roman" panose="02020603050405020304" pitchFamily="18" charset="0"/>
            </a:endParaRPr>
          </a:p>
          <a:p>
            <a:pPr algn="just" fontAlgn="base"/>
            <a:r>
              <a:rPr lang="en-GB" dirty="0">
                <a:latin typeface="Times New Roman" panose="02020603050405020304" pitchFamily="18" charset="0"/>
                <a:cs typeface="Times New Roman" panose="02020603050405020304" pitchFamily="18" charset="0"/>
              </a:rPr>
              <a:t>If the network password or network name is changed, the PIN remains valid.</a:t>
            </a:r>
          </a:p>
          <a:p>
            <a:pPr algn="just" fontAlgn="base"/>
            <a:r>
              <a:rPr lang="en-GB" dirty="0">
                <a:latin typeface="Times New Roman" panose="02020603050405020304" pitchFamily="18" charset="0"/>
                <a:cs typeface="Times New Roman" panose="02020603050405020304" pitchFamily="18" charset="0"/>
              </a:rPr>
              <a:t>	"This is a huge expletive-deleted security problem,"</a:t>
            </a:r>
          </a:p>
          <a:p>
            <a:pPr algn="just" fontAlgn="base"/>
            <a:r>
              <a:rPr lang="en-GB" dirty="0">
                <a:latin typeface="Times New Roman" panose="02020603050405020304" pitchFamily="18" charset="0"/>
                <a:cs typeface="Times New Roman" panose="02020603050405020304" pitchFamily="18" charset="0"/>
              </a:rPr>
              <a:t> 	"That eight-digit number will get you into the [router] no matter what. a plumber comes over to your house, turns the router over, takes a picture of the</a:t>
            </a:r>
          </a:p>
          <a:p>
            <a:pPr algn="just" fontAlgn="base"/>
            <a:r>
              <a:rPr lang="en-GB" dirty="0">
                <a:latin typeface="Times New Roman" panose="02020603050405020304" pitchFamily="18" charset="0"/>
                <a:cs typeface="Times New Roman" panose="02020603050405020304" pitchFamily="18" charset="0"/>
              </a:rPr>
              <a:t>bottom of it, and he can now get on your network forever.“</a:t>
            </a:r>
          </a:p>
          <a:p>
            <a:pPr algn="just" fontAlgn="base"/>
            <a:endParaRPr lang="en-GB" dirty="0">
              <a:latin typeface="Times New Roman" panose="02020603050405020304" pitchFamily="18" charset="0"/>
              <a:cs typeface="Times New Roman" panose="02020603050405020304" pitchFamily="18" charset="0"/>
            </a:endParaRPr>
          </a:p>
          <a:p>
            <a:pPr algn="just" fontAlgn="base"/>
            <a:r>
              <a:rPr lang="en-GB" dirty="0">
                <a:latin typeface="Times New Roman" panose="02020603050405020304" pitchFamily="18" charset="0"/>
                <a:cs typeface="Times New Roman" panose="02020603050405020304" pitchFamily="18" charset="0"/>
              </a:rPr>
              <a:t>That eight-digit PIN isn't even really eight digits, It's actually seven digits, plus a final checksum digit. </a:t>
            </a:r>
          </a:p>
          <a:p>
            <a:pPr algn="just" fontAlgn="base"/>
            <a:r>
              <a:rPr lang="en-GB" dirty="0">
                <a:latin typeface="Times New Roman" panose="02020603050405020304" pitchFamily="18" charset="0"/>
                <a:cs typeface="Times New Roman" panose="02020603050405020304" pitchFamily="18" charset="0"/>
              </a:rPr>
              <a:t>	The first four digits are validated as one sequence and the last three as another</a:t>
            </a:r>
          </a:p>
          <a:p>
            <a:pPr algn="just" fontAlgn="base"/>
            <a:r>
              <a:rPr lang="en-GB" dirty="0">
                <a:latin typeface="Times New Roman" panose="02020603050405020304" pitchFamily="18" charset="0"/>
                <a:cs typeface="Times New Roman" panose="02020603050405020304" pitchFamily="18" charset="0"/>
              </a:rPr>
              <a:t>	resulting in only 11,000 possible codes instead of 10 million.</a:t>
            </a:r>
          </a:p>
          <a:p>
            <a:pPr algn="just" fontAlgn="base"/>
            <a:r>
              <a:rPr lang="en-GB" dirty="0">
                <a:latin typeface="Times New Roman" panose="02020603050405020304" pitchFamily="18" charset="0"/>
                <a:cs typeface="Times New Roman" panose="02020603050405020304" pitchFamily="18" charset="0"/>
              </a:rPr>
              <a:t>	"If WPS is active, you can get into the router, "You just need to make 11,000 	guesses“</a:t>
            </a:r>
          </a:p>
          <a:p>
            <a:pPr algn="just" fontAlgn="base"/>
            <a:r>
              <a:rPr lang="en-GB" dirty="0">
                <a:latin typeface="Times New Roman" panose="02020603050405020304" pitchFamily="18" charset="0"/>
                <a:cs typeface="Times New Roman" panose="02020603050405020304" pitchFamily="18" charset="0"/>
              </a:rPr>
              <a:t> 		— a trivial task for most modern computers and smartphones.</a:t>
            </a:r>
          </a:p>
        </p:txBody>
      </p:sp>
      <p:sp>
        <p:nvSpPr>
          <p:cNvPr id="3" name="Slide Number Placeholder 2">
            <a:extLst>
              <a:ext uri="{FF2B5EF4-FFF2-40B4-BE49-F238E27FC236}">
                <a16:creationId xmlns:a16="http://schemas.microsoft.com/office/drawing/2014/main" id="{A830ED2D-91A6-BDD5-91DF-E18B9A19080F}"/>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custDataLst>
      <p:tags r:id="rId1"/>
    </p:custDataLst>
    <p:extLst>
      <p:ext uri="{BB962C8B-B14F-4D97-AF65-F5344CB8AC3E}">
        <p14:creationId xmlns:p14="http://schemas.microsoft.com/office/powerpoint/2010/main" val="9302878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64B6-CA87-4E42-B4A8-58B0C530F95E}"/>
              </a:ext>
            </a:extLst>
          </p:cNvPr>
          <p:cNvSpPr>
            <a:spLocks noGrp="1"/>
          </p:cNvSpPr>
          <p:nvPr>
            <p:ph type="title"/>
          </p:nvPr>
        </p:nvSpPr>
        <p:spPr>
          <a:xfrm>
            <a:off x="861764" y="404664"/>
            <a:ext cx="7886700" cy="581390"/>
          </a:xfrm>
        </p:spPr>
        <p:txBody>
          <a:bodyPr>
            <a:normAutofit/>
          </a:bodyPr>
          <a:lstStyle/>
          <a:p>
            <a:pPr fontAlgn="base"/>
            <a:r>
              <a:rPr lang="en-GB" sz="1800" b="1" dirty="0"/>
              <a:t>Port open 32764</a:t>
            </a:r>
          </a:p>
        </p:txBody>
      </p:sp>
      <p:sp>
        <p:nvSpPr>
          <p:cNvPr id="4" name="TextBox 3"/>
          <p:cNvSpPr txBox="1"/>
          <p:nvPr/>
        </p:nvSpPr>
        <p:spPr>
          <a:xfrm>
            <a:off x="827584" y="1556792"/>
            <a:ext cx="8148454" cy="2862322"/>
          </a:xfrm>
          <a:prstGeom prst="rect">
            <a:avLst/>
          </a:prstGeom>
          <a:noFill/>
        </p:spPr>
        <p:txBody>
          <a:bodyPr wrap="square" rtlCol="0">
            <a:spAutoFit/>
          </a:bodyPr>
          <a:lstStyle/>
          <a:p>
            <a:pPr fontAlgn="base"/>
            <a:r>
              <a:rPr lang="en-GB" dirty="0">
                <a:latin typeface="Times New Roman" panose="02020603050405020304" pitchFamily="18" charset="0"/>
                <a:cs typeface="Times New Roman" panose="02020603050405020304" pitchFamily="18" charset="0"/>
              </a:rPr>
              <a:t>Then, there's networking port 32764, which French security researcher Eloi Vanderbeken in 2013 discovered had been quietly left open on gateway routers sold by several major brands. Using port 32764, anyone on a local network — which includes a user's ISP — could take full administrative control of a router, and even perform a factory reset, without a password.</a:t>
            </a:r>
          </a:p>
          <a:p>
            <a:pPr fontAlgn="base"/>
            <a:endParaRPr lang="en-GB" dirty="0">
              <a:latin typeface="Times New Roman" panose="02020603050405020304" pitchFamily="18" charset="0"/>
              <a:cs typeface="Times New Roman" panose="02020603050405020304" pitchFamily="18" charset="0"/>
            </a:endParaRPr>
          </a:p>
          <a:p>
            <a:pPr fontAlgn="base"/>
            <a:r>
              <a:rPr lang="en-GB" dirty="0">
                <a:latin typeface="Times New Roman" panose="02020603050405020304" pitchFamily="18" charset="0"/>
                <a:cs typeface="Times New Roman" panose="02020603050405020304" pitchFamily="18" charset="0"/>
              </a:rPr>
              <a:t>The port was closed on most affected devices following Vanderbeken's disclosures, but he later found that it could easily be reopened with a specially designed data packet that could be sent from an ISP.</a:t>
            </a:r>
          </a:p>
          <a:p>
            <a:pPr algn="just" fontAlgn="base"/>
            <a:endParaRPr lang="en-GB" dirty="0"/>
          </a:p>
        </p:txBody>
      </p:sp>
      <p:sp>
        <p:nvSpPr>
          <p:cNvPr id="3" name="Slide Number Placeholder 2">
            <a:extLst>
              <a:ext uri="{FF2B5EF4-FFF2-40B4-BE49-F238E27FC236}">
                <a16:creationId xmlns:a16="http://schemas.microsoft.com/office/drawing/2014/main" id="{C8B15BFE-7FC4-2A59-D6F0-F0512188780A}"/>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custDataLst>
      <p:tags r:id="rId1"/>
    </p:custDataLst>
    <p:extLst>
      <p:ext uri="{BB962C8B-B14F-4D97-AF65-F5344CB8AC3E}">
        <p14:creationId xmlns:p14="http://schemas.microsoft.com/office/powerpoint/2010/main" val="315043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A1B57-7533-2CEE-1833-7B23F83620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BFD524-1538-3CA6-452E-22E1D20BE2C4}"/>
              </a:ext>
            </a:extLst>
          </p:cNvPr>
          <p:cNvSpPr>
            <a:spLocks noGrp="1"/>
          </p:cNvSpPr>
          <p:nvPr>
            <p:ph type="title"/>
          </p:nvPr>
        </p:nvSpPr>
        <p:spPr>
          <a:xfrm>
            <a:off x="982133" y="457201"/>
            <a:ext cx="7704667" cy="883567"/>
          </a:xfrm>
        </p:spPr>
        <p:txBody>
          <a:bodyPr/>
          <a:lstStyle/>
          <a:p>
            <a:r>
              <a:rPr lang="en-IE" dirty="0"/>
              <a:t>Wireless Networks</a:t>
            </a:r>
          </a:p>
        </p:txBody>
      </p:sp>
      <p:sp>
        <p:nvSpPr>
          <p:cNvPr id="3" name="Slide Number Placeholder 2">
            <a:extLst>
              <a:ext uri="{FF2B5EF4-FFF2-40B4-BE49-F238E27FC236}">
                <a16:creationId xmlns:a16="http://schemas.microsoft.com/office/drawing/2014/main" id="{53B39A85-7B49-1E10-11B6-365ADED46974}"/>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5" name="Picture 4">
            <a:extLst>
              <a:ext uri="{FF2B5EF4-FFF2-40B4-BE49-F238E27FC236}">
                <a16:creationId xmlns:a16="http://schemas.microsoft.com/office/drawing/2014/main" id="{80BE3C75-11B3-CDEF-B8FB-EAE6D04D2FC5}"/>
              </a:ext>
            </a:extLst>
          </p:cNvPr>
          <p:cNvPicPr>
            <a:picLocks noChangeAspect="1"/>
          </p:cNvPicPr>
          <p:nvPr/>
        </p:nvPicPr>
        <p:blipFill>
          <a:blip r:embed="rId3"/>
          <a:stretch>
            <a:fillRect/>
          </a:stretch>
        </p:blipFill>
        <p:spPr>
          <a:xfrm>
            <a:off x="2396048" y="2018212"/>
            <a:ext cx="4876836" cy="4276756"/>
          </a:xfrm>
          <a:prstGeom prst="rect">
            <a:avLst/>
          </a:prstGeom>
        </p:spPr>
      </p:pic>
      <p:sp>
        <p:nvSpPr>
          <p:cNvPr id="9" name="TextBox 8">
            <a:extLst>
              <a:ext uri="{FF2B5EF4-FFF2-40B4-BE49-F238E27FC236}">
                <a16:creationId xmlns:a16="http://schemas.microsoft.com/office/drawing/2014/main" id="{EF8803A7-F6BF-0B37-EAEA-4665AE3C5C78}"/>
              </a:ext>
            </a:extLst>
          </p:cNvPr>
          <p:cNvSpPr txBox="1"/>
          <p:nvPr/>
        </p:nvSpPr>
        <p:spPr>
          <a:xfrm>
            <a:off x="2123728" y="1268760"/>
            <a:ext cx="6563072" cy="369332"/>
          </a:xfrm>
          <a:prstGeom prst="rect">
            <a:avLst/>
          </a:prstGeom>
          <a:noFill/>
        </p:spPr>
        <p:txBody>
          <a:bodyPr wrap="square">
            <a:spAutoFit/>
          </a:bodyPr>
          <a:lstStyle/>
          <a:p>
            <a:r>
              <a:rPr lang="en-IE" dirty="0"/>
              <a:t>https://www.techtarget.com/searchnetworking/definition/6G</a:t>
            </a:r>
          </a:p>
        </p:txBody>
      </p:sp>
    </p:spTree>
    <p:custDataLst>
      <p:tags r:id="rId1"/>
    </p:custDataLst>
    <p:extLst>
      <p:ext uri="{BB962C8B-B14F-4D97-AF65-F5344CB8AC3E}">
        <p14:creationId xmlns:p14="http://schemas.microsoft.com/office/powerpoint/2010/main" val="1370357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64B6-CA87-4E42-B4A8-58B0C530F95E}"/>
              </a:ext>
            </a:extLst>
          </p:cNvPr>
          <p:cNvSpPr>
            <a:spLocks noGrp="1"/>
          </p:cNvSpPr>
          <p:nvPr>
            <p:ph type="title"/>
          </p:nvPr>
        </p:nvSpPr>
        <p:spPr>
          <a:xfrm>
            <a:off x="628650" y="1131094"/>
            <a:ext cx="7886700" cy="581390"/>
          </a:xfrm>
        </p:spPr>
        <p:txBody>
          <a:bodyPr>
            <a:normAutofit/>
          </a:bodyPr>
          <a:lstStyle/>
          <a:p>
            <a:r>
              <a:rPr lang="en-US" sz="1800" b="1" dirty="0"/>
              <a:t>Connect two Networks via Cables </a:t>
            </a:r>
            <a:endParaRPr lang="en-IE" sz="1800" b="1" dirty="0"/>
          </a:p>
        </p:txBody>
      </p:sp>
      <p:pic>
        <p:nvPicPr>
          <p:cNvPr id="4" name="Picture 3"/>
          <p:cNvPicPr>
            <a:picLocks noChangeAspect="1"/>
          </p:cNvPicPr>
          <p:nvPr/>
        </p:nvPicPr>
        <p:blipFill>
          <a:blip r:embed="rId3"/>
          <a:stretch>
            <a:fillRect/>
          </a:stretch>
        </p:blipFill>
        <p:spPr>
          <a:xfrm>
            <a:off x="1115616" y="1772816"/>
            <a:ext cx="7458834" cy="3935390"/>
          </a:xfrm>
          <a:prstGeom prst="rect">
            <a:avLst/>
          </a:prstGeom>
        </p:spPr>
      </p:pic>
      <p:sp>
        <p:nvSpPr>
          <p:cNvPr id="3" name="Slide Number Placeholder 2">
            <a:extLst>
              <a:ext uri="{FF2B5EF4-FFF2-40B4-BE49-F238E27FC236}">
                <a16:creationId xmlns:a16="http://schemas.microsoft.com/office/drawing/2014/main" id="{CCF0EC27-C72F-918E-0578-223B4B70239C}"/>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custDataLst>
      <p:tags r:id="rId1"/>
    </p:custDataLst>
    <p:extLst>
      <p:ext uri="{BB962C8B-B14F-4D97-AF65-F5344CB8AC3E}">
        <p14:creationId xmlns:p14="http://schemas.microsoft.com/office/powerpoint/2010/main" val="14594110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64B6-CA87-4E42-B4A8-58B0C530F95E}"/>
              </a:ext>
            </a:extLst>
          </p:cNvPr>
          <p:cNvSpPr>
            <a:spLocks noGrp="1"/>
          </p:cNvSpPr>
          <p:nvPr>
            <p:ph type="title"/>
          </p:nvPr>
        </p:nvSpPr>
        <p:spPr>
          <a:xfrm>
            <a:off x="628650" y="1131094"/>
            <a:ext cx="7886700" cy="581390"/>
          </a:xfrm>
        </p:spPr>
        <p:txBody>
          <a:bodyPr>
            <a:normAutofit/>
          </a:bodyPr>
          <a:lstStyle/>
          <a:p>
            <a:r>
              <a:rPr lang="en-US" sz="1800" b="1" dirty="0"/>
              <a:t>Connect using a wireless repeater Bridge?</a:t>
            </a:r>
            <a:endParaRPr lang="en-IE" sz="1800" b="1" dirty="0"/>
          </a:p>
        </p:txBody>
      </p:sp>
      <p:pic>
        <p:nvPicPr>
          <p:cNvPr id="5" name="Picture 4"/>
          <p:cNvPicPr>
            <a:picLocks noChangeAspect="1"/>
          </p:cNvPicPr>
          <p:nvPr/>
        </p:nvPicPr>
        <p:blipFill>
          <a:blip r:embed="rId4"/>
          <a:stretch>
            <a:fillRect/>
          </a:stretch>
        </p:blipFill>
        <p:spPr>
          <a:xfrm>
            <a:off x="1762575" y="2264590"/>
            <a:ext cx="6481833" cy="3612682"/>
          </a:xfrm>
          <a:prstGeom prst="rect">
            <a:avLst/>
          </a:prstGeom>
        </p:spPr>
      </p:pic>
      <p:sp>
        <p:nvSpPr>
          <p:cNvPr id="3" name="Slide Number Placeholder 2">
            <a:extLst>
              <a:ext uri="{FF2B5EF4-FFF2-40B4-BE49-F238E27FC236}">
                <a16:creationId xmlns:a16="http://schemas.microsoft.com/office/drawing/2014/main" id="{334D2B94-CEC3-2138-C778-87D9283BA46C}"/>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custDataLst>
      <p:tags r:id="rId1"/>
    </p:custDataLst>
    <p:extLst>
      <p:ext uri="{BB962C8B-B14F-4D97-AF65-F5344CB8AC3E}">
        <p14:creationId xmlns:p14="http://schemas.microsoft.com/office/powerpoint/2010/main" val="2310647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64B6-CA87-4E42-B4A8-58B0C530F95E}"/>
              </a:ext>
            </a:extLst>
          </p:cNvPr>
          <p:cNvSpPr>
            <a:spLocks noGrp="1"/>
          </p:cNvSpPr>
          <p:nvPr>
            <p:ph type="title"/>
          </p:nvPr>
        </p:nvSpPr>
        <p:spPr>
          <a:xfrm>
            <a:off x="628650" y="1131094"/>
            <a:ext cx="7886700" cy="581390"/>
          </a:xfrm>
        </p:spPr>
        <p:txBody>
          <a:bodyPr>
            <a:normAutofit/>
          </a:bodyPr>
          <a:lstStyle/>
          <a:p>
            <a:r>
              <a:rPr lang="en-US" sz="1800" b="1" dirty="0"/>
              <a:t>Connect using a wireless Bridge extends wireless</a:t>
            </a:r>
            <a:endParaRPr lang="en-IE" sz="1800" b="1" dirty="0"/>
          </a:p>
        </p:txBody>
      </p:sp>
      <p:pic>
        <p:nvPicPr>
          <p:cNvPr id="5" name="Picture 4"/>
          <p:cNvPicPr>
            <a:picLocks noChangeAspect="1"/>
          </p:cNvPicPr>
          <p:nvPr/>
        </p:nvPicPr>
        <p:blipFill>
          <a:blip r:embed="rId3"/>
          <a:stretch>
            <a:fillRect/>
          </a:stretch>
        </p:blipFill>
        <p:spPr>
          <a:xfrm>
            <a:off x="1762575" y="2264590"/>
            <a:ext cx="6481833" cy="3612682"/>
          </a:xfrm>
          <a:prstGeom prst="rect">
            <a:avLst/>
          </a:prstGeom>
        </p:spPr>
      </p:pic>
      <p:sp>
        <p:nvSpPr>
          <p:cNvPr id="3" name="Slide Number Placeholder 2">
            <a:extLst>
              <a:ext uri="{FF2B5EF4-FFF2-40B4-BE49-F238E27FC236}">
                <a16:creationId xmlns:a16="http://schemas.microsoft.com/office/drawing/2014/main" id="{C9B9031E-1DCA-F5AA-388F-435D7B6303EB}"/>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custDataLst>
      <p:tags r:id="rId1"/>
    </p:custDataLst>
    <p:extLst>
      <p:ext uri="{BB962C8B-B14F-4D97-AF65-F5344CB8AC3E}">
        <p14:creationId xmlns:p14="http://schemas.microsoft.com/office/powerpoint/2010/main" val="2649840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64B6-CA87-4E42-B4A8-58B0C530F95E}"/>
              </a:ext>
            </a:extLst>
          </p:cNvPr>
          <p:cNvSpPr>
            <a:spLocks noGrp="1"/>
          </p:cNvSpPr>
          <p:nvPr>
            <p:ph type="title"/>
          </p:nvPr>
        </p:nvSpPr>
        <p:spPr>
          <a:xfrm>
            <a:off x="628650" y="1131094"/>
            <a:ext cx="7886700" cy="581390"/>
          </a:xfrm>
        </p:spPr>
        <p:txBody>
          <a:bodyPr>
            <a:normAutofit/>
          </a:bodyPr>
          <a:lstStyle/>
          <a:p>
            <a:r>
              <a:rPr lang="en-US" sz="1800" b="1" dirty="0"/>
              <a:t>Connect using a Wireless NAT works like a router not in bridged mode </a:t>
            </a:r>
            <a:endParaRPr lang="en-IE" sz="1800" b="1" dirty="0"/>
          </a:p>
        </p:txBody>
      </p:sp>
      <p:pic>
        <p:nvPicPr>
          <p:cNvPr id="4" name="Picture 3"/>
          <p:cNvPicPr>
            <a:picLocks noChangeAspect="1"/>
          </p:cNvPicPr>
          <p:nvPr/>
        </p:nvPicPr>
        <p:blipFill>
          <a:blip r:embed="rId3"/>
          <a:stretch>
            <a:fillRect/>
          </a:stretch>
        </p:blipFill>
        <p:spPr>
          <a:xfrm>
            <a:off x="1185722" y="1988840"/>
            <a:ext cx="6772555" cy="3889799"/>
          </a:xfrm>
          <a:prstGeom prst="rect">
            <a:avLst/>
          </a:prstGeom>
        </p:spPr>
      </p:pic>
      <p:sp>
        <p:nvSpPr>
          <p:cNvPr id="3" name="Slide Number Placeholder 2">
            <a:extLst>
              <a:ext uri="{FF2B5EF4-FFF2-40B4-BE49-F238E27FC236}">
                <a16:creationId xmlns:a16="http://schemas.microsoft.com/office/drawing/2014/main" id="{C36E9A7D-1834-23CF-B679-3AED270453C9}"/>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Tree>
    <p:custDataLst>
      <p:tags r:id="rId1"/>
    </p:custDataLst>
    <p:extLst>
      <p:ext uri="{BB962C8B-B14F-4D97-AF65-F5344CB8AC3E}">
        <p14:creationId xmlns:p14="http://schemas.microsoft.com/office/powerpoint/2010/main" val="1840735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64B6-CA87-4E42-B4A8-58B0C530F95E}"/>
              </a:ext>
            </a:extLst>
          </p:cNvPr>
          <p:cNvSpPr>
            <a:spLocks noGrp="1"/>
          </p:cNvSpPr>
          <p:nvPr>
            <p:ph type="title"/>
          </p:nvPr>
        </p:nvSpPr>
        <p:spPr>
          <a:xfrm>
            <a:off x="628650" y="1131094"/>
            <a:ext cx="7886700" cy="581390"/>
          </a:xfrm>
        </p:spPr>
        <p:txBody>
          <a:bodyPr>
            <a:normAutofit/>
          </a:bodyPr>
          <a:lstStyle/>
          <a:p>
            <a:r>
              <a:rPr lang="en-US" sz="1800" b="1" dirty="0"/>
              <a:t>DD WRT Login page?</a:t>
            </a:r>
            <a:endParaRPr lang="en-IE" sz="1800" b="1" dirty="0"/>
          </a:p>
        </p:txBody>
      </p:sp>
      <p:pic>
        <p:nvPicPr>
          <p:cNvPr id="3" name="Picture 2"/>
          <p:cNvPicPr>
            <a:picLocks noChangeAspect="1"/>
          </p:cNvPicPr>
          <p:nvPr/>
        </p:nvPicPr>
        <p:blipFill>
          <a:blip r:embed="rId3"/>
          <a:stretch>
            <a:fillRect/>
          </a:stretch>
        </p:blipFill>
        <p:spPr>
          <a:xfrm>
            <a:off x="971600" y="1848027"/>
            <a:ext cx="7668142" cy="3367159"/>
          </a:xfrm>
          <a:prstGeom prst="rect">
            <a:avLst/>
          </a:prstGeom>
        </p:spPr>
      </p:pic>
      <p:sp>
        <p:nvSpPr>
          <p:cNvPr id="4" name="Slide Number Placeholder 3">
            <a:extLst>
              <a:ext uri="{FF2B5EF4-FFF2-40B4-BE49-F238E27FC236}">
                <a16:creationId xmlns:a16="http://schemas.microsoft.com/office/drawing/2014/main" id="{B74D920C-3E47-7EE3-8C0C-5F9F91639E81}"/>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Tree>
    <p:custDataLst>
      <p:tags r:id="rId1"/>
    </p:custDataLst>
    <p:extLst>
      <p:ext uri="{BB962C8B-B14F-4D97-AF65-F5344CB8AC3E}">
        <p14:creationId xmlns:p14="http://schemas.microsoft.com/office/powerpoint/2010/main" val="32032335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64B6-CA87-4E42-B4A8-58B0C530F95E}"/>
              </a:ext>
            </a:extLst>
          </p:cNvPr>
          <p:cNvSpPr>
            <a:spLocks noGrp="1"/>
          </p:cNvSpPr>
          <p:nvPr>
            <p:ph type="title"/>
          </p:nvPr>
        </p:nvSpPr>
        <p:spPr>
          <a:xfrm>
            <a:off x="683568" y="404664"/>
            <a:ext cx="7886700" cy="581390"/>
          </a:xfrm>
        </p:spPr>
        <p:txBody>
          <a:bodyPr>
            <a:normAutofit/>
          </a:bodyPr>
          <a:lstStyle/>
          <a:p>
            <a:r>
              <a:rPr lang="en-US" sz="1800" b="1" dirty="0"/>
              <a:t>DD WRT Set up set up in repeater or Repeater Bridge  mode</a:t>
            </a:r>
            <a:endParaRPr lang="en-IE" sz="1800" b="1" dirty="0"/>
          </a:p>
        </p:txBody>
      </p:sp>
      <p:pic>
        <p:nvPicPr>
          <p:cNvPr id="6" name="Picture 5"/>
          <p:cNvPicPr>
            <a:picLocks noChangeAspect="1"/>
          </p:cNvPicPr>
          <p:nvPr/>
        </p:nvPicPr>
        <p:blipFill>
          <a:blip r:embed="rId3"/>
          <a:stretch>
            <a:fillRect/>
          </a:stretch>
        </p:blipFill>
        <p:spPr>
          <a:xfrm>
            <a:off x="1282903" y="1052736"/>
            <a:ext cx="7249537" cy="3162741"/>
          </a:xfrm>
          <a:prstGeom prst="rect">
            <a:avLst/>
          </a:prstGeom>
        </p:spPr>
      </p:pic>
      <p:pic>
        <p:nvPicPr>
          <p:cNvPr id="7" name="Picture 6"/>
          <p:cNvPicPr>
            <a:picLocks noChangeAspect="1"/>
          </p:cNvPicPr>
          <p:nvPr/>
        </p:nvPicPr>
        <p:blipFill>
          <a:blip r:embed="rId4"/>
          <a:stretch>
            <a:fillRect/>
          </a:stretch>
        </p:blipFill>
        <p:spPr>
          <a:xfrm>
            <a:off x="1046987" y="4509120"/>
            <a:ext cx="7773485" cy="1800476"/>
          </a:xfrm>
          <a:prstGeom prst="rect">
            <a:avLst/>
          </a:prstGeom>
        </p:spPr>
      </p:pic>
      <p:sp>
        <p:nvSpPr>
          <p:cNvPr id="8" name="Rectangle 7"/>
          <p:cNvSpPr/>
          <p:nvPr/>
        </p:nvSpPr>
        <p:spPr>
          <a:xfrm>
            <a:off x="2051720" y="6381328"/>
            <a:ext cx="5616624" cy="369332"/>
          </a:xfrm>
          <a:prstGeom prst="rect">
            <a:avLst/>
          </a:prstGeom>
        </p:spPr>
        <p:txBody>
          <a:bodyPr wrap="square">
            <a:spAutoFit/>
          </a:bodyPr>
          <a:lstStyle/>
          <a:p>
            <a:r>
              <a:rPr lang="en-GB" dirty="0"/>
              <a:t>https://wiki.dd-wrt.com/wiki/index.php/Repeater_Bridge</a:t>
            </a:r>
          </a:p>
        </p:txBody>
      </p:sp>
      <p:sp>
        <p:nvSpPr>
          <p:cNvPr id="3" name="Slide Number Placeholder 2">
            <a:extLst>
              <a:ext uri="{FF2B5EF4-FFF2-40B4-BE49-F238E27FC236}">
                <a16:creationId xmlns:a16="http://schemas.microsoft.com/office/drawing/2014/main" id="{9170E3E7-7E74-FD3A-3EF9-EA4506DAA54A}"/>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Tree>
    <p:custDataLst>
      <p:tags r:id="rId1"/>
    </p:custDataLst>
    <p:extLst>
      <p:ext uri="{BB962C8B-B14F-4D97-AF65-F5344CB8AC3E}">
        <p14:creationId xmlns:p14="http://schemas.microsoft.com/office/powerpoint/2010/main" val="37239266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64B6-CA87-4E42-B4A8-58B0C530F95E}"/>
              </a:ext>
            </a:extLst>
          </p:cNvPr>
          <p:cNvSpPr>
            <a:spLocks noGrp="1"/>
          </p:cNvSpPr>
          <p:nvPr>
            <p:ph type="title"/>
          </p:nvPr>
        </p:nvSpPr>
        <p:spPr>
          <a:xfrm>
            <a:off x="683568" y="404664"/>
            <a:ext cx="7886700" cy="581390"/>
          </a:xfrm>
        </p:spPr>
        <p:txBody>
          <a:bodyPr>
            <a:normAutofit/>
          </a:bodyPr>
          <a:lstStyle/>
          <a:p>
            <a:r>
              <a:rPr lang="en-US" sz="1800" b="1" dirty="0"/>
              <a:t>DD WRT Set up set up in repeater mode</a:t>
            </a:r>
            <a:endParaRPr lang="en-IE" sz="1800" b="1" dirty="0"/>
          </a:p>
        </p:txBody>
      </p:sp>
      <p:pic>
        <p:nvPicPr>
          <p:cNvPr id="5" name="Picture 4"/>
          <p:cNvPicPr>
            <a:picLocks noChangeAspect="1"/>
          </p:cNvPicPr>
          <p:nvPr/>
        </p:nvPicPr>
        <p:blipFill>
          <a:blip r:embed="rId3"/>
          <a:stretch>
            <a:fillRect/>
          </a:stretch>
        </p:blipFill>
        <p:spPr>
          <a:xfrm>
            <a:off x="1809956" y="1700808"/>
            <a:ext cx="5813546" cy="4282646"/>
          </a:xfrm>
          <a:prstGeom prst="rect">
            <a:avLst/>
          </a:prstGeom>
        </p:spPr>
      </p:pic>
      <p:sp>
        <p:nvSpPr>
          <p:cNvPr id="3" name="Slide Number Placeholder 2">
            <a:extLst>
              <a:ext uri="{FF2B5EF4-FFF2-40B4-BE49-F238E27FC236}">
                <a16:creationId xmlns:a16="http://schemas.microsoft.com/office/drawing/2014/main" id="{21965B27-B62C-EC83-94E6-8D0E59A643F0}"/>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Tree>
    <p:custDataLst>
      <p:tags r:id="rId1"/>
    </p:custDataLst>
    <p:extLst>
      <p:ext uri="{BB962C8B-B14F-4D97-AF65-F5344CB8AC3E}">
        <p14:creationId xmlns:p14="http://schemas.microsoft.com/office/powerpoint/2010/main" val="22576541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64B6-CA87-4E42-B4A8-58B0C530F95E}"/>
              </a:ext>
            </a:extLst>
          </p:cNvPr>
          <p:cNvSpPr>
            <a:spLocks noGrp="1"/>
          </p:cNvSpPr>
          <p:nvPr>
            <p:ph type="title"/>
          </p:nvPr>
        </p:nvSpPr>
        <p:spPr>
          <a:xfrm>
            <a:off x="628650" y="1131094"/>
            <a:ext cx="7886700" cy="581390"/>
          </a:xfrm>
        </p:spPr>
        <p:txBody>
          <a:bodyPr>
            <a:normAutofit/>
          </a:bodyPr>
          <a:lstStyle/>
          <a:p>
            <a:r>
              <a:rPr lang="en-US" sz="1800" b="1" dirty="0"/>
              <a:t>DD WRT Login page?</a:t>
            </a:r>
            <a:endParaRPr lang="en-IE" sz="1800" b="1" dirty="0"/>
          </a:p>
        </p:txBody>
      </p:sp>
      <p:pic>
        <p:nvPicPr>
          <p:cNvPr id="4" name="Picture 3"/>
          <p:cNvPicPr>
            <a:picLocks noChangeAspect="1"/>
          </p:cNvPicPr>
          <p:nvPr/>
        </p:nvPicPr>
        <p:blipFill>
          <a:blip r:embed="rId3"/>
          <a:stretch>
            <a:fillRect/>
          </a:stretch>
        </p:blipFill>
        <p:spPr>
          <a:xfrm>
            <a:off x="1979712" y="2060848"/>
            <a:ext cx="5065770" cy="3869916"/>
          </a:xfrm>
          <a:prstGeom prst="rect">
            <a:avLst/>
          </a:prstGeom>
        </p:spPr>
      </p:pic>
      <p:sp>
        <p:nvSpPr>
          <p:cNvPr id="3" name="Slide Number Placeholder 2">
            <a:extLst>
              <a:ext uri="{FF2B5EF4-FFF2-40B4-BE49-F238E27FC236}">
                <a16:creationId xmlns:a16="http://schemas.microsoft.com/office/drawing/2014/main" id="{A5E9B818-1C82-290E-F52B-FD71806F5966}"/>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Tree>
    <p:custDataLst>
      <p:tags r:id="rId1"/>
    </p:custDataLst>
    <p:extLst>
      <p:ext uri="{BB962C8B-B14F-4D97-AF65-F5344CB8AC3E}">
        <p14:creationId xmlns:p14="http://schemas.microsoft.com/office/powerpoint/2010/main" val="8583400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64B6-CA87-4E42-B4A8-58B0C530F95E}"/>
              </a:ext>
            </a:extLst>
          </p:cNvPr>
          <p:cNvSpPr>
            <a:spLocks noGrp="1"/>
          </p:cNvSpPr>
          <p:nvPr>
            <p:ph type="title"/>
          </p:nvPr>
        </p:nvSpPr>
        <p:spPr>
          <a:xfrm>
            <a:off x="628650" y="1131094"/>
            <a:ext cx="7886700" cy="581390"/>
          </a:xfrm>
        </p:spPr>
        <p:txBody>
          <a:bodyPr>
            <a:normAutofit/>
          </a:bodyPr>
          <a:lstStyle/>
          <a:p>
            <a:r>
              <a:rPr lang="en-US" sz="1800" b="1" dirty="0"/>
              <a:t>DD WRT Login page?</a:t>
            </a:r>
            <a:endParaRPr lang="en-IE" sz="1800" b="1" dirty="0"/>
          </a:p>
        </p:txBody>
      </p:sp>
      <p:pic>
        <p:nvPicPr>
          <p:cNvPr id="3" name="Picture 2"/>
          <p:cNvPicPr>
            <a:picLocks noChangeAspect="1"/>
          </p:cNvPicPr>
          <p:nvPr/>
        </p:nvPicPr>
        <p:blipFill>
          <a:blip r:embed="rId3"/>
          <a:stretch>
            <a:fillRect/>
          </a:stretch>
        </p:blipFill>
        <p:spPr>
          <a:xfrm>
            <a:off x="1763688" y="1942254"/>
            <a:ext cx="5573468" cy="3791002"/>
          </a:xfrm>
          <a:prstGeom prst="rect">
            <a:avLst/>
          </a:prstGeom>
        </p:spPr>
      </p:pic>
      <p:sp>
        <p:nvSpPr>
          <p:cNvPr id="4" name="Slide Number Placeholder 3">
            <a:extLst>
              <a:ext uri="{FF2B5EF4-FFF2-40B4-BE49-F238E27FC236}">
                <a16:creationId xmlns:a16="http://schemas.microsoft.com/office/drawing/2014/main" id="{8BED1381-BBCF-C369-D474-B6D92A3850FD}"/>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Tree>
    <p:custDataLst>
      <p:tags r:id="rId1"/>
    </p:custDataLst>
    <p:extLst>
      <p:ext uri="{BB962C8B-B14F-4D97-AF65-F5344CB8AC3E}">
        <p14:creationId xmlns:p14="http://schemas.microsoft.com/office/powerpoint/2010/main" val="32380653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64B6-CA87-4E42-B4A8-58B0C530F95E}"/>
              </a:ext>
            </a:extLst>
          </p:cNvPr>
          <p:cNvSpPr>
            <a:spLocks noGrp="1"/>
          </p:cNvSpPr>
          <p:nvPr>
            <p:ph type="title"/>
          </p:nvPr>
        </p:nvSpPr>
        <p:spPr>
          <a:xfrm>
            <a:off x="628650" y="1131094"/>
            <a:ext cx="7886700" cy="581390"/>
          </a:xfrm>
        </p:spPr>
        <p:txBody>
          <a:bodyPr>
            <a:normAutofit/>
          </a:bodyPr>
          <a:lstStyle/>
          <a:p>
            <a:r>
              <a:rPr lang="en-US" sz="1800" b="1" dirty="0"/>
              <a:t>DD WRT Login page?</a:t>
            </a:r>
            <a:endParaRPr lang="en-IE" sz="1800" b="1" dirty="0"/>
          </a:p>
        </p:txBody>
      </p:sp>
      <p:pic>
        <p:nvPicPr>
          <p:cNvPr id="3" name="Picture 2"/>
          <p:cNvPicPr>
            <a:picLocks noChangeAspect="1"/>
          </p:cNvPicPr>
          <p:nvPr/>
        </p:nvPicPr>
        <p:blipFill>
          <a:blip r:embed="rId3"/>
          <a:stretch>
            <a:fillRect/>
          </a:stretch>
        </p:blipFill>
        <p:spPr>
          <a:xfrm>
            <a:off x="1115616" y="1684118"/>
            <a:ext cx="7059010" cy="4534533"/>
          </a:xfrm>
          <a:prstGeom prst="rect">
            <a:avLst/>
          </a:prstGeom>
        </p:spPr>
      </p:pic>
      <p:sp>
        <p:nvSpPr>
          <p:cNvPr id="4" name="Slide Number Placeholder 3">
            <a:extLst>
              <a:ext uri="{FF2B5EF4-FFF2-40B4-BE49-F238E27FC236}">
                <a16:creationId xmlns:a16="http://schemas.microsoft.com/office/drawing/2014/main" id="{7089EB0D-90BB-0771-A4F0-D60E1411D3AE}"/>
              </a:ext>
            </a:extLst>
          </p:cNvPr>
          <p:cNvSpPr>
            <a:spLocks noGrp="1"/>
          </p:cNvSpPr>
          <p:nvPr>
            <p:ph type="sldNum" sz="quarter" idx="12"/>
          </p:nvPr>
        </p:nvSpPr>
        <p:spPr/>
        <p:txBody>
          <a:bodyPr/>
          <a:lstStyle/>
          <a:p>
            <a:fld id="{D57F1E4F-1CFF-5643-939E-217C01CDF565}" type="slidenum">
              <a:rPr lang="en-US" smtClean="0"/>
              <a:pPr/>
              <a:t>49</a:t>
            </a:fld>
            <a:endParaRPr lang="en-US" dirty="0"/>
          </a:p>
        </p:txBody>
      </p:sp>
    </p:spTree>
    <p:custDataLst>
      <p:tags r:id="rId1"/>
    </p:custDataLst>
    <p:extLst>
      <p:ext uri="{BB962C8B-B14F-4D97-AF65-F5344CB8AC3E}">
        <p14:creationId xmlns:p14="http://schemas.microsoft.com/office/powerpoint/2010/main" val="82670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65CD-9BF4-4D6F-9BAE-21D3359630A7}"/>
              </a:ext>
            </a:extLst>
          </p:cNvPr>
          <p:cNvSpPr>
            <a:spLocks noGrp="1"/>
          </p:cNvSpPr>
          <p:nvPr>
            <p:ph type="title"/>
          </p:nvPr>
        </p:nvSpPr>
        <p:spPr>
          <a:xfrm>
            <a:off x="982133" y="457201"/>
            <a:ext cx="7704667" cy="883567"/>
          </a:xfrm>
        </p:spPr>
        <p:txBody>
          <a:bodyPr/>
          <a:lstStyle/>
          <a:p>
            <a:r>
              <a:rPr lang="en-IE" dirty="0"/>
              <a:t>Wireless Networks</a:t>
            </a:r>
          </a:p>
        </p:txBody>
      </p:sp>
      <p:pic>
        <p:nvPicPr>
          <p:cNvPr id="4" name="Picture 3">
            <a:extLst>
              <a:ext uri="{FF2B5EF4-FFF2-40B4-BE49-F238E27FC236}">
                <a16:creationId xmlns:a16="http://schemas.microsoft.com/office/drawing/2014/main" id="{52E99CE8-45B2-4DE8-A328-8323A19C30C7}"/>
              </a:ext>
            </a:extLst>
          </p:cNvPr>
          <p:cNvPicPr>
            <a:picLocks noChangeAspect="1"/>
          </p:cNvPicPr>
          <p:nvPr/>
        </p:nvPicPr>
        <p:blipFill>
          <a:blip r:embed="rId3"/>
          <a:stretch>
            <a:fillRect/>
          </a:stretch>
        </p:blipFill>
        <p:spPr>
          <a:xfrm>
            <a:off x="2555776" y="1268760"/>
            <a:ext cx="5020025" cy="3832681"/>
          </a:xfrm>
          <a:prstGeom prst="rect">
            <a:avLst/>
          </a:prstGeom>
        </p:spPr>
      </p:pic>
      <p:sp>
        <p:nvSpPr>
          <p:cNvPr id="9" name="TextBox 8">
            <a:extLst>
              <a:ext uri="{FF2B5EF4-FFF2-40B4-BE49-F238E27FC236}">
                <a16:creationId xmlns:a16="http://schemas.microsoft.com/office/drawing/2014/main" id="{64179357-9CBB-4169-9565-E167449416CB}"/>
              </a:ext>
            </a:extLst>
          </p:cNvPr>
          <p:cNvSpPr txBox="1"/>
          <p:nvPr/>
        </p:nvSpPr>
        <p:spPr>
          <a:xfrm>
            <a:off x="1584176" y="5325015"/>
            <a:ext cx="7452320" cy="1200329"/>
          </a:xfrm>
          <a:prstGeom prst="rect">
            <a:avLst/>
          </a:prstGeom>
          <a:noFill/>
        </p:spPr>
        <p:txBody>
          <a:bodyPr wrap="square">
            <a:spAutoFit/>
          </a:bodyPr>
          <a:lstStyle/>
          <a:p>
            <a:r>
              <a:rPr lang="en-GB" b="0" i="0" dirty="0">
                <a:effectLst/>
                <a:latin typeface="Poppins" panose="00000500000000000000" pitchFamily="2" charset="0"/>
              </a:rPr>
              <a:t>When a client wants to connect to an open access point he/she sends a probe request, and the AP sends a probe response; the client then sends an authentication request. Upon receiving a response, the client establishes an association with the AP.</a:t>
            </a:r>
            <a:endParaRPr lang="en-IL" dirty="0"/>
          </a:p>
        </p:txBody>
      </p:sp>
      <p:sp>
        <p:nvSpPr>
          <p:cNvPr id="3" name="Slide Number Placeholder 2">
            <a:extLst>
              <a:ext uri="{FF2B5EF4-FFF2-40B4-BE49-F238E27FC236}">
                <a16:creationId xmlns:a16="http://schemas.microsoft.com/office/drawing/2014/main" id="{69533EF9-C3F8-3812-C7E1-3A5CC74ECBC8}"/>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custDataLst>
      <p:tags r:id="rId1"/>
    </p:custDataLst>
    <p:extLst>
      <p:ext uri="{BB962C8B-B14F-4D97-AF65-F5344CB8AC3E}">
        <p14:creationId xmlns:p14="http://schemas.microsoft.com/office/powerpoint/2010/main" val="947235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64B6-CA87-4E42-B4A8-58B0C530F95E}"/>
              </a:ext>
            </a:extLst>
          </p:cNvPr>
          <p:cNvSpPr>
            <a:spLocks noGrp="1"/>
          </p:cNvSpPr>
          <p:nvPr>
            <p:ph type="title"/>
          </p:nvPr>
        </p:nvSpPr>
        <p:spPr>
          <a:xfrm>
            <a:off x="683568" y="471346"/>
            <a:ext cx="7886700" cy="581390"/>
          </a:xfrm>
        </p:spPr>
        <p:txBody>
          <a:bodyPr>
            <a:normAutofit/>
          </a:bodyPr>
          <a:lstStyle/>
          <a:p>
            <a:r>
              <a:rPr lang="en-US" sz="1800" b="1" dirty="0"/>
              <a:t>DD WRT second router enable DHCP</a:t>
            </a:r>
            <a:endParaRPr lang="en-IE" sz="1800" b="1" dirty="0"/>
          </a:p>
        </p:txBody>
      </p:sp>
      <p:pic>
        <p:nvPicPr>
          <p:cNvPr id="5" name="Picture 4"/>
          <p:cNvPicPr>
            <a:picLocks noChangeAspect="1"/>
          </p:cNvPicPr>
          <p:nvPr/>
        </p:nvPicPr>
        <p:blipFill>
          <a:blip r:embed="rId3"/>
          <a:stretch>
            <a:fillRect/>
          </a:stretch>
        </p:blipFill>
        <p:spPr>
          <a:xfrm>
            <a:off x="2637952" y="1268760"/>
            <a:ext cx="4454328" cy="4577796"/>
          </a:xfrm>
          <a:prstGeom prst="rect">
            <a:avLst/>
          </a:prstGeom>
        </p:spPr>
      </p:pic>
      <p:sp>
        <p:nvSpPr>
          <p:cNvPr id="3" name="Slide Number Placeholder 2">
            <a:extLst>
              <a:ext uri="{FF2B5EF4-FFF2-40B4-BE49-F238E27FC236}">
                <a16:creationId xmlns:a16="http://schemas.microsoft.com/office/drawing/2014/main" id="{B80C79BD-9062-EE63-88AA-0D8BE595A201}"/>
              </a:ext>
            </a:extLst>
          </p:cNvPr>
          <p:cNvSpPr>
            <a:spLocks noGrp="1"/>
          </p:cNvSpPr>
          <p:nvPr>
            <p:ph type="sldNum" sz="quarter" idx="12"/>
          </p:nvPr>
        </p:nvSpPr>
        <p:spPr/>
        <p:txBody>
          <a:bodyPr/>
          <a:lstStyle/>
          <a:p>
            <a:fld id="{D57F1E4F-1CFF-5643-939E-217C01CDF565}" type="slidenum">
              <a:rPr lang="en-US" smtClean="0"/>
              <a:pPr/>
              <a:t>50</a:t>
            </a:fld>
            <a:endParaRPr lang="en-US" dirty="0"/>
          </a:p>
        </p:txBody>
      </p:sp>
    </p:spTree>
    <p:custDataLst>
      <p:tags r:id="rId1"/>
    </p:custDataLst>
    <p:extLst>
      <p:ext uri="{BB962C8B-B14F-4D97-AF65-F5344CB8AC3E}">
        <p14:creationId xmlns:p14="http://schemas.microsoft.com/office/powerpoint/2010/main" val="9574827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64B6-CA87-4E42-B4A8-58B0C530F95E}"/>
              </a:ext>
            </a:extLst>
          </p:cNvPr>
          <p:cNvSpPr>
            <a:spLocks noGrp="1"/>
          </p:cNvSpPr>
          <p:nvPr>
            <p:ph type="title"/>
          </p:nvPr>
        </p:nvSpPr>
        <p:spPr>
          <a:xfrm>
            <a:off x="701771" y="404664"/>
            <a:ext cx="7886700" cy="581390"/>
          </a:xfrm>
        </p:spPr>
        <p:txBody>
          <a:bodyPr>
            <a:normAutofit/>
          </a:bodyPr>
          <a:lstStyle/>
          <a:p>
            <a:r>
              <a:rPr lang="en-US" sz="1800" b="1" dirty="0"/>
              <a:t>Router Security</a:t>
            </a:r>
            <a:endParaRPr lang="en-IE" sz="1800" b="1" dirty="0"/>
          </a:p>
        </p:txBody>
      </p:sp>
      <p:sp>
        <p:nvSpPr>
          <p:cNvPr id="4" name="Rectangle 3"/>
          <p:cNvSpPr/>
          <p:nvPr/>
        </p:nvSpPr>
        <p:spPr>
          <a:xfrm>
            <a:off x="1115616" y="942975"/>
            <a:ext cx="7632848" cy="5078313"/>
          </a:xfrm>
          <a:prstGeom prst="rect">
            <a:avLst/>
          </a:prstGeom>
        </p:spPr>
        <p:txBody>
          <a:bodyPr wrap="square">
            <a:spAutoFit/>
          </a:bodyPr>
          <a:lstStyle/>
          <a:p>
            <a:pPr fontAlgn="base"/>
            <a:r>
              <a:rPr lang="en-GB" b="1" dirty="0">
                <a:solidFill>
                  <a:srgbClr val="333333"/>
                </a:solidFill>
                <a:latin typeface="Open Sans"/>
              </a:rPr>
              <a:t>Easy fixes</a:t>
            </a:r>
          </a:p>
          <a:p>
            <a:pPr fontAlgn="base"/>
            <a:r>
              <a:rPr lang="en-GB" b="1" dirty="0">
                <a:solidFill>
                  <a:srgbClr val="333333"/>
                </a:solidFill>
                <a:latin typeface="inherit"/>
              </a:rPr>
              <a:t>Change the administrative credentials</a:t>
            </a:r>
            <a:r>
              <a:rPr lang="en-GB" dirty="0">
                <a:solidFill>
                  <a:srgbClr val="333333"/>
                </a:solidFill>
                <a:latin typeface="Open Sans"/>
              </a:rPr>
              <a:t> from the default username and password. They're the first things an attacker will try. Your router's instruction manual should show you how to do this. If it doesn't, then Google it. </a:t>
            </a:r>
          </a:p>
          <a:p>
            <a:pPr fontAlgn="base"/>
            <a:r>
              <a:rPr lang="en-GB" dirty="0">
                <a:solidFill>
                  <a:srgbClr val="333333"/>
                </a:solidFill>
                <a:latin typeface="Open Sans"/>
              </a:rPr>
              <a:t>Make the password long, strong and unique, and don't make it anything resembling the regular password to access the Wi-Fi network.</a:t>
            </a:r>
          </a:p>
          <a:p>
            <a:pPr fontAlgn="base"/>
            <a:r>
              <a:rPr lang="en-GB" b="1" dirty="0">
                <a:solidFill>
                  <a:srgbClr val="333333"/>
                </a:solidFill>
                <a:latin typeface="inherit"/>
              </a:rPr>
              <a:t>Change the network name, or SSID</a:t>
            </a:r>
            <a:r>
              <a:rPr lang="en-GB" dirty="0">
                <a:solidFill>
                  <a:srgbClr val="333333"/>
                </a:solidFill>
                <a:latin typeface="Open Sans"/>
              </a:rPr>
              <a:t>, from "</a:t>
            </a:r>
            <a:r>
              <a:rPr lang="en-GB" dirty="0" err="1">
                <a:solidFill>
                  <a:srgbClr val="333333"/>
                </a:solidFill>
                <a:latin typeface="Open Sans"/>
              </a:rPr>
              <a:t>Netgear</a:t>
            </a:r>
            <a:r>
              <a:rPr lang="en-GB" dirty="0">
                <a:solidFill>
                  <a:srgbClr val="333333"/>
                </a:solidFill>
                <a:latin typeface="Open Sans"/>
              </a:rPr>
              <a:t>," "Linksys" or whatever the default is, to something unique — but don't give it a name that identifies you.</a:t>
            </a:r>
          </a:p>
          <a:p>
            <a:pPr fontAlgn="base"/>
            <a:r>
              <a:rPr lang="en-GB" dirty="0">
                <a:solidFill>
                  <a:srgbClr val="333333"/>
                </a:solidFill>
                <a:latin typeface="Open Sans"/>
              </a:rPr>
              <a:t>"If you live in an apartment building in apartment 3G, don't call your SSID 'Apartment 3G,'" Horowitz quipped. "Call it 'Apartment 5F.'"</a:t>
            </a:r>
          </a:p>
          <a:p>
            <a:pPr fontAlgn="base"/>
            <a:r>
              <a:rPr lang="en-GB" b="1" dirty="0">
                <a:solidFill>
                  <a:srgbClr val="333333"/>
                </a:solidFill>
                <a:latin typeface="inherit"/>
              </a:rPr>
              <a:t>Turn on automatic firmware updates</a:t>
            </a:r>
            <a:r>
              <a:rPr lang="en-GB" dirty="0">
                <a:solidFill>
                  <a:srgbClr val="333333"/>
                </a:solidFill>
                <a:latin typeface="Open Sans"/>
              </a:rPr>
              <a:t> if they're available. Newer routers, including most mesh routers, will automatically update the router firmware.</a:t>
            </a:r>
          </a:p>
          <a:p>
            <a:pPr fontAlgn="base"/>
            <a:r>
              <a:rPr lang="en-GB" b="1" dirty="0">
                <a:solidFill>
                  <a:srgbClr val="333333"/>
                </a:solidFill>
                <a:latin typeface="inherit"/>
              </a:rPr>
              <a:t>Enable WPA2 wireless </a:t>
            </a:r>
            <a:r>
              <a:rPr lang="en-GB" b="1" dirty="0">
                <a:solidFill>
                  <a:srgbClr val="1A98EE"/>
                </a:solidFill>
                <a:latin typeface="inherit"/>
                <a:hlinkClick r:id="rId3"/>
              </a:rPr>
              <a:t>encryption</a:t>
            </a:r>
            <a:r>
              <a:rPr lang="en-GB" dirty="0">
                <a:solidFill>
                  <a:srgbClr val="333333"/>
                </a:solidFill>
                <a:latin typeface="Open Sans"/>
              </a:rPr>
              <a:t> so that only authorized users can hop on your network. If your router can support only the old WEP standard, it's time for a new router.</a:t>
            </a:r>
            <a:endParaRPr lang="en-GB" b="0" i="0" dirty="0">
              <a:solidFill>
                <a:srgbClr val="333333"/>
              </a:solidFill>
              <a:effectLst/>
              <a:latin typeface="Open Sans"/>
            </a:endParaRPr>
          </a:p>
        </p:txBody>
      </p:sp>
      <p:sp>
        <p:nvSpPr>
          <p:cNvPr id="3" name="Slide Number Placeholder 2">
            <a:extLst>
              <a:ext uri="{FF2B5EF4-FFF2-40B4-BE49-F238E27FC236}">
                <a16:creationId xmlns:a16="http://schemas.microsoft.com/office/drawing/2014/main" id="{C405B842-B352-4987-9637-41EBF3FD2914}"/>
              </a:ext>
            </a:extLst>
          </p:cNvPr>
          <p:cNvSpPr>
            <a:spLocks noGrp="1"/>
          </p:cNvSpPr>
          <p:nvPr>
            <p:ph type="sldNum" sz="quarter" idx="12"/>
          </p:nvPr>
        </p:nvSpPr>
        <p:spPr/>
        <p:txBody>
          <a:bodyPr/>
          <a:lstStyle/>
          <a:p>
            <a:fld id="{D57F1E4F-1CFF-5643-939E-217C01CDF565}" type="slidenum">
              <a:rPr lang="en-US" smtClean="0"/>
              <a:pPr/>
              <a:t>51</a:t>
            </a:fld>
            <a:endParaRPr lang="en-US" dirty="0"/>
          </a:p>
        </p:txBody>
      </p:sp>
    </p:spTree>
    <p:custDataLst>
      <p:tags r:id="rId1"/>
    </p:custDataLst>
    <p:extLst>
      <p:ext uri="{BB962C8B-B14F-4D97-AF65-F5344CB8AC3E}">
        <p14:creationId xmlns:p14="http://schemas.microsoft.com/office/powerpoint/2010/main" val="23110735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64B6-CA87-4E42-B4A8-58B0C530F95E}"/>
              </a:ext>
            </a:extLst>
          </p:cNvPr>
          <p:cNvSpPr>
            <a:spLocks noGrp="1"/>
          </p:cNvSpPr>
          <p:nvPr>
            <p:ph type="title"/>
          </p:nvPr>
        </p:nvSpPr>
        <p:spPr>
          <a:xfrm>
            <a:off x="701771" y="404664"/>
            <a:ext cx="7886700" cy="581390"/>
          </a:xfrm>
        </p:spPr>
        <p:txBody>
          <a:bodyPr>
            <a:normAutofit/>
          </a:bodyPr>
          <a:lstStyle/>
          <a:p>
            <a:r>
              <a:rPr lang="en-US" sz="2000" b="1" dirty="0"/>
              <a:t>Router Security</a:t>
            </a:r>
            <a:endParaRPr lang="en-IE" sz="2000" b="1" dirty="0"/>
          </a:p>
        </p:txBody>
      </p:sp>
      <p:sp>
        <p:nvSpPr>
          <p:cNvPr id="4" name="Rectangle 3"/>
          <p:cNvSpPr/>
          <p:nvPr/>
        </p:nvSpPr>
        <p:spPr>
          <a:xfrm>
            <a:off x="1115616" y="942975"/>
            <a:ext cx="7632848" cy="5632311"/>
          </a:xfrm>
          <a:prstGeom prst="rect">
            <a:avLst/>
          </a:prstGeom>
        </p:spPr>
        <p:txBody>
          <a:bodyPr wrap="square">
            <a:spAutoFit/>
          </a:bodyPr>
          <a:lstStyle/>
          <a:p>
            <a:pPr fontAlgn="base"/>
            <a:r>
              <a:rPr lang="en-GB" b="1" dirty="0"/>
              <a:t>Enable the new WPA3 encryption standard</a:t>
            </a:r>
            <a:r>
              <a:rPr lang="en-GB" dirty="0"/>
              <a:t> if the router supports it. As of mid-2020, however, few routers and client devices (PCs, mobile devices, smart-home devices) do.</a:t>
            </a:r>
          </a:p>
          <a:p>
            <a:pPr fontAlgn="base"/>
            <a:r>
              <a:rPr lang="en-GB" b="1" dirty="0"/>
              <a:t>Disable Wi-Fi Protected Setup</a:t>
            </a:r>
            <a:r>
              <a:rPr lang="en-GB" dirty="0"/>
              <a:t>, if your router lets you.</a:t>
            </a:r>
          </a:p>
          <a:p>
            <a:pPr fontAlgn="base"/>
            <a:r>
              <a:rPr lang="en-GB" b="1" dirty="0"/>
              <a:t>Set up a guest Wi-Fi network</a:t>
            </a:r>
            <a:r>
              <a:rPr lang="en-GB" dirty="0"/>
              <a:t> and offer its use to visitors, if your router has such a feature. If possible, set the guest network to turn itself off after a set period of time.</a:t>
            </a:r>
          </a:p>
          <a:p>
            <a:pPr fontAlgn="base"/>
            <a:r>
              <a:rPr lang="en-GB" dirty="0"/>
              <a:t>"You can turn on your guest network, and set a timer, and three hours later, it turns itself off,“</a:t>
            </a:r>
          </a:p>
          <a:p>
            <a:pPr fontAlgn="base"/>
            <a:r>
              <a:rPr lang="en-GB" b="1" dirty="0"/>
              <a:t>Set your router to use the 5-GHz band</a:t>
            </a:r>
            <a:r>
              <a:rPr lang="en-GB" dirty="0"/>
              <a:t> for Wi-Fi instead of the more standard 2.4-GHz band, if possible — and if all your devices are compatible.</a:t>
            </a:r>
          </a:p>
          <a:p>
            <a:pPr fontAlgn="base"/>
            <a:r>
              <a:rPr lang="en-GB" dirty="0"/>
              <a:t>"The 5-GHz band does not travel as far as the 2.4-GHz band,“ So if there is some bad guy in your neighbourhood a block or two away, he might see your 2.4-GHz network, but he might not see your 5-GHz network."</a:t>
            </a:r>
          </a:p>
          <a:p>
            <a:pPr fontAlgn="base"/>
            <a:r>
              <a:rPr lang="en-GB" b="1" dirty="0"/>
              <a:t>Disable remote administrative access</a:t>
            </a:r>
            <a:r>
              <a:rPr lang="en-GB" dirty="0"/>
              <a:t>, and </a:t>
            </a:r>
            <a:r>
              <a:rPr lang="en-GB" b="1" dirty="0"/>
              <a:t>disable administrative access over Wi-Fi</a:t>
            </a:r>
            <a:r>
              <a:rPr lang="en-GB" dirty="0"/>
              <a:t>. Administrators should connect to routers via wired Ethernet only.</a:t>
            </a:r>
          </a:p>
          <a:p>
            <a:pPr fontAlgn="base"/>
            <a:r>
              <a:rPr lang="en-GB" b="1" dirty="0"/>
              <a:t>Disable PING, Telnet, SSH, UPnP and HNAP</a:t>
            </a:r>
            <a:r>
              <a:rPr lang="en-GB" dirty="0"/>
              <a:t>, if possible. All of these are remote-access protocols. Instead of setting their relevant ports to "closed," set them to "stealth" so that no response is given to unsolicited external communications that may come from attackers probing your network.</a:t>
            </a:r>
            <a:endParaRPr lang="en-GB" b="0" i="0" dirty="0">
              <a:solidFill>
                <a:srgbClr val="333333"/>
              </a:solidFill>
              <a:effectLst/>
              <a:latin typeface="Open Sans"/>
            </a:endParaRPr>
          </a:p>
        </p:txBody>
      </p:sp>
      <p:sp>
        <p:nvSpPr>
          <p:cNvPr id="3" name="Slide Number Placeholder 2">
            <a:extLst>
              <a:ext uri="{FF2B5EF4-FFF2-40B4-BE49-F238E27FC236}">
                <a16:creationId xmlns:a16="http://schemas.microsoft.com/office/drawing/2014/main" id="{D5D97A1C-7DBA-7208-CA3C-FF4A3F882043}"/>
              </a:ext>
            </a:extLst>
          </p:cNvPr>
          <p:cNvSpPr>
            <a:spLocks noGrp="1"/>
          </p:cNvSpPr>
          <p:nvPr>
            <p:ph type="sldNum" sz="quarter" idx="12"/>
          </p:nvPr>
        </p:nvSpPr>
        <p:spPr/>
        <p:txBody>
          <a:bodyPr/>
          <a:lstStyle/>
          <a:p>
            <a:fld id="{D57F1E4F-1CFF-5643-939E-217C01CDF565}" type="slidenum">
              <a:rPr lang="en-US" smtClean="0"/>
              <a:pPr/>
              <a:t>52</a:t>
            </a:fld>
            <a:endParaRPr lang="en-US" dirty="0"/>
          </a:p>
        </p:txBody>
      </p:sp>
    </p:spTree>
    <p:custDataLst>
      <p:tags r:id="rId1"/>
    </p:custDataLst>
    <p:extLst>
      <p:ext uri="{BB962C8B-B14F-4D97-AF65-F5344CB8AC3E}">
        <p14:creationId xmlns:p14="http://schemas.microsoft.com/office/powerpoint/2010/main" val="16845727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2E55-569E-4358-B861-E3FDB003D475}"/>
              </a:ext>
            </a:extLst>
          </p:cNvPr>
          <p:cNvSpPr>
            <a:spLocks noGrp="1"/>
          </p:cNvSpPr>
          <p:nvPr>
            <p:ph type="title"/>
          </p:nvPr>
        </p:nvSpPr>
        <p:spPr>
          <a:xfrm>
            <a:off x="971600" y="1052736"/>
            <a:ext cx="7886700" cy="605594"/>
          </a:xfrm>
        </p:spPr>
        <p:txBody>
          <a:bodyPr>
            <a:normAutofit fontScale="90000"/>
          </a:bodyPr>
          <a:lstStyle/>
          <a:p>
            <a:r>
              <a:rPr lang="en-IE" b="1" dirty="0"/>
              <a:t>CVE-2019-15126   </a:t>
            </a:r>
            <a:r>
              <a:rPr lang="en-IE" sz="2200" dirty="0"/>
              <a:t>The discovery of Kr00k</a:t>
            </a:r>
            <a:r>
              <a:rPr lang="en-IE" dirty="0"/>
              <a:t> </a:t>
            </a:r>
          </a:p>
        </p:txBody>
      </p:sp>
      <p:pic>
        <p:nvPicPr>
          <p:cNvPr id="3" name="Picture 2">
            <a:extLst>
              <a:ext uri="{FF2B5EF4-FFF2-40B4-BE49-F238E27FC236}">
                <a16:creationId xmlns:a16="http://schemas.microsoft.com/office/drawing/2014/main" id="{219B783A-5219-47F1-955F-F259DAF3ED15}"/>
              </a:ext>
            </a:extLst>
          </p:cNvPr>
          <p:cNvPicPr>
            <a:picLocks noChangeAspect="1"/>
          </p:cNvPicPr>
          <p:nvPr/>
        </p:nvPicPr>
        <p:blipFill>
          <a:blip r:embed="rId3"/>
          <a:stretch>
            <a:fillRect/>
          </a:stretch>
        </p:blipFill>
        <p:spPr>
          <a:xfrm>
            <a:off x="1619672" y="1844824"/>
            <a:ext cx="5648858" cy="4224363"/>
          </a:xfrm>
          <a:prstGeom prst="rect">
            <a:avLst/>
          </a:prstGeom>
        </p:spPr>
      </p:pic>
      <p:sp>
        <p:nvSpPr>
          <p:cNvPr id="4" name="Slide Number Placeholder 3">
            <a:extLst>
              <a:ext uri="{FF2B5EF4-FFF2-40B4-BE49-F238E27FC236}">
                <a16:creationId xmlns:a16="http://schemas.microsoft.com/office/drawing/2014/main" id="{1D8C2B0B-C5AE-7A4F-4FF0-DE9B09CCCCFB}"/>
              </a:ext>
            </a:extLst>
          </p:cNvPr>
          <p:cNvSpPr>
            <a:spLocks noGrp="1"/>
          </p:cNvSpPr>
          <p:nvPr>
            <p:ph type="sldNum" sz="quarter" idx="12"/>
          </p:nvPr>
        </p:nvSpPr>
        <p:spPr/>
        <p:txBody>
          <a:bodyPr/>
          <a:lstStyle/>
          <a:p>
            <a:fld id="{D57F1E4F-1CFF-5643-939E-217C01CDF565}" type="slidenum">
              <a:rPr lang="en-US" smtClean="0"/>
              <a:pPr/>
              <a:t>53</a:t>
            </a:fld>
            <a:endParaRPr lang="en-US" dirty="0"/>
          </a:p>
        </p:txBody>
      </p:sp>
    </p:spTree>
    <p:custDataLst>
      <p:tags r:id="rId1"/>
    </p:custDataLst>
    <p:extLst>
      <p:ext uri="{BB962C8B-B14F-4D97-AF65-F5344CB8AC3E}">
        <p14:creationId xmlns:p14="http://schemas.microsoft.com/office/powerpoint/2010/main" val="11545792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859D7-D254-4780-88C9-12A07B1CF029}"/>
              </a:ext>
            </a:extLst>
          </p:cNvPr>
          <p:cNvSpPr>
            <a:spLocks noGrp="1"/>
          </p:cNvSpPr>
          <p:nvPr>
            <p:ph type="title"/>
          </p:nvPr>
        </p:nvSpPr>
        <p:spPr/>
        <p:txBody>
          <a:bodyPr/>
          <a:lstStyle/>
          <a:p>
            <a:r>
              <a:rPr lang="en-US" dirty="0"/>
              <a:t>Why WEP Networks Are So Vulnerable</a:t>
            </a:r>
            <a:endParaRPr lang="en-IE" dirty="0"/>
          </a:p>
        </p:txBody>
      </p:sp>
      <p:sp>
        <p:nvSpPr>
          <p:cNvPr id="3" name="Rectangle 2">
            <a:extLst>
              <a:ext uri="{FF2B5EF4-FFF2-40B4-BE49-F238E27FC236}">
                <a16:creationId xmlns:a16="http://schemas.microsoft.com/office/drawing/2014/main" id="{C908B900-ACFA-42F7-AE2C-A6EB09673105}"/>
              </a:ext>
            </a:extLst>
          </p:cNvPr>
          <p:cNvSpPr/>
          <p:nvPr/>
        </p:nvSpPr>
        <p:spPr>
          <a:xfrm>
            <a:off x="1259632" y="2060848"/>
            <a:ext cx="7243638" cy="4431983"/>
          </a:xfrm>
          <a:prstGeom prst="rect">
            <a:avLst/>
          </a:prstGeom>
        </p:spPr>
        <p:txBody>
          <a:bodyPr wrap="square">
            <a:spAutoFit/>
          </a:bodyPr>
          <a:lstStyle/>
          <a:p>
            <a:pPr algn="just" fontAlgn="base"/>
            <a:r>
              <a:rPr lang="en-US" sz="1400" dirty="0">
                <a:solidFill>
                  <a:srgbClr val="383838"/>
                </a:solidFill>
                <a:latin typeface="Times New Roman" panose="02020603050405020304" pitchFamily="18" charset="0"/>
                <a:cs typeface="Times New Roman" panose="02020603050405020304" pitchFamily="18" charset="0"/>
              </a:rPr>
              <a:t>WEP, or Wired Equivalent Privacy, was implemented in 1995 to provide the same expectation of privacy as on wired networks for users of Wi-Fi but had security problems that came to light shortly after. It was deprecated in 2004, superseded by the WPA and WPA2 encryption that you see today. The reason for this was a series of </a:t>
            </a:r>
            <a:r>
              <a:rPr lang="en-US" sz="1400" dirty="0">
                <a:solidFill>
                  <a:srgbClr val="1888E1"/>
                </a:solidFill>
                <a:latin typeface="Times New Roman" panose="02020603050405020304" pitchFamily="18" charset="0"/>
                <a:cs typeface="Times New Roman" panose="02020603050405020304" pitchFamily="18" charset="0"/>
                <a:hlinkClick r:id="rId3"/>
              </a:rPr>
              <a:t>increasingly devastating attacks</a:t>
            </a:r>
            <a:r>
              <a:rPr lang="en-US" sz="1400" dirty="0">
                <a:solidFill>
                  <a:srgbClr val="383838"/>
                </a:solidFill>
                <a:latin typeface="Times New Roman" panose="02020603050405020304" pitchFamily="18" charset="0"/>
                <a:cs typeface="Times New Roman" panose="02020603050405020304" pitchFamily="18" charset="0"/>
              </a:rPr>
              <a:t> against the encryption used in WEP, resulting in the ability to recover the password in a matter of minutes.</a:t>
            </a:r>
          </a:p>
          <a:p>
            <a:pPr algn="just" fontAlgn="base"/>
            <a:endParaRPr lang="en-US" sz="1400" dirty="0">
              <a:solidFill>
                <a:srgbClr val="383838"/>
              </a:solidFill>
              <a:latin typeface="Times New Roman" panose="02020603050405020304" pitchFamily="18" charset="0"/>
              <a:cs typeface="Times New Roman" panose="02020603050405020304" pitchFamily="18" charset="0"/>
            </a:endParaRPr>
          </a:p>
          <a:p>
            <a:pPr algn="just" fontAlgn="base"/>
            <a:r>
              <a:rPr lang="en-US" sz="1400" dirty="0">
                <a:solidFill>
                  <a:srgbClr val="383838"/>
                </a:solidFill>
                <a:latin typeface="Times New Roman" panose="02020603050405020304" pitchFamily="18" charset="0"/>
                <a:cs typeface="Times New Roman" panose="02020603050405020304" pitchFamily="18" charset="0"/>
              </a:rPr>
              <a:t>WEP is a </a:t>
            </a:r>
            <a:r>
              <a:rPr lang="en-US" sz="1400" dirty="0">
                <a:solidFill>
                  <a:srgbClr val="1888E1"/>
                </a:solidFill>
                <a:latin typeface="Times New Roman" panose="02020603050405020304" pitchFamily="18" charset="0"/>
                <a:cs typeface="Times New Roman" panose="02020603050405020304" pitchFamily="18" charset="0"/>
                <a:hlinkClick r:id="rId4"/>
              </a:rPr>
              <a:t>stream cipher</a:t>
            </a:r>
            <a:r>
              <a:rPr lang="en-US" sz="1400" dirty="0">
                <a:solidFill>
                  <a:srgbClr val="383838"/>
                </a:solidFill>
                <a:latin typeface="Times New Roman" panose="02020603050405020304" pitchFamily="18" charset="0"/>
                <a:cs typeface="Times New Roman" panose="02020603050405020304" pitchFamily="18" charset="0"/>
              </a:rPr>
              <a:t> that relies on never using the same key twice to provide security. Unfortunately, as demonstrated in several published attacks, an attacker is easily able to force the same key to be used twice by replaying network traffic in a way that forces a tremendous amount of packets to be generated. This allows an attacker to collect the data needed to determine the encryption key and crack the network password outright. With a good range and </a:t>
            </a:r>
            <a:r>
              <a:rPr lang="en-US" sz="1400" dirty="0">
                <a:solidFill>
                  <a:srgbClr val="1888E1"/>
                </a:solidFill>
                <a:latin typeface="Times New Roman" panose="02020603050405020304" pitchFamily="18" charset="0"/>
                <a:cs typeface="Times New Roman" panose="02020603050405020304" pitchFamily="18" charset="0"/>
                <a:hlinkClick r:id="rId5"/>
              </a:rPr>
              <a:t>a powerful network adapter</a:t>
            </a:r>
            <a:r>
              <a:rPr lang="en-US" sz="1400" dirty="0">
                <a:solidFill>
                  <a:srgbClr val="383838"/>
                </a:solidFill>
                <a:latin typeface="Times New Roman" panose="02020603050405020304" pitchFamily="18" charset="0"/>
                <a:cs typeface="Times New Roman" panose="02020603050405020304" pitchFamily="18" charset="0"/>
              </a:rPr>
              <a:t>, anyone can expect to crack WEP networks in only a few minutes.</a:t>
            </a:r>
          </a:p>
          <a:p>
            <a:pPr algn="just" fontAlgn="base"/>
            <a:endParaRPr lang="en-US" sz="1400" dirty="0">
              <a:solidFill>
                <a:srgbClr val="383838"/>
              </a:solidFill>
              <a:latin typeface="Times New Roman" panose="02020603050405020304" pitchFamily="18" charset="0"/>
              <a:cs typeface="Times New Roman" panose="02020603050405020304" pitchFamily="18" charset="0"/>
            </a:endParaRPr>
          </a:p>
          <a:p>
            <a:pPr algn="just" fontAlgn="base"/>
            <a:r>
              <a:rPr lang="en-US" sz="1400" dirty="0">
                <a:solidFill>
                  <a:srgbClr val="383838"/>
                </a:solidFill>
                <a:latin typeface="Times New Roman" panose="02020603050405020304" pitchFamily="18" charset="0"/>
                <a:cs typeface="Times New Roman" panose="02020603050405020304" pitchFamily="18" charset="0"/>
              </a:rPr>
              <a:t>The power behind WEP hacking comes from two different parts of the attack: the ability to stimulate traffic even from a busy network and the ability to crack the network password when collecting a certain amount of that traffic. Remember that with WPA, hackers can't even capture a handshake from an empty network, but even an empty WEP network can be attacked with packet injection.</a:t>
            </a:r>
          </a:p>
          <a:p>
            <a:pPr algn="just" fontAlgn="base"/>
            <a:endParaRPr lang="en-US" sz="1200" dirty="0">
              <a:solidFill>
                <a:srgbClr val="383838"/>
              </a:solidFill>
              <a:latin typeface="+mj-lt"/>
            </a:endParaRPr>
          </a:p>
          <a:p>
            <a:pPr algn="just" fontAlgn="base"/>
            <a:r>
              <a:rPr lang="en-IE" sz="900" dirty="0">
                <a:hlinkClick r:id="rId6"/>
              </a:rPr>
              <a:t>How to hack </a:t>
            </a:r>
            <a:r>
              <a:rPr lang="en-IE" sz="900" dirty="0" err="1">
                <a:hlinkClick r:id="rId6"/>
              </a:rPr>
              <a:t>wep</a:t>
            </a:r>
            <a:r>
              <a:rPr lang="en-IE" sz="900" dirty="0">
                <a:hlinkClick r:id="rId6"/>
              </a:rPr>
              <a:t>   https://null-byte.wonderhowto.com/how-to/hack-wi-fi-hunting-down-cracking-wep-networks-0183712/</a:t>
            </a:r>
            <a:endParaRPr lang="en-IE" sz="900" dirty="0"/>
          </a:p>
          <a:p>
            <a:pPr algn="just" fontAlgn="base"/>
            <a:endParaRPr lang="en-US" sz="900" dirty="0">
              <a:solidFill>
                <a:srgbClr val="383838"/>
              </a:solidFill>
              <a:latin typeface="+mj-lt"/>
            </a:endParaRPr>
          </a:p>
        </p:txBody>
      </p:sp>
      <p:pic>
        <p:nvPicPr>
          <p:cNvPr id="4" name="Picture 3">
            <a:extLst>
              <a:ext uri="{FF2B5EF4-FFF2-40B4-BE49-F238E27FC236}">
                <a16:creationId xmlns:a16="http://schemas.microsoft.com/office/drawing/2014/main" id="{4298FFCD-9412-4F7A-A42C-91654668AD25}"/>
              </a:ext>
            </a:extLst>
          </p:cNvPr>
          <p:cNvPicPr>
            <a:picLocks noChangeAspect="1"/>
          </p:cNvPicPr>
          <p:nvPr/>
        </p:nvPicPr>
        <p:blipFill>
          <a:blip r:embed="rId7"/>
          <a:stretch>
            <a:fillRect/>
          </a:stretch>
        </p:blipFill>
        <p:spPr>
          <a:xfrm flipH="1">
            <a:off x="7596336" y="5537244"/>
            <a:ext cx="540177" cy="485998"/>
          </a:xfrm>
          <a:prstGeom prst="rect">
            <a:avLst/>
          </a:prstGeom>
        </p:spPr>
      </p:pic>
      <p:sp>
        <p:nvSpPr>
          <p:cNvPr id="5" name="Rectangle 4">
            <a:extLst>
              <a:ext uri="{FF2B5EF4-FFF2-40B4-BE49-F238E27FC236}">
                <a16:creationId xmlns:a16="http://schemas.microsoft.com/office/drawing/2014/main" id="{FE947366-07EF-474C-8D81-B87738CE048E}"/>
              </a:ext>
            </a:extLst>
          </p:cNvPr>
          <p:cNvSpPr/>
          <p:nvPr/>
        </p:nvSpPr>
        <p:spPr>
          <a:xfrm>
            <a:off x="6830012" y="6021288"/>
            <a:ext cx="1414396" cy="230832"/>
          </a:xfrm>
          <a:prstGeom prst="rect">
            <a:avLst/>
          </a:prstGeom>
        </p:spPr>
        <p:txBody>
          <a:bodyPr wrap="square">
            <a:spAutoFit/>
          </a:bodyPr>
          <a:lstStyle/>
          <a:p>
            <a:r>
              <a:rPr lang="en-US" sz="900" dirty="0"/>
              <a:t>Ethical and Legal warning</a:t>
            </a:r>
            <a:endParaRPr lang="en-IE" sz="900" dirty="0"/>
          </a:p>
        </p:txBody>
      </p:sp>
      <p:sp>
        <p:nvSpPr>
          <p:cNvPr id="6" name="Slide Number Placeholder 5">
            <a:extLst>
              <a:ext uri="{FF2B5EF4-FFF2-40B4-BE49-F238E27FC236}">
                <a16:creationId xmlns:a16="http://schemas.microsoft.com/office/drawing/2014/main" id="{D96C6728-A3AC-8812-B988-C43339A2D5C8}"/>
              </a:ext>
            </a:extLst>
          </p:cNvPr>
          <p:cNvSpPr>
            <a:spLocks noGrp="1"/>
          </p:cNvSpPr>
          <p:nvPr>
            <p:ph type="sldNum" sz="quarter" idx="12"/>
          </p:nvPr>
        </p:nvSpPr>
        <p:spPr/>
        <p:txBody>
          <a:bodyPr/>
          <a:lstStyle/>
          <a:p>
            <a:fld id="{D57F1E4F-1CFF-5643-939E-217C01CDF565}" type="slidenum">
              <a:rPr lang="en-US" smtClean="0"/>
              <a:pPr/>
              <a:t>54</a:t>
            </a:fld>
            <a:endParaRPr lang="en-US" dirty="0"/>
          </a:p>
        </p:txBody>
      </p:sp>
    </p:spTree>
    <p:custDataLst>
      <p:tags r:id="rId1"/>
    </p:custDataLst>
    <p:extLst>
      <p:ext uri="{BB962C8B-B14F-4D97-AF65-F5344CB8AC3E}">
        <p14:creationId xmlns:p14="http://schemas.microsoft.com/office/powerpoint/2010/main" val="4489497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A5ED-87AF-4C43-AE7A-2ECC09F8E864}"/>
              </a:ext>
            </a:extLst>
          </p:cNvPr>
          <p:cNvSpPr>
            <a:spLocks noGrp="1"/>
          </p:cNvSpPr>
          <p:nvPr>
            <p:ph type="title"/>
          </p:nvPr>
        </p:nvSpPr>
        <p:spPr>
          <a:xfrm>
            <a:off x="628650" y="1131095"/>
            <a:ext cx="7886700" cy="644532"/>
          </a:xfrm>
        </p:spPr>
        <p:txBody>
          <a:bodyPr>
            <a:normAutofit/>
          </a:bodyPr>
          <a:lstStyle/>
          <a:p>
            <a:r>
              <a:rPr lang="en-US" sz="2400" dirty="0"/>
              <a:t>The Old Way to Crack WPA2 Passwords</a:t>
            </a:r>
            <a:endParaRPr lang="en-IE" sz="2400" dirty="0"/>
          </a:p>
        </p:txBody>
      </p:sp>
      <p:sp>
        <p:nvSpPr>
          <p:cNvPr id="3" name="Rectangle 2">
            <a:extLst>
              <a:ext uri="{FF2B5EF4-FFF2-40B4-BE49-F238E27FC236}">
                <a16:creationId xmlns:a16="http://schemas.microsoft.com/office/drawing/2014/main" id="{B6817023-C349-430C-A44F-14A2199AB492}"/>
              </a:ext>
            </a:extLst>
          </p:cNvPr>
          <p:cNvSpPr/>
          <p:nvPr/>
        </p:nvSpPr>
        <p:spPr>
          <a:xfrm>
            <a:off x="1103242" y="2009747"/>
            <a:ext cx="6368996" cy="3993401"/>
          </a:xfrm>
          <a:prstGeom prst="rect">
            <a:avLst/>
          </a:prstGeom>
        </p:spPr>
        <p:txBody>
          <a:bodyPr wrap="square">
            <a:spAutoFit/>
          </a:bodyPr>
          <a:lstStyle/>
          <a:p>
            <a:pPr algn="just" fontAlgn="base"/>
            <a:r>
              <a:rPr lang="en-US" sz="1600" dirty="0">
                <a:solidFill>
                  <a:srgbClr val="383838"/>
                </a:solidFill>
                <a:latin typeface="Times New Roman" panose="02020603050405020304" pitchFamily="18" charset="0"/>
                <a:cs typeface="Times New Roman" panose="02020603050405020304" pitchFamily="18" charset="0"/>
              </a:rPr>
              <a:t>The old way of cracking WPA2 has been around quite some time and involves momentarily </a:t>
            </a:r>
            <a:r>
              <a:rPr lang="en-US" sz="1600" dirty="0">
                <a:solidFill>
                  <a:srgbClr val="1888E1"/>
                </a:solidFill>
                <a:latin typeface="Times New Roman" panose="02020603050405020304" pitchFamily="18" charset="0"/>
                <a:cs typeface="Times New Roman" panose="02020603050405020304" pitchFamily="18" charset="0"/>
                <a:hlinkClick r:id="rId3"/>
              </a:rPr>
              <a:t>disconnecting a connected device</a:t>
            </a:r>
            <a:r>
              <a:rPr lang="en-US" sz="1600" dirty="0">
                <a:solidFill>
                  <a:srgbClr val="383838"/>
                </a:solidFill>
                <a:latin typeface="Times New Roman" panose="02020603050405020304" pitchFamily="18" charset="0"/>
                <a:cs typeface="Times New Roman" panose="02020603050405020304" pitchFamily="18" charset="0"/>
              </a:rPr>
              <a:t> from the access point we want to try to crack. That has two downsides, which are essential for Wi-Fi hackers to understand.</a:t>
            </a:r>
          </a:p>
          <a:p>
            <a:pPr algn="just" fontAlgn="base"/>
            <a:endParaRPr lang="en-US" sz="1600" dirty="0">
              <a:solidFill>
                <a:srgbClr val="383838"/>
              </a:solidFill>
              <a:latin typeface="Times New Roman" panose="02020603050405020304" pitchFamily="18" charset="0"/>
              <a:cs typeface="Times New Roman" panose="02020603050405020304" pitchFamily="18" charset="0"/>
            </a:endParaRPr>
          </a:p>
          <a:p>
            <a:pPr algn="just" fontAlgn="base"/>
            <a:r>
              <a:rPr lang="en-US" sz="1600" dirty="0">
                <a:solidFill>
                  <a:srgbClr val="383838"/>
                </a:solidFill>
                <a:latin typeface="Times New Roman" panose="02020603050405020304" pitchFamily="18" charset="0"/>
                <a:cs typeface="Times New Roman" panose="02020603050405020304" pitchFamily="18" charset="0"/>
              </a:rPr>
              <a:t>The first downside is the requirement that someone is connected to the network to attack it. The network password might be weak and very easy to break, but without a device connected to kick off briefly, there is no opportunity to capture a handshake, thus no chance to try cracking it.</a:t>
            </a:r>
          </a:p>
          <a:p>
            <a:pPr algn="just" fontAlgn="base"/>
            <a:endParaRPr lang="en-US" sz="1600" dirty="0">
              <a:solidFill>
                <a:srgbClr val="383838"/>
              </a:solidFill>
              <a:latin typeface="Times New Roman" panose="02020603050405020304" pitchFamily="18" charset="0"/>
              <a:cs typeface="Times New Roman" panose="02020603050405020304" pitchFamily="18" charset="0"/>
            </a:endParaRPr>
          </a:p>
          <a:p>
            <a:pPr algn="just" fontAlgn="base"/>
            <a:r>
              <a:rPr lang="en-US" sz="1600" dirty="0">
                <a:latin typeface="Times New Roman" panose="02020603050405020304" pitchFamily="18" charset="0"/>
                <a:cs typeface="Times New Roman" panose="02020603050405020304" pitchFamily="18" charset="0"/>
              </a:rPr>
              <a:t>The second downside of this tactic is that it's noisy and legally troubling in that it forces you to send packets that deliberately disconnect an authorized user for a service they are paying to use. This kind of unauthorized interference is technically a denial-of-service attack and, if sustained, is equivalent to jamming a network. It can get you into trouble</a:t>
            </a:r>
          </a:p>
          <a:p>
            <a:pPr algn="just" fontAlgn="base"/>
            <a:endParaRPr lang="en-US" sz="1350" dirty="0">
              <a:solidFill>
                <a:srgbClr val="383838"/>
              </a:solidFill>
              <a:latin typeface="Slabo 27px"/>
            </a:endParaRPr>
          </a:p>
        </p:txBody>
      </p:sp>
      <p:sp>
        <p:nvSpPr>
          <p:cNvPr id="4" name="Slide Number Placeholder 3">
            <a:extLst>
              <a:ext uri="{FF2B5EF4-FFF2-40B4-BE49-F238E27FC236}">
                <a16:creationId xmlns:a16="http://schemas.microsoft.com/office/drawing/2014/main" id="{0ABE0354-5A6C-C21C-C8C0-03006D126E39}"/>
              </a:ext>
            </a:extLst>
          </p:cNvPr>
          <p:cNvSpPr>
            <a:spLocks noGrp="1"/>
          </p:cNvSpPr>
          <p:nvPr>
            <p:ph type="sldNum" sz="quarter" idx="12"/>
          </p:nvPr>
        </p:nvSpPr>
        <p:spPr/>
        <p:txBody>
          <a:bodyPr/>
          <a:lstStyle/>
          <a:p>
            <a:fld id="{D57F1E4F-1CFF-5643-939E-217C01CDF565}" type="slidenum">
              <a:rPr lang="en-US" smtClean="0"/>
              <a:pPr/>
              <a:t>55</a:t>
            </a:fld>
            <a:endParaRPr lang="en-US" dirty="0"/>
          </a:p>
        </p:txBody>
      </p:sp>
    </p:spTree>
    <p:custDataLst>
      <p:tags r:id="rId1"/>
    </p:custDataLst>
    <p:extLst>
      <p:ext uri="{BB962C8B-B14F-4D97-AF65-F5344CB8AC3E}">
        <p14:creationId xmlns:p14="http://schemas.microsoft.com/office/powerpoint/2010/main" val="35211789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7D73-9056-4CF6-859B-41785859DC96}"/>
              </a:ext>
            </a:extLst>
          </p:cNvPr>
          <p:cNvSpPr>
            <a:spLocks noGrp="1"/>
          </p:cNvSpPr>
          <p:nvPr>
            <p:ph type="title"/>
          </p:nvPr>
        </p:nvSpPr>
        <p:spPr>
          <a:xfrm>
            <a:off x="827584" y="1131094"/>
            <a:ext cx="7687766" cy="650495"/>
          </a:xfrm>
        </p:spPr>
        <p:txBody>
          <a:bodyPr>
            <a:normAutofit/>
          </a:bodyPr>
          <a:lstStyle/>
          <a:p>
            <a:r>
              <a:rPr lang="en-US" sz="2400" dirty="0"/>
              <a:t>A New Method of Password Cracking WPA2</a:t>
            </a:r>
            <a:endParaRPr lang="en-IE" sz="2400" dirty="0"/>
          </a:p>
        </p:txBody>
      </p:sp>
      <p:sp>
        <p:nvSpPr>
          <p:cNvPr id="4" name="Rectangle 3">
            <a:extLst>
              <a:ext uri="{FF2B5EF4-FFF2-40B4-BE49-F238E27FC236}">
                <a16:creationId xmlns:a16="http://schemas.microsoft.com/office/drawing/2014/main" id="{480C272E-4B36-4CA7-92D3-93DEEADE0234}"/>
              </a:ext>
            </a:extLst>
          </p:cNvPr>
          <p:cNvSpPr/>
          <p:nvPr/>
        </p:nvSpPr>
        <p:spPr>
          <a:xfrm>
            <a:off x="1547664" y="2084363"/>
            <a:ext cx="6120680" cy="4162678"/>
          </a:xfrm>
          <a:prstGeom prst="rect">
            <a:avLst/>
          </a:prstGeom>
        </p:spPr>
        <p:txBody>
          <a:bodyPr wrap="square">
            <a:spAutoFit/>
          </a:bodyPr>
          <a:lstStyle/>
          <a:p>
            <a:pPr algn="just" fontAlgn="base"/>
            <a:r>
              <a:rPr lang="en-US" sz="1600" dirty="0">
                <a:solidFill>
                  <a:srgbClr val="383838"/>
                </a:solidFill>
                <a:latin typeface="Times New Roman" panose="02020603050405020304" pitchFamily="18" charset="0"/>
                <a:cs typeface="Times New Roman" panose="02020603050405020304" pitchFamily="18" charset="0"/>
              </a:rPr>
              <a:t>Rather than relying on intercepting two-way communications between Wi-Fi devices to try cracking the password, an attacker can communicate directly with a vulnerable access point using the new method. On Aug. 4, 2018, a </a:t>
            </a:r>
            <a:r>
              <a:rPr lang="en-US" sz="1600" dirty="0">
                <a:solidFill>
                  <a:srgbClr val="1888E1"/>
                </a:solidFill>
                <a:latin typeface="Times New Roman" panose="02020603050405020304" pitchFamily="18" charset="0"/>
                <a:cs typeface="Times New Roman" panose="02020603050405020304" pitchFamily="18" charset="0"/>
                <a:hlinkClick r:id="rId3"/>
              </a:rPr>
              <a:t>post on the </a:t>
            </a:r>
            <a:r>
              <a:rPr lang="en-US" sz="1600" dirty="0" err="1">
                <a:solidFill>
                  <a:srgbClr val="1888E1"/>
                </a:solidFill>
                <a:latin typeface="Times New Roman" panose="02020603050405020304" pitchFamily="18" charset="0"/>
                <a:cs typeface="Times New Roman" panose="02020603050405020304" pitchFamily="18" charset="0"/>
                <a:hlinkClick r:id="rId3"/>
              </a:rPr>
              <a:t>Hashcat</a:t>
            </a:r>
            <a:r>
              <a:rPr lang="en-US" sz="1600" dirty="0">
                <a:solidFill>
                  <a:srgbClr val="1888E1"/>
                </a:solidFill>
                <a:latin typeface="Times New Roman" panose="02020603050405020304" pitchFamily="18" charset="0"/>
                <a:cs typeface="Times New Roman" panose="02020603050405020304" pitchFamily="18" charset="0"/>
                <a:hlinkClick r:id="rId3"/>
              </a:rPr>
              <a:t> forum</a:t>
            </a:r>
            <a:r>
              <a:rPr lang="en-US" sz="1600" dirty="0">
                <a:solidFill>
                  <a:srgbClr val="383838"/>
                </a:solidFill>
                <a:latin typeface="Times New Roman" panose="02020603050405020304" pitchFamily="18" charset="0"/>
                <a:cs typeface="Times New Roman" panose="02020603050405020304" pitchFamily="18" charset="0"/>
              </a:rPr>
              <a:t> detailed a new technique leveraging an attack against the RSN IE (Robust Security Network Information Element) of a single EAPOL frame to capture the needed information to attempt a brute-force attack.</a:t>
            </a:r>
          </a:p>
          <a:p>
            <a:pPr algn="just" fontAlgn="base"/>
            <a:r>
              <a:rPr lang="en-US" sz="1600" dirty="0">
                <a:solidFill>
                  <a:srgbClr val="383838"/>
                </a:solidFill>
                <a:latin typeface="Times New Roman" panose="02020603050405020304" pitchFamily="18" charset="0"/>
                <a:cs typeface="Times New Roman" panose="02020603050405020304" pitchFamily="18" charset="0"/>
              </a:rPr>
              <a:t>Similar to the previous attacks against WPA, the attacker must be in proximity to the network they wish to attack. The objective will be to use a </a:t>
            </a:r>
            <a:r>
              <a:rPr lang="en-US" sz="1600" dirty="0">
                <a:solidFill>
                  <a:srgbClr val="1888E1"/>
                </a:solidFill>
                <a:latin typeface="Times New Roman" panose="02020603050405020304" pitchFamily="18" charset="0"/>
                <a:cs typeface="Times New Roman" panose="02020603050405020304" pitchFamily="18" charset="0"/>
                <a:hlinkClick r:id="rId4"/>
              </a:rPr>
              <a:t>Kali-compatible wireless network adapter</a:t>
            </a:r>
            <a:r>
              <a:rPr lang="en-US" sz="1600" dirty="0">
                <a:solidFill>
                  <a:srgbClr val="383838"/>
                </a:solidFill>
                <a:latin typeface="Times New Roman" panose="02020603050405020304" pitchFamily="18" charset="0"/>
                <a:cs typeface="Times New Roman" panose="02020603050405020304" pitchFamily="18" charset="0"/>
              </a:rPr>
              <a:t> to capture the information needed from the network to try brute-forcing the password. Rather than using </a:t>
            </a:r>
            <a:r>
              <a:rPr lang="en-US" sz="1600" dirty="0" err="1">
                <a:solidFill>
                  <a:srgbClr val="383838"/>
                </a:solidFill>
                <a:latin typeface="Times New Roman" panose="02020603050405020304" pitchFamily="18" charset="0"/>
                <a:cs typeface="Times New Roman" panose="02020603050405020304" pitchFamily="18" charset="0"/>
              </a:rPr>
              <a:t>Aireplay</a:t>
            </a:r>
            <a:r>
              <a:rPr lang="en-US" sz="1600" dirty="0">
                <a:solidFill>
                  <a:srgbClr val="383838"/>
                </a:solidFill>
                <a:latin typeface="Times New Roman" panose="02020603050405020304" pitchFamily="18" charset="0"/>
                <a:cs typeface="Times New Roman" panose="02020603050405020304" pitchFamily="18" charset="0"/>
              </a:rPr>
              <a:t>-ng or </a:t>
            </a:r>
            <a:r>
              <a:rPr lang="en-US" sz="1600" dirty="0" err="1">
                <a:solidFill>
                  <a:srgbClr val="383838"/>
                </a:solidFill>
                <a:latin typeface="Times New Roman" panose="02020603050405020304" pitchFamily="18" charset="0"/>
                <a:cs typeface="Times New Roman" panose="02020603050405020304" pitchFamily="18" charset="0"/>
              </a:rPr>
              <a:t>Aircrack</a:t>
            </a:r>
            <a:r>
              <a:rPr lang="en-US" sz="1600" dirty="0">
                <a:solidFill>
                  <a:srgbClr val="383838"/>
                </a:solidFill>
                <a:latin typeface="Times New Roman" panose="02020603050405020304" pitchFamily="18" charset="0"/>
                <a:cs typeface="Times New Roman" panose="02020603050405020304" pitchFamily="18" charset="0"/>
              </a:rPr>
              <a:t>-ng, we'll be using a new wireless attack tool to do this </a:t>
            </a:r>
            <a:r>
              <a:rPr lang="en-US" sz="1600" dirty="0">
                <a:solidFill>
                  <a:srgbClr val="1888E1"/>
                </a:solidFill>
                <a:latin typeface="Times New Roman" panose="02020603050405020304" pitchFamily="18" charset="0"/>
                <a:cs typeface="Times New Roman" panose="02020603050405020304" pitchFamily="18" charset="0"/>
                <a:hlinkClick r:id="rId5"/>
              </a:rPr>
              <a:t>called </a:t>
            </a:r>
            <a:r>
              <a:rPr lang="en-US" sz="1600" dirty="0" err="1">
                <a:solidFill>
                  <a:srgbClr val="1888E1"/>
                </a:solidFill>
                <a:latin typeface="Times New Roman" panose="02020603050405020304" pitchFamily="18" charset="0"/>
                <a:cs typeface="Times New Roman" panose="02020603050405020304" pitchFamily="18" charset="0"/>
                <a:hlinkClick r:id="rId5"/>
              </a:rPr>
              <a:t>hcxtools</a:t>
            </a:r>
            <a:r>
              <a:rPr lang="en-US" sz="1600" dirty="0">
                <a:solidFill>
                  <a:srgbClr val="383838"/>
                </a:solidFill>
                <a:latin typeface="Times New Roman" panose="02020603050405020304" pitchFamily="18" charset="0"/>
                <a:cs typeface="Times New Roman" panose="02020603050405020304" pitchFamily="18" charset="0"/>
              </a:rPr>
              <a:t>. Check out the YouTube video to see how its done.</a:t>
            </a:r>
          </a:p>
          <a:p>
            <a:pPr algn="just" fontAlgn="base"/>
            <a:endParaRPr lang="en-US" sz="1350" dirty="0">
              <a:solidFill>
                <a:srgbClr val="383838"/>
              </a:solidFill>
              <a:latin typeface="Slabo 27px"/>
            </a:endParaRPr>
          </a:p>
          <a:p>
            <a:pPr algn="just" fontAlgn="base"/>
            <a:endParaRPr lang="en-US" sz="1350" dirty="0">
              <a:solidFill>
                <a:srgbClr val="383838"/>
              </a:solidFill>
              <a:latin typeface="Slabo 27px"/>
            </a:endParaRPr>
          </a:p>
          <a:p>
            <a:pPr algn="just" fontAlgn="base"/>
            <a:r>
              <a:rPr lang="en-US" sz="1350" dirty="0">
                <a:solidFill>
                  <a:srgbClr val="383838"/>
                </a:solidFill>
                <a:latin typeface="Slabo 27px"/>
              </a:rPr>
              <a:t>Here how to do it </a:t>
            </a:r>
            <a:r>
              <a:rPr lang="en-IE" sz="600" dirty="0">
                <a:latin typeface="+mj-lt"/>
                <a:hlinkClick r:id="rId6"/>
              </a:rPr>
              <a:t>https://null-byte.wonderhowto.com/how-to/hack-wi-fi-cracking-wpa2-passwords-using-new-pmkid-hashcat-attack-0189379/</a:t>
            </a:r>
            <a:r>
              <a:rPr lang="en-US" sz="600" dirty="0">
                <a:solidFill>
                  <a:srgbClr val="383838"/>
                </a:solidFill>
                <a:latin typeface="+mj-lt"/>
              </a:rPr>
              <a:t> </a:t>
            </a:r>
          </a:p>
        </p:txBody>
      </p:sp>
      <p:pic>
        <p:nvPicPr>
          <p:cNvPr id="5" name="Picture 4">
            <a:extLst>
              <a:ext uri="{FF2B5EF4-FFF2-40B4-BE49-F238E27FC236}">
                <a16:creationId xmlns:a16="http://schemas.microsoft.com/office/drawing/2014/main" id="{FBC71416-1CDC-47E1-9A4E-765E5F8A2769}"/>
              </a:ext>
            </a:extLst>
          </p:cNvPr>
          <p:cNvPicPr>
            <a:picLocks noChangeAspect="1"/>
          </p:cNvPicPr>
          <p:nvPr/>
        </p:nvPicPr>
        <p:blipFill>
          <a:blip r:embed="rId7"/>
          <a:stretch>
            <a:fillRect/>
          </a:stretch>
        </p:blipFill>
        <p:spPr>
          <a:xfrm flipH="1">
            <a:off x="7128167" y="5751314"/>
            <a:ext cx="540177" cy="485998"/>
          </a:xfrm>
          <a:prstGeom prst="rect">
            <a:avLst/>
          </a:prstGeom>
        </p:spPr>
      </p:pic>
      <p:sp>
        <p:nvSpPr>
          <p:cNvPr id="3" name="Rectangle 2">
            <a:extLst>
              <a:ext uri="{FF2B5EF4-FFF2-40B4-BE49-F238E27FC236}">
                <a16:creationId xmlns:a16="http://schemas.microsoft.com/office/drawing/2014/main" id="{9809AE25-6722-44A0-A607-76B7CDCD41BF}"/>
              </a:ext>
            </a:extLst>
          </p:cNvPr>
          <p:cNvSpPr/>
          <p:nvPr/>
        </p:nvSpPr>
        <p:spPr>
          <a:xfrm>
            <a:off x="6406206" y="5214392"/>
            <a:ext cx="1406154" cy="230832"/>
          </a:xfrm>
          <a:prstGeom prst="rect">
            <a:avLst/>
          </a:prstGeom>
        </p:spPr>
        <p:txBody>
          <a:bodyPr wrap="none">
            <a:spAutoFit/>
          </a:bodyPr>
          <a:lstStyle/>
          <a:p>
            <a:r>
              <a:rPr lang="en-US" sz="900" dirty="0"/>
              <a:t>Ethical and Legal warning</a:t>
            </a:r>
            <a:endParaRPr lang="en-IE" sz="900" dirty="0"/>
          </a:p>
        </p:txBody>
      </p:sp>
      <p:sp>
        <p:nvSpPr>
          <p:cNvPr id="6" name="Slide Number Placeholder 5">
            <a:extLst>
              <a:ext uri="{FF2B5EF4-FFF2-40B4-BE49-F238E27FC236}">
                <a16:creationId xmlns:a16="http://schemas.microsoft.com/office/drawing/2014/main" id="{603A1DF1-2A82-7A31-55FE-2058D6E2195E}"/>
              </a:ext>
            </a:extLst>
          </p:cNvPr>
          <p:cNvSpPr>
            <a:spLocks noGrp="1"/>
          </p:cNvSpPr>
          <p:nvPr>
            <p:ph type="sldNum" sz="quarter" idx="12"/>
          </p:nvPr>
        </p:nvSpPr>
        <p:spPr/>
        <p:txBody>
          <a:bodyPr/>
          <a:lstStyle/>
          <a:p>
            <a:fld id="{D57F1E4F-1CFF-5643-939E-217C01CDF565}" type="slidenum">
              <a:rPr lang="en-US" smtClean="0"/>
              <a:pPr/>
              <a:t>56</a:t>
            </a:fld>
            <a:endParaRPr lang="en-US" dirty="0"/>
          </a:p>
        </p:txBody>
      </p:sp>
    </p:spTree>
    <p:custDataLst>
      <p:tags r:id="rId1"/>
    </p:custDataLst>
    <p:extLst>
      <p:ext uri="{BB962C8B-B14F-4D97-AF65-F5344CB8AC3E}">
        <p14:creationId xmlns:p14="http://schemas.microsoft.com/office/powerpoint/2010/main" val="2801846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9B3EE-BDA1-44A5-80A1-5E3335A9874E}"/>
              </a:ext>
            </a:extLst>
          </p:cNvPr>
          <p:cNvSpPr>
            <a:spLocks noGrp="1"/>
          </p:cNvSpPr>
          <p:nvPr>
            <p:ph type="title"/>
          </p:nvPr>
        </p:nvSpPr>
        <p:spPr>
          <a:xfrm>
            <a:off x="628650" y="1131095"/>
            <a:ext cx="7886700" cy="644532"/>
          </a:xfrm>
        </p:spPr>
        <p:txBody>
          <a:bodyPr>
            <a:normAutofit fontScale="90000"/>
          </a:bodyPr>
          <a:lstStyle/>
          <a:p>
            <a:r>
              <a:rPr lang="en-IE" dirty="0">
                <a:hlinkClick r:id="rId3">
                  <a:extLst>
                    <a:ext uri="{A12FA001-AC4F-418D-AE19-62706E023703}">
                      <ahyp:hlinkClr xmlns:ahyp="http://schemas.microsoft.com/office/drawing/2018/hyperlinkcolor" val="tx"/>
                    </a:ext>
                  </a:extLst>
                </a:hlinkClick>
              </a:rPr>
              <a:t>Automate Wi-Fi Hacking with Wifite2</a:t>
            </a:r>
            <a:endParaRPr lang="en-IE" dirty="0"/>
          </a:p>
        </p:txBody>
      </p:sp>
      <p:sp>
        <p:nvSpPr>
          <p:cNvPr id="3" name="Rectangle 2">
            <a:extLst>
              <a:ext uri="{FF2B5EF4-FFF2-40B4-BE49-F238E27FC236}">
                <a16:creationId xmlns:a16="http://schemas.microsoft.com/office/drawing/2014/main" id="{58A00791-552D-41A4-9ADF-61485D11E4F7}"/>
              </a:ext>
            </a:extLst>
          </p:cNvPr>
          <p:cNvSpPr/>
          <p:nvPr/>
        </p:nvSpPr>
        <p:spPr>
          <a:xfrm>
            <a:off x="1292047" y="1889388"/>
            <a:ext cx="6160273" cy="4131900"/>
          </a:xfrm>
          <a:prstGeom prst="rect">
            <a:avLst/>
          </a:prstGeom>
        </p:spPr>
        <p:txBody>
          <a:bodyPr wrap="square">
            <a:spAutoFit/>
          </a:bodyPr>
          <a:lstStyle/>
          <a:p>
            <a:pPr algn="just" fontAlgn="base"/>
            <a:r>
              <a:rPr lang="en-US" sz="1050" dirty="0">
                <a:solidFill>
                  <a:srgbClr val="383838"/>
                </a:solidFill>
                <a:latin typeface="+mj-lt"/>
              </a:rPr>
              <a:t>Wifite2 follows a simple but effective workflow for hacking nearby networks as rapidly as possible. To do so, it pushes each tactic it tries to the practical limit, even going to far as to try to crack any handshakes it retrieves.</a:t>
            </a:r>
          </a:p>
          <a:p>
            <a:pPr algn="just" fontAlgn="base"/>
            <a:endParaRPr lang="en-US" sz="1050" dirty="0">
              <a:solidFill>
                <a:srgbClr val="383838"/>
              </a:solidFill>
              <a:latin typeface="+mj-lt"/>
            </a:endParaRPr>
          </a:p>
          <a:p>
            <a:pPr algn="just" fontAlgn="base"/>
            <a:r>
              <a:rPr lang="en-US" sz="1050" dirty="0">
                <a:solidFill>
                  <a:srgbClr val="383838"/>
                </a:solidFill>
                <a:latin typeface="+mj-lt"/>
              </a:rPr>
              <a:t>In the first step, Wifite2 scans across all channels looking for any network in range. It ranks these networks it discovers by signal strength, as a network being detected does not ensure you can reliably communicate with it Organized from strongest to weakest signal strength. </a:t>
            </a:r>
          </a:p>
          <a:p>
            <a:pPr algn="just" fontAlgn="base"/>
            <a:endParaRPr lang="en-US" sz="1050" dirty="0">
              <a:solidFill>
                <a:srgbClr val="383838"/>
              </a:solidFill>
              <a:latin typeface="+mj-lt"/>
            </a:endParaRPr>
          </a:p>
          <a:p>
            <a:pPr algn="just" fontAlgn="base"/>
            <a:r>
              <a:rPr lang="en-US" sz="1050" dirty="0">
                <a:solidFill>
                  <a:srgbClr val="383838"/>
                </a:solidFill>
                <a:latin typeface="+mj-lt"/>
              </a:rPr>
              <a:t>The reconnaissance phase involves gathering information about what networks are around and which hacking techniques they might be vulnerable to. Because of the way Wifite2 is organized, it's easy to add a </a:t>
            </a:r>
            <a:r>
              <a:rPr lang="en-US" sz="1050" dirty="0">
                <a:solidFill>
                  <a:srgbClr val="1888E1"/>
                </a:solidFill>
                <a:latin typeface="+mj-lt"/>
                <a:hlinkClick r:id="rId4"/>
              </a:rPr>
              <a:t>directional Wi-Fi antenna</a:t>
            </a:r>
            <a:r>
              <a:rPr lang="en-US" sz="1050" dirty="0">
                <a:solidFill>
                  <a:srgbClr val="383838"/>
                </a:solidFill>
                <a:latin typeface="+mj-lt"/>
              </a:rPr>
              <a:t> to use Wifite2 to locate the source of any nearby Wi-Fi network while performing a site survey.</a:t>
            </a:r>
          </a:p>
          <a:p>
            <a:pPr algn="just" fontAlgn="base"/>
            <a:endParaRPr lang="en-US" sz="1050" dirty="0">
              <a:solidFill>
                <a:srgbClr val="383838"/>
              </a:solidFill>
              <a:latin typeface="+mj-lt"/>
            </a:endParaRPr>
          </a:p>
          <a:p>
            <a:pPr algn="just" fontAlgn="base"/>
            <a:r>
              <a:rPr lang="en-US" sz="1050" dirty="0">
                <a:latin typeface="+mj-lt"/>
              </a:rPr>
              <a:t>After the site survey is complete, any targets displayed will show whether there are clients connected, whether the network advertises WPS, and what kind of encryption the network is using. Based on this, an attacker can select any target, a group of targets, or all targets to begin an attack based on the information gathered.</a:t>
            </a:r>
          </a:p>
          <a:p>
            <a:pPr algn="just" fontAlgn="base"/>
            <a:endParaRPr lang="en-US" sz="1050" dirty="0">
              <a:latin typeface="+mj-lt"/>
            </a:endParaRPr>
          </a:p>
          <a:p>
            <a:pPr algn="just" fontAlgn="base"/>
            <a:r>
              <a:rPr lang="en-US" sz="1050" dirty="0">
                <a:latin typeface="+mj-lt"/>
              </a:rPr>
              <a:t>Wifite2 will progress through the target list starting with fastest and easiest attacks, like </a:t>
            </a:r>
            <a:r>
              <a:rPr lang="en-US" sz="1050" dirty="0">
                <a:latin typeface="+mj-lt"/>
                <a:hlinkClick r:id="rId5"/>
              </a:rPr>
              <a:t>WPS-Pixie</a:t>
            </a:r>
            <a:r>
              <a:rPr lang="en-US" sz="1050" dirty="0">
                <a:latin typeface="+mj-lt"/>
              </a:rPr>
              <a:t>, which can result in a password being breached in seconds, on to less sure tactics like checking for weak passwords with a dictionary attack. If an attack fails or takes too long, Wifite2 will move on to the next applicable attack without wasting hours like its predecessor was prone to doing.</a:t>
            </a:r>
          </a:p>
          <a:p>
            <a:pPr algn="just" fontAlgn="base"/>
            <a:endParaRPr lang="en-US" sz="1050" dirty="0">
              <a:latin typeface="+mj-lt"/>
            </a:endParaRPr>
          </a:p>
          <a:p>
            <a:pPr algn="just" fontAlgn="base"/>
            <a:r>
              <a:rPr lang="en-US" sz="1050" dirty="0">
                <a:latin typeface="+mj-lt"/>
              </a:rPr>
              <a:t>Ref </a:t>
            </a:r>
            <a:r>
              <a:rPr lang="en-IE" sz="600" dirty="0">
                <a:latin typeface="+mj-lt"/>
                <a:hlinkClick r:id="rId3"/>
              </a:rPr>
              <a:t>https://null-byte.wonderhowto.com/how-to/automate-wi-fi-hacking-with-wifite2-0191739/</a:t>
            </a:r>
            <a:endParaRPr lang="en-US" sz="600" dirty="0">
              <a:latin typeface="+mj-lt"/>
            </a:endParaRPr>
          </a:p>
          <a:p>
            <a:pPr algn="just" fontAlgn="base"/>
            <a:endParaRPr lang="en-US" sz="1050" dirty="0">
              <a:solidFill>
                <a:srgbClr val="383838"/>
              </a:solidFill>
              <a:latin typeface="+mj-lt"/>
            </a:endParaRPr>
          </a:p>
        </p:txBody>
      </p:sp>
      <p:pic>
        <p:nvPicPr>
          <p:cNvPr id="4" name="Picture 3">
            <a:extLst>
              <a:ext uri="{FF2B5EF4-FFF2-40B4-BE49-F238E27FC236}">
                <a16:creationId xmlns:a16="http://schemas.microsoft.com/office/drawing/2014/main" id="{4C4BDF13-FEE0-4387-8023-2BB62E3E3C7F}"/>
              </a:ext>
            </a:extLst>
          </p:cNvPr>
          <p:cNvPicPr>
            <a:picLocks noChangeAspect="1"/>
          </p:cNvPicPr>
          <p:nvPr/>
        </p:nvPicPr>
        <p:blipFill>
          <a:blip r:embed="rId6"/>
          <a:stretch>
            <a:fillRect/>
          </a:stretch>
        </p:blipFill>
        <p:spPr>
          <a:xfrm flipH="1">
            <a:off x="6696119" y="5463282"/>
            <a:ext cx="540177" cy="485998"/>
          </a:xfrm>
          <a:prstGeom prst="rect">
            <a:avLst/>
          </a:prstGeom>
        </p:spPr>
      </p:pic>
      <p:sp>
        <p:nvSpPr>
          <p:cNvPr id="5" name="Rectangle 4">
            <a:extLst>
              <a:ext uri="{FF2B5EF4-FFF2-40B4-BE49-F238E27FC236}">
                <a16:creationId xmlns:a16="http://schemas.microsoft.com/office/drawing/2014/main" id="{F620C588-54C1-4A4A-9DEF-45DC116D296A}"/>
              </a:ext>
            </a:extLst>
          </p:cNvPr>
          <p:cNvSpPr/>
          <p:nvPr/>
        </p:nvSpPr>
        <p:spPr>
          <a:xfrm>
            <a:off x="6012160" y="6060337"/>
            <a:ext cx="1656184" cy="230832"/>
          </a:xfrm>
          <a:prstGeom prst="rect">
            <a:avLst/>
          </a:prstGeom>
        </p:spPr>
        <p:txBody>
          <a:bodyPr wrap="square">
            <a:spAutoFit/>
          </a:bodyPr>
          <a:lstStyle/>
          <a:p>
            <a:r>
              <a:rPr lang="en-US" sz="900" dirty="0"/>
              <a:t>Ethical and Legal warning</a:t>
            </a:r>
            <a:endParaRPr lang="en-IE" sz="900" dirty="0"/>
          </a:p>
        </p:txBody>
      </p:sp>
      <p:sp>
        <p:nvSpPr>
          <p:cNvPr id="6" name="Slide Number Placeholder 5">
            <a:extLst>
              <a:ext uri="{FF2B5EF4-FFF2-40B4-BE49-F238E27FC236}">
                <a16:creationId xmlns:a16="http://schemas.microsoft.com/office/drawing/2014/main" id="{306952F7-F84B-4C3A-9E7A-F96E79D71C9E}"/>
              </a:ext>
            </a:extLst>
          </p:cNvPr>
          <p:cNvSpPr>
            <a:spLocks noGrp="1"/>
          </p:cNvSpPr>
          <p:nvPr>
            <p:ph type="sldNum" sz="quarter" idx="12"/>
          </p:nvPr>
        </p:nvSpPr>
        <p:spPr/>
        <p:txBody>
          <a:bodyPr/>
          <a:lstStyle/>
          <a:p>
            <a:fld id="{D57F1E4F-1CFF-5643-939E-217C01CDF565}" type="slidenum">
              <a:rPr lang="en-US" smtClean="0"/>
              <a:pPr/>
              <a:t>57</a:t>
            </a:fld>
            <a:endParaRPr lang="en-US" dirty="0"/>
          </a:p>
        </p:txBody>
      </p:sp>
    </p:spTree>
    <p:custDataLst>
      <p:tags r:id="rId1"/>
    </p:custDataLst>
    <p:extLst>
      <p:ext uri="{BB962C8B-B14F-4D97-AF65-F5344CB8AC3E}">
        <p14:creationId xmlns:p14="http://schemas.microsoft.com/office/powerpoint/2010/main" val="2134873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E34F2-5619-4072-9134-962A05F9D9FB}"/>
              </a:ext>
            </a:extLst>
          </p:cNvPr>
          <p:cNvSpPr>
            <a:spLocks noGrp="1"/>
          </p:cNvSpPr>
          <p:nvPr>
            <p:ph type="title"/>
          </p:nvPr>
        </p:nvSpPr>
        <p:spPr>
          <a:xfrm>
            <a:off x="982133" y="457201"/>
            <a:ext cx="7704667" cy="811559"/>
          </a:xfrm>
        </p:spPr>
        <p:txBody>
          <a:bodyPr/>
          <a:lstStyle/>
          <a:p>
            <a:r>
              <a:rPr lang="en-US" sz="3200" b="1" dirty="0"/>
              <a:t>NIST Password Requirements in 2019</a:t>
            </a:r>
            <a:endParaRPr lang="en-IE" dirty="0"/>
          </a:p>
        </p:txBody>
      </p:sp>
      <p:sp>
        <p:nvSpPr>
          <p:cNvPr id="3" name="Rectangle 2">
            <a:extLst>
              <a:ext uri="{FF2B5EF4-FFF2-40B4-BE49-F238E27FC236}">
                <a16:creationId xmlns:a16="http://schemas.microsoft.com/office/drawing/2014/main" id="{4EE72E7A-91A1-4AC0-877E-30AFF97E6D31}"/>
              </a:ext>
            </a:extLst>
          </p:cNvPr>
          <p:cNvSpPr/>
          <p:nvPr/>
        </p:nvSpPr>
        <p:spPr>
          <a:xfrm>
            <a:off x="1187624" y="1196752"/>
            <a:ext cx="7848872" cy="5040098"/>
          </a:xfrm>
          <a:prstGeom prst="rect">
            <a:avLst/>
          </a:prstGeom>
        </p:spPr>
        <p:txBody>
          <a:bodyPr wrap="square">
            <a:spAutoFit/>
          </a:bodyPr>
          <a:lstStyle/>
          <a:p>
            <a:r>
              <a:rPr lang="en-US" sz="1600" b="1" dirty="0">
                <a:solidFill>
                  <a:srgbClr val="53575A"/>
                </a:solidFill>
              </a:rPr>
              <a:t>The latest NIST guidelines for passwords,</a:t>
            </a:r>
          </a:p>
          <a:p>
            <a:r>
              <a:rPr lang="en-US" sz="1600" b="1" dirty="0">
                <a:solidFill>
                  <a:srgbClr val="53575A"/>
                </a:solidFill>
              </a:rPr>
              <a:t> which are called memorized secrets, can be summarized as</a:t>
            </a:r>
            <a:r>
              <a:rPr lang="en-US" sz="1600" dirty="0">
                <a:solidFill>
                  <a:srgbClr val="53575A"/>
                </a:solidFill>
              </a:rPr>
              <a:t>:</a:t>
            </a:r>
          </a:p>
          <a:p>
            <a:endParaRPr lang="en-US" sz="1600" dirty="0">
              <a:solidFill>
                <a:srgbClr val="53575A"/>
              </a:solidFill>
            </a:endParaRPr>
          </a:p>
          <a:p>
            <a:pPr>
              <a:lnSpc>
                <a:spcPct val="150000"/>
              </a:lnSpc>
              <a:buFont typeface="Arial" panose="020B0604020202020204" pitchFamily="34" charset="0"/>
              <a:buChar char="•"/>
            </a:pPr>
            <a:r>
              <a:rPr lang="en-US" sz="1600" dirty="0">
                <a:solidFill>
                  <a:srgbClr val="53575A"/>
                </a:solidFill>
              </a:rPr>
              <a:t>Character minimums: 8 when set by a human, 6 when assigned by a system or service</a:t>
            </a:r>
          </a:p>
          <a:p>
            <a:pPr>
              <a:lnSpc>
                <a:spcPct val="150000"/>
              </a:lnSpc>
              <a:buFont typeface="Arial" panose="020B0604020202020204" pitchFamily="34" charset="0"/>
              <a:buChar char="•"/>
            </a:pPr>
            <a:r>
              <a:rPr lang="en-US" sz="1600" dirty="0">
                <a:solidFill>
                  <a:srgbClr val="53575A"/>
                </a:solidFill>
              </a:rPr>
              <a:t>Character maximums: 64 characters should be allowed</a:t>
            </a:r>
          </a:p>
          <a:p>
            <a:pPr>
              <a:lnSpc>
                <a:spcPct val="150000"/>
              </a:lnSpc>
              <a:buFont typeface="Arial" panose="020B0604020202020204" pitchFamily="34" charset="0"/>
              <a:buChar char="•"/>
            </a:pPr>
            <a:r>
              <a:rPr lang="en-US" sz="1600" dirty="0">
                <a:solidFill>
                  <a:srgbClr val="53575A"/>
                </a:solidFill>
              </a:rPr>
              <a:t>Character types: all ASCII characters (spaces included) should be supported</a:t>
            </a:r>
          </a:p>
          <a:p>
            <a:pPr>
              <a:lnSpc>
                <a:spcPct val="150000"/>
              </a:lnSpc>
              <a:buFont typeface="Arial" panose="020B0604020202020204" pitchFamily="34" charset="0"/>
              <a:buChar char="•"/>
            </a:pPr>
            <a:r>
              <a:rPr lang="en-US" sz="1600" dirty="0">
                <a:solidFill>
                  <a:srgbClr val="53575A"/>
                </a:solidFill>
              </a:rPr>
              <a:t>Password truncation: shortening should never be implemented during processing</a:t>
            </a:r>
          </a:p>
          <a:p>
            <a:pPr>
              <a:lnSpc>
                <a:spcPct val="150000"/>
              </a:lnSpc>
              <a:buFont typeface="Arial" panose="020B0604020202020204" pitchFamily="34" charset="0"/>
              <a:buChar char="•"/>
            </a:pPr>
            <a:r>
              <a:rPr lang="en-US" sz="1600" dirty="0">
                <a:solidFill>
                  <a:srgbClr val="53575A"/>
                </a:solidFill>
              </a:rPr>
              <a:t>Password checking: passwords should be checked against known password dictionaries</a:t>
            </a:r>
          </a:p>
          <a:p>
            <a:pPr>
              <a:lnSpc>
                <a:spcPct val="150000"/>
              </a:lnSpc>
              <a:buFont typeface="Arial" panose="020B0604020202020204" pitchFamily="34" charset="0"/>
              <a:buChar char="•"/>
            </a:pPr>
            <a:r>
              <a:rPr lang="en-US" sz="1600" dirty="0">
                <a:solidFill>
                  <a:srgbClr val="53575A"/>
                </a:solidFill>
              </a:rPr>
              <a:t>Password attempts: at least 10 attempts should be allowed before lockout</a:t>
            </a:r>
          </a:p>
          <a:p>
            <a:pPr>
              <a:lnSpc>
                <a:spcPct val="150000"/>
              </a:lnSpc>
              <a:buFont typeface="Arial" panose="020B0604020202020204" pitchFamily="34" charset="0"/>
              <a:buChar char="•"/>
            </a:pPr>
            <a:r>
              <a:rPr lang="en-US" sz="1600" dirty="0">
                <a:solidFill>
                  <a:srgbClr val="53575A"/>
                </a:solidFill>
              </a:rPr>
              <a:t>Password complexity and expiration: </a:t>
            </a:r>
            <a:r>
              <a:rPr lang="en-US" b="1" i="1" u="sng" dirty="0">
                <a:solidFill>
                  <a:srgbClr val="53575A"/>
                </a:solidFill>
              </a:rPr>
              <a:t>not recommended  </a:t>
            </a:r>
            <a:r>
              <a:rPr lang="en-US" sz="1600" dirty="0">
                <a:solidFill>
                  <a:srgbClr val="53575A"/>
                </a:solidFill>
              </a:rPr>
              <a:t>[A </a:t>
            </a:r>
            <a:r>
              <a:rPr lang="en-US" sz="1600" dirty="0" err="1">
                <a:solidFill>
                  <a:srgbClr val="53575A"/>
                </a:solidFill>
              </a:rPr>
              <a:t>a</a:t>
            </a:r>
            <a:r>
              <a:rPr lang="en-US" sz="1600" dirty="0">
                <a:solidFill>
                  <a:srgbClr val="53575A"/>
                </a:solidFill>
              </a:rPr>
              <a:t> 1 !] [ Pa$$WOrd1]</a:t>
            </a:r>
          </a:p>
          <a:p>
            <a:pPr>
              <a:lnSpc>
                <a:spcPct val="150000"/>
              </a:lnSpc>
              <a:buFont typeface="Arial" panose="020B0604020202020204" pitchFamily="34" charset="0"/>
              <a:buChar char="•"/>
            </a:pPr>
            <a:r>
              <a:rPr lang="en-US" sz="1600" dirty="0">
                <a:solidFill>
                  <a:srgbClr val="53575A"/>
                </a:solidFill>
              </a:rPr>
              <a:t>Password hints and knowledge based authentication (e.g. favorite food</a:t>
            </a:r>
            <a:r>
              <a:rPr lang="en-US" b="1" u="sng" dirty="0">
                <a:solidFill>
                  <a:srgbClr val="53575A"/>
                </a:solidFill>
              </a:rPr>
              <a:t>): </a:t>
            </a:r>
            <a:r>
              <a:rPr lang="en-US" b="1" i="1" u="sng" dirty="0">
                <a:solidFill>
                  <a:srgbClr val="53575A"/>
                </a:solidFill>
              </a:rPr>
              <a:t>not recommended</a:t>
            </a:r>
            <a:r>
              <a:rPr lang="en-US" b="1" u="sng" dirty="0">
                <a:solidFill>
                  <a:srgbClr val="53575A"/>
                </a:solidFill>
              </a:rPr>
              <a:t>  </a:t>
            </a:r>
          </a:p>
          <a:p>
            <a:pPr>
              <a:lnSpc>
                <a:spcPct val="150000"/>
              </a:lnSpc>
              <a:buFont typeface="Arial" panose="020B0604020202020204" pitchFamily="34" charset="0"/>
              <a:buChar char="•"/>
            </a:pPr>
            <a:r>
              <a:rPr lang="en-US" sz="1600" dirty="0">
                <a:solidFill>
                  <a:srgbClr val="53575A"/>
                </a:solidFill>
              </a:rPr>
              <a:t>Password apps (such as receiving an SMS): </a:t>
            </a:r>
            <a:r>
              <a:rPr lang="en-US" b="1" i="1" u="sng" dirty="0">
                <a:solidFill>
                  <a:srgbClr val="53575A"/>
                </a:solidFill>
              </a:rPr>
              <a:t>not recommended </a:t>
            </a:r>
            <a:r>
              <a:rPr lang="en-US" sz="1600" dirty="0">
                <a:solidFill>
                  <a:srgbClr val="53575A"/>
                </a:solidFill>
              </a:rPr>
              <a:t>(one time passwords from an authorized app such as Google Authenticator may be used)</a:t>
            </a:r>
            <a:endParaRPr lang="en-US" sz="1600" b="0" i="0" dirty="0">
              <a:solidFill>
                <a:srgbClr val="53575A"/>
              </a:solidFill>
              <a:effectLst/>
            </a:endParaRPr>
          </a:p>
        </p:txBody>
      </p:sp>
      <p:sp>
        <p:nvSpPr>
          <p:cNvPr id="4" name="Rectangle 3">
            <a:extLst>
              <a:ext uri="{FF2B5EF4-FFF2-40B4-BE49-F238E27FC236}">
                <a16:creationId xmlns:a16="http://schemas.microsoft.com/office/drawing/2014/main" id="{B3DE3B0D-D3B8-4670-8406-22BA2494320F}"/>
              </a:ext>
            </a:extLst>
          </p:cNvPr>
          <p:cNvSpPr/>
          <p:nvPr/>
        </p:nvSpPr>
        <p:spPr>
          <a:xfrm>
            <a:off x="2286000" y="6372036"/>
            <a:ext cx="5670376" cy="369332"/>
          </a:xfrm>
          <a:prstGeom prst="rect">
            <a:avLst/>
          </a:prstGeom>
        </p:spPr>
        <p:txBody>
          <a:bodyPr wrap="square">
            <a:spAutoFit/>
          </a:bodyPr>
          <a:lstStyle/>
          <a:p>
            <a:r>
              <a:rPr lang="en-IE" dirty="0">
                <a:hlinkClick r:id="rId3"/>
              </a:rPr>
              <a:t>https://pages.nist.gov/800-63-3/sp800-63c.html#errata</a:t>
            </a:r>
            <a:endParaRPr lang="en-IE" dirty="0"/>
          </a:p>
        </p:txBody>
      </p:sp>
      <p:sp>
        <p:nvSpPr>
          <p:cNvPr id="5" name="Slide Number Placeholder 4">
            <a:extLst>
              <a:ext uri="{FF2B5EF4-FFF2-40B4-BE49-F238E27FC236}">
                <a16:creationId xmlns:a16="http://schemas.microsoft.com/office/drawing/2014/main" id="{F8D24E80-3C6F-1CD4-16D3-2C0765E5FFB7}"/>
              </a:ext>
            </a:extLst>
          </p:cNvPr>
          <p:cNvSpPr>
            <a:spLocks noGrp="1"/>
          </p:cNvSpPr>
          <p:nvPr>
            <p:ph type="sldNum" sz="quarter" idx="12"/>
          </p:nvPr>
        </p:nvSpPr>
        <p:spPr/>
        <p:txBody>
          <a:bodyPr/>
          <a:lstStyle/>
          <a:p>
            <a:fld id="{D57F1E4F-1CFF-5643-939E-217C01CDF565}" type="slidenum">
              <a:rPr lang="en-US" smtClean="0"/>
              <a:pPr/>
              <a:t>58</a:t>
            </a:fld>
            <a:endParaRPr lang="en-US" dirty="0"/>
          </a:p>
        </p:txBody>
      </p:sp>
    </p:spTree>
    <p:custDataLst>
      <p:tags r:id="rId1"/>
    </p:custDataLst>
    <p:extLst>
      <p:ext uri="{BB962C8B-B14F-4D97-AF65-F5344CB8AC3E}">
        <p14:creationId xmlns:p14="http://schemas.microsoft.com/office/powerpoint/2010/main" val="10493763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35DDC3-E48C-487F-A70B-95C25BFEF429}"/>
              </a:ext>
            </a:extLst>
          </p:cNvPr>
          <p:cNvPicPr>
            <a:picLocks noChangeAspect="1"/>
          </p:cNvPicPr>
          <p:nvPr/>
        </p:nvPicPr>
        <p:blipFill>
          <a:blip r:embed="rId3"/>
          <a:stretch>
            <a:fillRect/>
          </a:stretch>
        </p:blipFill>
        <p:spPr>
          <a:xfrm>
            <a:off x="1161547" y="404664"/>
            <a:ext cx="7623365" cy="5472608"/>
          </a:xfrm>
          <a:prstGeom prst="rect">
            <a:avLst/>
          </a:prstGeom>
        </p:spPr>
      </p:pic>
      <p:sp>
        <p:nvSpPr>
          <p:cNvPr id="2" name="Slide Number Placeholder 1">
            <a:extLst>
              <a:ext uri="{FF2B5EF4-FFF2-40B4-BE49-F238E27FC236}">
                <a16:creationId xmlns:a16="http://schemas.microsoft.com/office/drawing/2014/main" id="{B68C47D0-964F-F9C9-97C2-7B184F030673}"/>
              </a:ext>
            </a:extLst>
          </p:cNvPr>
          <p:cNvSpPr>
            <a:spLocks noGrp="1"/>
          </p:cNvSpPr>
          <p:nvPr>
            <p:ph type="sldNum" sz="quarter" idx="12"/>
          </p:nvPr>
        </p:nvSpPr>
        <p:spPr/>
        <p:txBody>
          <a:bodyPr/>
          <a:lstStyle/>
          <a:p>
            <a:fld id="{D57F1E4F-1CFF-5643-939E-217C01CDF565}" type="slidenum">
              <a:rPr lang="en-US" smtClean="0"/>
              <a:pPr/>
              <a:t>59</a:t>
            </a:fld>
            <a:endParaRPr lang="en-US" dirty="0"/>
          </a:p>
        </p:txBody>
      </p:sp>
    </p:spTree>
    <p:custDataLst>
      <p:tags r:id="rId1"/>
    </p:custDataLst>
    <p:extLst>
      <p:ext uri="{BB962C8B-B14F-4D97-AF65-F5344CB8AC3E}">
        <p14:creationId xmlns:p14="http://schemas.microsoft.com/office/powerpoint/2010/main" val="1028586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65CD-9BF4-4D6F-9BAE-21D3359630A7}"/>
              </a:ext>
            </a:extLst>
          </p:cNvPr>
          <p:cNvSpPr>
            <a:spLocks noGrp="1"/>
          </p:cNvSpPr>
          <p:nvPr>
            <p:ph type="title"/>
          </p:nvPr>
        </p:nvSpPr>
        <p:spPr>
          <a:xfrm>
            <a:off x="982133" y="457201"/>
            <a:ext cx="7704667" cy="883567"/>
          </a:xfrm>
        </p:spPr>
        <p:txBody>
          <a:bodyPr/>
          <a:lstStyle/>
          <a:p>
            <a:r>
              <a:rPr lang="en-IE" dirty="0"/>
              <a:t>Wireless Networks</a:t>
            </a:r>
          </a:p>
        </p:txBody>
      </p:sp>
      <p:sp>
        <p:nvSpPr>
          <p:cNvPr id="4" name="TextBox 3">
            <a:extLst>
              <a:ext uri="{FF2B5EF4-FFF2-40B4-BE49-F238E27FC236}">
                <a16:creationId xmlns:a16="http://schemas.microsoft.com/office/drawing/2014/main" id="{EDABE0BF-8B8B-486F-9A49-F86F63FD1E25}"/>
              </a:ext>
            </a:extLst>
          </p:cNvPr>
          <p:cNvSpPr txBox="1"/>
          <p:nvPr/>
        </p:nvSpPr>
        <p:spPr>
          <a:xfrm>
            <a:off x="1115616" y="1965615"/>
            <a:ext cx="7787441" cy="4247317"/>
          </a:xfrm>
          <a:prstGeom prst="rect">
            <a:avLst/>
          </a:prstGeom>
          <a:noFill/>
        </p:spPr>
        <p:txBody>
          <a:bodyPr wrap="square">
            <a:spAutoFit/>
          </a:bodyPr>
          <a:lstStyle/>
          <a:p>
            <a:pPr fontAlgn="base"/>
            <a:r>
              <a:rPr lang="en-GB" b="1" dirty="0">
                <a:effectLst/>
                <a:latin typeface="Source Serif Pro" panose="020B0604020202020204" pitchFamily="18" charset="0"/>
              </a:rPr>
              <a:t>Cracking The Handshake</a:t>
            </a:r>
          </a:p>
          <a:p>
            <a:pPr fontAlgn="base"/>
            <a:r>
              <a:rPr lang="en-GB" b="0" dirty="0">
                <a:effectLst/>
                <a:latin typeface="Source Serif Pro" panose="020B0604020202020204" pitchFamily="18" charset="0"/>
              </a:rPr>
              <a:t>In this type of attack, the attacker forces all clients to connect from the router, and when they go to reconnect (the default behaviour for client devices), the attacker captures the handshake. This can then be cracked offline to reveal the Wi-Fi password.</a:t>
            </a:r>
          </a:p>
          <a:p>
            <a:pPr fontAlgn="base"/>
            <a:r>
              <a:rPr lang="en-GB" b="0" dirty="0">
                <a:effectLst/>
                <a:latin typeface="Source Serif Pro" panose="020B0604020202020204" pitchFamily="18" charset="0"/>
              </a:rPr>
              <a:t>There are four key stages to this attack:</a:t>
            </a:r>
          </a:p>
          <a:p>
            <a:pPr fontAlgn="base"/>
            <a:endParaRPr lang="en-GB" b="0" dirty="0">
              <a:effectLst/>
              <a:latin typeface="Source Serif Pro" panose="020B0604020202020204" pitchFamily="18" charset="0"/>
            </a:endParaRPr>
          </a:p>
          <a:p>
            <a:pPr lvl="1" fontAlgn="base">
              <a:buFont typeface="+mj-lt"/>
              <a:buAutoNum type="arabicPeriod"/>
            </a:pPr>
            <a:r>
              <a:rPr lang="en-GB" dirty="0">
                <a:effectLst/>
                <a:latin typeface="Source Serif Pro" panose="020B0604020202020204" pitchFamily="18" charset="0"/>
              </a:rPr>
              <a:t>Scanning - Identify the target network.</a:t>
            </a:r>
          </a:p>
          <a:p>
            <a:pPr lvl="1" fontAlgn="base">
              <a:buFont typeface="+mj-lt"/>
              <a:buAutoNum type="arabicPeriod"/>
            </a:pPr>
            <a:r>
              <a:rPr lang="en-GB" dirty="0">
                <a:effectLst/>
                <a:latin typeface="Source Serif Pro" panose="020B0604020202020204" pitchFamily="18" charset="0"/>
              </a:rPr>
              <a:t>De-authentication - Boot the clients on the network.</a:t>
            </a:r>
          </a:p>
          <a:p>
            <a:pPr lvl="1" fontAlgn="base">
              <a:buFont typeface="+mj-lt"/>
              <a:buAutoNum type="arabicPeriod"/>
            </a:pPr>
            <a:r>
              <a:rPr lang="en-GB" dirty="0">
                <a:effectLst/>
                <a:latin typeface="Source Serif Pro" panose="020B0604020202020204" pitchFamily="18" charset="0"/>
              </a:rPr>
              <a:t>Capturing the handshake – As the clients reconnect, the 4way handshake is exchanged, and captured.</a:t>
            </a:r>
          </a:p>
          <a:p>
            <a:pPr lvl="1" fontAlgn="base">
              <a:buFont typeface="+mj-lt"/>
              <a:buAutoNum type="arabicPeriod"/>
            </a:pPr>
            <a:r>
              <a:rPr lang="en-GB" dirty="0">
                <a:effectLst/>
                <a:latin typeface="Source Serif Pro" panose="020B0604020202020204" pitchFamily="18" charset="0"/>
              </a:rPr>
              <a:t>Cracking – The captured 4-way handshake is cracked to provide the plaintext Wi-Fi password.</a:t>
            </a:r>
          </a:p>
          <a:p>
            <a:br>
              <a:rPr lang="en-GB" b="1" dirty="0">
                <a:effectLst/>
              </a:rPr>
            </a:br>
            <a:endParaRPr lang="en-IL" dirty="0"/>
          </a:p>
        </p:txBody>
      </p:sp>
      <p:sp>
        <p:nvSpPr>
          <p:cNvPr id="3" name="Slide Number Placeholder 2">
            <a:extLst>
              <a:ext uri="{FF2B5EF4-FFF2-40B4-BE49-F238E27FC236}">
                <a16:creationId xmlns:a16="http://schemas.microsoft.com/office/drawing/2014/main" id="{11156E96-5B2E-902E-A58B-53252FD145E7}"/>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custDataLst>
      <p:tags r:id="rId1"/>
    </p:custDataLst>
    <p:extLst>
      <p:ext uri="{BB962C8B-B14F-4D97-AF65-F5344CB8AC3E}">
        <p14:creationId xmlns:p14="http://schemas.microsoft.com/office/powerpoint/2010/main" val="25437388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CC31FF-489C-45EB-803E-EBE9814C2A63}"/>
              </a:ext>
            </a:extLst>
          </p:cNvPr>
          <p:cNvPicPr>
            <a:picLocks noChangeAspect="1"/>
          </p:cNvPicPr>
          <p:nvPr/>
        </p:nvPicPr>
        <p:blipFill>
          <a:blip r:embed="rId3"/>
          <a:stretch>
            <a:fillRect/>
          </a:stretch>
        </p:blipFill>
        <p:spPr>
          <a:xfrm>
            <a:off x="1691680" y="260648"/>
            <a:ext cx="2847975" cy="1409700"/>
          </a:xfrm>
          <a:prstGeom prst="rect">
            <a:avLst/>
          </a:prstGeom>
        </p:spPr>
      </p:pic>
      <p:sp>
        <p:nvSpPr>
          <p:cNvPr id="4" name="Rectangle 3">
            <a:extLst>
              <a:ext uri="{FF2B5EF4-FFF2-40B4-BE49-F238E27FC236}">
                <a16:creationId xmlns:a16="http://schemas.microsoft.com/office/drawing/2014/main" id="{62FF6E9D-8872-4DAD-B6BD-EEF2EEAD3B37}"/>
              </a:ext>
            </a:extLst>
          </p:cNvPr>
          <p:cNvSpPr/>
          <p:nvPr/>
        </p:nvSpPr>
        <p:spPr>
          <a:xfrm>
            <a:off x="1331640" y="1906954"/>
            <a:ext cx="7200800" cy="3970318"/>
          </a:xfrm>
          <a:prstGeom prst="rect">
            <a:avLst/>
          </a:prstGeom>
        </p:spPr>
        <p:txBody>
          <a:bodyPr wrap="square">
            <a:spAutoFit/>
          </a:bodyPr>
          <a:lstStyle/>
          <a:p>
            <a:pPr fontAlgn="base"/>
            <a:r>
              <a:rPr lang="en-US" b="1" dirty="0">
                <a:solidFill>
                  <a:srgbClr val="333333"/>
                </a:solidFill>
                <a:latin typeface="inherit"/>
              </a:rPr>
              <a:t>Step 1 </a:t>
            </a:r>
            <a:r>
              <a:rPr lang="en-US" dirty="0">
                <a:solidFill>
                  <a:srgbClr val="333333"/>
                </a:solidFill>
                <a:latin typeface="Arial" panose="020B0604020202020204" pitchFamily="34" charset="0"/>
              </a:rPr>
              <a:t>– Create a new contact on the mobile phone’s contact list.</a:t>
            </a:r>
          </a:p>
          <a:p>
            <a:pPr fontAlgn="base"/>
            <a:r>
              <a:rPr lang="en-US" b="1" dirty="0">
                <a:solidFill>
                  <a:srgbClr val="333333"/>
                </a:solidFill>
                <a:latin typeface="inherit"/>
              </a:rPr>
              <a:t>Step 2 </a:t>
            </a:r>
            <a:r>
              <a:rPr lang="en-US" dirty="0">
                <a:solidFill>
                  <a:srgbClr val="333333"/>
                </a:solidFill>
                <a:latin typeface="Arial" panose="020B0604020202020204" pitchFamily="34" charset="0"/>
              </a:rPr>
              <a:t>– Enter a “Bluejacking” message in the name field such as, “I am a master Bluejacking specialist.”</a:t>
            </a:r>
          </a:p>
          <a:p>
            <a:pPr fontAlgn="base"/>
            <a:r>
              <a:rPr lang="en-US" b="1" dirty="0">
                <a:solidFill>
                  <a:srgbClr val="333333"/>
                </a:solidFill>
                <a:latin typeface="inherit"/>
              </a:rPr>
              <a:t>Step 3</a:t>
            </a:r>
            <a:r>
              <a:rPr lang="en-US" dirty="0">
                <a:solidFill>
                  <a:srgbClr val="333333"/>
                </a:solidFill>
                <a:latin typeface="Arial" panose="020B0604020202020204" pitchFamily="34" charset="0"/>
              </a:rPr>
              <a:t> – Choose the new contact and select the “Send via Bluetooth” menu option. The purpose of this option on mobile phones is to forward contact data to others.</a:t>
            </a:r>
          </a:p>
          <a:p>
            <a:pPr fontAlgn="base"/>
            <a:r>
              <a:rPr lang="en-US" b="1" dirty="0">
                <a:solidFill>
                  <a:srgbClr val="333333"/>
                </a:solidFill>
                <a:latin typeface="inherit"/>
              </a:rPr>
              <a:t>Step 4</a:t>
            </a:r>
            <a:r>
              <a:rPr lang="en-US" dirty="0">
                <a:solidFill>
                  <a:srgbClr val="333333"/>
                </a:solidFill>
                <a:latin typeface="Arial" panose="020B0604020202020204" pitchFamily="34" charset="0"/>
              </a:rPr>
              <a:t> – The phone will now display a list of devices that are in its range. If the phone cannot find a device, it just means that it is not in range of a Bluetooth enabled device. Select a contact from the listing and send a message.</a:t>
            </a:r>
          </a:p>
          <a:p>
            <a:pPr fontAlgn="base"/>
            <a:r>
              <a:rPr lang="en-US" b="1" dirty="0">
                <a:solidFill>
                  <a:srgbClr val="333333"/>
                </a:solidFill>
                <a:latin typeface="inherit"/>
              </a:rPr>
              <a:t>Step 5</a:t>
            </a:r>
            <a:r>
              <a:rPr lang="en-US" dirty="0">
                <a:solidFill>
                  <a:srgbClr val="333333"/>
                </a:solidFill>
                <a:latin typeface="Arial" panose="020B0604020202020204" pitchFamily="34" charset="0"/>
              </a:rPr>
              <a:t> – If a user chooses to Bluejack other devices, he/she should be aware of the security laws in his/her place of residence. In some locations, sending unsolicited messages via Bluejacking may be illegal.</a:t>
            </a:r>
            <a:endParaRPr lang="en-US" b="0" i="0" dirty="0">
              <a:solidFill>
                <a:srgbClr val="333333"/>
              </a:solidFill>
              <a:effectLst/>
              <a:latin typeface="Arial" panose="020B0604020202020204" pitchFamily="34" charset="0"/>
            </a:endParaRPr>
          </a:p>
        </p:txBody>
      </p:sp>
      <p:pic>
        <p:nvPicPr>
          <p:cNvPr id="5" name="Picture 4">
            <a:extLst>
              <a:ext uri="{FF2B5EF4-FFF2-40B4-BE49-F238E27FC236}">
                <a16:creationId xmlns:a16="http://schemas.microsoft.com/office/drawing/2014/main" id="{9C0964D8-D690-40A7-9007-B43EEA600D73}"/>
              </a:ext>
            </a:extLst>
          </p:cNvPr>
          <p:cNvPicPr>
            <a:picLocks noChangeAspect="1"/>
          </p:cNvPicPr>
          <p:nvPr/>
        </p:nvPicPr>
        <p:blipFill>
          <a:blip r:embed="rId4"/>
          <a:stretch>
            <a:fillRect/>
          </a:stretch>
        </p:blipFill>
        <p:spPr>
          <a:xfrm flipH="1">
            <a:off x="7632223" y="5823322"/>
            <a:ext cx="540177" cy="485998"/>
          </a:xfrm>
          <a:prstGeom prst="rect">
            <a:avLst/>
          </a:prstGeom>
        </p:spPr>
      </p:pic>
      <p:sp>
        <p:nvSpPr>
          <p:cNvPr id="7" name="Rectangle 6">
            <a:extLst>
              <a:ext uri="{FF2B5EF4-FFF2-40B4-BE49-F238E27FC236}">
                <a16:creationId xmlns:a16="http://schemas.microsoft.com/office/drawing/2014/main" id="{1F73BD7F-D182-4E2C-A78A-1CA57162B3F9}"/>
              </a:ext>
            </a:extLst>
          </p:cNvPr>
          <p:cNvSpPr/>
          <p:nvPr/>
        </p:nvSpPr>
        <p:spPr>
          <a:xfrm>
            <a:off x="6838254" y="6309320"/>
            <a:ext cx="1406154" cy="230832"/>
          </a:xfrm>
          <a:prstGeom prst="rect">
            <a:avLst/>
          </a:prstGeom>
        </p:spPr>
        <p:txBody>
          <a:bodyPr wrap="none">
            <a:spAutoFit/>
          </a:bodyPr>
          <a:lstStyle/>
          <a:p>
            <a:r>
              <a:rPr lang="en-US" sz="900" dirty="0"/>
              <a:t>Ethical and Legal warning</a:t>
            </a:r>
            <a:endParaRPr lang="en-IE" sz="900" dirty="0"/>
          </a:p>
        </p:txBody>
      </p:sp>
      <p:sp>
        <p:nvSpPr>
          <p:cNvPr id="2" name="Slide Number Placeholder 1">
            <a:extLst>
              <a:ext uri="{FF2B5EF4-FFF2-40B4-BE49-F238E27FC236}">
                <a16:creationId xmlns:a16="http://schemas.microsoft.com/office/drawing/2014/main" id="{6736A576-157F-0434-724E-309BFF0F15A0}"/>
              </a:ext>
            </a:extLst>
          </p:cNvPr>
          <p:cNvSpPr>
            <a:spLocks noGrp="1"/>
          </p:cNvSpPr>
          <p:nvPr>
            <p:ph type="sldNum" sz="quarter" idx="12"/>
          </p:nvPr>
        </p:nvSpPr>
        <p:spPr/>
        <p:txBody>
          <a:bodyPr/>
          <a:lstStyle/>
          <a:p>
            <a:fld id="{D57F1E4F-1CFF-5643-939E-217C01CDF565}" type="slidenum">
              <a:rPr lang="en-US" smtClean="0"/>
              <a:pPr/>
              <a:t>60</a:t>
            </a:fld>
            <a:endParaRPr lang="en-US" dirty="0"/>
          </a:p>
        </p:txBody>
      </p:sp>
    </p:spTree>
    <p:custDataLst>
      <p:tags r:id="rId1"/>
    </p:custDataLst>
    <p:extLst>
      <p:ext uri="{BB962C8B-B14F-4D97-AF65-F5344CB8AC3E}">
        <p14:creationId xmlns:p14="http://schemas.microsoft.com/office/powerpoint/2010/main" val="7377448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0790-D679-4972-8E83-D475D08B77FB}"/>
              </a:ext>
            </a:extLst>
          </p:cNvPr>
          <p:cNvSpPr>
            <a:spLocks noGrp="1"/>
          </p:cNvSpPr>
          <p:nvPr>
            <p:ph type="title"/>
          </p:nvPr>
        </p:nvSpPr>
        <p:spPr>
          <a:xfrm>
            <a:off x="982133" y="457201"/>
            <a:ext cx="7704667" cy="739551"/>
          </a:xfrm>
        </p:spPr>
        <p:txBody>
          <a:bodyPr>
            <a:normAutofit/>
          </a:bodyPr>
          <a:lstStyle/>
          <a:p>
            <a:r>
              <a:rPr lang="en-IE" b="1" dirty="0" err="1"/>
              <a:t>Simjacker</a:t>
            </a:r>
            <a:endParaRPr lang="en-IE" dirty="0"/>
          </a:p>
        </p:txBody>
      </p:sp>
      <p:pic>
        <p:nvPicPr>
          <p:cNvPr id="3" name="Picture 2">
            <a:extLst>
              <a:ext uri="{FF2B5EF4-FFF2-40B4-BE49-F238E27FC236}">
                <a16:creationId xmlns:a16="http://schemas.microsoft.com/office/drawing/2014/main" id="{E4277625-D06F-4D25-8288-AE6F2C5BC758}"/>
              </a:ext>
            </a:extLst>
          </p:cNvPr>
          <p:cNvPicPr>
            <a:picLocks noChangeAspect="1"/>
          </p:cNvPicPr>
          <p:nvPr/>
        </p:nvPicPr>
        <p:blipFill>
          <a:blip r:embed="rId3"/>
          <a:stretch>
            <a:fillRect/>
          </a:stretch>
        </p:blipFill>
        <p:spPr>
          <a:xfrm>
            <a:off x="2290911" y="1334244"/>
            <a:ext cx="5305425" cy="3390900"/>
          </a:xfrm>
          <a:prstGeom prst="rect">
            <a:avLst/>
          </a:prstGeom>
        </p:spPr>
      </p:pic>
      <p:pic>
        <p:nvPicPr>
          <p:cNvPr id="4" name="Picture 3">
            <a:extLst>
              <a:ext uri="{FF2B5EF4-FFF2-40B4-BE49-F238E27FC236}">
                <a16:creationId xmlns:a16="http://schemas.microsoft.com/office/drawing/2014/main" id="{19BDA428-CE92-4AAB-9578-44853C53C03D}"/>
              </a:ext>
            </a:extLst>
          </p:cNvPr>
          <p:cNvPicPr>
            <a:picLocks noChangeAspect="1"/>
          </p:cNvPicPr>
          <p:nvPr/>
        </p:nvPicPr>
        <p:blipFill>
          <a:blip r:embed="rId4"/>
          <a:stretch>
            <a:fillRect/>
          </a:stretch>
        </p:blipFill>
        <p:spPr>
          <a:xfrm>
            <a:off x="6408643" y="347490"/>
            <a:ext cx="1187693" cy="844302"/>
          </a:xfrm>
          <a:prstGeom prst="rect">
            <a:avLst/>
          </a:prstGeom>
        </p:spPr>
      </p:pic>
      <p:sp>
        <p:nvSpPr>
          <p:cNvPr id="5" name="Rectangle 4">
            <a:extLst>
              <a:ext uri="{FF2B5EF4-FFF2-40B4-BE49-F238E27FC236}">
                <a16:creationId xmlns:a16="http://schemas.microsoft.com/office/drawing/2014/main" id="{C46BA2F7-4AAF-494F-A070-B2375E1D7256}"/>
              </a:ext>
            </a:extLst>
          </p:cNvPr>
          <p:cNvSpPr/>
          <p:nvPr/>
        </p:nvSpPr>
        <p:spPr>
          <a:xfrm>
            <a:off x="2141984" y="4976008"/>
            <a:ext cx="5526360" cy="1477328"/>
          </a:xfrm>
          <a:prstGeom prst="rect">
            <a:avLst/>
          </a:prstGeom>
        </p:spPr>
        <p:txBody>
          <a:bodyPr wrap="square">
            <a:spAutoFit/>
          </a:bodyPr>
          <a:lstStyle/>
          <a:p>
            <a:r>
              <a:rPr lang="en-US" dirty="0">
                <a:solidFill>
                  <a:srgbClr val="212529"/>
                </a:solidFill>
                <a:latin typeface="IBM Plex Sans"/>
              </a:rPr>
              <a:t>At its simplest, the main </a:t>
            </a:r>
            <a:r>
              <a:rPr lang="en-US" dirty="0" err="1">
                <a:solidFill>
                  <a:srgbClr val="212529"/>
                </a:solidFill>
                <a:latin typeface="IBM Plex Sans"/>
              </a:rPr>
              <a:t>Simjacker</a:t>
            </a:r>
            <a:r>
              <a:rPr lang="en-US" dirty="0">
                <a:solidFill>
                  <a:srgbClr val="212529"/>
                </a:solidFill>
                <a:latin typeface="IBM Plex Sans"/>
              </a:rPr>
              <a:t> attack involves a SMS containing a specific type of spyware-like code being sent to a mobile phone, which then </a:t>
            </a:r>
            <a:r>
              <a:rPr lang="en-US" b="1" dirty="0">
                <a:solidFill>
                  <a:srgbClr val="212529"/>
                </a:solidFill>
                <a:latin typeface="IBM Plex Sans"/>
              </a:rPr>
              <a:t>instructs the UICC (SIM Card) within the phone to ‘take over’ the mobile phone</a:t>
            </a:r>
            <a:r>
              <a:rPr lang="en-US" dirty="0">
                <a:solidFill>
                  <a:srgbClr val="212529"/>
                </a:solidFill>
                <a:latin typeface="IBM Plex Sans"/>
              </a:rPr>
              <a:t> , in order to retrieve and perform sensitive commands.</a:t>
            </a:r>
            <a:endParaRPr lang="en-IE" dirty="0"/>
          </a:p>
        </p:txBody>
      </p:sp>
      <p:sp>
        <p:nvSpPr>
          <p:cNvPr id="6" name="Slide Number Placeholder 5">
            <a:extLst>
              <a:ext uri="{FF2B5EF4-FFF2-40B4-BE49-F238E27FC236}">
                <a16:creationId xmlns:a16="http://schemas.microsoft.com/office/drawing/2014/main" id="{F430D607-2B6C-6F4B-9C62-D4C31E76F765}"/>
              </a:ext>
            </a:extLst>
          </p:cNvPr>
          <p:cNvSpPr>
            <a:spLocks noGrp="1"/>
          </p:cNvSpPr>
          <p:nvPr>
            <p:ph type="sldNum" sz="quarter" idx="12"/>
          </p:nvPr>
        </p:nvSpPr>
        <p:spPr/>
        <p:txBody>
          <a:bodyPr/>
          <a:lstStyle/>
          <a:p>
            <a:fld id="{D57F1E4F-1CFF-5643-939E-217C01CDF565}" type="slidenum">
              <a:rPr lang="en-US" smtClean="0"/>
              <a:pPr/>
              <a:t>61</a:t>
            </a:fld>
            <a:endParaRPr lang="en-US" dirty="0"/>
          </a:p>
        </p:txBody>
      </p:sp>
    </p:spTree>
    <p:custDataLst>
      <p:tags r:id="rId1"/>
    </p:custDataLst>
    <p:extLst>
      <p:ext uri="{BB962C8B-B14F-4D97-AF65-F5344CB8AC3E}">
        <p14:creationId xmlns:p14="http://schemas.microsoft.com/office/powerpoint/2010/main" val="953393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68227-BB52-4A30-899E-9130DEF9B7AB}"/>
              </a:ext>
            </a:extLst>
          </p:cNvPr>
          <p:cNvSpPr>
            <a:spLocks noGrp="1"/>
          </p:cNvSpPr>
          <p:nvPr>
            <p:ph type="title"/>
          </p:nvPr>
        </p:nvSpPr>
        <p:spPr>
          <a:xfrm>
            <a:off x="628650" y="1131094"/>
            <a:ext cx="7886700" cy="519299"/>
          </a:xfrm>
        </p:spPr>
        <p:txBody>
          <a:bodyPr>
            <a:normAutofit/>
          </a:bodyPr>
          <a:lstStyle/>
          <a:p>
            <a:r>
              <a:rPr lang="en-US" sz="2025" dirty="0">
                <a:hlinkClick r:id="rId3">
                  <a:extLst>
                    <a:ext uri="{A12FA001-AC4F-418D-AE19-62706E023703}">
                      <ahyp:hlinkClr xmlns:ahyp="http://schemas.microsoft.com/office/drawing/2018/hyperlinkcolor" val="tx"/>
                    </a:ext>
                  </a:extLst>
                </a:hlinkClick>
              </a:rPr>
              <a:t>The Beginner's Guide to Defending Against Wi-Fi Hacking</a:t>
            </a:r>
            <a:endParaRPr lang="en-IE" dirty="0"/>
          </a:p>
        </p:txBody>
      </p:sp>
      <p:sp>
        <p:nvSpPr>
          <p:cNvPr id="3" name="Rectangle 2">
            <a:extLst>
              <a:ext uri="{FF2B5EF4-FFF2-40B4-BE49-F238E27FC236}">
                <a16:creationId xmlns:a16="http://schemas.microsoft.com/office/drawing/2014/main" id="{CC4911DC-9B40-4093-90F9-F704CD7494AB}"/>
              </a:ext>
            </a:extLst>
          </p:cNvPr>
          <p:cNvSpPr/>
          <p:nvPr/>
        </p:nvSpPr>
        <p:spPr>
          <a:xfrm>
            <a:off x="1598780" y="2012355"/>
            <a:ext cx="6213580" cy="4385816"/>
          </a:xfrm>
          <a:prstGeom prst="rect">
            <a:avLst/>
          </a:prstGeom>
        </p:spPr>
        <p:txBody>
          <a:bodyPr wrap="square">
            <a:spAutoFit/>
          </a:bodyPr>
          <a:lstStyle/>
          <a:p>
            <a:pPr fontAlgn="base"/>
            <a:br>
              <a:rPr lang="en-IE" sz="1350" dirty="0">
                <a:solidFill>
                  <a:srgbClr val="000000"/>
                </a:solidFill>
                <a:latin typeface="Slabo 27px"/>
              </a:rPr>
            </a:br>
            <a:r>
              <a:rPr lang="en-IE" dirty="0">
                <a:latin typeface="Times New Roman" panose="02020603050405020304" pitchFamily="18" charset="0"/>
                <a:cs typeface="Times New Roman" panose="02020603050405020304" pitchFamily="18" charset="0"/>
              </a:rPr>
              <a:t>Password Cracking</a:t>
            </a:r>
          </a:p>
          <a:p>
            <a:pPr fontAlgn="base"/>
            <a:r>
              <a:rPr lang="en-US" dirty="0">
                <a:latin typeface="Times New Roman" panose="02020603050405020304" pitchFamily="18" charset="0"/>
                <a:cs typeface="Times New Roman" panose="02020603050405020304" pitchFamily="18" charset="0"/>
              </a:rPr>
              <a:t>	</a:t>
            </a:r>
            <a:r>
              <a:rPr lang="en-IE" dirty="0">
                <a:latin typeface="Times New Roman" panose="02020603050405020304" pitchFamily="18" charset="0"/>
                <a:cs typeface="Times New Roman" panose="02020603050405020304" pitchFamily="18" charset="0"/>
              </a:rPr>
              <a:t> Better Passwords</a:t>
            </a:r>
          </a:p>
          <a:p>
            <a:pPr fontAlgn="base"/>
            <a:r>
              <a:rPr lang="en-IE" dirty="0">
                <a:latin typeface="Times New Roman" panose="02020603050405020304" pitchFamily="18" charset="0"/>
                <a:cs typeface="Times New Roman" panose="02020603050405020304" pitchFamily="18" charset="0"/>
              </a:rPr>
              <a:t>Social-Engineering Attacks</a:t>
            </a:r>
          </a:p>
          <a:p>
            <a:pPr fontAlgn="base"/>
            <a:r>
              <a:rPr lang="en-US" dirty="0">
                <a:latin typeface="Times New Roman" panose="02020603050405020304" pitchFamily="18" charset="0"/>
                <a:cs typeface="Times New Roman" panose="02020603050405020304" pitchFamily="18" charset="0"/>
              </a:rPr>
              <a:t>	</a:t>
            </a:r>
            <a:r>
              <a:rPr lang="en-IE" dirty="0">
                <a:latin typeface="Times New Roman" panose="02020603050405020304" pitchFamily="18" charset="0"/>
                <a:cs typeface="Times New Roman" panose="02020603050405020304" pitchFamily="18" charset="0"/>
              </a:rPr>
              <a:t>Always Be Suspicious</a:t>
            </a:r>
          </a:p>
          <a:p>
            <a:pPr fontAlgn="base"/>
            <a:r>
              <a:rPr lang="en-IE" dirty="0">
                <a:latin typeface="Times New Roman" panose="02020603050405020304" pitchFamily="18" charset="0"/>
                <a:cs typeface="Times New Roman" panose="02020603050405020304" pitchFamily="18" charset="0"/>
              </a:rPr>
              <a:t>WPS PIN Attacks</a:t>
            </a:r>
          </a:p>
          <a:p>
            <a:pPr fontAlgn="base"/>
            <a:r>
              <a:rPr lang="en-US" dirty="0">
                <a:latin typeface="Times New Roman" panose="02020603050405020304" pitchFamily="18" charset="0"/>
                <a:cs typeface="Times New Roman" panose="02020603050405020304" pitchFamily="18" charset="0"/>
              </a:rPr>
              <a:t>	Disable WPS &amp; Verify with Testing</a:t>
            </a:r>
          </a:p>
          <a:p>
            <a:pPr fontAlgn="base"/>
            <a:r>
              <a:rPr lang="en-IE" dirty="0">
                <a:latin typeface="Times New Roman" panose="02020603050405020304" pitchFamily="18" charset="0"/>
                <a:cs typeface="Times New Roman" panose="02020603050405020304" pitchFamily="18" charset="0"/>
              </a:rPr>
              <a:t>Remote-Access Attacks</a:t>
            </a:r>
          </a:p>
          <a:p>
            <a:pPr fontAlgn="base"/>
            <a:r>
              <a:rPr lang="en-US" dirty="0">
                <a:latin typeface="Times New Roman" panose="02020603050405020304" pitchFamily="18" charset="0"/>
                <a:cs typeface="Times New Roman" panose="02020603050405020304" pitchFamily="18" charset="0"/>
              </a:rPr>
              <a:t>	</a:t>
            </a:r>
            <a:r>
              <a:rPr lang="en-IE" dirty="0">
                <a:latin typeface="Times New Roman" panose="02020603050405020304" pitchFamily="18" charset="0"/>
                <a:cs typeface="Times New Roman" panose="02020603050405020304" pitchFamily="18" charset="0"/>
              </a:rPr>
              <a:t>Disable Remote Access &amp; Port Forwarding</a:t>
            </a:r>
          </a:p>
          <a:p>
            <a:pPr fontAlgn="base"/>
            <a:r>
              <a:rPr lang="en-IE" dirty="0">
                <a:latin typeface="Times New Roman" panose="02020603050405020304" pitchFamily="18" charset="0"/>
                <a:cs typeface="Times New Roman" panose="02020603050405020304" pitchFamily="18" charset="0"/>
              </a:rPr>
              <a:t>Rogue Access Points</a:t>
            </a:r>
          </a:p>
          <a:p>
            <a:pPr fontAlgn="base"/>
            <a:r>
              <a:rPr lang="en-US" dirty="0">
                <a:latin typeface="Times New Roman" panose="02020603050405020304" pitchFamily="18" charset="0"/>
                <a:cs typeface="Times New Roman" panose="02020603050405020304" pitchFamily="18" charset="0"/>
              </a:rPr>
              <a:t>	Spot Signs of a Rogue AP</a:t>
            </a:r>
          </a:p>
          <a:p>
            <a:pPr fontAlgn="base"/>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M</a:t>
            </a:r>
            <a:r>
              <a:rPr lang="en-IE" dirty="0">
                <a:latin typeface="Times New Roman" panose="02020603050405020304" pitchFamily="18" charset="0"/>
                <a:cs typeface="Times New Roman" panose="02020603050405020304" pitchFamily="18" charset="0"/>
              </a:rPr>
              <a:t>ore Info</a:t>
            </a:r>
          </a:p>
          <a:p>
            <a:pPr fontAlgn="base"/>
            <a:r>
              <a:rPr lang="en-IE" dirty="0">
                <a:latin typeface="Times New Roman" panose="02020603050405020304" pitchFamily="18" charset="0"/>
                <a:cs typeface="Times New Roman" panose="02020603050405020304" pitchFamily="18" charset="0"/>
              </a:rPr>
              <a:t> </a:t>
            </a:r>
            <a:r>
              <a:rPr lang="en-IE" dirty="0">
                <a:latin typeface="Times New Roman" panose="02020603050405020304" pitchFamily="18" charset="0"/>
                <a:cs typeface="Times New Roman" panose="02020603050405020304" pitchFamily="18" charset="0"/>
                <a:hlinkClick r:id="rId3"/>
              </a:rPr>
              <a:t>https://null-byte.wonderhowto.com/how-to/beginners-guide-defending-against-wi-fi-hacking-0185217/</a:t>
            </a:r>
            <a:endParaRPr lang="en-IE" dirty="0">
              <a:latin typeface="Times New Roman" panose="02020603050405020304" pitchFamily="18" charset="0"/>
              <a:cs typeface="Times New Roman" panose="02020603050405020304" pitchFamily="18" charset="0"/>
            </a:endParaRPr>
          </a:p>
          <a:p>
            <a:pPr fontAlgn="base"/>
            <a:endParaRPr lang="en-IE" sz="1350" dirty="0">
              <a:solidFill>
                <a:srgbClr val="000000"/>
              </a:solidFill>
              <a:latin typeface="Slabo 27px"/>
            </a:endParaRPr>
          </a:p>
        </p:txBody>
      </p:sp>
      <p:sp>
        <p:nvSpPr>
          <p:cNvPr id="4" name="Slide Number Placeholder 3">
            <a:extLst>
              <a:ext uri="{FF2B5EF4-FFF2-40B4-BE49-F238E27FC236}">
                <a16:creationId xmlns:a16="http://schemas.microsoft.com/office/drawing/2014/main" id="{B83E1FD0-071D-8DC7-2FEA-206249B8BF9E}"/>
              </a:ext>
            </a:extLst>
          </p:cNvPr>
          <p:cNvSpPr>
            <a:spLocks noGrp="1"/>
          </p:cNvSpPr>
          <p:nvPr>
            <p:ph type="sldNum" sz="quarter" idx="12"/>
          </p:nvPr>
        </p:nvSpPr>
        <p:spPr/>
        <p:txBody>
          <a:bodyPr/>
          <a:lstStyle/>
          <a:p>
            <a:fld id="{D57F1E4F-1CFF-5643-939E-217C01CDF565}" type="slidenum">
              <a:rPr lang="en-US" smtClean="0"/>
              <a:pPr/>
              <a:t>62</a:t>
            </a:fld>
            <a:endParaRPr lang="en-US" dirty="0"/>
          </a:p>
        </p:txBody>
      </p:sp>
    </p:spTree>
    <p:custDataLst>
      <p:tags r:id="rId1"/>
    </p:custDataLst>
    <p:extLst>
      <p:ext uri="{BB962C8B-B14F-4D97-AF65-F5344CB8AC3E}">
        <p14:creationId xmlns:p14="http://schemas.microsoft.com/office/powerpoint/2010/main" val="3723809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65CD-9BF4-4D6F-9BAE-21D3359630A7}"/>
              </a:ext>
            </a:extLst>
          </p:cNvPr>
          <p:cNvSpPr>
            <a:spLocks noGrp="1"/>
          </p:cNvSpPr>
          <p:nvPr>
            <p:ph type="title"/>
          </p:nvPr>
        </p:nvSpPr>
        <p:spPr>
          <a:xfrm>
            <a:off x="982133" y="457201"/>
            <a:ext cx="7704667" cy="883567"/>
          </a:xfrm>
        </p:spPr>
        <p:txBody>
          <a:bodyPr/>
          <a:lstStyle/>
          <a:p>
            <a:r>
              <a:rPr lang="en-IE" dirty="0"/>
              <a:t>Wireless Networks</a:t>
            </a:r>
          </a:p>
        </p:txBody>
      </p:sp>
      <p:sp>
        <p:nvSpPr>
          <p:cNvPr id="7" name="TextBox 6">
            <a:extLst>
              <a:ext uri="{FF2B5EF4-FFF2-40B4-BE49-F238E27FC236}">
                <a16:creationId xmlns:a16="http://schemas.microsoft.com/office/drawing/2014/main" id="{4F0A2AC4-533E-4E4F-96AD-89D93DD7D759}"/>
              </a:ext>
            </a:extLst>
          </p:cNvPr>
          <p:cNvSpPr txBox="1"/>
          <p:nvPr/>
        </p:nvSpPr>
        <p:spPr>
          <a:xfrm>
            <a:off x="1105272" y="1412776"/>
            <a:ext cx="7787208" cy="1477328"/>
          </a:xfrm>
          <a:prstGeom prst="rect">
            <a:avLst/>
          </a:prstGeom>
          <a:noFill/>
        </p:spPr>
        <p:txBody>
          <a:bodyPr wrap="square">
            <a:spAutoFit/>
          </a:bodyPr>
          <a:lstStyle/>
          <a:p>
            <a:r>
              <a:rPr lang="en-GB" b="0" i="0" dirty="0" err="1">
                <a:effectLst/>
                <a:latin typeface="Source Serif Pro" panose="02040603050405020204" pitchFamily="18" charset="0"/>
              </a:rPr>
              <a:t>Airgeddon</a:t>
            </a:r>
            <a:r>
              <a:rPr lang="en-GB" b="0" i="0" dirty="0">
                <a:effectLst/>
                <a:latin typeface="Source Serif Pro" panose="02040603050405020204" pitchFamily="18" charset="0"/>
              </a:rPr>
              <a:t> is a bash script that provides a command-line interface to a number of different Wi-Fi testing and auditing tools. The benefit of </a:t>
            </a:r>
            <a:r>
              <a:rPr lang="en-GB" b="0" i="0" dirty="0" err="1">
                <a:effectLst/>
                <a:latin typeface="Source Serif Pro" panose="02040603050405020204" pitchFamily="18" charset="0"/>
              </a:rPr>
              <a:t>Airgeddon</a:t>
            </a:r>
            <a:r>
              <a:rPr lang="en-GB" b="0" i="0" dirty="0">
                <a:effectLst/>
                <a:latin typeface="Source Serif Pro" panose="02040603050405020204" pitchFamily="18" charset="0"/>
              </a:rPr>
              <a:t> is that it streamlines the process of capturing and cracking wireless network credentials – whilst still requiring the user to understand the underlying processes and technologies.</a:t>
            </a:r>
            <a:endParaRPr lang="en-IL" dirty="0"/>
          </a:p>
        </p:txBody>
      </p:sp>
      <p:pic>
        <p:nvPicPr>
          <p:cNvPr id="5" name="Picture 4">
            <a:extLst>
              <a:ext uri="{FF2B5EF4-FFF2-40B4-BE49-F238E27FC236}">
                <a16:creationId xmlns:a16="http://schemas.microsoft.com/office/drawing/2014/main" id="{BA4AB0D1-D9AC-4261-AA4C-2E24EFC8964F}"/>
              </a:ext>
            </a:extLst>
          </p:cNvPr>
          <p:cNvPicPr>
            <a:picLocks noChangeAspect="1"/>
          </p:cNvPicPr>
          <p:nvPr/>
        </p:nvPicPr>
        <p:blipFill>
          <a:blip r:embed="rId3"/>
          <a:stretch>
            <a:fillRect/>
          </a:stretch>
        </p:blipFill>
        <p:spPr>
          <a:xfrm>
            <a:off x="1912475" y="3045378"/>
            <a:ext cx="6907997" cy="3767998"/>
          </a:xfrm>
          <a:prstGeom prst="rect">
            <a:avLst/>
          </a:prstGeom>
        </p:spPr>
      </p:pic>
      <p:sp>
        <p:nvSpPr>
          <p:cNvPr id="3" name="Slide Number Placeholder 2">
            <a:extLst>
              <a:ext uri="{FF2B5EF4-FFF2-40B4-BE49-F238E27FC236}">
                <a16:creationId xmlns:a16="http://schemas.microsoft.com/office/drawing/2014/main" id="{A732670C-7C2B-86FF-1E4E-999991BC7C62}"/>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custDataLst>
      <p:tags r:id="rId1"/>
    </p:custDataLst>
    <p:extLst>
      <p:ext uri="{BB962C8B-B14F-4D97-AF65-F5344CB8AC3E}">
        <p14:creationId xmlns:p14="http://schemas.microsoft.com/office/powerpoint/2010/main" val="24800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65CD-9BF4-4D6F-9BAE-21D3359630A7}"/>
              </a:ext>
            </a:extLst>
          </p:cNvPr>
          <p:cNvSpPr>
            <a:spLocks noGrp="1"/>
          </p:cNvSpPr>
          <p:nvPr>
            <p:ph type="title"/>
          </p:nvPr>
        </p:nvSpPr>
        <p:spPr>
          <a:xfrm>
            <a:off x="982133" y="457201"/>
            <a:ext cx="7704667" cy="883567"/>
          </a:xfrm>
        </p:spPr>
        <p:txBody>
          <a:bodyPr/>
          <a:lstStyle/>
          <a:p>
            <a:r>
              <a:rPr lang="en-IE" dirty="0"/>
              <a:t>Wireless Networks</a:t>
            </a:r>
          </a:p>
        </p:txBody>
      </p:sp>
      <p:sp>
        <p:nvSpPr>
          <p:cNvPr id="3" name="TextBox 2">
            <a:extLst>
              <a:ext uri="{FF2B5EF4-FFF2-40B4-BE49-F238E27FC236}">
                <a16:creationId xmlns:a16="http://schemas.microsoft.com/office/drawing/2014/main" id="{D4275966-A304-4CE4-937B-6AABF8A6B8D6}"/>
              </a:ext>
            </a:extLst>
          </p:cNvPr>
          <p:cNvSpPr txBox="1"/>
          <p:nvPr/>
        </p:nvSpPr>
        <p:spPr>
          <a:xfrm>
            <a:off x="864489" y="2334638"/>
            <a:ext cx="7822311" cy="3416320"/>
          </a:xfrm>
          <a:prstGeom prst="rect">
            <a:avLst/>
          </a:prstGeom>
          <a:noFill/>
        </p:spPr>
        <p:txBody>
          <a:bodyPr wrap="square" rtlCol="0">
            <a:spAutoFit/>
          </a:bodyPr>
          <a:lstStyle/>
          <a:p>
            <a:r>
              <a:rPr lang="en-GB" b="1" dirty="0"/>
              <a:t>Scanning: </a:t>
            </a:r>
          </a:p>
          <a:p>
            <a:r>
              <a:rPr lang="en-GB" dirty="0"/>
              <a:t>Placing Adapter into Monitor mode and listening for all Wi-Fi broadcasts in surroundings</a:t>
            </a:r>
          </a:p>
          <a:p>
            <a:endParaRPr lang="en-GB" dirty="0"/>
          </a:p>
          <a:p>
            <a:r>
              <a:rPr lang="en-GB" b="1" dirty="0"/>
              <a:t>Deauthentication and Capture:</a:t>
            </a:r>
          </a:p>
          <a:p>
            <a:r>
              <a:rPr lang="en-GB" dirty="0"/>
              <a:t>Looks to capture the 4-way handshake.</a:t>
            </a:r>
          </a:p>
          <a:p>
            <a:endParaRPr lang="en-GB" dirty="0"/>
          </a:p>
          <a:p>
            <a:r>
              <a:rPr lang="en-GB" b="1" dirty="0"/>
              <a:t>Cracking The password:</a:t>
            </a:r>
          </a:p>
          <a:p>
            <a:r>
              <a:rPr lang="en-GB" dirty="0"/>
              <a:t> Cracked to reveal the password. The tool crunch can be used for brute force methods</a:t>
            </a:r>
          </a:p>
          <a:p>
            <a:endParaRPr lang="en-GB" dirty="0"/>
          </a:p>
          <a:p>
            <a:endParaRPr lang="en-IL" dirty="0"/>
          </a:p>
        </p:txBody>
      </p:sp>
      <p:sp>
        <p:nvSpPr>
          <p:cNvPr id="4" name="Slide Number Placeholder 3">
            <a:extLst>
              <a:ext uri="{FF2B5EF4-FFF2-40B4-BE49-F238E27FC236}">
                <a16:creationId xmlns:a16="http://schemas.microsoft.com/office/drawing/2014/main" id="{E1935E26-FB1F-4BD8-3C86-39A4D8BA5AB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custDataLst>
      <p:tags r:id="rId1"/>
    </p:custDataLst>
    <p:extLst>
      <p:ext uri="{BB962C8B-B14F-4D97-AF65-F5344CB8AC3E}">
        <p14:creationId xmlns:p14="http://schemas.microsoft.com/office/powerpoint/2010/main" val="3414700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65CD-9BF4-4D6F-9BAE-21D3359630A7}"/>
              </a:ext>
            </a:extLst>
          </p:cNvPr>
          <p:cNvSpPr>
            <a:spLocks noGrp="1"/>
          </p:cNvSpPr>
          <p:nvPr>
            <p:ph type="title"/>
          </p:nvPr>
        </p:nvSpPr>
        <p:spPr>
          <a:xfrm>
            <a:off x="982133" y="457201"/>
            <a:ext cx="7704667" cy="883567"/>
          </a:xfrm>
        </p:spPr>
        <p:txBody>
          <a:bodyPr/>
          <a:lstStyle/>
          <a:p>
            <a:r>
              <a:rPr lang="en-IE" dirty="0"/>
              <a:t>Wireless Networks</a:t>
            </a:r>
          </a:p>
        </p:txBody>
      </p:sp>
      <p:sp>
        <p:nvSpPr>
          <p:cNvPr id="4" name="TextBox 3">
            <a:extLst>
              <a:ext uri="{FF2B5EF4-FFF2-40B4-BE49-F238E27FC236}">
                <a16:creationId xmlns:a16="http://schemas.microsoft.com/office/drawing/2014/main" id="{898CCECD-86E5-4EBD-924A-4AF5620A0DD7}"/>
              </a:ext>
            </a:extLst>
          </p:cNvPr>
          <p:cNvSpPr txBox="1"/>
          <p:nvPr/>
        </p:nvSpPr>
        <p:spPr>
          <a:xfrm>
            <a:off x="914400" y="1361657"/>
            <a:ext cx="8050088" cy="4515615"/>
          </a:xfrm>
          <a:prstGeom prst="rect">
            <a:avLst/>
          </a:prstGeom>
          <a:noFill/>
        </p:spPr>
        <p:txBody>
          <a:bodyPr wrap="square">
            <a:spAutoFit/>
          </a:bodyPr>
          <a:lstStyle/>
          <a:p>
            <a:pPr algn="l" fontAlgn="base"/>
            <a:r>
              <a:rPr lang="en-GB" b="1" i="0" dirty="0">
                <a:effectLst/>
                <a:latin typeface="Source Serif Pro" panose="02040603050405020204" pitchFamily="18" charset="0"/>
              </a:rPr>
              <a:t>The Defence</a:t>
            </a:r>
          </a:p>
          <a:p>
            <a:pPr algn="l" fontAlgn="base"/>
            <a:endParaRPr lang="en-GB" b="1" i="0" dirty="0">
              <a:effectLst/>
              <a:latin typeface="Source Serif Pro" panose="02040603050405020204" pitchFamily="18" charset="0"/>
            </a:endParaRPr>
          </a:p>
          <a:p>
            <a:pPr algn="l" fontAlgn="base">
              <a:buFont typeface="+mj-lt"/>
              <a:buAutoNum type="arabicPeriod"/>
            </a:pPr>
            <a:r>
              <a:rPr lang="en-GB" b="0" i="0" dirty="0">
                <a:effectLst/>
                <a:latin typeface="Source Serif Pro" panose="02040603050405020204" pitchFamily="18" charset="0"/>
              </a:rPr>
              <a:t>Wi-Fi Passwords – Change the default Wi-Fi password to something longer, and more complex. There are several online tools that can generate a complex and randomized password. With a complex password, you are effectively increasing the time it would theoretically take for an attacker to crack the password – small tweaks in complexity can exponentially increase the time required to crack the password.</a:t>
            </a:r>
          </a:p>
          <a:p>
            <a:pPr algn="l" fontAlgn="base">
              <a:buFont typeface="+mj-lt"/>
              <a:buAutoNum type="arabicPeriod"/>
            </a:pPr>
            <a:endParaRPr lang="en-GB" dirty="0">
              <a:latin typeface="Source Serif Pro" panose="02040603050405020204" pitchFamily="18" charset="0"/>
            </a:endParaRPr>
          </a:p>
          <a:p>
            <a:pPr algn="l" fontAlgn="base"/>
            <a:endParaRPr lang="en-GB" b="0" i="0" dirty="0">
              <a:effectLst/>
              <a:latin typeface="Source Serif Pro" panose="02040603050405020204" pitchFamily="18" charset="0"/>
            </a:endParaRPr>
          </a:p>
          <a:p>
            <a:pPr algn="l" fontAlgn="base"/>
            <a:r>
              <a:rPr lang="en-GB" b="0" i="0" dirty="0">
                <a:effectLst/>
                <a:latin typeface="Source Serif Pro" panose="02040603050405020204" pitchFamily="18" charset="0"/>
              </a:rPr>
              <a:t>2. Asset Review – Routinely go into your router’s admin console and have a look at the connected devices (instructions can be found for each router online). Review the PC names and look for unusual or unfamiliar devices that might indicate an unauthorized device. If in doubt, change the password on the router – this will disconnect all devices, and allow you to only grant access to personal and known devices.</a:t>
            </a:r>
          </a:p>
        </p:txBody>
      </p:sp>
      <p:sp>
        <p:nvSpPr>
          <p:cNvPr id="3" name="Slide Number Placeholder 2">
            <a:extLst>
              <a:ext uri="{FF2B5EF4-FFF2-40B4-BE49-F238E27FC236}">
                <a16:creationId xmlns:a16="http://schemas.microsoft.com/office/drawing/2014/main" id="{DB17787E-B8E3-BE4C-0C7F-CFD54F561BBC}"/>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custDataLst>
      <p:tags r:id="rId1"/>
    </p:custDataLst>
    <p:extLst>
      <p:ext uri="{BB962C8B-B14F-4D97-AF65-F5344CB8AC3E}">
        <p14:creationId xmlns:p14="http://schemas.microsoft.com/office/powerpoint/2010/main" val="19361095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72C0809-DD27-45BC-9BDE-A22207C25F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4765</TotalTime>
  <Words>6780</Words>
  <Application>Microsoft Office PowerPoint</Application>
  <PresentationFormat>On-screen Show (4:3)</PresentationFormat>
  <Paragraphs>409</Paragraphs>
  <Slides>62</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62</vt:i4>
      </vt:variant>
    </vt:vector>
  </HeadingPairs>
  <TitlesOfParts>
    <vt:vector size="75" baseType="lpstr">
      <vt:lpstr>inherit</vt:lpstr>
      <vt:lpstr>Mier B</vt:lpstr>
      <vt:lpstr>Slabo 27px</vt:lpstr>
      <vt:lpstr>Arial</vt:lpstr>
      <vt:lpstr>Calibri</vt:lpstr>
      <vt:lpstr>Corbel</vt:lpstr>
      <vt:lpstr>IBM Plex Sans</vt:lpstr>
      <vt:lpstr>Open Sans</vt:lpstr>
      <vt:lpstr>Poppins</vt:lpstr>
      <vt:lpstr>PT Serif</vt:lpstr>
      <vt:lpstr>Source Serif Pro</vt:lpstr>
      <vt:lpstr>Times New Roman</vt:lpstr>
      <vt:lpstr>Parallax</vt:lpstr>
      <vt:lpstr> Penetration Testing Wireless Networks</vt:lpstr>
      <vt:lpstr>WLAN STANDARDS</vt:lpstr>
      <vt:lpstr>Wireless Networks</vt:lpstr>
      <vt:lpstr>Wireless Networks</vt:lpstr>
      <vt:lpstr>Wireless Networks</vt:lpstr>
      <vt:lpstr>Wireless Networks</vt:lpstr>
      <vt:lpstr>Wireless Networks</vt:lpstr>
      <vt:lpstr>Wireless Networks</vt:lpstr>
      <vt:lpstr>Wireless Networks</vt:lpstr>
      <vt:lpstr>Wireless Networks</vt:lpstr>
      <vt:lpstr>Wireless Security</vt:lpstr>
      <vt:lpstr>Wireless Security</vt:lpstr>
      <vt:lpstr>Wireless Security</vt:lpstr>
      <vt:lpstr>Wireless Security</vt:lpstr>
      <vt:lpstr>Wireless Security</vt:lpstr>
      <vt:lpstr>Wireless Security</vt:lpstr>
      <vt:lpstr>What is WPA3?</vt:lpstr>
      <vt:lpstr>Why WPA3</vt:lpstr>
      <vt:lpstr>Is WPA3 Secure</vt:lpstr>
      <vt:lpstr>Wireless Security</vt:lpstr>
      <vt:lpstr>Wi-Fi 6 is coming   - - - &gt;</vt:lpstr>
      <vt:lpstr>Wi-Fi 6: What’s Different, and Why it Matters</vt:lpstr>
      <vt:lpstr>Benefits</vt:lpstr>
      <vt:lpstr>Types of Wireless Attacks</vt:lpstr>
      <vt:lpstr>Fake Wi-Fi Access Points, Evil Twins, and Man in the Middle Attacks</vt:lpstr>
      <vt:lpstr>Fake Wi-Fi Access Points, Evil Twins, and Man in the Middle Attacks</vt:lpstr>
      <vt:lpstr>Packet Sniffing: Interception of Unencrypted Traffic</vt:lpstr>
      <vt:lpstr>Wardriving</vt:lpstr>
      <vt:lpstr>Warshipping</vt:lpstr>
      <vt:lpstr>MAC Spoofing</vt:lpstr>
      <vt:lpstr>Examples of Wi-Fi Network Attacks</vt:lpstr>
      <vt:lpstr>Examples of Wi-Fi Network Attacks</vt:lpstr>
      <vt:lpstr>Examples of Wi-Fi Network Attacks</vt:lpstr>
      <vt:lpstr>How Can Businesses Prevent the Most Common Wireless Network Attacks?</vt:lpstr>
      <vt:lpstr>How Can Businesses Prevent the Most Common Wireless Network Attacks?</vt:lpstr>
      <vt:lpstr>How Can Businesses Prevent the Most Common Wireless Network Attacks?</vt:lpstr>
      <vt:lpstr>How Can Businesses Prevent the Most Common Wireless Network Attacks?</vt:lpstr>
      <vt:lpstr>The WPS threat</vt:lpstr>
      <vt:lpstr>Port open 32764</vt:lpstr>
      <vt:lpstr>Connect two Networks via Cables </vt:lpstr>
      <vt:lpstr>Connect using a wireless repeater Bridge?</vt:lpstr>
      <vt:lpstr>Connect using a wireless Bridge extends wireless</vt:lpstr>
      <vt:lpstr>Connect using a Wireless NAT works like a router not in bridged mode </vt:lpstr>
      <vt:lpstr>DD WRT Login page?</vt:lpstr>
      <vt:lpstr>DD WRT Set up set up in repeater or Repeater Bridge  mode</vt:lpstr>
      <vt:lpstr>DD WRT Set up set up in repeater mode</vt:lpstr>
      <vt:lpstr>DD WRT Login page?</vt:lpstr>
      <vt:lpstr>DD WRT Login page?</vt:lpstr>
      <vt:lpstr>DD WRT Login page?</vt:lpstr>
      <vt:lpstr>DD WRT second router enable DHCP</vt:lpstr>
      <vt:lpstr>Router Security</vt:lpstr>
      <vt:lpstr>Router Security</vt:lpstr>
      <vt:lpstr>CVE-2019-15126   The discovery of Kr00k </vt:lpstr>
      <vt:lpstr>Why WEP Networks Are So Vulnerable</vt:lpstr>
      <vt:lpstr>The Old Way to Crack WPA2 Passwords</vt:lpstr>
      <vt:lpstr>A New Method of Password Cracking WPA2</vt:lpstr>
      <vt:lpstr>Automate Wi-Fi Hacking with Wifite2</vt:lpstr>
      <vt:lpstr>NIST Password Requirements in 2019</vt:lpstr>
      <vt:lpstr>PowerPoint Presentation</vt:lpstr>
      <vt:lpstr>PowerPoint Presentation</vt:lpstr>
      <vt:lpstr>Simjacker</vt:lpstr>
      <vt:lpstr>The Beginner's Guide to Defending Against Wi-Fi Hacking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CISSP Cert Guide</dc:title>
  <dc:creator>David Collins</dc:creator>
  <cp:keywords/>
  <cp:lastModifiedBy>eugene mclaughlin</cp:lastModifiedBy>
  <cp:revision>91</cp:revision>
  <dcterms:created xsi:type="dcterms:W3CDTF">2015-09-14T15:19:15Z</dcterms:created>
  <dcterms:modified xsi:type="dcterms:W3CDTF">2025-02-18T07:50:02Z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TC102867109990</vt:lpwstr>
  </property>
</Properties>
</file>