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8" r:id="rId3"/>
    <p:sldId id="282" r:id="rId4"/>
    <p:sldId id="264" r:id="rId5"/>
    <p:sldId id="263" r:id="rId6"/>
    <p:sldId id="273" r:id="rId7"/>
    <p:sldId id="272" r:id="rId8"/>
    <p:sldId id="262" r:id="rId9"/>
    <p:sldId id="261" r:id="rId10"/>
    <p:sldId id="260" r:id="rId11"/>
    <p:sldId id="259" r:id="rId12"/>
    <p:sldId id="291" r:id="rId13"/>
    <p:sldId id="266" r:id="rId14"/>
    <p:sldId id="275" r:id="rId15"/>
    <p:sldId id="283" r:id="rId16"/>
    <p:sldId id="274" r:id="rId17"/>
    <p:sldId id="267" r:id="rId18"/>
    <p:sldId id="284" r:id="rId19"/>
    <p:sldId id="285" r:id="rId20"/>
    <p:sldId id="287" r:id="rId21"/>
    <p:sldId id="279" r:id="rId22"/>
    <p:sldId id="288" r:id="rId23"/>
    <p:sldId id="269" r:id="rId24"/>
    <p:sldId id="289" r:id="rId25"/>
    <p:sldId id="292" r:id="rId26"/>
    <p:sldId id="293" r:id="rId27"/>
    <p:sldId id="294" r:id="rId28"/>
    <p:sldId id="295" r:id="rId29"/>
    <p:sldId id="270" r:id="rId30"/>
    <p:sldId id="290" r:id="rId31"/>
    <p:sldId id="265" r:id="rId32"/>
    <p:sldId id="27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5196" autoAdjust="0"/>
  </p:normalViewPr>
  <p:slideViewPr>
    <p:cSldViewPr snapToGrid="0">
      <p:cViewPr varScale="1">
        <p:scale>
          <a:sx n="78" d="100"/>
          <a:sy n="78" d="100"/>
        </p:scale>
        <p:origin x="16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28-03-2025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1</a:t>
            </a:fld>
            <a:endParaRPr lang="en-IN"/>
          </a:p>
        </p:txBody>
      </p:sp>
    </p:spTree>
    <p:extLst>
      <p:ext uri="{BB962C8B-B14F-4D97-AF65-F5344CB8AC3E}">
        <p14:creationId xmlns:p14="http://schemas.microsoft.com/office/powerpoint/2010/main" val="2868322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65591-C3C6-47CF-A2DB-55DDBFB55A85}" type="datetime1">
              <a:rPr lang="en-IN" smtClean="0"/>
              <a:t>28-03-2025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C0C9A-A18F-4F99-8022-CCFEBCD4A044}" type="datetime1">
              <a:rPr lang="en-IN" smtClean="0"/>
              <a:t>28-03-2025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1557-4971-443F-96E7-C200B513F2AB}" type="datetime1">
              <a:rPr lang="en-IN" smtClean="0"/>
              <a:t>28-03-2025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432E2-0806-4929-8779-EE88DDC47E47}" type="datetime1">
              <a:rPr lang="en-IN" smtClean="0"/>
              <a:t>28-03-2025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15436-A2AC-4D89-9329-97AA1B97EAFC}" type="datetime1">
              <a:rPr lang="en-IN" smtClean="0"/>
              <a:t>28-03-2025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E84AF-4249-49EE-87E5-0A37D77DAEE4}" type="datetime1">
              <a:rPr lang="en-IN" smtClean="0"/>
              <a:t>28-03-2025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42BAB-21C6-4946-AC9E-F08FB01A7447}" type="datetime1">
              <a:rPr lang="en-IN" smtClean="0"/>
              <a:t>28-03-2025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1D88-3FE6-4182-8819-A45055358F36}" type="datetime1">
              <a:rPr lang="en-IN" smtClean="0"/>
              <a:t>28-03-2025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1635-4293-4BDB-9808-27ED47FEDDC8}" type="datetime1">
              <a:rPr lang="en-IN" smtClean="0"/>
              <a:t>28-03-2025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1E957-E8C0-4B79-8C47-A2FFB4C79D04}" type="datetime1">
              <a:rPr lang="en-IN" smtClean="0"/>
              <a:t>28-03-2025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60097-B585-439D-9C55-CBA24A0E2EC5}" type="datetime1">
              <a:rPr lang="en-IN" smtClean="0"/>
              <a:t>28-03-2025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4CBD-D244-420B-B808-B53ACA3B5DC2}" type="datetime1">
              <a:rPr lang="en-IN" smtClean="0"/>
              <a:t>28-03-2025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Project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4379" y="99322"/>
            <a:ext cx="1576960" cy="1178263"/>
          </a:xfrm>
          <a:prstGeom prst="rect">
            <a:avLst/>
          </a:prstGeom>
        </p:spPr>
      </p:pic>
      <p:pic>
        <p:nvPicPr>
          <p:cNvPr id="1032" name="Picture 8" descr="Anna University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p:cNvSpPr txBox="1"/>
          <p:nvPr/>
        </p:nvSpPr>
        <p:spPr>
          <a:xfrm>
            <a:off x="1240155" y="2448560"/>
            <a:ext cx="6451600" cy="953135"/>
          </a:xfrm>
          <a:prstGeom prst="rect">
            <a:avLst/>
          </a:prstGeom>
          <a:noFill/>
        </p:spPr>
        <p:txBody>
          <a:bodyPr wrap="square" rtlCol="0">
            <a:spAutoFit/>
          </a:bodyPr>
          <a:lstStyle/>
          <a:p>
            <a:pPr algn="ctr"/>
            <a:r>
              <a:rPr lang="en-US" altLang="en-US" sz="2800" b="1" dirty="0">
                <a:latin typeface="Times New Roman" panose="02020603050405020304" pitchFamily="18" charset="0"/>
                <a:cs typeface="Times New Roman" panose="02020603050405020304" pitchFamily="18" charset="0"/>
              </a:rPr>
              <a:t>LSB	Based Steganography For Secure Digital Image Embedding</a:t>
            </a:r>
          </a:p>
        </p:txBody>
      </p:sp>
      <p:sp>
        <p:nvSpPr>
          <p:cNvPr id="16" name="TextBox 15"/>
          <p:cNvSpPr txBox="1"/>
          <p:nvPr/>
        </p:nvSpPr>
        <p:spPr>
          <a:xfrm>
            <a:off x="5582939" y="5456602"/>
            <a:ext cx="393872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Mr. M. HARI KRISHNAN M.E</a:t>
            </a:r>
          </a:p>
          <a:p>
            <a:r>
              <a:rPr lang="en-US" b="1" dirty="0">
                <a:latin typeface="Times New Roman" panose="02020603050405020304" pitchFamily="18" charset="0"/>
                <a:cs typeface="Times New Roman" panose="02020603050405020304" pitchFamily="18" charset="0"/>
              </a:rPr>
              <a:t>SUPERVISOR	</a:t>
            </a:r>
            <a:endParaRPr lang="en-IN"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083981" y="3525870"/>
            <a:ext cx="4802820" cy="92202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MOHAMED AZIM J H / 211421104162</a:t>
            </a:r>
          </a:p>
          <a:p>
            <a:pPr algn="ctr"/>
            <a:r>
              <a:rPr lang="en-US" altLang="en-IN" b="1" dirty="0">
                <a:latin typeface="Times New Roman" panose="02020603050405020304" pitchFamily="18" charset="0"/>
                <a:cs typeface="Times New Roman" panose="02020603050405020304" pitchFamily="18" charset="0"/>
              </a:rPr>
              <a:t>MOHAMMED YOUSUF S / 211421104163</a:t>
            </a:r>
          </a:p>
          <a:p>
            <a:pPr algn="ctr"/>
            <a:r>
              <a:rPr lang="en-US" altLang="en-IN" b="1" dirty="0">
                <a:latin typeface="Times New Roman" panose="02020603050405020304" pitchFamily="18" charset="0"/>
                <a:cs typeface="Times New Roman" panose="02020603050405020304" pitchFamily="18" charset="0"/>
              </a:rPr>
              <a:t>NARESH K / 211421104169</a:t>
            </a:r>
          </a:p>
        </p:txBody>
      </p:sp>
      <p:pic>
        <p:nvPicPr>
          <p:cNvPr id="5" name="Picture 4"/>
          <p:cNvPicPr>
            <a:picLocks noChangeAspect="1"/>
          </p:cNvPicPr>
          <p:nvPr/>
        </p:nvPicPr>
        <p:blipFill>
          <a:blip r:embed="rId5"/>
          <a:stretch>
            <a:fillRect/>
          </a:stretch>
        </p:blipFill>
        <p:spPr>
          <a:xfrm>
            <a:off x="1418480" y="99322"/>
            <a:ext cx="6133822" cy="1263286"/>
          </a:xfrm>
          <a:prstGeom prst="rect">
            <a:avLst/>
          </a:prstGeom>
        </p:spPr>
      </p:pic>
      <p:sp>
        <p:nvSpPr>
          <p:cNvPr id="6" name="Date Placeholder 5"/>
          <p:cNvSpPr>
            <a:spLocks noGrp="1"/>
          </p:cNvSpPr>
          <p:nvPr>
            <p:ph type="dt" sz="half" idx="10"/>
          </p:nvPr>
        </p:nvSpPr>
        <p:spPr/>
        <p:txBody>
          <a:bodyPr/>
          <a:lstStyle/>
          <a:p>
            <a:fld id="{B1F8A8B3-64F9-4DC5-ACC8-B61CB529DC3B}" type="datetime1">
              <a:rPr lang="en-IN" smtClean="0"/>
              <a:t>28-03-2025</a:t>
            </a:fld>
            <a:endParaRPr lang="en-IN"/>
          </a:p>
        </p:txBody>
      </p:sp>
      <p:sp>
        <p:nvSpPr>
          <p:cNvPr id="10" name="Slide Number Placeholder 9"/>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
        <p:nvSpPr>
          <p:cNvPr id="8" name="Footer Placeholder 7"/>
          <p:cNvSpPr>
            <a:spLocks noGrp="1"/>
          </p:cNvSpPr>
          <p:nvPr>
            <p:ph type="ftr" sz="quarter" idx="11"/>
          </p:nvPr>
        </p:nvSpPr>
        <p:spPr/>
        <p:txBody>
          <a:bodyPr/>
          <a:lstStyle/>
          <a:p>
            <a:r>
              <a:rPr lang="en-IN"/>
              <a:t>Title of the Project</a:t>
            </a:r>
          </a:p>
        </p:txBody>
      </p:sp>
      <p:sp>
        <p:nvSpPr>
          <p:cNvPr id="4" name="TextBox 3">
            <a:extLst>
              <a:ext uri="{FF2B5EF4-FFF2-40B4-BE49-F238E27FC236}">
                <a16:creationId xmlns:a16="http://schemas.microsoft.com/office/drawing/2014/main" id="{DE3E0539-95AE-D1DB-D724-55D1444290FB}"/>
              </a:ext>
            </a:extLst>
          </p:cNvPr>
          <p:cNvSpPr txBox="1"/>
          <p:nvPr/>
        </p:nvSpPr>
        <p:spPr>
          <a:xfrm>
            <a:off x="474962" y="5503987"/>
            <a:ext cx="3086100" cy="369332"/>
          </a:xfrm>
          <a:prstGeom prst="rect">
            <a:avLst/>
          </a:prstGeom>
          <a:noFill/>
        </p:spPr>
        <p:txBody>
          <a:bodyPr wrap="square" rtlCol="0">
            <a:spAutoFit/>
          </a:bodyPr>
          <a:lstStyle/>
          <a:p>
            <a:r>
              <a:rPr lang="en-US" dirty="0"/>
              <a:t>BATCH NO: D6</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 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FAF13B13-FE7B-44B3-A17C-0E207613EA14}" type="datetime1">
              <a:rPr lang="en-IN" smtClean="0"/>
              <a:t>28-03-2025</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sz="1400" b="1" dirty="0">
              <a:solidFill>
                <a:schemeClr val="tx1"/>
              </a:solidFill>
            </a:endParaRPr>
          </a:p>
        </p:txBody>
      </p:sp>
      <p:sp>
        <p:nvSpPr>
          <p:cNvPr id="5" name="Footer Placeholder 4"/>
          <p:cNvSpPr>
            <a:spLocks noGrp="1"/>
          </p:cNvSpPr>
          <p:nvPr>
            <p:ph type="ftr" sz="quarter" idx="11"/>
          </p:nvPr>
        </p:nvSpPr>
        <p:spPr/>
        <p:txBody>
          <a:bodyPr/>
          <a:lstStyle/>
          <a:p>
            <a:r>
              <a:rPr lang="en-IN"/>
              <a:t>Title of the Project</a:t>
            </a:r>
          </a:p>
        </p:txBody>
      </p:sp>
      <p:sp>
        <p:nvSpPr>
          <p:cNvPr id="6" name="TextBox 5"/>
          <p:cNvSpPr txBox="1"/>
          <p:nvPr/>
        </p:nvSpPr>
        <p:spPr>
          <a:xfrm>
            <a:off x="628650" y="943897"/>
            <a:ext cx="7886700" cy="5355312"/>
          </a:xfrm>
          <a:prstGeom prst="rect">
            <a:avLst/>
          </a:prstGeom>
          <a:noFill/>
        </p:spPr>
        <p:txBody>
          <a:bodyPr wrap="square" rtlCol="0">
            <a:spAutoFit/>
          </a:bodyPr>
          <a:lstStyle/>
          <a:p>
            <a:pPr algn="just"/>
            <a:r>
              <a:rPr lang="en-US" b="1" u="sng" dirty="0">
                <a:latin typeface="Times New Roman" panose="02020603050405020304" pitchFamily="18" charset="0"/>
                <a:cs typeface="Times New Roman" panose="02020603050405020304" pitchFamily="18" charset="0"/>
              </a:rPr>
              <a:t>SOFTWARE USED:</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Programming Languages: </a:t>
            </a:r>
            <a:r>
              <a:rPr lang="en-US" dirty="0">
                <a:latin typeface="Times New Roman" panose="02020603050405020304" pitchFamily="18" charset="0"/>
                <a:cs typeface="Times New Roman" panose="02020603050405020304" pitchFamily="18" charset="0"/>
              </a:rPr>
              <a:t>Python</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Libraries and Framework:</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Pillow(PIL): </a:t>
            </a:r>
            <a:r>
              <a:rPr lang="en-US" dirty="0">
                <a:latin typeface="Times New Roman" panose="02020603050405020304" pitchFamily="18" charset="0"/>
                <a:cs typeface="Times New Roman" panose="02020603050405020304" pitchFamily="18" charset="0"/>
              </a:rPr>
              <a:t>For image handling and processing tasks.</a:t>
            </a:r>
          </a:p>
          <a:p>
            <a:pPr marL="800100" lvl="1" indent="-34290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Tkinter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designing the graphical user interface (GUI).</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Development Tools: </a:t>
            </a:r>
            <a:r>
              <a:rPr lang="en-US" dirty="0">
                <a:latin typeface="Times New Roman" panose="02020603050405020304" pitchFamily="18" charset="0"/>
                <a:cs typeface="Times New Roman" panose="02020603050405020304" pitchFamily="18" charset="0"/>
              </a:rPr>
              <a:t>Visual Studio Code or PyCharm (for coding and debugging).</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Operating System: </a:t>
            </a:r>
            <a:r>
              <a:rPr lang="en-US" dirty="0">
                <a:latin typeface="Times New Roman" panose="02020603050405020304" pitchFamily="18" charset="0"/>
                <a:cs typeface="Times New Roman" panose="02020603050405020304" pitchFamily="18" charset="0"/>
              </a:rPr>
              <a:t>Windows or Linux (compatible with both platforms).</a:t>
            </a:r>
          </a:p>
          <a:p>
            <a:pPr algn="just"/>
            <a:endParaRPr lang="en-US" b="1" dirty="0">
              <a:latin typeface="Times New Roman" panose="02020603050405020304" pitchFamily="18" charset="0"/>
              <a:cs typeface="Times New Roman" panose="02020603050405020304" pitchFamily="18" charset="0"/>
            </a:endParaRPr>
          </a:p>
          <a:p>
            <a:pPr algn="just"/>
            <a:r>
              <a:rPr lang="en-US" b="1" u="sng" dirty="0">
                <a:latin typeface="Times New Roman" panose="02020603050405020304" pitchFamily="18" charset="0"/>
                <a:cs typeface="Times New Roman" panose="02020603050405020304" pitchFamily="18" charset="0"/>
              </a:rPr>
              <a:t>HARDWARE USED:</a:t>
            </a: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Intel core i3 or above (Core i5/i7 recommended for better performance).</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Ram: </a:t>
            </a:r>
            <a:r>
              <a:rPr lang="en-US" dirty="0">
                <a:latin typeface="Times New Roman" panose="02020603050405020304" pitchFamily="18" charset="0"/>
                <a:cs typeface="Times New Roman" panose="02020603050405020304" pitchFamily="18" charset="0"/>
              </a:rPr>
              <a:t>Minimum 4GB, 8GB or higher recommended for handling high-resolution images.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Graphics: </a:t>
            </a:r>
            <a:r>
              <a:rPr lang="en-US" dirty="0">
                <a:latin typeface="Times New Roman" panose="02020603050405020304" pitchFamily="18" charset="0"/>
                <a:cs typeface="Times New Roman" panose="02020603050405020304" pitchFamily="18" charset="0"/>
              </a:rPr>
              <a:t>Integrated graphics or a basic dedicated GPU for image processing tasks.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4BC039F-0198-485D-A7BF-5D1B9E0B2CD8}" type="datetime1">
              <a:rPr lang="en-IN" smtClean="0"/>
              <a:t>28-03-2025</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b="1" dirty="0">
              <a:solidFill>
                <a:schemeClr val="tx1"/>
              </a:solidFill>
            </a:endParaRPr>
          </a:p>
        </p:txBody>
      </p:sp>
      <p:sp>
        <p:nvSpPr>
          <p:cNvPr id="5" name="Footer Placeholder 4"/>
          <p:cNvSpPr>
            <a:spLocks noGrp="1"/>
          </p:cNvSpPr>
          <p:nvPr>
            <p:ph type="ftr" sz="quarter" idx="11"/>
          </p:nvPr>
        </p:nvSpPr>
        <p:spPr/>
        <p:txBody>
          <a:bodyPr/>
          <a:lstStyle/>
          <a:p>
            <a:r>
              <a:rPr lang="en-IN"/>
              <a:t>Title of the Project</a:t>
            </a:r>
          </a:p>
        </p:txBody>
      </p:sp>
      <p:pic>
        <p:nvPicPr>
          <p:cNvPr id="7" name="Picture 6" descr="A diagram of a process&#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745" y="835690"/>
            <a:ext cx="7368510" cy="53812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17754"/>
            <a:ext cx="7886700" cy="5744344"/>
          </a:xfrm>
        </p:spPr>
        <p:txBody>
          <a:bodyPr>
            <a:normAutofit/>
          </a:bodyPr>
          <a:lstStyle/>
          <a:p>
            <a:r>
              <a:rPr lang="en-US" sz="1800" dirty="0">
                <a:latin typeface="Times New Roman" panose="02020603050405020304" pitchFamily="18" charset="0"/>
                <a:cs typeface="Times New Roman" panose="02020603050405020304" pitchFamily="18" charset="0"/>
              </a:rPr>
              <a:t>The  design and structure of this system represents encoding and decoding hidden images within a carrier image.</a:t>
            </a:r>
          </a:p>
          <a:p>
            <a:r>
              <a:rPr lang="en-US" sz="1800" dirty="0">
                <a:latin typeface="Times New Roman" panose="02020603050405020304" pitchFamily="18" charset="0"/>
                <a:cs typeface="Times New Roman" panose="02020603050405020304" pitchFamily="18" charset="0"/>
              </a:rPr>
              <a:t>In the encoding process, the user selects a carrier image and multiple hidden images to embed and  Metadata from the hidden images is extracted, converted into binary format, and embedded along with the hidden images into the carrier image using steganographic techniques. </a:t>
            </a:r>
          </a:p>
          <a:p>
            <a:r>
              <a:rPr lang="en-US" sz="1800" dirty="0">
                <a:latin typeface="Times New Roman" panose="02020603050405020304" pitchFamily="18" charset="0"/>
                <a:cs typeface="Times New Roman" panose="02020603050405020304" pitchFamily="18" charset="0"/>
              </a:rPr>
              <a:t>The resulting encoded image, containing both the hidden images and their metadata, is saved to the local device for future use. </a:t>
            </a:r>
          </a:p>
          <a:p>
            <a:r>
              <a:rPr lang="en-US" sz="1800" dirty="0">
                <a:latin typeface="Times New Roman" panose="02020603050405020304" pitchFamily="18" charset="0"/>
                <a:cs typeface="Times New Roman" panose="02020603050405020304" pitchFamily="18" charset="0"/>
              </a:rPr>
              <a:t>During the decoding process, the user selects the encoded image, and the system extracts the hidden images and metadata. </a:t>
            </a:r>
          </a:p>
          <a:p>
            <a:r>
              <a:rPr lang="en-US" sz="1800" dirty="0">
                <a:latin typeface="Times New Roman" panose="02020603050405020304" pitchFamily="18" charset="0"/>
                <a:cs typeface="Times New Roman" panose="02020603050405020304" pitchFamily="18" charset="0"/>
              </a:rPr>
              <a:t>The metadata is then utilized to accurately reconstruct the hidden images, ensuring the data is restored in its original form and it finally, the extracted images are saved separately on the device, enabling seamless access to the concealed data .</a:t>
            </a:r>
          </a:p>
          <a:p>
            <a:r>
              <a:rPr lang="en-US" sz="1800" dirty="0">
                <a:latin typeface="Times New Roman" panose="02020603050405020304" pitchFamily="18" charset="0"/>
                <a:cs typeface="Times New Roman" panose="02020603050405020304" pitchFamily="18" charset="0"/>
              </a:rPr>
              <a:t>This method is efficient, secure, and capable of handling multiple hidden images simultaneously while maintaining the integrity of the carrier image.</a:t>
            </a: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D432E2-0806-4929-8779-EE88DDC47E47}" type="datetime1">
              <a:rPr lang="en-IN" smtClean="0"/>
              <a:t>28-03-2025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System Design- Use Case</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Diagram</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E423047D-1ACD-4B81-ACD0-B5BF1E815C27}" type="datetime1">
              <a:rPr lang="en-IN" smtClean="0"/>
              <a:t>28-03-2025</a:t>
            </a:fld>
            <a:endParaRPr lang="en-IN"/>
          </a:p>
        </p:txBody>
      </p:sp>
      <p:sp>
        <p:nvSpPr>
          <p:cNvPr id="8" name="Slide Number Placeholder 7"/>
          <p:cNvSpPr>
            <a:spLocks noGrp="1"/>
          </p:cNvSpPr>
          <p:nvPr>
            <p:ph type="sldNum" sz="quarter" idx="12"/>
          </p:nvPr>
        </p:nvSpPr>
        <p:spPr/>
        <p:txBody>
          <a:bodyPr/>
          <a:lstStyle/>
          <a:p>
            <a:fld id="{9D3FF152-60F5-4862-82F9-1190556AA56F}" type="slidenum">
              <a:rPr lang="en-IN" sz="1400" b="1" smtClean="0">
                <a:solidFill>
                  <a:schemeClr val="tx1"/>
                </a:solidFill>
              </a:rPr>
              <a:t>13</a:t>
            </a:fld>
            <a:endParaRPr lang="en-IN" b="1" dirty="0">
              <a:solidFill>
                <a:schemeClr val="tx1"/>
              </a:solidFill>
            </a:endParaRPr>
          </a:p>
        </p:txBody>
      </p:sp>
      <p:sp>
        <p:nvSpPr>
          <p:cNvPr id="3" name="Footer Placeholder 2"/>
          <p:cNvSpPr>
            <a:spLocks noGrp="1"/>
          </p:cNvSpPr>
          <p:nvPr>
            <p:ph type="ftr" sz="quarter" idx="11"/>
          </p:nvPr>
        </p:nvSpPr>
        <p:spPr/>
        <p:txBody>
          <a:bodyPr/>
          <a:lstStyle/>
          <a:p>
            <a:r>
              <a:rPr lang="en-IN"/>
              <a:t>Title of the Project</a:t>
            </a:r>
          </a:p>
        </p:txBody>
      </p:sp>
      <p:pic>
        <p:nvPicPr>
          <p:cNvPr id="6" name="Picture 5" descr="A diagram of a diagram&#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510" y="943897"/>
            <a:ext cx="5082980" cy="53504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Flow Diagram - Level 0</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A652B166-E552-49C8-82FD-C8E8EAC02627}" type="datetime1">
              <a:rPr lang="en-IN" smtClean="0"/>
              <a:t>28-03-2025</a:t>
            </a:fld>
            <a:endParaRPr lang="en-IN"/>
          </a:p>
        </p:txBody>
      </p:sp>
      <p:sp>
        <p:nvSpPr>
          <p:cNvPr id="8" name="Slide Number Placeholder 7"/>
          <p:cNvSpPr>
            <a:spLocks noGrp="1"/>
          </p:cNvSpPr>
          <p:nvPr>
            <p:ph type="sldNum" sz="quarter" idx="12"/>
          </p:nvPr>
        </p:nvSpPr>
        <p:spPr/>
        <p:txBody>
          <a:bodyPr/>
          <a:lstStyle/>
          <a:p>
            <a:fld id="{9D3FF152-60F5-4862-82F9-1190556AA56F}" type="slidenum">
              <a:rPr lang="en-IN" smtClean="0"/>
              <a:t>14</a:t>
            </a:fld>
            <a:endParaRPr lang="en-IN"/>
          </a:p>
        </p:txBody>
      </p:sp>
      <p:sp>
        <p:nvSpPr>
          <p:cNvPr id="3" name="Footer Placeholder 2"/>
          <p:cNvSpPr>
            <a:spLocks noGrp="1"/>
          </p:cNvSpPr>
          <p:nvPr>
            <p:ph type="ftr" sz="quarter" idx="11"/>
          </p:nvPr>
        </p:nvSpPr>
        <p:spPr/>
        <p:txBody>
          <a:bodyPr/>
          <a:lstStyle/>
          <a:p>
            <a:r>
              <a:rPr lang="en-IN"/>
              <a:t>Title of the Project</a:t>
            </a:r>
          </a:p>
        </p:txBody>
      </p:sp>
      <p:pic>
        <p:nvPicPr>
          <p:cNvPr id="10" name="Picture 9" descr="A diagram of a process&#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150" y="1282072"/>
            <a:ext cx="7107581" cy="35147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Data Flow Diagram - Level 1</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93C8E2EA-5B1E-4C4B-8119-2064F1198F72}" type="datetime1">
              <a:rPr lang="en-IN" smtClean="0"/>
              <a:t>28-03-2025</a:t>
            </a:fld>
            <a:endParaRPr lang="en-IN"/>
          </a:p>
        </p:txBody>
      </p:sp>
      <p:sp>
        <p:nvSpPr>
          <p:cNvPr id="8" name="Slide Number Placeholder 7"/>
          <p:cNvSpPr>
            <a:spLocks noGrp="1"/>
          </p:cNvSpPr>
          <p:nvPr>
            <p:ph type="sldNum" sz="quarter" idx="12"/>
          </p:nvPr>
        </p:nvSpPr>
        <p:spPr/>
        <p:txBody>
          <a:bodyPr/>
          <a:lstStyle/>
          <a:p>
            <a:fld id="{9D3FF152-60F5-4862-82F9-1190556AA56F}" type="slidenum">
              <a:rPr lang="en-IN" smtClean="0"/>
              <a:t>15</a:t>
            </a:fld>
            <a:endParaRPr lang="en-IN"/>
          </a:p>
        </p:txBody>
      </p:sp>
      <p:sp>
        <p:nvSpPr>
          <p:cNvPr id="3" name="Footer Placeholder 2"/>
          <p:cNvSpPr>
            <a:spLocks noGrp="1"/>
          </p:cNvSpPr>
          <p:nvPr>
            <p:ph type="ftr" sz="quarter" idx="11"/>
          </p:nvPr>
        </p:nvSpPr>
        <p:spPr/>
        <p:txBody>
          <a:bodyPr/>
          <a:lstStyle/>
          <a:p>
            <a:r>
              <a:rPr lang="en-IN"/>
              <a:t>Title of the Project</a:t>
            </a:r>
          </a:p>
        </p:txBody>
      </p:sp>
      <p:pic>
        <p:nvPicPr>
          <p:cNvPr id="9" name="Picture 8" descr="A diagram of a diagram&#10;&#10;AI-generated content may be incorr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0" y="1120140"/>
            <a:ext cx="7886700" cy="46177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Sequence Diagram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AE04E01F-CA7A-462E-A07C-89F26DCA0092}" type="datetime1">
              <a:rPr lang="en-IN" smtClean="0"/>
              <a:t>28-03-2025</a:t>
            </a:fld>
            <a:endParaRPr lang="en-IN"/>
          </a:p>
        </p:txBody>
      </p:sp>
      <p:sp>
        <p:nvSpPr>
          <p:cNvPr id="8" name="Slide Number Placeholder 7"/>
          <p:cNvSpPr>
            <a:spLocks noGrp="1"/>
          </p:cNvSpPr>
          <p:nvPr>
            <p:ph type="sldNum" sz="quarter" idx="12"/>
          </p:nvPr>
        </p:nvSpPr>
        <p:spPr/>
        <p:txBody>
          <a:bodyPr/>
          <a:lstStyle/>
          <a:p>
            <a:fld id="{9D3FF152-60F5-4862-82F9-1190556AA56F}" type="slidenum">
              <a:rPr lang="en-IN" smtClean="0"/>
              <a:t>16</a:t>
            </a:fld>
            <a:endParaRPr lang="en-IN"/>
          </a:p>
        </p:txBody>
      </p:sp>
      <p:sp>
        <p:nvSpPr>
          <p:cNvPr id="3" name="Footer Placeholder 2"/>
          <p:cNvSpPr>
            <a:spLocks noGrp="1"/>
          </p:cNvSpPr>
          <p:nvPr>
            <p:ph type="ftr" sz="quarter" idx="11"/>
          </p:nvPr>
        </p:nvSpPr>
        <p:spPr/>
        <p:txBody>
          <a:bodyPr/>
          <a:lstStyle/>
          <a:p>
            <a:r>
              <a:rPr lang="en-IN"/>
              <a:t>Title of the Project</a:t>
            </a:r>
          </a:p>
        </p:txBody>
      </p:sp>
      <p:pic>
        <p:nvPicPr>
          <p:cNvPr id="9" name="Picture 8" descr="A diagram of a diagram&#10;&#10;AI-generated content may be incorrec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04" y="902751"/>
            <a:ext cx="5653548" cy="52424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2D949113-FF7A-40B9-8139-10E567AB16BA}"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17</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TextBox 6"/>
          <p:cNvSpPr txBox="1"/>
          <p:nvPr/>
        </p:nvSpPr>
        <p:spPr>
          <a:xfrm>
            <a:off x="628650" y="796412"/>
            <a:ext cx="7886700" cy="5632311"/>
          </a:xfrm>
          <a:prstGeom prst="rect">
            <a:avLst/>
          </a:prstGeom>
          <a:noFill/>
        </p:spPr>
        <p:txBody>
          <a:bodyPr wrap="square" rtlCol="0">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Data Collection:</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input module is responsible for initializing the encoding or decoding process by accepting the carrier image and multiple hidden images.</a:t>
            </a:r>
          </a:p>
          <a:p>
            <a:pPr marL="800100" lvl="1"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endParaRPr lang="en-US" b="1"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Validates the file formats (supports BMP and PNG for carrier images).</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the carrier image has sufficient capacity to embed the hidden image.</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startAt="2"/>
            </a:pPr>
            <a:r>
              <a:rPr lang="en-IN" b="1" dirty="0">
                <a:latin typeface="Times New Roman" panose="02020603050405020304" pitchFamily="18" charset="0"/>
                <a:cs typeface="Times New Roman" panose="02020603050405020304" pitchFamily="18" charset="0"/>
              </a:rPr>
              <a:t>Preprocessing Module</a:t>
            </a:r>
            <a:r>
              <a:rPr lang="en-US" b="1"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preprocessing module is designed to prepare the input images for the embedding process. It ensures that both the carrier image and hidden images are optimized for efficient and accurate data embedding.</a:t>
            </a:r>
          </a:p>
          <a:p>
            <a:pPr marL="800100" lvl="1"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endParaRPr lang="en-US" b="1"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Converts the carrier image into a pixel matrix for manipulation.</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Compresses or reformats the hidden image to match the carrier’s embedding capacity.</a:t>
            </a:r>
          </a:p>
          <a:p>
            <a:pPr marL="1257300" lvl="2"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Adds metadata (dimensions, format, etc.) for accurate decoding.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32F8DBF1-1527-4697-BE85-B9C494A9BC35}"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18</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TextBox 6"/>
          <p:cNvSpPr txBox="1"/>
          <p:nvPr/>
        </p:nvSpPr>
        <p:spPr>
          <a:xfrm>
            <a:off x="628651" y="973394"/>
            <a:ext cx="7886699" cy="4801314"/>
          </a:xfrm>
          <a:prstGeom prst="rect">
            <a:avLst/>
          </a:prstGeom>
          <a:noFill/>
        </p:spPr>
        <p:txBody>
          <a:bodyPr wrap="square" rtlCol="0">
            <a:spAutoFit/>
          </a:bodyPr>
          <a:lstStyle/>
          <a:p>
            <a:pPr marL="342900" indent="-342900" algn="just">
              <a:buFont typeface="+mj-lt"/>
              <a:buAutoNum type="arabicPeriod" startAt="3"/>
            </a:pPr>
            <a:r>
              <a:rPr lang="en-IN" b="1" dirty="0">
                <a:latin typeface="Times New Roman" panose="02020603050405020304" pitchFamily="18" charset="0"/>
                <a:cs typeface="Times New Roman" panose="02020603050405020304" pitchFamily="18" charset="0"/>
              </a:rPr>
              <a:t>Embedding Module:</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Embeds the hidden image within the carrier image.</a:t>
            </a: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r>
              <a:rPr lang="en-IN" dirty="0">
                <a:latin typeface="Times New Roman" panose="02020603050405020304" pitchFamily="18" charset="0"/>
                <a:cs typeface="Times New Roman" panose="02020603050405020304" pitchFamily="18" charset="0"/>
              </a:rPr>
              <a:t>:</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Implements Least Significant Bit (LSB) encoding to hide the binary data of the hidden image in the least significant bits of the carrier image pixels.</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minimal distortion to maintain the visual quality of the carrier image.</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Adds error-correction codes to improve robustness against transformations.</a:t>
            </a:r>
          </a:p>
          <a:p>
            <a:pPr lvl="2"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IN" b="1" dirty="0">
                <a:latin typeface="Times New Roman" panose="02020603050405020304" pitchFamily="18" charset="0"/>
                <a:cs typeface="Times New Roman" panose="02020603050405020304" pitchFamily="18" charset="0"/>
              </a:rPr>
              <a:t>Storage Module</a:t>
            </a:r>
            <a:r>
              <a:rPr lang="en-US" b="1"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Saves the encoded carrier image (</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-image).</a:t>
            </a:r>
          </a:p>
          <a:p>
            <a:pPr marL="800100" lvl="1"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p>
          <a:p>
            <a:pPr marL="1257300" lvl="2"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Stores the </a:t>
            </a:r>
            <a:r>
              <a:rPr lang="en-IN" dirty="0" err="1">
                <a:latin typeface="Times New Roman" panose="02020603050405020304" pitchFamily="18" charset="0"/>
                <a:cs typeface="Times New Roman" panose="02020603050405020304" pitchFamily="18" charset="0"/>
              </a:rPr>
              <a:t>stego</a:t>
            </a:r>
            <a:r>
              <a:rPr lang="en-IN" dirty="0">
                <a:latin typeface="Times New Roman" panose="02020603050405020304" pitchFamily="18" charset="0"/>
                <a:cs typeface="Times New Roman" panose="02020603050405020304" pitchFamily="18" charset="0"/>
              </a:rPr>
              <a:t>-image in a user-defined location.</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the file format and resolution remain consistent with the original carrier image</a:t>
            </a:r>
            <a:r>
              <a:rPr lang="en-IN"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F12D3EE-FD66-4677-80BB-D7D610DDE236}"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19</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TextBox 6"/>
          <p:cNvSpPr txBox="1"/>
          <p:nvPr/>
        </p:nvSpPr>
        <p:spPr>
          <a:xfrm>
            <a:off x="628650" y="751344"/>
            <a:ext cx="7886700" cy="5078313"/>
          </a:xfrm>
          <a:prstGeom prst="rect">
            <a:avLst/>
          </a:prstGeom>
          <a:noFill/>
        </p:spPr>
        <p:txBody>
          <a:bodyPr wrap="square" rtlCol="0">
            <a:spAutoFit/>
          </a:bodyPr>
          <a:lstStyle/>
          <a:p>
            <a:pPr marL="342900" indent="-342900">
              <a:buFont typeface="+mj-lt"/>
              <a:buAutoNum type="arabicPeriod" startAt="5"/>
            </a:pPr>
            <a:r>
              <a:rPr lang="en-IN" b="1" dirty="0">
                <a:latin typeface="Times New Roman" panose="02020603050405020304" pitchFamily="18" charset="0"/>
                <a:cs typeface="Times New Roman" panose="02020603050405020304" pitchFamily="18" charset="0"/>
              </a:rPr>
              <a:t>Extraction Module:</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extraction module is responsible for retrieving the hidden image embedded within the </a:t>
            </a:r>
            <a:r>
              <a:rPr lang="en-US" dirty="0" err="1">
                <a:latin typeface="Times New Roman" panose="02020603050405020304" pitchFamily="18" charset="0"/>
                <a:cs typeface="Times New Roman" panose="02020603050405020304" pitchFamily="18" charset="0"/>
              </a:rPr>
              <a:t>stego</a:t>
            </a:r>
            <a:r>
              <a:rPr lang="en-US" dirty="0">
                <a:latin typeface="Times New Roman" panose="02020603050405020304" pitchFamily="18" charset="0"/>
                <a:cs typeface="Times New Roman" panose="02020603050405020304" pitchFamily="18" charset="0"/>
              </a:rPr>
              <a:t>-image.</a:t>
            </a:r>
            <a:endParaRPr lang="en-IN"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r>
              <a:rPr lang="en-IN"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Implements </a:t>
            </a:r>
            <a:r>
              <a:rPr lang="en-US" b="1" dirty="0">
                <a:latin typeface="Times New Roman" panose="02020603050405020304" pitchFamily="18" charset="0"/>
                <a:cs typeface="Times New Roman" panose="02020603050405020304" pitchFamily="18" charset="0"/>
              </a:rPr>
              <a:t>LSB decoding</a:t>
            </a:r>
            <a:r>
              <a:rPr lang="en-US" dirty="0">
                <a:latin typeface="Times New Roman" panose="02020603050405020304" pitchFamily="18" charset="0"/>
                <a:cs typeface="Times New Roman" panose="02020603050405020304" pitchFamily="18" charset="0"/>
              </a:rPr>
              <a:t> to retrieve the binary data of the hidden image.</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the embedded metadata for accurate reconstruction of the hidden image.</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Performs error correction to handle minor distortions.</a:t>
            </a:r>
          </a:p>
          <a:p>
            <a:pPr marL="1257300" lvl="2" indent="-34290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startAt="6"/>
            </a:pPr>
            <a:r>
              <a:rPr lang="en-IN" b="1" dirty="0">
                <a:latin typeface="Times New Roman" panose="02020603050405020304" pitchFamily="18" charset="0"/>
                <a:cs typeface="Times New Roman" panose="02020603050405020304" pitchFamily="18" charset="0"/>
              </a:rPr>
              <a:t>Output Module:</a:t>
            </a:r>
          </a:p>
          <a:p>
            <a:pPr marL="800100" lvl="1"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output module is designed to finalize the extraction process by converting the retrieved binary data into a usable image format. It ensures the hidden image is restored and saved without any loss in quality, maintaining its original integrity.</a:t>
            </a:r>
          </a:p>
          <a:p>
            <a:pPr marL="800100" lvl="1" indent="-34290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Converts the retrieved binary data back into an image format.</a:t>
            </a:r>
            <a:endParaRPr lang="en-IN" b="1" dirty="0">
              <a:latin typeface="Times New Roman" panose="02020603050405020304" pitchFamily="18" charset="0"/>
              <a:cs typeface="Times New Roman" panose="02020603050405020304" pitchFamily="18" charset="0"/>
            </a:endParaRPr>
          </a:p>
          <a:p>
            <a:pPr marL="1257300" lvl="2"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Saves the hidden image to the file system without quality degradation.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8F0AC4F-8EE2-49E7-816C-79BFA23C6CF7}" type="datetime1">
              <a:rPr lang="en-IN" smtClean="0"/>
              <a:t>28-03-2025</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p:cNvSpPr txBox="1"/>
          <p:nvPr/>
        </p:nvSpPr>
        <p:spPr>
          <a:xfrm>
            <a:off x="628650" y="1004914"/>
            <a:ext cx="7886700" cy="4801314"/>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LSB-based steganography system for secure digital image </a:t>
            </a:r>
            <a:r>
              <a:rPr lang="en-US" dirty="0">
                <a:latin typeface="Times New Roman" panose="02020603050405020304" pitchFamily="18" charset="0"/>
                <a:cs typeface="Times New Roman" panose="02020603050405020304" pitchFamily="18" charset="0"/>
              </a:rPr>
              <a:t>embedding leverages the Least Significant Bit (LSB) technique to hide sensitive data within high-resolution carrier images, ensuring minimal visual distortion and high imperceptibility.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features of the system include error-correction mechanisms that enhance its resilience against transformations such as compression, resizing, and noise addition, ensuring accurate data retrieval. </a:t>
            </a: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Metadata detailing the dimensions and structure of the hidden images is also incorporated alongside the image data to ensure precise reconstruction during the decoding process.</a:t>
            </a: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To improve usability, the system accommodates various image formats, dynamically resizes hidden images to maximize embedding efficiency, and automatically manages carrier image capacity to prevent errors.</a:t>
            </a:r>
          </a:p>
          <a:p>
            <a:pPr marL="285750" indent="-285750" algn="just">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This System provides a practical and user-friendly tool for secure communication and data protection.</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intuitive graphical user interface (GUI) ensures accessibility for both technical and non-technical users.</a:t>
            </a:r>
          </a:p>
        </p:txBody>
      </p:sp>
      <p:sp>
        <p:nvSpPr>
          <p:cNvPr id="6" name="Footer Placeholder 5"/>
          <p:cNvSpPr>
            <a:spLocks noGrp="1"/>
          </p:cNvSpPr>
          <p:nvPr>
            <p:ph type="ftr" sz="quarter" idx="11"/>
          </p:nvPr>
        </p:nvSpPr>
        <p:spPr/>
        <p:txBody>
          <a:bodyPr/>
          <a:lstStyle/>
          <a:p>
            <a:r>
              <a:rPr lang="en-IN"/>
              <a:t>Title of the Project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873791D-E80F-45A0-8335-C0B2BEA6B232}"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20</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TextBox 6"/>
          <p:cNvSpPr txBox="1"/>
          <p:nvPr/>
        </p:nvSpPr>
        <p:spPr>
          <a:xfrm>
            <a:off x="628650" y="914400"/>
            <a:ext cx="7886700" cy="4524315"/>
          </a:xfrm>
          <a:prstGeom prst="rect">
            <a:avLst/>
          </a:prstGeom>
          <a:noFill/>
        </p:spPr>
        <p:txBody>
          <a:bodyPr wrap="square" rtlCol="0">
            <a:spAutoFit/>
          </a:bodyPr>
          <a:lstStyle/>
          <a:p>
            <a:pPr marL="342900" indent="-342900" algn="just">
              <a:buFont typeface="+mj-lt"/>
              <a:buAutoNum type="arabicPeriod" startAt="7"/>
            </a:pPr>
            <a:r>
              <a:rPr lang="en-IN" b="1" dirty="0">
                <a:latin typeface="Times New Roman" panose="02020603050405020304" pitchFamily="18" charset="0"/>
                <a:cs typeface="Times New Roman" panose="02020603050405020304" pitchFamily="18" charset="0"/>
              </a:rPr>
              <a:t>Testing and Validation Module:</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Ensures the reliability and robustness of the system.</a:t>
            </a: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r>
              <a:rPr lang="en-IN" dirty="0">
                <a:latin typeface="Times New Roman" panose="02020603050405020304" pitchFamily="18" charset="0"/>
                <a:cs typeface="Times New Roman" panose="02020603050405020304" pitchFamily="18" charset="0"/>
              </a:rPr>
              <a:t>:</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Conducts tests for imperceptibility (PSNR and SSIM), embedding capacity, robustness, and computational efficiency.</a:t>
            </a:r>
            <a:endParaRPr lang="en-IN"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Verifies the accuracy of embedding and extraction under different conditions, such as compression, resizing, and noise addition.</a:t>
            </a:r>
            <a:endParaRPr lang="en-IN"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buFont typeface="+mj-lt"/>
              <a:buAutoNum type="arabicPeriod" startAt="8"/>
            </a:pPr>
            <a:r>
              <a:rPr lang="en-IN" b="1" dirty="0">
                <a:latin typeface="Times New Roman" panose="02020603050405020304" pitchFamily="18" charset="0"/>
                <a:cs typeface="Times New Roman" panose="02020603050405020304" pitchFamily="18" charset="0"/>
              </a:rPr>
              <a:t>User Interface Module:</a:t>
            </a:r>
          </a:p>
          <a:p>
            <a:pPr marL="800100" lvl="1"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Provides an interactive and user-friendly interface.</a:t>
            </a:r>
            <a:endParaRPr lang="en-IN"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Functionality</a:t>
            </a:r>
            <a:r>
              <a:rPr lang="en-IN" dirty="0">
                <a:latin typeface="Times New Roman" panose="02020603050405020304" pitchFamily="18" charset="0"/>
                <a:cs typeface="Times New Roman" panose="02020603050405020304" pitchFamily="18" charset="0"/>
              </a:rPr>
              <a:t>:</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users to load images, configure settings, and initiate the encoding or decoding process</a:t>
            </a:r>
            <a:r>
              <a:rPr lang="en-IN" dirty="0">
                <a:latin typeface="Times New Roman" panose="02020603050405020304" pitchFamily="18" charset="0"/>
                <a:cs typeface="Times New Roman" panose="02020603050405020304" pitchFamily="18" charset="0"/>
              </a:rPr>
              <a:t>.</a:t>
            </a:r>
          </a:p>
          <a:p>
            <a:pPr marL="1257300" lvl="2"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Displays error messages for invalid inputs and guides users with troubleshooting tips.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B5F191C-D7D2-437B-ABFF-C7F68D597B22}"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21</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8" name="TextBox 7"/>
          <p:cNvSpPr txBox="1"/>
          <p:nvPr/>
        </p:nvSpPr>
        <p:spPr>
          <a:xfrm>
            <a:off x="628650" y="884903"/>
            <a:ext cx="7886700" cy="5355312"/>
          </a:xfrm>
          <a:prstGeom prst="rect">
            <a:avLst/>
          </a:prstGeom>
          <a:noFill/>
        </p:spPr>
        <p:txBody>
          <a:bodyPr wrap="square" rtlCol="0">
            <a:spAutoFit/>
          </a:bodyPr>
          <a:lstStyle/>
          <a:p>
            <a:pPr marL="342900" indent="-342900" algn="just">
              <a:spcAft>
                <a:spcPts val="10"/>
              </a:spcAft>
              <a:buFont typeface="+mj-lt"/>
              <a:buAutoNum type="arabicPeriod"/>
            </a:pPr>
            <a:r>
              <a:rPr lang="en-IN" b="1" dirty="0">
                <a:latin typeface="Times New Roman" panose="02020603050405020304" pitchFamily="18" charset="0"/>
                <a:cs typeface="Times New Roman" panose="02020603050405020304" pitchFamily="18" charset="0"/>
              </a:rPr>
              <a:t>Imperceptibility Testing:</a:t>
            </a: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quality of the carrier image was assessed before and after embedding hidden data.</a:t>
            </a:r>
            <a:endParaRPr lang="en-IN" dirty="0">
              <a:latin typeface="Times New Roman" panose="02020603050405020304" pitchFamily="18" charset="0"/>
              <a:cs typeface="Times New Roman" panose="02020603050405020304" pitchFamily="18" charset="0"/>
            </a:endParaRP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Metrics such as Peak Signal-to-Noise Ratio (PSNR) and Structural Similarity Index (SSIM) were used to confirm minimal perceptual differences.</a:t>
            </a:r>
            <a:endParaRPr lang="en-IN" dirty="0">
              <a:latin typeface="Times New Roman" panose="02020603050405020304" pitchFamily="18" charset="0"/>
              <a:cs typeface="Times New Roman" panose="02020603050405020304" pitchFamily="18" charset="0"/>
            </a:endParaRP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Consistently high PSNR values above 40dB ensured that the embedded images remained visually indistinguishable from the original.</a:t>
            </a:r>
          </a:p>
          <a:p>
            <a:pPr lvl="1" algn="just">
              <a:spcAft>
                <a:spcPts val="10"/>
              </a:spcAft>
            </a:pPr>
            <a:endParaRPr lang="en-IN" dirty="0">
              <a:latin typeface="Times New Roman" panose="02020603050405020304" pitchFamily="18" charset="0"/>
              <a:cs typeface="Times New Roman" panose="02020603050405020304" pitchFamily="18" charset="0"/>
            </a:endParaRPr>
          </a:p>
          <a:p>
            <a:pPr marL="342900" indent="-342900" algn="just">
              <a:spcAft>
                <a:spcPts val="10"/>
              </a:spcAft>
              <a:buFont typeface="+mj-lt"/>
              <a:buAutoNum type="arabicPeriod"/>
            </a:pPr>
            <a:r>
              <a:rPr lang="en-IN" b="1" dirty="0">
                <a:latin typeface="Times New Roman" panose="02020603050405020304" pitchFamily="18" charset="0"/>
                <a:cs typeface="Times New Roman" panose="02020603050405020304" pitchFamily="18" charset="0"/>
              </a:rPr>
              <a:t>Robustness Testing:</a:t>
            </a: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carrier image was subjected to transformations such as resizing, compression, and noise addition to evaluate the system’s resilience.</a:t>
            </a:r>
          </a:p>
          <a:p>
            <a:pPr lvl="1" algn="just">
              <a:spcAft>
                <a:spcPts val="10"/>
              </a:spcAft>
            </a:pPr>
            <a:endParaRPr lang="en-US" dirty="0">
              <a:latin typeface="Times New Roman" panose="02020603050405020304" pitchFamily="18" charset="0"/>
              <a:cs typeface="Times New Roman" panose="02020603050405020304" pitchFamily="18" charset="0"/>
            </a:endParaRPr>
          </a:p>
          <a:p>
            <a:pPr marL="342900" indent="-342900" algn="just">
              <a:spcAft>
                <a:spcPts val="10"/>
              </a:spcAft>
              <a:buFont typeface="+mj-lt"/>
              <a:buAutoNum type="arabicPeriod"/>
            </a:pPr>
            <a:r>
              <a:rPr lang="en-IN" b="1" dirty="0">
                <a:latin typeface="Times New Roman" panose="02020603050405020304" pitchFamily="18" charset="0"/>
                <a:cs typeface="Times New Roman" panose="02020603050405020304" pitchFamily="18" charset="0"/>
              </a:rPr>
              <a:t>Embedding Capacity Evaluation:</a:t>
            </a:r>
            <a:endParaRPr lang="en-US" b="1" dirty="0">
              <a:latin typeface="Times New Roman" panose="02020603050405020304" pitchFamily="18" charset="0"/>
              <a:cs typeface="Times New Roman" panose="02020603050405020304" pitchFamily="18" charset="0"/>
            </a:endParaRP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ability to embed large amounts of data without visible distortion was tested.</a:t>
            </a: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High-resolution carrier images, particularly in BMP and PNG formats, supported substantial hidden data while maintaining quality.</a:t>
            </a:r>
          </a:p>
          <a:p>
            <a:pPr lvl="1" algn="just">
              <a:spcAft>
                <a:spcPts val="10"/>
              </a:spcAft>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Testing /Performance Evaluation / Results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F910233-9C06-4EDA-B95E-CB4A032185B7}"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22</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11" name="TextBox 10"/>
          <p:cNvSpPr txBox="1"/>
          <p:nvPr/>
        </p:nvSpPr>
        <p:spPr>
          <a:xfrm>
            <a:off x="628649" y="835742"/>
            <a:ext cx="7886700" cy="2862322"/>
          </a:xfrm>
          <a:prstGeom prst="rect">
            <a:avLst/>
          </a:prstGeom>
          <a:noFill/>
        </p:spPr>
        <p:txBody>
          <a:bodyPr wrap="square" rtlCol="0">
            <a:spAutoFit/>
          </a:bodyPr>
          <a:lstStyle/>
          <a:p>
            <a:pPr marL="342900" indent="-342900" algn="just">
              <a:spcAft>
                <a:spcPts val="10"/>
              </a:spcAft>
              <a:buFont typeface="+mj-lt"/>
              <a:buAutoNum type="arabicPeriod" startAt="4"/>
            </a:pPr>
            <a:r>
              <a:rPr lang="en-IN" b="1" dirty="0">
                <a:latin typeface="Times New Roman" panose="02020603050405020304" pitchFamily="18" charset="0"/>
                <a:cs typeface="Times New Roman" panose="02020603050405020304" pitchFamily="18" charset="0"/>
              </a:rPr>
              <a:t>Computational Efficiency Testing:</a:t>
            </a:r>
            <a:endParaRPr lang="en-US" b="1" dirty="0">
              <a:latin typeface="Times New Roman" panose="02020603050405020304" pitchFamily="18" charset="0"/>
              <a:cs typeface="Times New Roman" panose="02020603050405020304" pitchFamily="18" charset="0"/>
            </a:endParaRPr>
          </a:p>
          <a:p>
            <a:pPr marL="742950" lvl="1" indent="-28575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performance was measured in terms of time and resource utilization during both embedding and extraction processes.</a:t>
            </a:r>
          </a:p>
          <a:p>
            <a:pPr lvl="1" algn="just">
              <a:spcAft>
                <a:spcPts val="10"/>
              </a:spcAft>
            </a:pPr>
            <a:endParaRPr lang="en-US" dirty="0">
              <a:latin typeface="Times New Roman" panose="02020603050405020304" pitchFamily="18" charset="0"/>
              <a:cs typeface="Times New Roman" panose="02020603050405020304" pitchFamily="18" charset="0"/>
            </a:endParaRPr>
          </a:p>
          <a:p>
            <a:pPr marL="342900" indent="-342900" algn="just">
              <a:spcAft>
                <a:spcPts val="10"/>
              </a:spcAft>
              <a:buFont typeface="+mj-lt"/>
              <a:buAutoNum type="arabicPeriod" startAt="5"/>
            </a:pPr>
            <a:r>
              <a:rPr lang="en-IN" b="1" dirty="0">
                <a:latin typeface="Times New Roman" panose="02020603050405020304" pitchFamily="18" charset="0"/>
                <a:cs typeface="Times New Roman" panose="02020603050405020304" pitchFamily="18" charset="0"/>
              </a:rPr>
              <a:t>User Acceptance Testing (UAT):</a:t>
            </a: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was tested with end users (technical and non-technical) to evaluate the graphical user interface (GUI) for usability and accessibility</a:t>
            </a:r>
            <a:endParaRPr lang="en-IN" dirty="0">
              <a:latin typeface="Times New Roman" panose="02020603050405020304" pitchFamily="18" charset="0"/>
              <a:cs typeface="Times New Roman" panose="02020603050405020304" pitchFamily="18" charset="0"/>
            </a:endParaRPr>
          </a:p>
          <a:p>
            <a:pPr marL="800100" lvl="1" indent="-342900" algn="just">
              <a:spcAft>
                <a:spcPts val="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found the interface intuitive, with smooth navigation and effective error notifications.</a:t>
            </a:r>
          </a:p>
          <a:p>
            <a:pPr lvl="1" algn="just">
              <a:spcAft>
                <a:spcPts val="10"/>
              </a:spcAft>
            </a:pPr>
            <a:endParaRPr lang="en-US" dirty="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nvGraphicFramePr>
        <p:xfrm>
          <a:off x="628649" y="3610405"/>
          <a:ext cx="7886700" cy="2768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70840">
                <a:tc>
                  <a:txBody>
                    <a:bodyPr/>
                    <a:lstStyle/>
                    <a:p>
                      <a:r>
                        <a:rPr lang="en-US" dirty="0">
                          <a:latin typeface="Times New Roman" panose="02020603050405020304" pitchFamily="18" charset="0"/>
                          <a:cs typeface="Times New Roman" panose="02020603050405020304" pitchFamily="18" charset="0"/>
                        </a:rPr>
                        <a:t>Metrics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dirty="0">
                          <a:latin typeface="Times New Roman" panose="02020603050405020304" pitchFamily="18" charset="0"/>
                          <a:cs typeface="Times New Roman" panose="02020603050405020304" pitchFamily="18" charset="0"/>
                        </a:rPr>
                        <a:t>Imperceptibility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dirty="0">
                          <a:latin typeface="Times New Roman" panose="02020603050405020304" pitchFamily="18" charset="0"/>
                          <a:cs typeface="Times New Roman" panose="02020603050405020304" pitchFamily="18" charset="0"/>
                        </a:rPr>
                        <a:t>Robustness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85%</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dirty="0">
                          <a:latin typeface="Times New Roman" panose="02020603050405020304" pitchFamily="18" charset="0"/>
                          <a:cs typeface="Times New Roman" panose="02020603050405020304" pitchFamily="18" charset="0"/>
                        </a:rPr>
                        <a:t>Embedding Capacity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dirty="0">
                          <a:latin typeface="Times New Roman" panose="02020603050405020304" pitchFamily="18" charset="0"/>
                          <a:cs typeface="Times New Roman" panose="02020603050405020304" pitchFamily="18" charset="0"/>
                        </a:rPr>
                        <a:t>Computational Efficiency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Average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Improved with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40%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dirty="0">
                          <a:latin typeface="Times New Roman" panose="02020603050405020304" pitchFamily="18" charset="0"/>
                          <a:cs typeface="Times New Roman" panose="02020603050405020304" pitchFamily="18" charset="0"/>
                        </a:rPr>
                        <a:t>UAT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Lacks User-friendly Interface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Intuitive GUI for both technical and Non-technical users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6956C1CE-CACE-47FC-90A2-A02E4AD860D2}"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23</a:t>
            </a:fld>
            <a:endParaRPr lang="en-IN"/>
          </a:p>
        </p:txBody>
      </p:sp>
      <p:sp>
        <p:nvSpPr>
          <p:cNvPr id="6" name="Footer Placeholder 5"/>
          <p:cNvSpPr>
            <a:spLocks noGrp="1"/>
          </p:cNvSpPr>
          <p:nvPr>
            <p:ph type="ftr" sz="quarter" idx="11"/>
          </p:nvPr>
        </p:nvSpPr>
        <p:spPr/>
        <p:txBody>
          <a:bodyPr/>
          <a:lstStyle/>
          <a:p>
            <a:r>
              <a:rPr lang="en-IN"/>
              <a:t>Title of the Project</a:t>
            </a:r>
          </a:p>
        </p:txBody>
      </p:sp>
      <p:pic>
        <p:nvPicPr>
          <p:cNvPr id="7" name="Picture 6" descr="img1"/>
          <p:cNvPicPr>
            <a:picLocks noChangeAspect="1"/>
          </p:cNvPicPr>
          <p:nvPr/>
        </p:nvPicPr>
        <p:blipFill>
          <a:blip r:embed="rId2"/>
          <a:stretch>
            <a:fillRect/>
          </a:stretch>
        </p:blipFill>
        <p:spPr>
          <a:xfrm>
            <a:off x="2105660" y="792480"/>
            <a:ext cx="4749800" cy="2324735"/>
          </a:xfrm>
          <a:prstGeom prst="rect">
            <a:avLst/>
          </a:prstGeom>
        </p:spPr>
      </p:pic>
      <p:pic>
        <p:nvPicPr>
          <p:cNvPr id="8" name="Picture 7" descr="img2"/>
          <p:cNvPicPr>
            <a:picLocks noChangeAspect="1"/>
          </p:cNvPicPr>
          <p:nvPr/>
        </p:nvPicPr>
        <p:blipFill>
          <a:blip r:embed="rId3"/>
          <a:stretch>
            <a:fillRect/>
          </a:stretch>
        </p:blipFill>
        <p:spPr>
          <a:xfrm>
            <a:off x="2105660" y="3482975"/>
            <a:ext cx="4749800" cy="2507615"/>
          </a:xfrm>
          <a:prstGeom prst="rect">
            <a:avLst/>
          </a:prstGeom>
        </p:spPr>
      </p:pic>
      <p:sp>
        <p:nvSpPr>
          <p:cNvPr id="4" name="TextBox 3">
            <a:extLst>
              <a:ext uri="{FF2B5EF4-FFF2-40B4-BE49-F238E27FC236}">
                <a16:creationId xmlns:a16="http://schemas.microsoft.com/office/drawing/2014/main" id="{D8B71CF0-6048-FFE0-1716-D1CEECC67EAB}"/>
              </a:ext>
            </a:extLst>
          </p:cNvPr>
          <p:cNvSpPr txBox="1"/>
          <p:nvPr/>
        </p:nvSpPr>
        <p:spPr>
          <a:xfrm>
            <a:off x="3704590" y="3113643"/>
            <a:ext cx="169327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Main Interface</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79F2A7-DDFE-87AD-65E7-91152A08D60C}"/>
              </a:ext>
            </a:extLst>
          </p:cNvPr>
          <p:cNvSpPr txBox="1"/>
          <p:nvPr/>
        </p:nvSpPr>
        <p:spPr>
          <a:xfrm>
            <a:off x="3563251" y="5971430"/>
            <a:ext cx="2057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Encode Interface</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0B8A376-A028-4B2E-948B-5A93DED2192E}"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24</a:t>
            </a:fld>
            <a:endParaRPr lang="en-IN"/>
          </a:p>
        </p:txBody>
      </p:sp>
      <p:sp>
        <p:nvSpPr>
          <p:cNvPr id="6" name="Footer Placeholder 5"/>
          <p:cNvSpPr>
            <a:spLocks noGrp="1"/>
          </p:cNvSpPr>
          <p:nvPr>
            <p:ph type="ftr" sz="quarter" idx="11"/>
          </p:nvPr>
        </p:nvSpPr>
        <p:spPr/>
        <p:txBody>
          <a:bodyPr/>
          <a:lstStyle/>
          <a:p>
            <a:r>
              <a:rPr lang="en-IN"/>
              <a:t>Title of the Project</a:t>
            </a:r>
          </a:p>
        </p:txBody>
      </p:sp>
      <p:pic>
        <p:nvPicPr>
          <p:cNvPr id="7" name="Picture 6" descr="A screenshot of a computer&#10;&#10;AI-generated content may be incorrect.">
            <a:extLst>
              <a:ext uri="{FF2B5EF4-FFF2-40B4-BE49-F238E27FC236}">
                <a16:creationId xmlns:a16="http://schemas.microsoft.com/office/drawing/2014/main" id="{3C725FDD-F167-B844-B040-F24A208A2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741" y="696249"/>
            <a:ext cx="4251210" cy="221271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E44C80C9-296F-F320-F05C-5CC6F8F22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740" y="2908966"/>
            <a:ext cx="4315120" cy="2618187"/>
          </a:xfrm>
          <a:prstGeom prst="rect">
            <a:avLst/>
          </a:prstGeom>
        </p:spPr>
      </p:pic>
      <p:sp>
        <p:nvSpPr>
          <p:cNvPr id="10" name="TextBox 9">
            <a:extLst>
              <a:ext uri="{FF2B5EF4-FFF2-40B4-BE49-F238E27FC236}">
                <a16:creationId xmlns:a16="http://schemas.microsoft.com/office/drawing/2014/main" id="{FF59444C-D28B-8076-0828-9024C2DB5482}"/>
              </a:ext>
            </a:extLst>
          </p:cNvPr>
          <p:cNvSpPr txBox="1"/>
          <p:nvPr/>
        </p:nvSpPr>
        <p:spPr>
          <a:xfrm>
            <a:off x="2672851" y="5572420"/>
            <a:ext cx="368862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Select Carrier and Hidden Images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0B8A376-A028-4B2E-948B-5A93DED2192E}"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25</a:t>
            </a:fld>
            <a:endParaRPr lang="en-IN"/>
          </a:p>
        </p:txBody>
      </p:sp>
      <p:sp>
        <p:nvSpPr>
          <p:cNvPr id="6" name="Footer Placeholder 5"/>
          <p:cNvSpPr>
            <a:spLocks noGrp="1"/>
          </p:cNvSpPr>
          <p:nvPr>
            <p:ph type="ftr" sz="quarter" idx="11"/>
          </p:nvPr>
        </p:nvSpPr>
        <p:spPr/>
        <p:txBody>
          <a:bodyPr/>
          <a:lstStyle/>
          <a:p>
            <a:r>
              <a:rPr lang="en-IN"/>
              <a:t>Title of the Project</a:t>
            </a:r>
          </a:p>
        </p:txBody>
      </p:sp>
      <p:pic>
        <p:nvPicPr>
          <p:cNvPr id="8" name="Picture 7" descr="A screenshot of a computer&#10;&#10;AI-generated content may be incorrect.">
            <a:extLst>
              <a:ext uri="{FF2B5EF4-FFF2-40B4-BE49-F238E27FC236}">
                <a16:creationId xmlns:a16="http://schemas.microsoft.com/office/drawing/2014/main" id="{FCEB7823-6C02-64D0-1B0D-7FFE0801E3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0245" y="1163584"/>
            <a:ext cx="4414684" cy="1463167"/>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FCA60A92-70C2-D666-BCA6-83EB53FA63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1082" y="3000514"/>
            <a:ext cx="4572000" cy="2461471"/>
          </a:xfrm>
          <a:prstGeom prst="rect">
            <a:avLst/>
          </a:prstGeom>
        </p:spPr>
      </p:pic>
      <p:sp>
        <p:nvSpPr>
          <p:cNvPr id="12" name="TextBox 11">
            <a:extLst>
              <a:ext uri="{FF2B5EF4-FFF2-40B4-BE49-F238E27FC236}">
                <a16:creationId xmlns:a16="http://schemas.microsoft.com/office/drawing/2014/main" id="{CD242A6F-3270-CE82-5C43-A117D2AB5006}"/>
              </a:ext>
            </a:extLst>
          </p:cNvPr>
          <p:cNvSpPr txBox="1"/>
          <p:nvPr/>
        </p:nvSpPr>
        <p:spPr>
          <a:xfrm>
            <a:off x="2105947" y="5651082"/>
            <a:ext cx="598600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Successfully Embedded images and saved Encoded image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670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0B8A376-A028-4B2E-948B-5A93DED2192E}"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26</a:t>
            </a:fld>
            <a:endParaRPr lang="en-IN"/>
          </a:p>
        </p:txBody>
      </p:sp>
      <p:sp>
        <p:nvSpPr>
          <p:cNvPr id="6" name="Footer Placeholder 5"/>
          <p:cNvSpPr>
            <a:spLocks noGrp="1"/>
          </p:cNvSpPr>
          <p:nvPr>
            <p:ph type="ftr" sz="quarter" idx="11"/>
          </p:nvPr>
        </p:nvSpPr>
        <p:spPr/>
        <p:txBody>
          <a:bodyPr/>
          <a:lstStyle/>
          <a:p>
            <a:r>
              <a:rPr lang="en-IN"/>
              <a:t>Title of the Project</a:t>
            </a:r>
          </a:p>
        </p:txBody>
      </p:sp>
      <p:pic>
        <p:nvPicPr>
          <p:cNvPr id="7" name="Picture 6" descr="A screenshot of a computer&#10;&#10;AI-generated content may be incorrect.">
            <a:extLst>
              <a:ext uri="{FF2B5EF4-FFF2-40B4-BE49-F238E27FC236}">
                <a16:creationId xmlns:a16="http://schemas.microsoft.com/office/drawing/2014/main" id="{AD666A50-DC4E-4D9B-3DD4-C3F923D53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716" y="696249"/>
            <a:ext cx="4118567" cy="2400912"/>
          </a:xfrm>
          <a:prstGeom prst="rect">
            <a:avLst/>
          </a:prstGeom>
        </p:spPr>
      </p:pic>
      <p:pic>
        <p:nvPicPr>
          <p:cNvPr id="10" name="Picture 9" descr="A screenshot of a computer error message&#10;&#10;AI-generated content may be incorrect.">
            <a:extLst>
              <a:ext uri="{FF2B5EF4-FFF2-40B4-BE49-F238E27FC236}">
                <a16:creationId xmlns:a16="http://schemas.microsoft.com/office/drawing/2014/main" id="{5441FC7C-E793-5FB2-1F5C-08DB3CB66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4" y="3830279"/>
            <a:ext cx="2862523" cy="1792954"/>
          </a:xfrm>
          <a:prstGeom prst="rect">
            <a:avLst/>
          </a:prstGeom>
        </p:spPr>
      </p:pic>
      <p:pic>
        <p:nvPicPr>
          <p:cNvPr id="13" name="Picture 12" descr="A screenshot of a computer error&#10;&#10;AI-generated content may be incorrect.">
            <a:extLst>
              <a:ext uri="{FF2B5EF4-FFF2-40B4-BE49-F238E27FC236}">
                <a16:creationId xmlns:a16="http://schemas.microsoft.com/office/drawing/2014/main" id="{ABF654AF-E544-513B-8D79-92A19FFF90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845" y="3830279"/>
            <a:ext cx="3336210" cy="1877272"/>
          </a:xfrm>
          <a:prstGeom prst="rect">
            <a:avLst/>
          </a:prstGeom>
        </p:spPr>
      </p:pic>
      <p:sp>
        <p:nvSpPr>
          <p:cNvPr id="14" name="TextBox 13">
            <a:extLst>
              <a:ext uri="{FF2B5EF4-FFF2-40B4-BE49-F238E27FC236}">
                <a16:creationId xmlns:a16="http://schemas.microsoft.com/office/drawing/2014/main" id="{73FE8856-5059-6819-8E73-65F1884CFDF3}"/>
              </a:ext>
            </a:extLst>
          </p:cNvPr>
          <p:cNvSpPr txBox="1"/>
          <p:nvPr/>
        </p:nvSpPr>
        <p:spPr>
          <a:xfrm>
            <a:off x="3451123" y="3181479"/>
            <a:ext cx="232041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Decoding Interface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470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0B8A376-A028-4B2E-948B-5A93DED2192E}"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27</a:t>
            </a:fld>
            <a:endParaRPr lang="en-IN"/>
          </a:p>
        </p:txBody>
      </p:sp>
      <p:sp>
        <p:nvSpPr>
          <p:cNvPr id="6" name="Footer Placeholder 5"/>
          <p:cNvSpPr>
            <a:spLocks noGrp="1"/>
          </p:cNvSpPr>
          <p:nvPr>
            <p:ph type="ftr" sz="quarter" idx="11"/>
          </p:nvPr>
        </p:nvSpPr>
        <p:spPr/>
        <p:txBody>
          <a:bodyPr/>
          <a:lstStyle/>
          <a:p>
            <a:r>
              <a:rPr lang="en-IN"/>
              <a:t>Title of the Project</a:t>
            </a:r>
          </a:p>
        </p:txBody>
      </p:sp>
      <p:pic>
        <p:nvPicPr>
          <p:cNvPr id="8" name="Picture 7" descr="A screenshot of a computer error&#10;&#10;AI-generated content may be incorrect.">
            <a:extLst>
              <a:ext uri="{FF2B5EF4-FFF2-40B4-BE49-F238E27FC236}">
                <a16:creationId xmlns:a16="http://schemas.microsoft.com/office/drawing/2014/main" id="{32CBC52C-3633-71C3-A185-F81FC5D6AF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70" y="765009"/>
            <a:ext cx="3241926" cy="1863859"/>
          </a:xfrm>
          <a:prstGeom prst="rect">
            <a:avLst/>
          </a:prstGeom>
        </p:spPr>
      </p:pic>
      <p:pic>
        <p:nvPicPr>
          <p:cNvPr id="11" name="Picture 10" descr="A screenshot of a computer error&#10;&#10;AI-generated content may be incorrect.">
            <a:extLst>
              <a:ext uri="{FF2B5EF4-FFF2-40B4-BE49-F238E27FC236}">
                <a16:creationId xmlns:a16="http://schemas.microsoft.com/office/drawing/2014/main" id="{D25ECE43-9A04-7F4D-2D3F-653A13590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306" y="765009"/>
            <a:ext cx="3241926" cy="1877944"/>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4DD10302-F973-416A-36EB-9C1F7EA499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57350" y="2745042"/>
            <a:ext cx="5587337" cy="2968181"/>
          </a:xfrm>
          <a:prstGeom prst="rect">
            <a:avLst/>
          </a:prstGeom>
        </p:spPr>
      </p:pic>
      <p:sp>
        <p:nvSpPr>
          <p:cNvPr id="15" name="TextBox 14">
            <a:extLst>
              <a:ext uri="{FF2B5EF4-FFF2-40B4-BE49-F238E27FC236}">
                <a16:creationId xmlns:a16="http://schemas.microsoft.com/office/drawing/2014/main" id="{68B569A8-342B-BE31-AE19-5D8CFC2100ED}"/>
              </a:ext>
            </a:extLst>
          </p:cNvPr>
          <p:cNvSpPr txBox="1"/>
          <p:nvPr/>
        </p:nvSpPr>
        <p:spPr>
          <a:xfrm>
            <a:off x="2440321" y="5815312"/>
            <a:ext cx="402139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Successfully extract images and Saved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72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0B8A376-A028-4B2E-948B-5A93DED2192E}"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28</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15" name="TextBox 14">
            <a:extLst>
              <a:ext uri="{FF2B5EF4-FFF2-40B4-BE49-F238E27FC236}">
                <a16:creationId xmlns:a16="http://schemas.microsoft.com/office/drawing/2014/main" id="{68B569A8-342B-BE31-AE19-5D8CFC2100ED}"/>
              </a:ext>
            </a:extLst>
          </p:cNvPr>
          <p:cNvSpPr txBox="1"/>
          <p:nvPr/>
        </p:nvSpPr>
        <p:spPr>
          <a:xfrm>
            <a:off x="1474839" y="5815312"/>
            <a:ext cx="672526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PSNR, MSE and Accuracy for original image and decoded images</a:t>
            </a:r>
            <a:endParaRPr lang="en-IN" b="1" dirty="0">
              <a:latin typeface="Times New Roman" panose="02020603050405020304" pitchFamily="18" charset="0"/>
              <a:cs typeface="Times New Roman" panose="02020603050405020304" pitchFamily="18" charset="0"/>
            </a:endParaRPr>
          </a:p>
        </p:txBody>
      </p:sp>
      <p:pic>
        <p:nvPicPr>
          <p:cNvPr id="7" name="Picture 6" descr="A black background with white text&#10;&#10;AI-generated content may be incorrect.">
            <a:extLst>
              <a:ext uri="{FF2B5EF4-FFF2-40B4-BE49-F238E27FC236}">
                <a16:creationId xmlns:a16="http://schemas.microsoft.com/office/drawing/2014/main" id="{81F46D82-BEBB-5610-3809-0F855EF5F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764" y="1191767"/>
            <a:ext cx="3186225" cy="1556355"/>
          </a:xfrm>
          <a:prstGeom prst="rect">
            <a:avLst/>
          </a:prstGeom>
        </p:spPr>
      </p:pic>
      <p:pic>
        <p:nvPicPr>
          <p:cNvPr id="10" name="Picture 9" descr="A black background with white text&#10;&#10;AI-generated content may be incorrect.">
            <a:extLst>
              <a:ext uri="{FF2B5EF4-FFF2-40B4-BE49-F238E27FC236}">
                <a16:creationId xmlns:a16="http://schemas.microsoft.com/office/drawing/2014/main" id="{91C9FEA8-3FDE-44ED-5D94-F6FAE7E43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8825" y="4013703"/>
            <a:ext cx="3186225" cy="1504530"/>
          </a:xfrm>
          <a:prstGeom prst="rect">
            <a:avLst/>
          </a:prstGeom>
        </p:spPr>
      </p:pic>
      <p:sp>
        <p:nvSpPr>
          <p:cNvPr id="12" name="TextBox 11">
            <a:extLst>
              <a:ext uri="{FF2B5EF4-FFF2-40B4-BE49-F238E27FC236}">
                <a16:creationId xmlns:a16="http://schemas.microsoft.com/office/drawing/2014/main" id="{0AE002B7-9437-B242-F662-593D427C99B0}"/>
              </a:ext>
            </a:extLst>
          </p:cNvPr>
          <p:cNvSpPr txBox="1"/>
          <p:nvPr/>
        </p:nvSpPr>
        <p:spPr>
          <a:xfrm>
            <a:off x="1474838" y="2831690"/>
            <a:ext cx="67252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PSNR, MSE and Accuracy for original image and encoded image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67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663" y="215004"/>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6DFA34F-4ABB-49E2-B705-EBED4503D36D}"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29</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7" name="TextBox 6"/>
          <p:cNvSpPr txBox="1"/>
          <p:nvPr/>
        </p:nvSpPr>
        <p:spPr>
          <a:xfrm>
            <a:off x="628650" y="1022555"/>
            <a:ext cx="788670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LSB-based steganography system developed in this project provides a robust, efficient, and secure solution for hiding and retrieving data within digital images.</a:t>
            </a:r>
          </a:p>
          <a:p>
            <a:pPr marL="285750" indent="-285750" algn="just">
              <a:buFont typeface="Arial" panose="020B0604020202020204" pitchFamily="34" charset="0"/>
              <a:buChar char="•"/>
            </a:pPr>
            <a:r>
              <a:rPr lang="en-US" dirty="0"/>
              <a:t>By leveraging Least Significant Bit (LSB) encoding, the system ensures minimal distortion to the carrier image, maintaining its visual integrity while embedding significant amounts of hidden data.</a:t>
            </a:r>
          </a:p>
          <a:p>
            <a:pPr marL="285750" indent="-285750" algn="just">
              <a:buFont typeface="Arial" panose="020B0604020202020204" pitchFamily="34" charset="0"/>
              <a:buChar char="•"/>
            </a:pPr>
            <a:r>
              <a:rPr lang="en-US" dirty="0"/>
              <a:t>Innovative features such as error correction, metadata integration, and support for high-resolution images enhance its robustness and accuracy, enabling the system to withstand transformations like compression, resizing, and noise addition.</a:t>
            </a:r>
          </a:p>
          <a:p>
            <a:pPr marL="285750" indent="-285750" algn="just">
              <a:buFont typeface="Arial" panose="020B0604020202020204" pitchFamily="34" charset="0"/>
              <a:buChar char="•"/>
            </a:pPr>
            <a:r>
              <a:rPr lang="en-US" dirty="0"/>
              <a:t>The user-friendly graphical interface ensures accessibility for both technical and non-technical users, while the system’s computational efficiency supports real-time applications such as secure communication and data protection</a:t>
            </a:r>
          </a:p>
          <a:p>
            <a:pPr marL="285750" indent="-285750" algn="just">
              <a:buFont typeface="Arial" panose="020B0604020202020204" pitchFamily="34" charset="0"/>
              <a:buChar char="•"/>
            </a:pPr>
            <a:r>
              <a:rPr lang="en-US" dirty="0"/>
              <a:t>This project demonstrates the potential of steganography in advancing secure data hiding technologies and provides a strong foundation for future enhancements, such as embedding multiple images or incorporating encryption for added security.</a:t>
            </a:r>
          </a:p>
          <a:p>
            <a:pPr marL="285750" indent="-285750">
              <a:buFont typeface="Arial" panose="020B0604020202020204" pitchFamily="34" charset="0"/>
              <a:buChar cha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C977F947-1F31-4877-9EB8-5993283EF907}" type="datetime1">
              <a:rPr lang="en-IN" smtClean="0"/>
              <a:t>28-03-2025</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5" name="TextBox 4"/>
          <p:cNvSpPr txBox="1"/>
          <p:nvPr/>
        </p:nvSpPr>
        <p:spPr>
          <a:xfrm>
            <a:off x="628650" y="955753"/>
            <a:ext cx="7886700" cy="5078313"/>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today’s digital era, safeguarding sensitive information is critical due to increasing data breaches and cyber threats.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Steganography offers a secure method by embedding data within digital media, making it invisible to unauthorized access.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utilizes Least Significant Bit (LSB)-based steganography to hide data within carrier images while preserving their visual quality.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Innovative features such as error-correction codes and metadata integration enhance robustness and accuracy.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supports customizable embedding modes for adaptability and offers a user-friendly interface.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up to 40% faster processing, it is suitable for real-time applications like secure communication.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Comprehensive testing confirms its effectiveness, reliability, and practicality for real-world use cases.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versatility in handling diverse image formats like BMP and PNG adds to its practicality and it is designed for scalability, the system offers potential for future enhancements like cross-platform compatibility and multi-layered security.</a:t>
            </a:r>
            <a:endParaRPr lang="en-IN"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IN"/>
              <a:t>Title of the Project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A6798E70-03A1-4AA1-BF71-CCAF0465237F}"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30</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7" name="TextBox 6"/>
          <p:cNvSpPr txBox="1"/>
          <p:nvPr/>
        </p:nvSpPr>
        <p:spPr>
          <a:xfrm>
            <a:off x="628650" y="955877"/>
            <a:ext cx="7886700" cy="5078313"/>
          </a:xfrm>
          <a:prstGeom prst="rect">
            <a:avLst/>
          </a:prstGeom>
          <a:noFill/>
        </p:spPr>
        <p:txBody>
          <a:bodyPr wrap="square" rtlCol="0">
            <a:spAutoFit/>
          </a:bodyPr>
          <a:lstStyle/>
          <a:p>
            <a:pPr marL="342900" indent="-342900" algn="just">
              <a:buFont typeface="+mj-lt"/>
              <a:buAutoNum type="arabicPeriod"/>
            </a:pPr>
            <a:r>
              <a:rPr lang="en-IN" b="1" dirty="0"/>
              <a:t>Integration of Advanced Encryption: </a:t>
            </a:r>
            <a:r>
              <a:rPr lang="en-US" dirty="0"/>
              <a:t>Incorporate encryption algorithms such as AES or RSA to secure the hidden data before embedding, providing an additional layer of protection against unauthorized access.</a:t>
            </a:r>
          </a:p>
          <a:p>
            <a:pPr marL="342900" indent="-342900" algn="just">
              <a:buFont typeface="+mj-lt"/>
              <a:buAutoNum type="arabicPeriod"/>
            </a:pPr>
            <a:r>
              <a:rPr lang="en-IN" b="1" dirty="0"/>
              <a:t>Dynamic Embedding Techniques:</a:t>
            </a:r>
            <a:r>
              <a:rPr lang="en-US" b="1" dirty="0"/>
              <a:t> </a:t>
            </a:r>
            <a:r>
              <a:rPr lang="en-US" dirty="0"/>
              <a:t>Develop adaptive algorithms that dynamically select optimal bits for embedding, improving imperceptibility and resilience against various transformations.</a:t>
            </a:r>
          </a:p>
          <a:p>
            <a:pPr marL="342900" indent="-342900" algn="just">
              <a:buFont typeface="+mj-lt"/>
              <a:buAutoNum type="arabicPeriod"/>
            </a:pPr>
            <a:r>
              <a:rPr lang="en-IN" b="1" dirty="0"/>
              <a:t>Mobile and Cloud-Based Integration</a:t>
            </a:r>
            <a:r>
              <a:rPr lang="en-IN" dirty="0"/>
              <a:t>:</a:t>
            </a:r>
            <a:r>
              <a:rPr lang="en-US" dirty="0"/>
              <a:t> Develop a mobile application or cloud-based platform for users to access the system remotely, enabling real-time secure data embedding and retrieval.</a:t>
            </a:r>
          </a:p>
          <a:p>
            <a:pPr marL="342900" indent="-342900" algn="just">
              <a:buFont typeface="+mj-lt"/>
              <a:buAutoNum type="arabicPeriod"/>
            </a:pPr>
            <a:r>
              <a:rPr lang="en-IN" b="1" dirty="0"/>
              <a:t>Real-Time Video Steganography:</a:t>
            </a:r>
            <a:r>
              <a:rPr lang="en-US" b="1" dirty="0"/>
              <a:t> </a:t>
            </a:r>
            <a:r>
              <a:rPr lang="en-US" dirty="0"/>
              <a:t>Expand the system to handle video files, allowing the embedding of hidden data in frames of a video stream, opening up new applications in secure multimedia communication.</a:t>
            </a:r>
          </a:p>
          <a:p>
            <a:pPr marL="342900" indent="-342900" algn="just">
              <a:buFont typeface="+mj-lt"/>
              <a:buAutoNum type="arabicPeriod"/>
            </a:pPr>
            <a:r>
              <a:rPr lang="en-IN" b="1" dirty="0"/>
              <a:t>Artificial Intelligence for Embedding Optimization:</a:t>
            </a:r>
            <a:r>
              <a:rPr lang="en-US" b="1" dirty="0"/>
              <a:t> </a:t>
            </a:r>
            <a:r>
              <a:rPr lang="en-US" dirty="0"/>
              <a:t>Utilize AI-based models to optimize embedding processes, improving efficiency and ensuring better imperceptibility and robustness.</a:t>
            </a:r>
          </a:p>
          <a:p>
            <a:pPr marL="342900" indent="-342900" algn="just">
              <a:buFont typeface="+mj-lt"/>
              <a:buAutoNum type="arabicPeriod"/>
            </a:pPr>
            <a:r>
              <a:rPr lang="en-US" b="1" dirty="0"/>
              <a:t>Support for Additional File Formats: </a:t>
            </a:r>
            <a:r>
              <a:rPr lang="en-US" dirty="0"/>
              <a:t>Extend compatibility to include more carrier formats, such as JPEG and TIFF, to enhance versatility while preserving image quality.</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9CF59E33-DD9E-4B35-956E-F9289B843811}" type="datetime1">
              <a:rPr lang="en-IN" smtClean="0"/>
              <a:t>28-03-2025</a:t>
            </a:fld>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31</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8" name="TextBox 7"/>
          <p:cNvSpPr txBox="1"/>
          <p:nvPr/>
        </p:nvSpPr>
        <p:spPr>
          <a:xfrm>
            <a:off x="628650" y="696249"/>
            <a:ext cx="7886700" cy="5632311"/>
          </a:xfrm>
          <a:prstGeom prst="rect">
            <a:avLst/>
          </a:prstGeom>
          <a:noFill/>
        </p:spPr>
        <p:txBody>
          <a:bodyPr wrap="square" rtlCol="0">
            <a:spAutoFit/>
          </a:bodyPr>
          <a:lstStyle/>
          <a:p>
            <a:pPr marL="342900" indent="-342900" algn="just">
              <a:buFont typeface="+mj-lt"/>
              <a:buAutoNum type="arabicPeriod"/>
            </a:pPr>
            <a:r>
              <a:rPr lang="en-US" sz="1800" dirty="0" err="1">
                <a:latin typeface="Times New Roman" panose="02020603050405020304" pitchFamily="18" charset="0"/>
                <a:cs typeface="Times New Roman" panose="02020603050405020304" pitchFamily="18" charset="0"/>
              </a:rPr>
              <a:t>JiaWei</a:t>
            </a:r>
            <a:r>
              <a:rPr lang="en-US" sz="1800" dirty="0">
                <a:latin typeface="Times New Roman" panose="02020603050405020304" pitchFamily="18" charset="0"/>
                <a:cs typeface="Times New Roman" panose="02020603050405020304" pitchFamily="18" charset="0"/>
              </a:rPr>
              <a:t> Hu ,</a:t>
            </a:r>
            <a:r>
              <a:rPr lang="en-US" dirty="0">
                <a:latin typeface="Times New Roman" panose="02020603050405020304" pitchFamily="18" charset="0"/>
                <a:cs typeface="Times New Roman" panose="02020603050405020304" pitchFamily="18" charset="0"/>
              </a:rPr>
              <a:t>“Image Steganography based on improved LSB algorithm” in *</a:t>
            </a:r>
            <a:r>
              <a:rPr lang="en-US" sz="1800" b="0" i="0" u="none" strike="noStrike" baseline="0" dirty="0">
                <a:latin typeface="Times New Roman" panose="02020603050405020304" pitchFamily="18" charset="0"/>
                <a:cs typeface="Times New Roman" panose="02020603050405020304" pitchFamily="18" charset="0"/>
              </a:rPr>
              <a:t>2024 39th Youth Academic Annual Conference of Chinese Association of Automation (YAC)*, Wuhan , China, 2024. </a:t>
            </a:r>
            <a:r>
              <a:rPr lang="en-IN" sz="1800" b="0" i="0" u="none" strike="noStrike" baseline="0" dirty="0">
                <a:latin typeface="Times New Roman" panose="02020603050405020304" pitchFamily="18" charset="0"/>
                <a:cs typeface="Times New Roman" panose="02020603050405020304" pitchFamily="18" charset="0"/>
              </a:rPr>
              <a:t>DOI: 10.1109/YAC63405.2024.10598763</a:t>
            </a:r>
          </a:p>
          <a:p>
            <a:pPr marL="342900" indent="-342900" algn="just">
              <a:buFont typeface="+mj-lt"/>
              <a:buAutoNum type="arabicPeriod"/>
            </a:pPr>
            <a:r>
              <a:rPr lang="en-IN" sz="1800" b="0" i="0" u="none" strike="noStrike" kern="1200" baseline="0" dirty="0" err="1">
                <a:solidFill>
                  <a:schemeClr val="dk1"/>
                </a:solidFill>
                <a:latin typeface="Times New Roman" panose="02020603050405020304" pitchFamily="18" charset="0"/>
                <a:cs typeface="Times New Roman" panose="02020603050405020304" pitchFamily="18" charset="0"/>
              </a:rPr>
              <a:t>Vaibhavi</a:t>
            </a:r>
            <a:r>
              <a:rPr lang="en-IN" sz="1800" b="0" i="0" u="none" strike="noStrike" kern="1200" baseline="0" dirty="0">
                <a:solidFill>
                  <a:schemeClr val="dk1"/>
                </a:solidFill>
                <a:latin typeface="Times New Roman" panose="02020603050405020304" pitchFamily="18" charset="0"/>
                <a:cs typeface="Times New Roman" panose="02020603050405020304" pitchFamily="18" charset="0"/>
              </a:rPr>
              <a:t> Sushil , Dr Shashank Srivastav </a:t>
            </a:r>
            <a:r>
              <a:rPr lang="en-IN" kern="1200" dirty="0">
                <a:solidFill>
                  <a:schemeClr val="dk1"/>
                </a:solidFill>
                <a:latin typeface="Times New Roman" panose="02020603050405020304" pitchFamily="18" charset="0"/>
                <a:cs typeface="Times New Roman" panose="02020603050405020304" pitchFamily="18" charset="0"/>
              </a:rPr>
              <a:t>,”</a:t>
            </a:r>
            <a:r>
              <a:rPr lang="en-US" sz="1800" b="0" dirty="0">
                <a:solidFill>
                  <a:schemeClr val="tx1"/>
                </a:solidFill>
                <a:latin typeface="Times New Roman" panose="02020603050405020304" pitchFamily="18" charset="0"/>
                <a:cs typeface="Times New Roman" panose="02020603050405020304" pitchFamily="18" charset="0"/>
              </a:rPr>
              <a:t> A Data Safety Approach Based on Image Steganography </a:t>
            </a:r>
            <a:r>
              <a:rPr lang="en-IN" kern="1200" dirty="0">
                <a:solidFill>
                  <a:schemeClr val="dk1"/>
                </a:solidFill>
                <a:latin typeface="Times New Roman" panose="02020603050405020304" pitchFamily="18" charset="0"/>
                <a:cs typeface="Times New Roman" panose="02020603050405020304" pitchFamily="18" charset="0"/>
              </a:rPr>
              <a:t>” in *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2023 International Conference on IoT, Communication and Automation Technology (ICICAT) </a:t>
            </a:r>
            <a:r>
              <a:rPr lang="en-IN" kern="1200" dirty="0">
                <a:solidFill>
                  <a:schemeClr val="dk1"/>
                </a:solidFill>
                <a:latin typeface="Times New Roman" panose="02020603050405020304" pitchFamily="18" charset="0"/>
                <a:cs typeface="Times New Roman" panose="02020603050405020304" pitchFamily="18" charset="0"/>
              </a:rPr>
              <a:t>*, 2023.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DOI: 10.1109/ICICAT57735.2023.10263742 </a:t>
            </a:r>
          </a:p>
          <a:p>
            <a:pPr marL="342900" indent="-342900" algn="just">
              <a:buFont typeface="+mj-lt"/>
              <a:buAutoNum type="arabicPeriod"/>
            </a:pPr>
            <a:r>
              <a:rPr lang="en-US" sz="1800" b="0" dirty="0">
                <a:solidFill>
                  <a:schemeClr val="tx1"/>
                </a:solidFill>
                <a:latin typeface="Times New Roman" panose="02020603050405020304" pitchFamily="18" charset="0"/>
                <a:cs typeface="Times New Roman" panose="02020603050405020304" pitchFamily="18" charset="0"/>
              </a:rPr>
              <a:t>Manoj Kumar Sharma, Nidhi Bansal, Suraj Malik, Gaurav Kumar, Archana Jain </a:t>
            </a:r>
            <a:r>
              <a:rPr lang="en-IN" dirty="0">
                <a:solidFill>
                  <a:srgbClr val="000000"/>
                </a:solidFill>
                <a:latin typeface="Times New Roman" panose="02020603050405020304" pitchFamily="18" charset="0"/>
                <a:cs typeface="Times New Roman" panose="02020603050405020304" pitchFamily="18" charset="0"/>
              </a:rPr>
              <a:t>, “</a:t>
            </a:r>
            <a:r>
              <a:rPr lang="en-US" sz="1800" b="0" dirty="0">
                <a:solidFill>
                  <a:schemeClr val="tx1"/>
                </a:solidFill>
                <a:latin typeface="Times New Roman" panose="02020603050405020304" pitchFamily="18" charset="0"/>
                <a:cs typeface="Times New Roman" panose="02020603050405020304" pitchFamily="18" charset="0"/>
              </a:rPr>
              <a:t>A New Method of Image Steganography Technique Based on Fingerprint with </a:t>
            </a:r>
            <a:r>
              <a:rPr lang="en-US" sz="1800" b="0" dirty="0" err="1">
                <a:solidFill>
                  <a:schemeClr val="tx1"/>
                </a:solidFill>
                <a:latin typeface="Times New Roman" panose="02020603050405020304" pitchFamily="18" charset="0"/>
                <a:cs typeface="Times New Roman" panose="02020603050405020304" pitchFamily="18" charset="0"/>
              </a:rPr>
              <a:t>Qr</a:t>
            </a:r>
            <a:r>
              <a:rPr lang="en-US" sz="1800" b="0" dirty="0">
                <a:solidFill>
                  <a:schemeClr val="tx1"/>
                </a:solidFill>
                <a:latin typeface="Times New Roman" panose="02020603050405020304" pitchFamily="18" charset="0"/>
                <a:cs typeface="Times New Roman" panose="02020603050405020304" pitchFamily="18" charset="0"/>
              </a:rPr>
              <a:t>-Code Using Watermarking Technique </a:t>
            </a:r>
            <a:r>
              <a:rPr lang="en-IN" dirty="0">
                <a:solidFill>
                  <a:srgbClr val="000000"/>
                </a:solidFill>
                <a:latin typeface="Times New Roman" panose="02020603050405020304" pitchFamily="18" charset="0"/>
                <a:cs typeface="Times New Roman" panose="02020603050405020304" pitchFamily="18" charset="0"/>
              </a:rPr>
              <a:t>” in * </a:t>
            </a:r>
            <a:r>
              <a:rPr lang="en-US" sz="1800" i="0" u="none" strike="noStrike" baseline="0" dirty="0">
                <a:latin typeface="Times New Roman" panose="02020603050405020304" pitchFamily="18" charset="0"/>
                <a:cs typeface="Times New Roman" panose="02020603050405020304" pitchFamily="18" charset="0"/>
              </a:rPr>
              <a:t>2023 3rd International Conference on Advancement in Electronics &amp; Communication Engineering (AECE) </a:t>
            </a:r>
            <a:r>
              <a:rPr lang="en-IN" dirty="0">
                <a:solidFill>
                  <a:srgbClr val="000000"/>
                </a:solidFill>
                <a:latin typeface="Times New Roman" panose="02020603050405020304" pitchFamily="18" charset="0"/>
                <a:cs typeface="Times New Roman" panose="02020603050405020304" pitchFamily="18" charset="0"/>
              </a:rPr>
              <a:t>*, 2023. </a:t>
            </a:r>
            <a:r>
              <a:rPr lang="en-IN" sz="1800" b="0" i="0" u="none" strike="noStrike" baseline="0" dirty="0">
                <a:latin typeface="Times New Roman" panose="02020603050405020304" pitchFamily="18" charset="0"/>
                <a:cs typeface="Times New Roman" panose="02020603050405020304" pitchFamily="18" charset="0"/>
              </a:rPr>
              <a:t>DOI: 10.1109/AECE59614.2023.10428537</a:t>
            </a:r>
          </a:p>
          <a:p>
            <a:pPr marL="342900" indent="-342900" algn="just">
              <a:buFont typeface="+mj-lt"/>
              <a:buAutoNum type="arabicPeriod"/>
            </a:pPr>
            <a:r>
              <a:rPr lang="en-IN" sz="1800" b="0" kern="1200" dirty="0">
                <a:solidFill>
                  <a:schemeClr val="tx1"/>
                </a:solidFill>
                <a:effectLst/>
                <a:latin typeface="Times New Roman" panose="02020603050405020304" pitchFamily="18" charset="0"/>
                <a:cs typeface="Times New Roman" panose="02020603050405020304" pitchFamily="18" charset="0"/>
              </a:rPr>
              <a:t>Muhammad Adman Aslam, Muhammed Rashid, Farooque Azam, Muhammad Abbas, </a:t>
            </a:r>
            <a:r>
              <a:rPr lang="en-IN" sz="1800" b="0" kern="1200" dirty="0" err="1">
                <a:solidFill>
                  <a:schemeClr val="tx1"/>
                </a:solidFill>
                <a:effectLst/>
                <a:latin typeface="Times New Roman" panose="02020603050405020304" pitchFamily="18" charset="0"/>
                <a:cs typeface="Times New Roman" panose="02020603050405020304" pitchFamily="18" charset="0"/>
              </a:rPr>
              <a:t>Yawrar</a:t>
            </a:r>
            <a:r>
              <a:rPr lang="en-IN" sz="1800" b="0" kern="1200" dirty="0">
                <a:solidFill>
                  <a:schemeClr val="tx1"/>
                </a:solidFill>
                <a:effectLst/>
                <a:latin typeface="Times New Roman" panose="02020603050405020304" pitchFamily="18" charset="0"/>
                <a:cs typeface="Times New Roman" panose="02020603050405020304" pitchFamily="18" charset="0"/>
              </a:rPr>
              <a:t> Rasheed, Saud S Alotaibi, Muhammed Waseem Anwar </a:t>
            </a:r>
            <a:r>
              <a:rPr lang="en-IN" kern="1200" dirty="0">
                <a:solidFill>
                  <a:schemeClr val="tx1"/>
                </a:solidFill>
                <a:effectLst/>
                <a:latin typeface="Times New Roman" panose="02020603050405020304" pitchFamily="18" charset="0"/>
                <a:cs typeface="Times New Roman" panose="02020603050405020304" pitchFamily="18" charset="0"/>
              </a:rPr>
              <a:t>, “</a:t>
            </a:r>
            <a:r>
              <a:rPr lang="en-US" sz="1800" b="0" dirty="0">
                <a:solidFill>
                  <a:schemeClr val="tx1"/>
                </a:solidFill>
                <a:latin typeface="Times New Roman" panose="02020603050405020304" pitchFamily="18" charset="0"/>
                <a:cs typeface="Times New Roman" panose="02020603050405020304" pitchFamily="18" charset="0"/>
              </a:rPr>
              <a:t>Image Steganography using Least Significant Bit (LSB) </a:t>
            </a:r>
            <a:r>
              <a:rPr lang="en-IN" kern="1200" dirty="0">
                <a:solidFill>
                  <a:schemeClr val="tx1"/>
                </a:solidFill>
                <a:effectLst/>
                <a:latin typeface="Times New Roman" panose="02020603050405020304" pitchFamily="18" charset="0"/>
                <a:cs typeface="Times New Roman" panose="02020603050405020304" pitchFamily="18" charset="0"/>
              </a:rPr>
              <a:t>” in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2022 2nd International Conference on Computing and Information Technology (ICCIT) *, January 2022.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DOI: 10.1109/ICCIT52419.2022.9711628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endParaRPr lang="en-IN" dirty="0">
              <a:solidFill>
                <a:srgbClr val="000000"/>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800" b="0" i="0" u="none" strike="noStrike" kern="1200" baseline="0" dirty="0">
                <a:solidFill>
                  <a:schemeClr val="tx1"/>
                </a:solidFill>
                <a:latin typeface="Times New Roman" panose="02020603050405020304" pitchFamily="18" charset="0"/>
                <a:cs typeface="Times New Roman" panose="02020603050405020304" pitchFamily="18" charset="0"/>
              </a:rPr>
              <a:t>Shashank Srivastav, Pradeep Kumar Singh, Divakar Yadav, “</a:t>
            </a:r>
            <a:r>
              <a:rPr lang="en-US" sz="1800" b="0" i="0" u="none" strike="noStrike" kern="1200" baseline="0" dirty="0">
                <a:solidFill>
                  <a:schemeClr val="tx1"/>
                </a:solidFill>
                <a:latin typeface="Times New Roman" panose="02020603050405020304" pitchFamily="18" charset="0"/>
                <a:cs typeface="Times New Roman" panose="02020603050405020304" pitchFamily="18" charset="0"/>
              </a:rPr>
              <a:t>A Method to Improve Exact Matching Results in Compressed Text using </a:t>
            </a:r>
            <a:r>
              <a:rPr lang="en-IN" sz="1800" b="0" i="0" u="none" strike="noStrike" kern="1200" baseline="0" dirty="0">
                <a:solidFill>
                  <a:schemeClr val="tx1"/>
                </a:solidFill>
                <a:latin typeface="Times New Roman" panose="02020603050405020304" pitchFamily="18" charset="0"/>
                <a:cs typeface="Times New Roman" panose="02020603050405020304" pitchFamily="18" charset="0"/>
              </a:rPr>
              <a:t>Parallel Wavelet Tree  ” in November 2021. </a:t>
            </a:r>
            <a:r>
              <a:rPr lang="en-IN" sz="1800" b="0" i="0" u="none" strike="noStrike" baseline="0" dirty="0">
                <a:solidFill>
                  <a:srgbClr val="555555"/>
                </a:solidFill>
                <a:latin typeface="Times New Roman" panose="02020603050405020304" pitchFamily="18" charset="0"/>
                <a:cs typeface="Times New Roman" panose="02020603050405020304" pitchFamily="18" charset="0"/>
              </a:rPr>
              <a:t>DOI: 10.12694/scpe.v22i4.1870</a:t>
            </a:r>
            <a:r>
              <a:rPr lang="en-IN" dirty="0">
                <a:latin typeface="Times New Roman" panose="02020603050405020304" pitchFamily="18" charset="0"/>
                <a:cs typeface="Times New Roman" panose="02020603050405020304" pitchFamily="18" charset="0"/>
              </a:rPr>
              <a:t>.</a:t>
            </a:r>
            <a:endParaRPr lang="en-IN" sz="1800" b="0" i="0" u="none" strike="noStrike" baseline="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Patent Certificate/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732A565-8813-4399-A521-59C8D95CA068}" type="datetime1">
              <a:rPr lang="en-IN" smtClean="0"/>
              <a:t>28-03-2025</a:t>
            </a:fld>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32</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6" name="TextBox 5"/>
          <p:cNvSpPr txBox="1"/>
          <p:nvPr/>
        </p:nvSpPr>
        <p:spPr>
          <a:xfrm>
            <a:off x="2047783" y="2721932"/>
            <a:ext cx="4572000" cy="369332"/>
          </a:xfrm>
          <a:prstGeom prst="rect">
            <a:avLst/>
          </a:prstGeom>
          <a:noFill/>
        </p:spPr>
        <p:txBody>
          <a:bodyPr wrap="square">
            <a:spAutoFit/>
          </a:bodyPr>
          <a:lstStyle/>
          <a:p>
            <a:r>
              <a:rPr lang="en-US" sz="1800" dirty="0">
                <a:solidFill>
                  <a:srgbClr val="222222"/>
                </a:solidFill>
                <a:effectLst/>
                <a:latin typeface="Arial" panose="020B0604020202020204" pitchFamily="34" charset="0"/>
                <a:ea typeface="Calibri" panose="020F0502020204030204" pitchFamily="34" charset="0"/>
              </a:rPr>
              <a:t>Slide 2</a:t>
            </a:r>
            <a:r>
              <a:rPr lang="en-US" dirty="0">
                <a:solidFill>
                  <a:srgbClr val="222222"/>
                </a:solidFill>
                <a:latin typeface="Arial" panose="020B0604020202020204" pitchFamily="34" charset="0"/>
                <a:ea typeface="Calibri" panose="020F0502020204030204" pitchFamily="34" charset="0"/>
              </a:rPr>
              <a:t>7</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E240EEE6-4B32-429E-9D31-2A4B6FDCD129}" type="datetime1">
              <a:rPr lang="en-IN" smtClean="0"/>
              <a:t>28-03-2025</a:t>
            </a:fld>
            <a:endParaRPr lang="en-IN"/>
          </a:p>
        </p:txBody>
      </p:sp>
      <p:sp>
        <p:nvSpPr>
          <p:cNvPr id="4" name="Slide Number Placeholder 3"/>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4</a:t>
            </a:fld>
            <a:endParaRPr lang="en-IN" b="1" dirty="0">
              <a:solidFill>
                <a:schemeClr val="tx1"/>
              </a:solidFill>
            </a:endParaRPr>
          </a:p>
        </p:txBody>
      </p:sp>
      <p:sp>
        <p:nvSpPr>
          <p:cNvPr id="5" name="Footer Placeholder 4"/>
          <p:cNvSpPr>
            <a:spLocks noGrp="1"/>
          </p:cNvSpPr>
          <p:nvPr>
            <p:ph type="ftr" sz="quarter" idx="11"/>
          </p:nvPr>
        </p:nvSpPr>
        <p:spPr/>
        <p:txBody>
          <a:bodyPr/>
          <a:lstStyle/>
          <a:p>
            <a:r>
              <a:rPr lang="en-IN"/>
              <a:t>Title of the Project</a:t>
            </a:r>
          </a:p>
        </p:txBody>
      </p:sp>
      <p:sp>
        <p:nvSpPr>
          <p:cNvPr id="6" name="TextBox 5"/>
          <p:cNvSpPr txBox="1"/>
          <p:nvPr/>
        </p:nvSpPr>
        <p:spPr>
          <a:xfrm>
            <a:off x="628650" y="914400"/>
            <a:ext cx="7886700" cy="480131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primary objective of this project is to develop a robust and efficient LSB-based steganography system for secure digital image embedding. The system aims to:</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Ensure Data Security:</a:t>
            </a:r>
            <a:r>
              <a:rPr lang="en-US" dirty="0">
                <a:latin typeface="Times New Roman" panose="02020603050405020304" pitchFamily="18" charset="0"/>
                <a:cs typeface="Times New Roman" panose="02020603050405020304" pitchFamily="18" charset="0"/>
              </a:rPr>
              <a:t> Safeguard sensitive information by embedding it invisibly within carrier images</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Preserve Image Quality:</a:t>
            </a:r>
            <a:r>
              <a:rPr lang="en-US" dirty="0">
                <a:latin typeface="Times New Roman" panose="02020603050405020304" pitchFamily="18" charset="0"/>
                <a:cs typeface="Times New Roman" panose="02020603050405020304" pitchFamily="18" charset="0"/>
              </a:rPr>
              <a:t> Maintain high visual fidelity of carrier images after embedding, ensuring imperceptibility.</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Enhance Robustness:</a:t>
            </a:r>
            <a:r>
              <a:rPr lang="en-US" dirty="0">
                <a:latin typeface="Times New Roman" panose="02020603050405020304" pitchFamily="18" charset="0"/>
                <a:cs typeface="Times New Roman" panose="02020603050405020304" pitchFamily="18" charset="0"/>
              </a:rPr>
              <a:t> Improve resilience against transformations such as compression, resizing, and noise addition.</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Optimize Performance:</a:t>
            </a:r>
            <a:r>
              <a:rPr lang="en-US" dirty="0">
                <a:latin typeface="Times New Roman" panose="02020603050405020304" pitchFamily="18" charset="0"/>
                <a:cs typeface="Times New Roman" panose="02020603050405020304" pitchFamily="18" charset="0"/>
              </a:rPr>
              <a:t> Achieve faster embedding and retrieval processes for real-time applications.</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Provide an intuitive graphical interface accessible to both technical and non-technical users.</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Customizability:</a:t>
            </a:r>
            <a:r>
              <a:rPr lang="en-US" dirty="0">
                <a:latin typeface="Times New Roman" panose="02020603050405020304" pitchFamily="18" charset="0"/>
                <a:cs typeface="Times New Roman" panose="02020603050405020304" pitchFamily="18" charset="0"/>
              </a:rPr>
              <a:t> Offer flexible embedding modes and support for multiple image formats like BMP and PNG.</a:t>
            </a:r>
          </a:p>
          <a:p>
            <a:pPr marL="400050" indent="-400050" algn="just">
              <a:buFont typeface="+mj-lt"/>
              <a:buAutoNum type="romanLcPeriod"/>
            </a:pPr>
            <a:r>
              <a:rPr lang="en-US" b="1" dirty="0">
                <a:latin typeface="Times New Roman" panose="02020603050405020304" pitchFamily="18" charset="0"/>
                <a:cs typeface="Times New Roman" panose="02020603050405020304" pitchFamily="18" charset="0"/>
              </a:rPr>
              <a:t>Comprehensive Evaluation:</a:t>
            </a:r>
            <a:r>
              <a:rPr lang="en-US" dirty="0">
                <a:latin typeface="Times New Roman" panose="02020603050405020304" pitchFamily="18" charset="0"/>
                <a:cs typeface="Times New Roman" panose="02020603050405020304" pitchFamily="18" charset="0"/>
              </a:rPr>
              <a:t> Validate the system’s performance through metrics such as PSNR, SSIM, embedding capacity, and computational efficiency.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2382B28-C76E-421D-85B3-89C9075D36D4}" type="datetime1">
              <a:rPr lang="en-IN" smtClean="0"/>
              <a:t>28-03-2025</a:t>
            </a:fld>
            <a:endParaRPr lang="en-IN"/>
          </a:p>
        </p:txBody>
      </p:sp>
      <p:sp>
        <p:nvSpPr>
          <p:cNvPr id="6" name="Slide Number Placeholder 5"/>
          <p:cNvSpPr>
            <a:spLocks noGrp="1"/>
          </p:cNvSpPr>
          <p:nvPr>
            <p:ph type="sldNum" sz="quarter" idx="12"/>
          </p:nvPr>
        </p:nvSpPr>
        <p:spPr/>
        <p:txBody>
          <a:bodyPr/>
          <a:lstStyle/>
          <a:p>
            <a:fld id="{9D3FF152-60F5-4862-82F9-1190556AA56F}" type="slidenum">
              <a:rPr lang="en-IN" sz="1400" b="1" smtClean="0">
                <a:solidFill>
                  <a:schemeClr val="tx1"/>
                </a:solidFill>
              </a:rPr>
              <a:t>5</a:t>
            </a:fld>
            <a:endParaRPr lang="en-IN" sz="1400" b="1" dirty="0">
              <a:solidFill>
                <a:schemeClr val="tx1"/>
              </a:solidFill>
            </a:endParaRPr>
          </a:p>
        </p:txBody>
      </p:sp>
      <p:sp>
        <p:nvSpPr>
          <p:cNvPr id="3" name="Footer Placeholder 2"/>
          <p:cNvSpPr>
            <a:spLocks noGrp="1"/>
          </p:cNvSpPr>
          <p:nvPr>
            <p:ph type="ftr" sz="quarter" idx="11"/>
          </p:nvPr>
        </p:nvSpPr>
        <p:spPr/>
        <p:txBody>
          <a:bodyPr/>
          <a:lstStyle/>
          <a:p>
            <a:r>
              <a:rPr lang="en-IN"/>
              <a:t>Title of the Project</a:t>
            </a:r>
          </a:p>
        </p:txBody>
      </p:sp>
      <p:graphicFrame>
        <p:nvGraphicFramePr>
          <p:cNvPr id="7" name="Table 6"/>
          <p:cNvGraphicFramePr>
            <a:graphicFrameLocks noGrp="1"/>
          </p:cNvGraphicFramePr>
          <p:nvPr/>
        </p:nvGraphicFramePr>
        <p:xfrm>
          <a:off x="628650" y="696249"/>
          <a:ext cx="7886700" cy="5278236"/>
        </p:xfrm>
        <a:graphic>
          <a:graphicData uri="http://schemas.openxmlformats.org/drawingml/2006/table">
            <a:tbl>
              <a:tblPr firstRow="1" bandRow="1">
                <a:tableStyleId>{073A0DAA-6AF3-43AB-8588-CEC1D06C72B9}</a:tableStyleId>
              </a:tblPr>
              <a:tblGrid>
                <a:gridCol w="718369">
                  <a:extLst>
                    <a:ext uri="{9D8B030D-6E8A-4147-A177-3AD203B41FA5}">
                      <a16:colId xmlns:a16="http://schemas.microsoft.com/office/drawing/2014/main" val="20000"/>
                    </a:ext>
                  </a:extLst>
                </a:gridCol>
                <a:gridCol w="1700981">
                  <a:extLst>
                    <a:ext uri="{9D8B030D-6E8A-4147-A177-3AD203B41FA5}">
                      <a16:colId xmlns:a16="http://schemas.microsoft.com/office/drawing/2014/main" val="20001"/>
                    </a:ext>
                  </a:extLst>
                </a:gridCol>
                <a:gridCol w="2261419">
                  <a:extLst>
                    <a:ext uri="{9D8B030D-6E8A-4147-A177-3AD203B41FA5}">
                      <a16:colId xmlns:a16="http://schemas.microsoft.com/office/drawing/2014/main" val="20002"/>
                    </a:ext>
                  </a:extLst>
                </a:gridCol>
                <a:gridCol w="1628591">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828156">
                <a:tc>
                  <a:txBody>
                    <a:bodyPr/>
                    <a:lstStyle/>
                    <a:p>
                      <a:r>
                        <a:rPr lang="en-US" sz="1400" dirty="0">
                          <a:solidFill>
                            <a:schemeClr val="tx1"/>
                          </a:solidFill>
                          <a:latin typeface="Times New Roman" panose="02020603050405020304" pitchFamily="18" charset="0"/>
                          <a:cs typeface="Times New Roman" panose="02020603050405020304" pitchFamily="18" charset="0"/>
                        </a:rPr>
                        <a:t>S.NO</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Title of the paper</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Methodology</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Advantages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latin typeface="Times New Roman" panose="02020603050405020304" pitchFamily="18" charset="0"/>
                          <a:cs typeface="Times New Roman" panose="02020603050405020304" pitchFamily="18" charset="0"/>
                        </a:rPr>
                        <a:t>Disadvantages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1733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latin typeface="Times New Roman" panose="02020603050405020304" pitchFamily="18" charset="0"/>
                          <a:cs typeface="Times New Roman" panose="02020603050405020304" pitchFamily="18" charset="0"/>
                        </a:rPr>
                        <a:t>Image Steganography based on improved LSB algorithm (</a:t>
                      </a:r>
                      <a:r>
                        <a:rPr lang="en-US" sz="1400" dirty="0" err="1">
                          <a:latin typeface="Times New Roman" panose="02020603050405020304" pitchFamily="18" charset="0"/>
                          <a:cs typeface="Times New Roman" panose="02020603050405020304" pitchFamily="18" charset="0"/>
                        </a:rPr>
                        <a:t>JiaWei</a:t>
                      </a:r>
                      <a:r>
                        <a:rPr lang="en-US" sz="1400" dirty="0">
                          <a:latin typeface="Times New Roman" panose="02020603050405020304" pitchFamily="18" charset="0"/>
                          <a:cs typeface="Times New Roman" panose="02020603050405020304" pitchFamily="18" charset="0"/>
                        </a:rPr>
                        <a:t> Hu 2024)</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latin typeface="Times New Roman" panose="02020603050405020304" pitchFamily="18" charset="0"/>
                          <a:cs typeface="Times New Roman" panose="02020603050405020304" pitchFamily="18" charset="0"/>
                        </a:rPr>
                        <a:t>The improved LSB steganography algorithm preprocesses carrier and hidden images for compatibility and uses an enhanced LSB encoding technique with pseudo-random sequences for secure data embedding.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Enhanced robustness against minor distortions, improved security through encryption, better imperceptibility.</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Higher computational requirements , increased  dependency on specific formats like BMP and PNG to achieve optimal results.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719209">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rPr>
                        <a:t>A Data Safety Approach Based on Image Steganography (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Vaibhavi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Sushil , Dr Shashank Srivastav 2023)</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Embed sensitive data into digital images, with preprocessing ensuring compatibility and capacity. Data is encrypted, encoded into the carrier image’s LSBs, and supplemented with metadata for accurate decoding. Hidden data is securely extracted using the embedded metadata.</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Enhanced security with encryption and steganography, high imperceptibility, robustness against distortions, support for multiple image formats.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Vulnerability to advanced steganalysis techniques, dependency on specific file formats for optimal performance, and computational overhead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FC6AC0-F66E-4680-867A-834DA76782D9}" type="datetime1">
              <a:rPr lang="en-IN" smtClean="0"/>
              <a:t>28-03-2025</a:t>
            </a:fld>
            <a:endParaRPr lang="en-IN"/>
          </a:p>
        </p:txBody>
      </p:sp>
      <p:sp>
        <p:nvSpPr>
          <p:cNvPr id="6" name="Slide Number Placeholder 5"/>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6</a:t>
            </a:fld>
            <a:endParaRPr lang="en-IN" sz="1400" b="1" dirty="0">
              <a:solidFill>
                <a:schemeClr val="tx1"/>
              </a:solidFill>
            </a:endParaRPr>
          </a:p>
        </p:txBody>
      </p:sp>
      <p:sp>
        <p:nvSpPr>
          <p:cNvPr id="3" name="Footer Placeholder 2"/>
          <p:cNvSpPr>
            <a:spLocks noGrp="1"/>
          </p:cNvSpPr>
          <p:nvPr>
            <p:ph type="ftr" sz="quarter" idx="11"/>
          </p:nvPr>
        </p:nvSpPr>
        <p:spPr/>
        <p:txBody>
          <a:bodyPr/>
          <a:lstStyle/>
          <a:p>
            <a:r>
              <a:rPr lang="en-IN"/>
              <a:t>Title of the Project</a:t>
            </a:r>
          </a:p>
        </p:txBody>
      </p:sp>
      <p:graphicFrame>
        <p:nvGraphicFramePr>
          <p:cNvPr id="4" name="Table 3"/>
          <p:cNvGraphicFramePr>
            <a:graphicFrameLocks noGrp="1"/>
          </p:cNvGraphicFramePr>
          <p:nvPr/>
        </p:nvGraphicFramePr>
        <p:xfrm>
          <a:off x="452006" y="185376"/>
          <a:ext cx="8239990" cy="6536100"/>
        </p:xfrm>
        <a:graphic>
          <a:graphicData uri="http://schemas.openxmlformats.org/drawingml/2006/table">
            <a:tbl>
              <a:tblPr firstRow="1" bandRow="1">
                <a:tableStyleId>{5C22544A-7EE6-4342-B048-85BDC9FD1C3A}</a:tableStyleId>
              </a:tblPr>
              <a:tblGrid>
                <a:gridCol w="533154">
                  <a:extLst>
                    <a:ext uri="{9D8B030D-6E8A-4147-A177-3AD203B41FA5}">
                      <a16:colId xmlns:a16="http://schemas.microsoft.com/office/drawing/2014/main" val="20000"/>
                    </a:ext>
                  </a:extLst>
                </a:gridCol>
                <a:gridCol w="2049722">
                  <a:extLst>
                    <a:ext uri="{9D8B030D-6E8A-4147-A177-3AD203B41FA5}">
                      <a16:colId xmlns:a16="http://schemas.microsoft.com/office/drawing/2014/main" val="20001"/>
                    </a:ext>
                  </a:extLst>
                </a:gridCol>
                <a:gridCol w="2361118">
                  <a:extLst>
                    <a:ext uri="{9D8B030D-6E8A-4147-A177-3AD203B41FA5}">
                      <a16:colId xmlns:a16="http://schemas.microsoft.com/office/drawing/2014/main" val="20002"/>
                    </a:ext>
                  </a:extLst>
                </a:gridCol>
                <a:gridCol w="1647998">
                  <a:extLst>
                    <a:ext uri="{9D8B030D-6E8A-4147-A177-3AD203B41FA5}">
                      <a16:colId xmlns:a16="http://schemas.microsoft.com/office/drawing/2014/main" val="20003"/>
                    </a:ext>
                  </a:extLst>
                </a:gridCol>
                <a:gridCol w="1647998">
                  <a:extLst>
                    <a:ext uri="{9D8B030D-6E8A-4147-A177-3AD203B41FA5}">
                      <a16:colId xmlns:a16="http://schemas.microsoft.com/office/drawing/2014/main" val="20004"/>
                    </a:ext>
                  </a:extLst>
                </a:gridCol>
              </a:tblGrid>
              <a:tr h="3268050">
                <a:tc>
                  <a:txBody>
                    <a:bodyPr/>
                    <a:lstStyle/>
                    <a:p>
                      <a:r>
                        <a:rPr lang="en-US" b="0" dirty="0">
                          <a:solidFill>
                            <a:schemeClr val="tx1"/>
                          </a:solidFill>
                        </a:rPr>
                        <a:t>3.</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A New Method of Image Steganography Technique Based on Fingerprint with </a:t>
                      </a:r>
                      <a:r>
                        <a:rPr lang="en-US" sz="1400" b="0" dirty="0" err="1">
                          <a:solidFill>
                            <a:schemeClr val="tx1"/>
                          </a:solidFill>
                          <a:latin typeface="Times New Roman" panose="02020603050405020304" pitchFamily="18" charset="0"/>
                          <a:cs typeface="Times New Roman" panose="02020603050405020304" pitchFamily="18" charset="0"/>
                        </a:rPr>
                        <a:t>Qr</a:t>
                      </a:r>
                      <a:r>
                        <a:rPr lang="en-US" sz="1400" b="0" dirty="0">
                          <a:solidFill>
                            <a:schemeClr val="tx1"/>
                          </a:solidFill>
                          <a:latin typeface="Times New Roman" panose="02020603050405020304" pitchFamily="18" charset="0"/>
                          <a:cs typeface="Times New Roman" panose="02020603050405020304" pitchFamily="18" charset="0"/>
                        </a:rPr>
                        <a:t>-Code Using Watermarking Technique ( Manoj Kumar Sharma, Nidhi Bansal, Suraj Malik, Gaurav Kumar, Archana Jain , 2023)</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Combines biometric fingerprints and QR codes with image steganography, cryptography, and watermarking. Fingerprints are encoded into QR codes and securely embedded in carrier images using cryptographic techniques and watermarking for added protection. Performance is validated through PSNR and MSE metrics to ensure secure and robust data hiding.</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Ensures enhanced security by combining fingerprints, QR codes, cryptography, and watermarking. It offers robustness against tampering, validated by PSNR and MSE metrics.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Computational overhead due to combining biometrics, cryptography, and watermarking.</a:t>
                      </a:r>
                      <a:r>
                        <a:rPr lang="en-US" sz="1400" dirty="0"/>
                        <a:t> </a:t>
                      </a:r>
                      <a:r>
                        <a:rPr lang="en-US" sz="1400" b="0" dirty="0">
                          <a:solidFill>
                            <a:schemeClr val="tx1"/>
                          </a:solidFill>
                          <a:latin typeface="Times New Roman" panose="02020603050405020304" pitchFamily="18" charset="0"/>
                          <a:cs typeface="Times New Roman" panose="02020603050405020304" pitchFamily="18" charset="0"/>
                        </a:rPr>
                        <a:t>Limited to fingerprints and QR codes, requiring broader testing with other biometrics.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268050">
                <a:tc>
                  <a:txBody>
                    <a:bodyPr/>
                    <a:lstStyle/>
                    <a:p>
                      <a:r>
                        <a:rPr lang="en-US" b="0" dirty="0">
                          <a:solidFill>
                            <a:schemeClr val="tx1"/>
                          </a:solidFill>
                        </a:rPr>
                        <a:t>4.</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tx1"/>
                          </a:solidFill>
                          <a:latin typeface="Times New Roman" panose="02020603050405020304" pitchFamily="18" charset="0"/>
                          <a:cs typeface="Times New Roman" panose="02020603050405020304" pitchFamily="18" charset="0"/>
                        </a:rPr>
                        <a:t>Image Steganography using Least Significant Bit (LSB)(</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Muhammad Adman Aslam, Muhammed Rashid, Farooque Azam, Muhammad Abbas,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Yawrar</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Rasheed, Saud S Alotaibi, Muhammed Waseem Anwar , Jan 2022)</a:t>
                      </a:r>
                    </a:p>
                    <a:p>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MATLAB for implementation and evaluates techniques using metrics such as PSNR, MSE, embedding capacity, and CPU utilization. While LSB improves image quality and performance, challenges include the size and secrecy of hidden data.</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0" dirty="0">
                          <a:solidFill>
                            <a:schemeClr val="tx1"/>
                          </a:solidFill>
                          <a:latin typeface="Times New Roman" panose="02020603050405020304" pitchFamily="18" charset="0"/>
                          <a:cs typeface="Times New Roman" panose="02020603050405020304" pitchFamily="18" charset="0"/>
                        </a:rPr>
                        <a:t>Enhance image steganography quality with metrics like PSNR and MSE, supported by 20 publicly available datasets and efficient tools like MATLAB. Evaluation using metrics such as CPU utilization and embedding capacity,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Challenges with data secrecy, limited embedding capacity, and vulnerability to advanced steganalysis. </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ACA647B-CC1E-4879-8F53-17A93E4F0425}" type="datetime1">
              <a:rPr lang="en-IN" smtClean="0"/>
              <a:t>28-03-2025</a:t>
            </a:fld>
            <a:endParaRPr lang="en-IN"/>
          </a:p>
        </p:txBody>
      </p:sp>
      <p:sp>
        <p:nvSpPr>
          <p:cNvPr id="6" name="Slide Number Placeholder 5"/>
          <p:cNvSpPr>
            <a:spLocks noGrp="1"/>
          </p:cNvSpPr>
          <p:nvPr>
            <p:ph type="sldNum" sz="quarter" idx="12"/>
          </p:nvPr>
        </p:nvSpPr>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3" name="Footer Placeholder 2"/>
          <p:cNvSpPr>
            <a:spLocks noGrp="1"/>
          </p:cNvSpPr>
          <p:nvPr>
            <p:ph type="ftr" sz="quarter" idx="11"/>
          </p:nvPr>
        </p:nvSpPr>
        <p:spPr/>
        <p:txBody>
          <a:bodyPr/>
          <a:lstStyle/>
          <a:p>
            <a:r>
              <a:rPr lang="en-IN"/>
              <a:t>Title of the Project</a:t>
            </a:r>
          </a:p>
        </p:txBody>
      </p:sp>
      <p:graphicFrame>
        <p:nvGraphicFramePr>
          <p:cNvPr id="4" name="Table 3"/>
          <p:cNvGraphicFramePr>
            <a:graphicFrameLocks noGrp="1"/>
          </p:cNvGraphicFramePr>
          <p:nvPr/>
        </p:nvGraphicFramePr>
        <p:xfrm>
          <a:off x="628650" y="1279013"/>
          <a:ext cx="7886700" cy="3505200"/>
        </p:xfrm>
        <a:graphic>
          <a:graphicData uri="http://schemas.openxmlformats.org/drawingml/2006/table">
            <a:tbl>
              <a:tblPr firstRow="1" bandRow="1">
                <a:tableStyleId>{5C22544A-7EE6-4342-B048-85BDC9FD1C3A}</a:tableStyleId>
              </a:tblPr>
              <a:tblGrid>
                <a:gridCol w="649544">
                  <a:extLst>
                    <a:ext uri="{9D8B030D-6E8A-4147-A177-3AD203B41FA5}">
                      <a16:colId xmlns:a16="http://schemas.microsoft.com/office/drawing/2014/main" val="20000"/>
                    </a:ext>
                  </a:extLst>
                </a:gridCol>
                <a:gridCol w="2025445">
                  <a:extLst>
                    <a:ext uri="{9D8B030D-6E8A-4147-A177-3AD203B41FA5}">
                      <a16:colId xmlns:a16="http://schemas.microsoft.com/office/drawing/2014/main" val="20001"/>
                    </a:ext>
                  </a:extLst>
                </a:gridCol>
                <a:gridCol w="2057031">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3469968">
                <a:tc>
                  <a:txBody>
                    <a:bodyPr/>
                    <a:lstStyle/>
                    <a:p>
                      <a:r>
                        <a:rPr lang="en-US" sz="1400" dirty="0">
                          <a:solidFill>
                            <a:schemeClr val="tx1"/>
                          </a:solidFill>
                          <a:latin typeface="Times New Roman" panose="02020603050405020304" pitchFamily="18" charset="0"/>
                          <a:cs typeface="Times New Roman" panose="02020603050405020304" pitchFamily="18" charset="0"/>
                        </a:rPr>
                        <a:t>5.</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A Method to Improve Exact Matching Results in Compressed Text using</a:t>
                      </a:r>
                    </a:p>
                    <a:p>
                      <a:r>
                        <a:rPr lang="en-IN" sz="14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Parallel Wavelet Tree (Shashank Srivastav, Pradeep Kumar Singh, Divakar Yadav, Nov 2021)</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The WBTC_PWT technique encodes text data using Word-Based Tagging Coding (WBTC) and constructs Parallel Wavelet Trees (PWT) for efficient indexing. Unique words are grouped by frequency and indexed in parallel using multi-core processing to reduce construction time</a:t>
                      </a:r>
                      <a:r>
                        <a:rPr lang="en-US" sz="1400" dirty="0"/>
                        <a:t>.</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Reduced memory usage through data compression and efficient wavelet tree indexing. Improves search speed by directly matching queries with compressed data, while parallel processing accelerates wavelet tree construction.</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Computationally intensive wavelet tree construction, even with parallel processing, for extremely large datasets. Its performance heavily depends on multi-core architecture, making it less effective on systems with limited processing capabilities.</a:t>
                      </a:r>
                      <a:endParaRPr lang="en-IN"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F455D1BD-F729-4AF1-B27A-A2B4224E89E6}" type="datetime1">
              <a:rPr lang="en-IN" smtClean="0"/>
              <a:t>28-03-2025</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z="1400" b="1" smtClean="0">
                <a:solidFill>
                  <a:schemeClr val="tx1"/>
                </a:solidFill>
              </a:rPr>
              <a:t>8</a:t>
            </a:fld>
            <a:endParaRPr lang="en-IN" sz="1400" b="1" dirty="0">
              <a:solidFill>
                <a:schemeClr val="tx1"/>
              </a:solidFill>
            </a:endParaRPr>
          </a:p>
        </p:txBody>
      </p:sp>
      <p:sp>
        <p:nvSpPr>
          <p:cNvPr id="5" name="Footer Placeholder 4"/>
          <p:cNvSpPr>
            <a:spLocks noGrp="1"/>
          </p:cNvSpPr>
          <p:nvPr>
            <p:ph type="ftr" sz="quarter" idx="11"/>
          </p:nvPr>
        </p:nvSpPr>
        <p:spPr/>
        <p:txBody>
          <a:bodyPr/>
          <a:lstStyle/>
          <a:p>
            <a:r>
              <a:rPr lang="en-IN"/>
              <a:t>Title of the Project</a:t>
            </a:r>
          </a:p>
        </p:txBody>
      </p:sp>
      <p:sp>
        <p:nvSpPr>
          <p:cNvPr id="7" name="TextBox 6"/>
          <p:cNvSpPr txBox="1"/>
          <p:nvPr/>
        </p:nvSpPr>
        <p:spPr>
          <a:xfrm>
            <a:off x="628650" y="904568"/>
            <a:ext cx="78867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digital age, the secure transmission and storage of sensitive information have become increasingly challenging due to the rise in cyber threats, data breaches, and unauthorized access.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encryption methods, while effective, often attract attention and may be susceptible to interception and face limitations such as low embedding capacity, susceptibility to image transformations (e.g., compression, noise), limited formats and lack of user-friendly interfaces.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need arises for a robust, efficient, and user-friendly system that can securely embed and retrieve hidden data within digital images, ensuring imperceptibility and resilience to transformations, while maintaining high visual fidelity and computational efficiency.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system should support high-resolution images, multiple formats, and real-time applications to address the evolving requirements of secure communication and data protection in various practical scenarios.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Comprehensive testing is essential to validate its practicality in addressing modern data security challenges.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3487E929-4048-4FA8-8BB8-CA6B1DEE6F8B}" type="datetime1">
              <a:rPr lang="en-IN" smtClean="0"/>
              <a:t>28-03-2025</a:t>
            </a:fld>
            <a:endParaRPr lang="en-IN"/>
          </a:p>
        </p:txBody>
      </p:sp>
      <p:sp>
        <p:nvSpPr>
          <p:cNvPr id="4" name="Slide Number Placeholder 3"/>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5" name="Footer Placeholder 4"/>
          <p:cNvSpPr>
            <a:spLocks noGrp="1"/>
          </p:cNvSpPr>
          <p:nvPr>
            <p:ph type="ftr" sz="quarter" idx="11"/>
          </p:nvPr>
        </p:nvSpPr>
        <p:spPr/>
        <p:txBody>
          <a:bodyPr/>
          <a:lstStyle/>
          <a:p>
            <a:r>
              <a:rPr lang="en-IN"/>
              <a:t>Title of the Project</a:t>
            </a:r>
          </a:p>
        </p:txBody>
      </p:sp>
      <p:sp>
        <p:nvSpPr>
          <p:cNvPr id="6" name="TextBox 5"/>
          <p:cNvSpPr txBox="1"/>
          <p:nvPr/>
        </p:nvSpPr>
        <p:spPr>
          <a:xfrm>
            <a:off x="628650" y="983226"/>
            <a:ext cx="78867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LSB-based steganography Application designed to securely embed and retrieve data within digital images while addressing the limitations of traditional methods.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employs Least Significant Bit (LSB) encoding for seamless data hiding, now enhanced with the capability to embed and retrieve multiple hidden images within a single carrier image.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Supported by error correction codes, the system ensures robustness against transformations such as compression, resizing, and noise addition.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features an intuitive graphical user interface (GUI), making it accessible to both technical and non-technical users.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With support for high-resolution images in lossless formats like BMP and PNG, the system achieves high embedding capacity without compromising visual quality.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its efficient embedding and extraction processes make it ideal for real-time applications such as secure communication, data protection, and scenarios requiring multi-layered data hiding like digital signatures and watermarking.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3274</Words>
  <Application>Microsoft Office PowerPoint</Application>
  <PresentationFormat>On-screen Show (4:3)</PresentationFormat>
  <Paragraphs>329</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PowerPoint Presentation</vt:lpstr>
      <vt:lpstr>Abstract</vt:lpstr>
      <vt:lpstr>Introduction</vt:lpstr>
      <vt:lpstr>Objective of the Project</vt:lpstr>
      <vt:lpstr>Literature Survey</vt:lpstr>
      <vt:lpstr>PowerPoint Presentation</vt:lpstr>
      <vt:lpstr>Literature Survey</vt:lpstr>
      <vt:lpstr>Problem Statement</vt:lpstr>
      <vt:lpstr>Proposed System</vt:lpstr>
      <vt:lpstr>Software / Hardware used</vt:lpstr>
      <vt:lpstr>Architecture / Methodology used</vt:lpstr>
      <vt:lpstr>PowerPoint Presentation</vt:lpstr>
      <vt:lpstr>System Design- Use Case Diagram</vt:lpstr>
      <vt:lpstr>Data Flow Diagram - Level 0</vt:lpstr>
      <vt:lpstr>Data Flow Diagram - Level 1</vt:lpstr>
      <vt:lpstr>Sequence Diagram </vt:lpstr>
      <vt:lpstr>Module Description</vt:lpstr>
      <vt:lpstr>Module Description</vt:lpstr>
      <vt:lpstr>Module Description</vt:lpstr>
      <vt:lpstr>Module Description</vt:lpstr>
      <vt:lpstr>Testing /Performance Evaluation / Results</vt:lpstr>
      <vt:lpstr>Testing /Performance Evaluation / Results</vt:lpstr>
      <vt:lpstr>Screen Shots</vt:lpstr>
      <vt:lpstr>Screen Shots</vt:lpstr>
      <vt:lpstr>Screen Shots</vt:lpstr>
      <vt:lpstr>Screen Shots</vt:lpstr>
      <vt:lpstr>Screen Shots</vt:lpstr>
      <vt:lpstr>Screen Shots</vt:lpstr>
      <vt:lpstr>Conclusion </vt:lpstr>
      <vt:lpstr>Feature Enhancement</vt:lpstr>
      <vt:lpstr>Reference Paper/ URL</vt:lpstr>
      <vt:lpstr>Conference / Publication / Patent Certificate/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Mohammed Yousuf</cp:lastModifiedBy>
  <cp:revision>43</cp:revision>
  <dcterms:created xsi:type="dcterms:W3CDTF">2020-12-27T14:21:00Z</dcterms:created>
  <dcterms:modified xsi:type="dcterms:W3CDTF">2025-03-28T07:06:52Z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69F4DFD51AF34BCCBA3AC5858FF4481C_12</vt:lpwstr>
  </property>
  <property fmtid="{D5CDD505-2E9C-101B-9397-08002B2CF9AE}" pid="3" name="KSOProductBuildVer">
    <vt:lpwstr>1033-12.2.0.20326</vt:lpwstr>
  </property>
</Properties>
</file>