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3" r:id="rId6"/>
    <p:sldId id="265" r:id="rId7"/>
    <p:sldId id="260" r:id="rId8"/>
    <p:sldId id="261" r:id="rId9"/>
    <p:sldId id="262"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9" d="100"/>
          <a:sy n="89" d="100"/>
        </p:scale>
        <p:origin x="4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normAutofit/>
          </a:bodyPr>
          <a:lstStyle>
            <a:lvl1pPr>
              <a:defRPr sz="4000"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12" name="Content Placeholder 2"/>
          <p:cNvSpPr>
            <a:spLocks noGrp="1"/>
          </p:cNvSpPr>
          <p:nvPr>
            <p:ph sz="quarter" idx="13"/>
          </p:nvPr>
        </p:nvSpPr>
        <p:spPr>
          <a:xfrm>
            <a:off x="913774" y="2367092"/>
            <a:ext cx="10363826" cy="3424107"/>
          </a:xfrm>
        </p:spPr>
        <p:txBody>
          <a:bodyPr>
            <a:normAutofit/>
          </a:bodyPr>
          <a:lstStyle>
            <a:lvl1pPr>
              <a:defRPr sz="28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800">
                <a:latin typeface="Times New Roman" panose="02020603050405020304" pitchFamily="18" charset="0"/>
                <a:cs typeface="Times New Roman" panose="02020603050405020304" pitchFamily="18" charset="0"/>
              </a:defRPr>
            </a:lvl3pPr>
            <a:lvl4pPr>
              <a:defRPr sz="2800">
                <a:latin typeface="Times New Roman" panose="02020603050405020304" pitchFamily="18" charset="0"/>
                <a:cs typeface="Times New Roman" panose="02020603050405020304" pitchFamily="18" charset="0"/>
              </a:defRPr>
            </a:lvl4pPr>
            <a:lvl5pPr>
              <a:defRPr sz="2800">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11/28/2023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google-research-dataset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4CD5F-2F19-4E64-BF52-3B124D90C3D4}"/>
              </a:ext>
            </a:extLst>
          </p:cNvPr>
          <p:cNvSpPr>
            <a:spLocks noGrp="1"/>
          </p:cNvSpPr>
          <p:nvPr>
            <p:ph type="ctrTitle"/>
          </p:nvPr>
        </p:nvSpPr>
        <p:spPr/>
        <p:txBody>
          <a:bodyPr>
            <a:normAutofit/>
          </a:bodyPr>
          <a:lstStyle/>
          <a:p>
            <a:pPr algn="ctr"/>
            <a:r>
              <a:rPr lang="en-US" sz="4500" u="sng" dirty="0">
                <a:latin typeface="Times New Roman" panose="02020603050405020304" pitchFamily="18" charset="0"/>
                <a:cs typeface="Times New Roman" panose="02020603050405020304" pitchFamily="18" charset="0"/>
              </a:rPr>
              <a:t>Team member</a:t>
            </a:r>
            <a:br>
              <a:rPr lang="en-US" sz="2800" u="sng" dirty="0">
                <a:latin typeface="Times New Roman" panose="02020603050405020304" pitchFamily="18" charset="0"/>
                <a:cs typeface="Times New Roman" panose="02020603050405020304" pitchFamily="18" charset="0"/>
              </a:rPr>
            </a:br>
            <a:r>
              <a:rPr lang="en-US" sz="2800" dirty="0">
                <a:latin typeface="Rockwell" panose="02060603020205020403" pitchFamily="18" charset="0"/>
                <a:ea typeface="Tahoma" panose="020B0604030504040204" pitchFamily="34" charset="0"/>
                <a:cs typeface="Tahoma" panose="020B0604030504040204" pitchFamily="34" charset="0"/>
              </a:rPr>
              <a:t>1.NEHANVITHA ADAPA </a:t>
            </a:r>
            <a:br>
              <a:rPr lang="en-US" sz="2800" dirty="0">
                <a:latin typeface="Rockwell" panose="02060603020205020403" pitchFamily="18" charset="0"/>
                <a:ea typeface="Tahoma" panose="020B0604030504040204" pitchFamily="34" charset="0"/>
                <a:cs typeface="Tahoma" panose="020B0604030504040204" pitchFamily="34" charset="0"/>
              </a:rPr>
            </a:br>
            <a:r>
              <a:rPr lang="en-US" sz="2800" dirty="0">
                <a:latin typeface="Rockwell" panose="02060603020205020403" pitchFamily="18" charset="0"/>
                <a:ea typeface="Tahoma" panose="020B0604030504040204" pitchFamily="34" charset="0"/>
                <a:cs typeface="Tahoma" panose="020B0604030504040204" pitchFamily="34" charset="0"/>
              </a:rPr>
              <a:t>                2. Sampath </a:t>
            </a:r>
            <a:r>
              <a:rPr lang="en-US" sz="2800" dirty="0" err="1">
                <a:latin typeface="Rockwell" panose="02060603020205020403" pitchFamily="18" charset="0"/>
                <a:ea typeface="Tahoma" panose="020B0604030504040204" pitchFamily="34" charset="0"/>
                <a:cs typeface="Tahoma" panose="020B0604030504040204" pitchFamily="34" charset="0"/>
              </a:rPr>
              <a:t>kUMar</a:t>
            </a:r>
            <a:r>
              <a:rPr lang="en-US" sz="2800" dirty="0">
                <a:latin typeface="Rockwell" panose="02060603020205020403" pitchFamily="18" charset="0"/>
                <a:ea typeface="Tahoma" panose="020B0604030504040204" pitchFamily="34" charset="0"/>
                <a:cs typeface="Tahoma" panose="020B0604030504040204" pitchFamily="34" charset="0"/>
              </a:rPr>
              <a:t> </a:t>
            </a:r>
            <a:r>
              <a:rPr lang="en-US" sz="2800" dirty="0" err="1">
                <a:latin typeface="Rockwell" panose="02060603020205020403" pitchFamily="18" charset="0"/>
                <a:ea typeface="Tahoma" panose="020B0604030504040204" pitchFamily="34" charset="0"/>
                <a:cs typeface="Tahoma" panose="020B0604030504040204" pitchFamily="34" charset="0"/>
              </a:rPr>
              <a:t>garminla</a:t>
            </a:r>
            <a:br>
              <a:rPr lang="en-US" sz="4800" dirty="0">
                <a:latin typeface="Tahoma" panose="020B0604030504040204" pitchFamily="34" charset="0"/>
                <a:ea typeface="Tahoma" panose="020B0604030504040204" pitchFamily="34" charset="0"/>
                <a:cs typeface="Tahoma" panose="020B0604030504040204" pitchFamily="34"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462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059A1-C3FC-411F-95C0-2073A8D393A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14783E0-4709-4D6C-B9F5-B62B25B92946}"/>
              </a:ext>
            </a:extLst>
          </p:cNvPr>
          <p:cNvSpPr>
            <a:spLocks noGrp="1"/>
          </p:cNvSpPr>
          <p:nvPr>
            <p:ph sz="quarter" idx="13"/>
          </p:nvPr>
        </p:nvSpPr>
        <p:spPr/>
        <p:txBody>
          <a:bodyPr>
            <a:normAutofit fontScale="85000" lnSpcReduction="10000"/>
          </a:bodyPr>
          <a:lstStyle/>
          <a:p>
            <a:r>
              <a:rPr lang="en-US" cap="none" dirty="0"/>
              <a:t>[1] J. Zhang, C. </a:t>
            </a:r>
            <a:r>
              <a:rPr lang="en-US" cap="none" dirty="0" err="1"/>
              <a:t>Zong</a:t>
            </a:r>
            <a:r>
              <a:rPr lang="en-US" cap="none" dirty="0"/>
              <a:t> Et Al., “Deep Neural Networks In Machine Translation: An Overview,” 2015.</a:t>
            </a:r>
          </a:p>
          <a:p>
            <a:r>
              <a:rPr lang="en-US" cap="none" dirty="0"/>
              <a:t>[2] R. </a:t>
            </a:r>
            <a:r>
              <a:rPr lang="en-US" cap="none" dirty="0" err="1"/>
              <a:t>Nallapati</a:t>
            </a:r>
            <a:r>
              <a:rPr lang="en-US" cap="none" dirty="0"/>
              <a:t>, B. Zhou, C. </a:t>
            </a:r>
            <a:r>
              <a:rPr lang="en-US" cap="none" dirty="0" err="1"/>
              <a:t>Gulcehre</a:t>
            </a:r>
            <a:r>
              <a:rPr lang="en-US" cap="none" dirty="0"/>
              <a:t>, B. Xiang Et Al., “Abstractive Text Summarization Using Sequence-to-sequence </a:t>
            </a:r>
            <a:r>
              <a:rPr lang="en-US" cap="none" dirty="0" err="1"/>
              <a:t>Rnns</a:t>
            </a:r>
            <a:r>
              <a:rPr lang="en-US" cap="none" dirty="0"/>
              <a:t> And Beyond,” </a:t>
            </a:r>
            <a:r>
              <a:rPr lang="en-US" cap="none" dirty="0" err="1"/>
              <a:t>Arxiv</a:t>
            </a:r>
            <a:r>
              <a:rPr lang="en-US" cap="none" dirty="0"/>
              <a:t> Preprint Arxiv:1602.06023, 2016.</a:t>
            </a:r>
          </a:p>
          <a:p>
            <a:r>
              <a:rPr lang="en-US" cap="none" dirty="0"/>
              <a:t>[3] B. Peng And K. Yao, “Recurrent Neural Networks With External Memory For Language Understanding,” </a:t>
            </a:r>
            <a:r>
              <a:rPr lang="en-US" cap="none" dirty="0" err="1"/>
              <a:t>Arxiv</a:t>
            </a:r>
            <a:r>
              <a:rPr lang="en-US" cap="none" dirty="0"/>
              <a:t> Preprint Arxiv:1506.00195, 2015.</a:t>
            </a:r>
          </a:p>
          <a:p>
            <a:endParaRPr lang="en-US" dirty="0"/>
          </a:p>
        </p:txBody>
      </p:sp>
    </p:spTree>
    <p:extLst>
      <p:ext uri="{BB962C8B-B14F-4D97-AF65-F5344CB8AC3E}">
        <p14:creationId xmlns:p14="http://schemas.microsoft.com/office/powerpoint/2010/main" val="3481628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D175C-5EEC-45C4-807B-17427BE33A9E}"/>
              </a:ext>
            </a:extLst>
          </p:cNvPr>
          <p:cNvSpPr>
            <a:spLocks noGrp="1"/>
          </p:cNvSpPr>
          <p:nvPr>
            <p:ph type="ctrTitle"/>
          </p:nvPr>
        </p:nvSpPr>
        <p:spPr>
          <a:xfrm>
            <a:off x="1751011" y="2134094"/>
            <a:ext cx="9045325" cy="2509213"/>
          </a:xfrm>
        </p:spPr>
        <p:txBody>
          <a:bodyPr>
            <a:noAutofit/>
          </a:bodyPr>
          <a:lstStyle/>
          <a:p>
            <a:r>
              <a:rPr lang="en-US" sz="6000" cap="none" dirty="0">
                <a:latin typeface="Times New Roman" panose="02020603050405020304" pitchFamily="18" charset="0"/>
                <a:cs typeface="Times New Roman" panose="02020603050405020304" pitchFamily="18" charset="0"/>
              </a:rPr>
              <a:t>Deep Learning-powered NLP: Customized Text Generation with Control</a:t>
            </a:r>
          </a:p>
        </p:txBody>
      </p:sp>
      <p:sp>
        <p:nvSpPr>
          <p:cNvPr id="5" name="Title 1">
            <a:extLst>
              <a:ext uri="{FF2B5EF4-FFF2-40B4-BE49-F238E27FC236}">
                <a16:creationId xmlns:a16="http://schemas.microsoft.com/office/drawing/2014/main" id="{0C17E839-B1FC-4E8F-80CF-8302F2229F77}"/>
              </a:ext>
            </a:extLst>
          </p:cNvPr>
          <p:cNvSpPr txBox="1">
            <a:spLocks/>
          </p:cNvSpPr>
          <p:nvPr/>
        </p:nvSpPr>
        <p:spPr>
          <a:xfrm>
            <a:off x="913775" y="618517"/>
            <a:ext cx="10364451" cy="159617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n-US" b="1" dirty="0">
                <a:latin typeface="Times New Roman" panose="02020603050405020304" pitchFamily="18" charset="0"/>
                <a:cs typeface="Times New Roman" panose="02020603050405020304" pitchFamily="18" charset="0"/>
              </a:rPr>
              <a:t>Project title</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4095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F691A-D862-467D-A442-235B335F6523}"/>
              </a:ext>
            </a:extLst>
          </p:cNvPr>
          <p:cNvSpPr>
            <a:spLocks noGrp="1"/>
          </p:cNvSpPr>
          <p:nvPr>
            <p:ph type="title"/>
          </p:nvPr>
        </p:nvSpPr>
        <p:spPr/>
        <p:txBody>
          <a:bodyPr/>
          <a:lstStyle/>
          <a:p>
            <a:r>
              <a:rPr lang="en-US" dirty="0"/>
              <a:t>Objectives</a:t>
            </a:r>
            <a:br>
              <a:rPr lang="en-US" dirty="0"/>
            </a:br>
            <a:endParaRPr lang="en-US" dirty="0"/>
          </a:p>
        </p:txBody>
      </p:sp>
      <p:sp>
        <p:nvSpPr>
          <p:cNvPr id="3" name="Content Placeholder 2">
            <a:extLst>
              <a:ext uri="{FF2B5EF4-FFF2-40B4-BE49-F238E27FC236}">
                <a16:creationId xmlns:a16="http://schemas.microsoft.com/office/drawing/2014/main" id="{539C0656-7F20-49AC-A657-085C8C0EC678}"/>
              </a:ext>
            </a:extLst>
          </p:cNvPr>
          <p:cNvSpPr>
            <a:spLocks noGrp="1"/>
          </p:cNvSpPr>
          <p:nvPr>
            <p:ph sz="quarter" idx="13"/>
          </p:nvPr>
        </p:nvSpPr>
        <p:spPr>
          <a:xfrm>
            <a:off x="913774" y="1636295"/>
            <a:ext cx="10363826" cy="4603187"/>
          </a:xfrm>
        </p:spPr>
        <p:txBody>
          <a:bodyPr>
            <a:normAutofit fontScale="85000" lnSpcReduction="10000"/>
          </a:bodyPr>
          <a:lstStyle/>
          <a:p>
            <a:pPr marL="0" indent="0">
              <a:buNone/>
            </a:pPr>
            <a:r>
              <a:rPr lang="en-US" cap="none" dirty="0"/>
              <a:t>The overarching goal of this project is to develop a deep learning-based NLP model capable of generating customized text content with fine-grained control over various attributes, encompassing aspects such as style, tone, and content. The objectives include;</a:t>
            </a:r>
          </a:p>
          <a:p>
            <a:pPr marL="571500" indent="-571500">
              <a:buAutoNum type="romanLcPeriod"/>
            </a:pPr>
            <a:r>
              <a:rPr lang="en-US" cap="none" dirty="0"/>
              <a:t>Develop a deep learning-based NLP model for generating customized text content with fine-grained control over attributes such as style, tone, and content.</a:t>
            </a:r>
          </a:p>
          <a:p>
            <a:pPr marL="571500" indent="-571500">
              <a:buAutoNum type="romanLcPeriod"/>
            </a:pPr>
            <a:r>
              <a:rPr lang="en-US" cap="none" dirty="0"/>
              <a:t>Enable users to generate text that meets specific requirements, making it A valuable tool for content creators and businesses.</a:t>
            </a:r>
          </a:p>
          <a:p>
            <a:pPr marL="571500" indent="-571500">
              <a:buAutoNum type="romanLcPeriod"/>
            </a:pPr>
            <a:r>
              <a:rPr lang="en-US" cap="none" dirty="0"/>
              <a:t>Provide A user-friendly interface for text generation with real-time control.</a:t>
            </a:r>
          </a:p>
          <a:p>
            <a:pPr marL="0" indent="0">
              <a:buNone/>
            </a:pPr>
            <a:endParaRPr lang="en-US" cap="none" dirty="0"/>
          </a:p>
        </p:txBody>
      </p:sp>
    </p:spTree>
    <p:extLst>
      <p:ext uri="{BB962C8B-B14F-4D97-AF65-F5344CB8AC3E}">
        <p14:creationId xmlns:p14="http://schemas.microsoft.com/office/powerpoint/2010/main" val="2722491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2542A-D426-4982-865E-F9491390190D}"/>
              </a:ext>
            </a:extLst>
          </p:cNvPr>
          <p:cNvSpPr>
            <a:spLocks noGrp="1"/>
          </p:cNvSpPr>
          <p:nvPr>
            <p:ph type="title"/>
          </p:nvPr>
        </p:nvSpPr>
        <p:spPr/>
        <p:txBody>
          <a:bodyPr/>
          <a:lstStyle/>
          <a:p>
            <a:r>
              <a:rPr lang="en-US" dirty="0"/>
              <a:t>Value of the project</a:t>
            </a:r>
          </a:p>
        </p:txBody>
      </p:sp>
      <p:sp>
        <p:nvSpPr>
          <p:cNvPr id="3" name="Content Placeholder 2">
            <a:extLst>
              <a:ext uri="{FF2B5EF4-FFF2-40B4-BE49-F238E27FC236}">
                <a16:creationId xmlns:a16="http://schemas.microsoft.com/office/drawing/2014/main" id="{B885202F-1864-4DD1-872D-7E2232BB60E9}"/>
              </a:ext>
            </a:extLst>
          </p:cNvPr>
          <p:cNvSpPr>
            <a:spLocks noGrp="1"/>
          </p:cNvSpPr>
          <p:nvPr>
            <p:ph sz="quarter" idx="13"/>
          </p:nvPr>
        </p:nvSpPr>
        <p:spPr/>
        <p:txBody>
          <a:bodyPr>
            <a:normAutofit fontScale="92500" lnSpcReduction="10000"/>
          </a:bodyPr>
          <a:lstStyle/>
          <a:p>
            <a:r>
              <a:rPr lang="en-US" cap="none" dirty="0"/>
              <a:t>This project addresses the growing demand for customizable text content across various domains, including marketing, advertising, and content creation.</a:t>
            </a:r>
          </a:p>
          <a:p>
            <a:r>
              <a:rPr lang="en-US" cap="none" dirty="0"/>
              <a:t>Customized text generation with control empowers businesses and individuals to create tailored content efficiently, saving time and resources.</a:t>
            </a:r>
          </a:p>
          <a:p>
            <a:r>
              <a:rPr lang="en-US" cap="none" dirty="0"/>
              <a:t>It stands at the forefront of ai-driven content creation, demonstrating the potential to revolutionize how text content is generated and utilized</a:t>
            </a:r>
          </a:p>
          <a:p>
            <a:endParaRPr lang="en-US" dirty="0"/>
          </a:p>
        </p:txBody>
      </p:sp>
    </p:spTree>
    <p:extLst>
      <p:ext uri="{BB962C8B-B14F-4D97-AF65-F5344CB8AC3E}">
        <p14:creationId xmlns:p14="http://schemas.microsoft.com/office/powerpoint/2010/main" val="207952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6FCD1-62CD-41DC-BC52-20341247247C}"/>
              </a:ext>
            </a:extLst>
          </p:cNvPr>
          <p:cNvSpPr>
            <a:spLocks noGrp="1"/>
          </p:cNvSpPr>
          <p:nvPr>
            <p:ph type="title"/>
          </p:nvPr>
        </p:nvSpPr>
        <p:spPr>
          <a:xfrm>
            <a:off x="913774" y="153296"/>
            <a:ext cx="10364451" cy="1596177"/>
          </a:xfrm>
        </p:spPr>
        <p:txBody>
          <a:bodyPr/>
          <a:lstStyle/>
          <a:p>
            <a:r>
              <a:rPr lang="en-US" dirty="0"/>
              <a:t>Relevant Works</a:t>
            </a:r>
          </a:p>
        </p:txBody>
      </p:sp>
      <p:sp>
        <p:nvSpPr>
          <p:cNvPr id="3" name="Content Placeholder 2">
            <a:extLst>
              <a:ext uri="{FF2B5EF4-FFF2-40B4-BE49-F238E27FC236}">
                <a16:creationId xmlns:a16="http://schemas.microsoft.com/office/drawing/2014/main" id="{6137F5F3-4713-4718-8BB2-24274A936F05}"/>
              </a:ext>
            </a:extLst>
          </p:cNvPr>
          <p:cNvSpPr>
            <a:spLocks noGrp="1"/>
          </p:cNvSpPr>
          <p:nvPr>
            <p:ph sz="quarter" idx="13"/>
          </p:nvPr>
        </p:nvSpPr>
        <p:spPr>
          <a:xfrm>
            <a:off x="353238" y="1749473"/>
            <a:ext cx="11309374" cy="3424107"/>
          </a:xfrm>
        </p:spPr>
        <p:txBody>
          <a:bodyPr>
            <a:noAutofit/>
          </a:bodyPr>
          <a:lstStyle/>
          <a:p>
            <a:r>
              <a:rPr lang="en-US" sz="2400" cap="none" dirty="0" err="1"/>
              <a:t>Zong</a:t>
            </a:r>
            <a:r>
              <a:rPr lang="en-US" sz="2400" cap="none" dirty="0"/>
              <a:t>, Et Al.[1] this paper provides an overview of deep neural networks (DNNS) in machine translation (MT), highlighting their advancements and challenges. It discusses the use of RNNS, CNNS, and attention mechanisms in MT, emphasizing their effectiveness in capturing sequential dependencies and contextual information in language data</a:t>
            </a:r>
            <a:r>
              <a:rPr lang="en-US" sz="2400" dirty="0"/>
              <a:t>.</a:t>
            </a:r>
            <a:r>
              <a:rPr lang="en-US" sz="2400" cap="none" dirty="0"/>
              <a:t>[1]. </a:t>
            </a:r>
          </a:p>
          <a:p>
            <a:r>
              <a:rPr lang="en-US" sz="2400" cap="none" dirty="0"/>
              <a:t>Xiang, Et Al[2] focus on abstractive text summarization, a challenging task that requires understanding the meaning of a text and generating a concise summary that captures the essential points. It explores the use of sequence-to-sequence runs, particularly the attention-based encoder-decoder model, for abstractive summarization, demonstrating its ability to produce summaries that are both fluent and informative.</a:t>
            </a:r>
          </a:p>
        </p:txBody>
      </p:sp>
    </p:spTree>
    <p:extLst>
      <p:ext uri="{BB962C8B-B14F-4D97-AF65-F5344CB8AC3E}">
        <p14:creationId xmlns:p14="http://schemas.microsoft.com/office/powerpoint/2010/main" val="2553559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6FCD1-62CD-41DC-BC52-20341247247C}"/>
              </a:ext>
            </a:extLst>
          </p:cNvPr>
          <p:cNvSpPr>
            <a:spLocks noGrp="1"/>
          </p:cNvSpPr>
          <p:nvPr>
            <p:ph type="title"/>
          </p:nvPr>
        </p:nvSpPr>
        <p:spPr/>
        <p:txBody>
          <a:bodyPr/>
          <a:lstStyle/>
          <a:p>
            <a:r>
              <a:rPr lang="en-US" dirty="0"/>
              <a:t>Relevant Works</a:t>
            </a:r>
          </a:p>
        </p:txBody>
      </p:sp>
      <p:sp>
        <p:nvSpPr>
          <p:cNvPr id="3" name="Content Placeholder 2">
            <a:extLst>
              <a:ext uri="{FF2B5EF4-FFF2-40B4-BE49-F238E27FC236}">
                <a16:creationId xmlns:a16="http://schemas.microsoft.com/office/drawing/2014/main" id="{6137F5F3-4713-4718-8BB2-24274A936F05}"/>
              </a:ext>
            </a:extLst>
          </p:cNvPr>
          <p:cNvSpPr>
            <a:spLocks noGrp="1"/>
          </p:cNvSpPr>
          <p:nvPr>
            <p:ph sz="quarter" idx="13"/>
          </p:nvPr>
        </p:nvSpPr>
        <p:spPr>
          <a:xfrm>
            <a:off x="441157" y="2020410"/>
            <a:ext cx="11309685" cy="4523873"/>
          </a:xfrm>
        </p:spPr>
        <p:txBody>
          <a:bodyPr>
            <a:normAutofit/>
          </a:bodyPr>
          <a:lstStyle/>
          <a:p>
            <a:r>
              <a:rPr lang="en-US" cap="none" dirty="0"/>
              <a:t>Peng and Yao [3] this paper introduces the concept of memory networks, a type of RNN architecture that incorporates external memory to enhance its ability to process and retain information. It applies memory networks to language understanding tasks, such as question answering and natural language inference, demonstrating their effectiveness in handling long-range dependencies and complex reasoning</a:t>
            </a:r>
            <a:endParaRPr lang="en-US" sz="2600" cap="none" dirty="0"/>
          </a:p>
          <a:p>
            <a:endParaRPr lang="en-US" cap="none" dirty="0"/>
          </a:p>
        </p:txBody>
      </p:sp>
    </p:spTree>
    <p:extLst>
      <p:ext uri="{BB962C8B-B14F-4D97-AF65-F5344CB8AC3E}">
        <p14:creationId xmlns:p14="http://schemas.microsoft.com/office/powerpoint/2010/main" val="2817200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D0D7-9176-4BFF-AFE3-7D0AFBEB112F}"/>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0294773E-8E15-4076-87B1-437BC52FAC5E}"/>
              </a:ext>
            </a:extLst>
          </p:cNvPr>
          <p:cNvSpPr>
            <a:spLocks noGrp="1"/>
          </p:cNvSpPr>
          <p:nvPr>
            <p:ph sz="quarter" idx="13"/>
          </p:nvPr>
        </p:nvSpPr>
        <p:spPr>
          <a:xfrm>
            <a:off x="465221" y="1741449"/>
            <a:ext cx="11245516" cy="4129961"/>
          </a:xfrm>
        </p:spPr>
        <p:txBody>
          <a:bodyPr>
            <a:noAutofit/>
          </a:bodyPr>
          <a:lstStyle/>
          <a:p>
            <a:pPr marL="0" indent="0">
              <a:buNone/>
            </a:pPr>
            <a:r>
              <a:rPr lang="en-US" sz="2300" cap="none" dirty="0"/>
              <a:t>The project use the following algorithms, datasets, models, tools, and techniques to achieve the project objectives:</a:t>
            </a:r>
          </a:p>
          <a:p>
            <a:r>
              <a:rPr lang="en-US" sz="2300" b="1" cap="none" dirty="0"/>
              <a:t>Algorithms:  </a:t>
            </a:r>
            <a:r>
              <a:rPr lang="en-US" sz="2300" cap="none" dirty="0"/>
              <a:t>Fine-tuning techniques, such as backpropagation and gradient descent, will be applied to adapt the transformer model to the specific task of customized text generation.</a:t>
            </a:r>
          </a:p>
          <a:p>
            <a:r>
              <a:rPr lang="nb-NO" sz="2300" b="1" cap="none" dirty="0"/>
              <a:t>Datasets: </a:t>
            </a:r>
            <a:r>
              <a:rPr lang="en-US" sz="2300" cap="none" dirty="0" err="1"/>
              <a:t>Totto</a:t>
            </a:r>
            <a:r>
              <a:rPr lang="en-US" sz="2300" cap="none" dirty="0"/>
              <a:t> dataset(</a:t>
            </a:r>
            <a:r>
              <a:rPr lang="en-US" sz="2300" cap="none" dirty="0">
                <a:hlinkClick r:id="rId2"/>
              </a:rPr>
              <a:t>https://github.Com/google-research-datasets</a:t>
            </a:r>
            <a:r>
              <a:rPr lang="en-US" sz="2300" cap="none" dirty="0"/>
              <a:t>) These datasets will focus on capturing diverse examples of different styles, tones, and content themes to enhance the model's adaptability.</a:t>
            </a:r>
            <a:endParaRPr lang="nb-NO" sz="2300" cap="none" dirty="0"/>
          </a:p>
          <a:p>
            <a:r>
              <a:rPr lang="en-US" sz="2300" b="1" cap="none" dirty="0"/>
              <a:t>Framework:</a:t>
            </a:r>
            <a:r>
              <a:rPr lang="en-US" sz="2300" cap="none" dirty="0"/>
              <a:t> the implementation will be carried out using popular deep learning frameworks, specifically </a:t>
            </a:r>
            <a:r>
              <a:rPr lang="en-US" sz="2300" cap="none" dirty="0" err="1"/>
              <a:t>Tensorflow</a:t>
            </a:r>
            <a:r>
              <a:rPr lang="en-US" sz="2300" cap="none" dirty="0"/>
              <a:t> and </a:t>
            </a:r>
            <a:r>
              <a:rPr lang="en-US" sz="2300" cap="none" dirty="0" err="1"/>
              <a:t>Pytorch</a:t>
            </a:r>
            <a:r>
              <a:rPr lang="en-US" sz="2300" cap="none" dirty="0"/>
              <a:t>. Additionally, we will utilize the hugging face transformer library, known for its pre-trained language models</a:t>
            </a:r>
            <a:endParaRPr lang="nb-NO" sz="2300" cap="none" dirty="0"/>
          </a:p>
          <a:p>
            <a:endParaRPr lang="en-US" sz="2300" dirty="0"/>
          </a:p>
          <a:p>
            <a:endParaRPr lang="en-US" sz="2300" dirty="0"/>
          </a:p>
        </p:txBody>
      </p:sp>
    </p:spTree>
    <p:extLst>
      <p:ext uri="{BB962C8B-B14F-4D97-AF65-F5344CB8AC3E}">
        <p14:creationId xmlns:p14="http://schemas.microsoft.com/office/powerpoint/2010/main" val="3615937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6B094-569D-449E-B3FB-EA145701AA19}"/>
              </a:ext>
            </a:extLst>
          </p:cNvPr>
          <p:cNvSpPr>
            <a:spLocks noGrp="1"/>
          </p:cNvSpPr>
          <p:nvPr>
            <p:ph type="title"/>
          </p:nvPr>
        </p:nvSpPr>
        <p:spPr/>
        <p:txBody>
          <a:bodyPr/>
          <a:lstStyle/>
          <a:p>
            <a:r>
              <a:rPr lang="en-US" dirty="0"/>
              <a:t>Deliverables</a:t>
            </a:r>
          </a:p>
        </p:txBody>
      </p:sp>
      <p:sp>
        <p:nvSpPr>
          <p:cNvPr id="3" name="Content Placeholder 2">
            <a:extLst>
              <a:ext uri="{FF2B5EF4-FFF2-40B4-BE49-F238E27FC236}">
                <a16:creationId xmlns:a16="http://schemas.microsoft.com/office/drawing/2014/main" id="{225036F0-3C0F-4365-AB7F-E255F74AD22A}"/>
              </a:ext>
            </a:extLst>
          </p:cNvPr>
          <p:cNvSpPr>
            <a:spLocks noGrp="1"/>
          </p:cNvSpPr>
          <p:nvPr>
            <p:ph sz="quarter" idx="13"/>
          </p:nvPr>
        </p:nvSpPr>
        <p:spPr>
          <a:xfrm>
            <a:off x="913774" y="2101516"/>
            <a:ext cx="10604458" cy="4137967"/>
          </a:xfrm>
        </p:spPr>
        <p:txBody>
          <a:bodyPr>
            <a:normAutofit fontScale="25000" lnSpcReduction="20000"/>
          </a:bodyPr>
          <a:lstStyle/>
          <a:p>
            <a:r>
              <a:rPr lang="en-US" sz="8800" cap="none" dirty="0"/>
              <a:t>A deep learning-powered NLP model for customized text generation with attribute control.</a:t>
            </a:r>
          </a:p>
          <a:p>
            <a:r>
              <a:rPr lang="en-US" sz="8800" cap="none" dirty="0"/>
              <a:t>The user interface will be developed using React, ensuring a seamless and interactive experience for users to generate and customize text content in real-time.</a:t>
            </a:r>
          </a:p>
          <a:p>
            <a:r>
              <a:rPr lang="en-US" sz="8800" cap="none" dirty="0"/>
              <a:t>Documentation for model usage and integration.</a:t>
            </a:r>
          </a:p>
          <a:p>
            <a:r>
              <a:rPr lang="en-US" sz="8800" cap="none" dirty="0"/>
              <a:t>Custom datasets if developed for attribute control fine-tuning, will focus on capturing diverse examples of different styles, tones, and content themes to enhance the model's adaptability.</a:t>
            </a:r>
          </a:p>
          <a:p>
            <a:r>
              <a:rPr lang="en-US" sz="8800" cap="none" dirty="0"/>
              <a:t>State-of-the-art methods: this includes the utilization of cutting-edge techniques for model training, fine-tuning, and evaluation to ensure the model's performance aligns with the current state-of-the-art.</a:t>
            </a:r>
          </a:p>
          <a:p>
            <a:r>
              <a:rPr lang="en-US" sz="8800" cap="none" dirty="0"/>
              <a:t>A report on model performance, including qualitative and quantitative evaluations</a:t>
            </a:r>
            <a:r>
              <a:rPr lang="en-US" sz="8800" dirty="0"/>
              <a:t>.</a:t>
            </a:r>
          </a:p>
          <a:p>
            <a:endParaRPr lang="en-US" dirty="0"/>
          </a:p>
        </p:txBody>
      </p:sp>
    </p:spTree>
    <p:extLst>
      <p:ext uri="{BB962C8B-B14F-4D97-AF65-F5344CB8AC3E}">
        <p14:creationId xmlns:p14="http://schemas.microsoft.com/office/powerpoint/2010/main" val="3374300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DAAF7-720C-4D69-ADFD-C472F809121C}"/>
              </a:ext>
            </a:extLst>
          </p:cNvPr>
          <p:cNvSpPr>
            <a:spLocks noGrp="1"/>
          </p:cNvSpPr>
          <p:nvPr>
            <p:ph type="title"/>
          </p:nvPr>
        </p:nvSpPr>
        <p:spPr/>
        <p:txBody>
          <a:bodyPr/>
          <a:lstStyle/>
          <a:p>
            <a:r>
              <a:rPr lang="en-US" dirty="0"/>
              <a:t>Evaluation Methodology</a:t>
            </a:r>
          </a:p>
        </p:txBody>
      </p:sp>
      <p:sp>
        <p:nvSpPr>
          <p:cNvPr id="3" name="Content Placeholder 2">
            <a:extLst>
              <a:ext uri="{FF2B5EF4-FFF2-40B4-BE49-F238E27FC236}">
                <a16:creationId xmlns:a16="http://schemas.microsoft.com/office/drawing/2014/main" id="{48324813-4ACD-4440-94EB-0486D6F2734F}"/>
              </a:ext>
            </a:extLst>
          </p:cNvPr>
          <p:cNvSpPr>
            <a:spLocks noGrp="1"/>
          </p:cNvSpPr>
          <p:nvPr>
            <p:ph sz="quarter" idx="13"/>
          </p:nvPr>
        </p:nvSpPr>
        <p:spPr>
          <a:xfrm>
            <a:off x="913774" y="2367092"/>
            <a:ext cx="10363826" cy="4210171"/>
          </a:xfrm>
        </p:spPr>
        <p:txBody>
          <a:bodyPr>
            <a:normAutofit fontScale="70000" lnSpcReduction="20000"/>
          </a:bodyPr>
          <a:lstStyle/>
          <a:p>
            <a:r>
              <a:rPr lang="en-US" sz="3400" cap="none" dirty="0"/>
              <a:t>BLEU score: BLEU score is a measure of the similarity between a generated text and a reference text.</a:t>
            </a:r>
          </a:p>
          <a:p>
            <a:r>
              <a:rPr lang="en-US" sz="3400" cap="none" dirty="0"/>
              <a:t>Rouge score: rouge score is another measure of the similarity between a generated text and a reference text.</a:t>
            </a:r>
          </a:p>
          <a:p>
            <a:r>
              <a:rPr lang="en-US" sz="3400" cap="none" dirty="0"/>
              <a:t>Human evaluation: we will also have human evaluators rate the generated text on its fluency, coherence, and relevance to the given topic and constraints.</a:t>
            </a:r>
          </a:p>
          <a:p>
            <a:r>
              <a:rPr lang="en-US" sz="3400" cap="none" dirty="0"/>
              <a:t>The model aims to differentiate itself by providing users with unparalleled control over text attributes in real-time. The model focuses specifically on customization, allowing users to dictate the style, tone, and content of the generated text</a:t>
            </a:r>
          </a:p>
          <a:p>
            <a:endParaRPr lang="en-US" dirty="0"/>
          </a:p>
        </p:txBody>
      </p:sp>
    </p:spTree>
    <p:extLst>
      <p:ext uri="{BB962C8B-B14F-4D97-AF65-F5344CB8AC3E}">
        <p14:creationId xmlns:p14="http://schemas.microsoft.com/office/powerpoint/2010/main" val="292870844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112</TotalTime>
  <Words>838</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Rockwell</vt:lpstr>
      <vt:lpstr>Tahoma</vt:lpstr>
      <vt:lpstr>Times New Roman</vt:lpstr>
      <vt:lpstr>Tw Cen MT</vt:lpstr>
      <vt:lpstr>Droplet</vt:lpstr>
      <vt:lpstr>Team member 1.NEHANVITHA ADAPA                  2. Sampath kUMar garminla </vt:lpstr>
      <vt:lpstr>Deep Learning-powered NLP: Customized Text Generation with Control</vt:lpstr>
      <vt:lpstr>Objectives </vt:lpstr>
      <vt:lpstr>Value of the project</vt:lpstr>
      <vt:lpstr>Relevant Works</vt:lpstr>
      <vt:lpstr>Relevant Works</vt:lpstr>
      <vt:lpstr>approach</vt:lpstr>
      <vt:lpstr>Deliverables</vt:lpstr>
      <vt:lpstr>Evaluation Methodology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members</dc:title>
  <dc:creator>Admin</dc:creator>
  <cp:lastModifiedBy>Garminla, Sampath Kumar</cp:lastModifiedBy>
  <cp:revision>12</cp:revision>
  <dcterms:created xsi:type="dcterms:W3CDTF">2023-10-31T05:07:29Z</dcterms:created>
  <dcterms:modified xsi:type="dcterms:W3CDTF">2023-11-29T03:13:18Z</dcterms:modified>
</cp:coreProperties>
</file>