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4"/>
  </p:notesMasterIdLst>
  <p:sldIdLst>
    <p:sldId id="256" r:id="rId3"/>
    <p:sldId id="306" r:id="rId4"/>
    <p:sldId id="261" r:id="rId5"/>
    <p:sldId id="308" r:id="rId6"/>
    <p:sldId id="307" r:id="rId7"/>
    <p:sldId id="304" r:id="rId8"/>
    <p:sldId id="317" r:id="rId9"/>
    <p:sldId id="309" r:id="rId10"/>
    <p:sldId id="305" r:id="rId11"/>
    <p:sldId id="310" r:id="rId12"/>
    <p:sldId id="302" r:id="rId13"/>
    <p:sldId id="257" r:id="rId14"/>
    <p:sldId id="314" r:id="rId15"/>
    <p:sldId id="311" r:id="rId16"/>
    <p:sldId id="312" r:id="rId17"/>
    <p:sldId id="313" r:id="rId18"/>
    <p:sldId id="315" r:id="rId19"/>
    <p:sldId id="316" r:id="rId20"/>
    <p:sldId id="265" r:id="rId21"/>
    <p:sldId id="262" r:id="rId22"/>
    <p:sldId id="300" r:id="rId23"/>
  </p:sldIdLst>
  <p:sldSz cx="9144000" cy="5143500" type="screen16x9"/>
  <p:notesSz cx="6858000" cy="9144000"/>
  <p:embeddedFontLst>
    <p:embeddedFont>
      <p:font typeface="Anton" panose="020B0604020202020204" charset="0"/>
      <p:regular r:id="rId25"/>
    </p:embeddedFont>
    <p:embeddedFont>
      <p:font typeface="Assistant ExtraLight" panose="020B0604020202020204" charset="0"/>
      <p:regular r:id="rId26"/>
      <p:bold r:id="rId27"/>
    </p:embeddedFont>
    <p:embeddedFont>
      <p:font typeface="Bahnschrift Light" panose="020B0502040204020203" pitchFamily="34" charset="0"/>
      <p:regular r:id="rId28"/>
    </p:embeddedFont>
    <p:embeddedFont>
      <p:font typeface="Bahnschrift SemiBold" panose="020B0502040204020203" pitchFamily="34" charset="0"/>
      <p:bold r:id="rId29"/>
    </p:embeddedFont>
    <p:embeddedFont>
      <p:font typeface="Bitter" panose="020B0604020202020204" charset="0"/>
      <p:regular r:id="rId30"/>
      <p:bold r:id="rId31"/>
      <p:italic r:id="rId32"/>
      <p:boldItalic r:id="rId33"/>
    </p:embeddedFont>
    <p:embeddedFont>
      <p:font typeface="Dosis" panose="02010703020202060003" pitchFamily="2" charset="0"/>
      <p:bold r:id="rId34"/>
    </p:embeddedFont>
    <p:embeddedFont>
      <p:font typeface="Nunito Sans ExtraBold" panose="020B0604020202020204" charset="0"/>
      <p:bold r:id="rId35"/>
      <p:boldItalic r:id="rId36"/>
    </p:embeddedFont>
    <p:embeddedFont>
      <p:font typeface="Proxima Nova" panose="020B0604020202020204" charset="0"/>
      <p:regular r:id="rId37"/>
      <p:bold r:id="rId38"/>
      <p:italic r:id="rId39"/>
      <p:boldItalic r:id="rId40"/>
    </p:embeddedFont>
    <p:embeddedFont>
      <p:font typeface="Proxima Nova Semibold" panose="020B0604020202020204" charset="0"/>
      <p:regular r:id="rId41"/>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B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6ABEAF-5C0E-411E-85A6-DC053D76AB52}">
  <a:tblStyle styleId="{D46ABEAF-5C0E-411E-85A6-DC053D76AB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77901" autoAdjust="0"/>
  </p:normalViewPr>
  <p:slideViewPr>
    <p:cSldViewPr snapToGrid="0">
      <p:cViewPr varScale="1">
        <p:scale>
          <a:sx n="70" d="100"/>
          <a:sy n="70" d="100"/>
        </p:scale>
        <p:origin x="1302" y="60"/>
      </p:cViewPr>
      <p:guideLst>
        <p:guide orient="horz" pos="1620"/>
        <p:guide pos="2880"/>
      </p:guideLst>
    </p:cSldViewPr>
  </p:slideViewPr>
  <p:outlineViewPr>
    <p:cViewPr>
      <p:scale>
        <a:sx n="33" d="100"/>
        <a:sy n="33" d="100"/>
      </p:scale>
      <p:origin x="72" y="255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3722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dbba99f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dbba99f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Bonjour </a:t>
            </a:r>
            <a:r>
              <a:rPr lang="en-US" dirty="0" err="1"/>
              <a:t>toutlemonde</a:t>
            </a:r>
            <a:r>
              <a:rPr lang="en-US" dirty="0"/>
              <a:t> on </a:t>
            </a:r>
            <a:r>
              <a:rPr lang="en-US" dirty="0" err="1"/>
              <a:t>vou</a:t>
            </a:r>
            <a:r>
              <a:rPr lang="en-US" dirty="0"/>
              <a:t> </a:t>
            </a:r>
            <a:r>
              <a:rPr lang="en-US" dirty="0" err="1"/>
              <a:t>presente</a:t>
            </a:r>
            <a:r>
              <a:rPr lang="en-US" dirty="0"/>
              <a:t> </a:t>
            </a:r>
            <a:r>
              <a:rPr lang="en-US" dirty="0" err="1"/>
              <a:t>aujourdhui</a:t>
            </a:r>
            <a:r>
              <a:rPr lang="en-US" dirty="0"/>
              <a:t> les </a:t>
            </a:r>
            <a:r>
              <a:rPr lang="en-US" dirty="0" err="1"/>
              <a:t>resultat</a:t>
            </a:r>
            <a:r>
              <a:rPr lang="en-US" dirty="0"/>
              <a:t> de </a:t>
            </a:r>
            <a:r>
              <a:rPr lang="en-US" dirty="0" err="1"/>
              <a:t>notre</a:t>
            </a:r>
            <a:r>
              <a:rPr lang="en-US" dirty="0"/>
              <a:t> </a:t>
            </a:r>
            <a:r>
              <a:rPr lang="en-US" dirty="0" err="1"/>
              <a:t>miniprojet</a:t>
            </a:r>
            <a:r>
              <a:rPr lang="en-US" dirty="0"/>
              <a:t> sur les cancer de la </a:t>
            </a:r>
            <a:r>
              <a:rPr lang="en-US" dirty="0" err="1"/>
              <a:t>peau</a:t>
            </a:r>
            <a:r>
              <a:rPr lang="en-US" dirty="0"/>
              <a:t> on </a:t>
            </a:r>
            <a:r>
              <a:rPr lang="en-US" dirty="0" err="1"/>
              <a:t>utilisant</a:t>
            </a:r>
            <a:r>
              <a:rPr lang="en-US" dirty="0"/>
              <a:t> les neural network et transfer learning </a:t>
            </a:r>
          </a:p>
          <a:p>
            <a:pPr marL="0" lvl="0" indent="0" algn="l" rtl="0">
              <a:spcBef>
                <a:spcPts val="0"/>
              </a:spcBef>
              <a:spcAft>
                <a:spcPts val="0"/>
              </a:spcAft>
              <a:buNone/>
            </a:pPr>
            <a:r>
              <a:rPr lang="en-US" dirty="0"/>
              <a:t>Ce travail </a:t>
            </a:r>
            <a:r>
              <a:rPr lang="en-US" dirty="0" err="1"/>
              <a:t>realiser</a:t>
            </a:r>
            <a:r>
              <a:rPr lang="en-US" dirty="0"/>
              <a:t> par el </a:t>
            </a:r>
            <a:r>
              <a:rPr lang="en-US" dirty="0" err="1"/>
              <a:t>hali</a:t>
            </a:r>
            <a:r>
              <a:rPr lang="en-US" dirty="0"/>
              <a:t> </a:t>
            </a:r>
            <a:r>
              <a:rPr lang="en-US" dirty="0" err="1"/>
              <a:t>amina</a:t>
            </a:r>
            <a:r>
              <a:rPr lang="en-US" dirty="0"/>
              <a:t> et </a:t>
            </a:r>
            <a:r>
              <a:rPr lang="en-US" dirty="0" err="1"/>
              <a:t>moi</a:t>
            </a:r>
            <a:r>
              <a:rPr lang="en-US" dirty="0"/>
              <a:t> meme bouhribat younes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Ce </a:t>
            </a:r>
            <a:r>
              <a:rPr lang="fr-FR" dirty="0" err="1"/>
              <a:t>chema</a:t>
            </a:r>
            <a:r>
              <a:rPr lang="fr-FR" dirty="0"/>
              <a:t> </a:t>
            </a:r>
            <a:r>
              <a:rPr lang="fr-FR" dirty="0" err="1"/>
              <a:t>resume</a:t>
            </a:r>
            <a:r>
              <a:rPr lang="fr-FR" dirty="0"/>
              <a:t> le travaille réalisé dans ce mini projet</a:t>
            </a:r>
          </a:p>
          <a:p>
            <a:r>
              <a:rPr lang="fr-FR" dirty="0"/>
              <a:t>Au </a:t>
            </a:r>
            <a:r>
              <a:rPr lang="fr-FR" dirty="0" err="1"/>
              <a:t>debut</a:t>
            </a:r>
            <a:r>
              <a:rPr lang="fr-FR" dirty="0"/>
              <a:t> on </a:t>
            </a:r>
            <a:r>
              <a:rPr lang="fr-FR" dirty="0" err="1"/>
              <a:t>extract</a:t>
            </a:r>
            <a:r>
              <a:rPr lang="fr-FR" dirty="0"/>
              <a:t> les données depuis ISIC DATASET </a:t>
            </a:r>
          </a:p>
          <a:p>
            <a:r>
              <a:rPr lang="fr-FR" dirty="0"/>
              <a:t>On </a:t>
            </a:r>
            <a:r>
              <a:rPr lang="fr-FR" dirty="0" err="1"/>
              <a:t>mellange</a:t>
            </a:r>
            <a:r>
              <a:rPr lang="fr-FR" dirty="0"/>
              <a:t> les données pour les divisée en 2 : données de training et données de validation</a:t>
            </a:r>
          </a:p>
          <a:p>
            <a:r>
              <a:rPr lang="fr-FR" dirty="0"/>
              <a:t>Pour les données de training on a put extraire les X et Y qu’on vas utiliser pour les appliquer sur un model </a:t>
            </a:r>
            <a:r>
              <a:rPr lang="fr-FR" dirty="0" err="1"/>
              <a:t>predifinie</a:t>
            </a:r>
            <a:r>
              <a:rPr lang="fr-FR" dirty="0"/>
              <a:t> et sur notre model par la suite </a:t>
            </a:r>
          </a:p>
          <a:p>
            <a:r>
              <a:rPr lang="fr-FR" dirty="0"/>
              <a:t>Apres classifier, on donne notre model de </a:t>
            </a:r>
            <a:r>
              <a:rPr lang="fr-FR" dirty="0" err="1"/>
              <a:t>prediction</a:t>
            </a:r>
            <a:r>
              <a:rPr lang="fr-FR" dirty="0"/>
              <a:t> les  données de validation ce qui vas nous donné par la suite les valeurs et l’</a:t>
            </a:r>
            <a:r>
              <a:rPr lang="en" sz="1100" b="1" dirty="0">
                <a:solidFill>
                  <a:schemeClr val="tx1"/>
                </a:solidFill>
                <a:sym typeface="Bitter"/>
              </a:rPr>
              <a:t>Accuracy</a:t>
            </a:r>
            <a:r>
              <a:rPr lang="fr-FR" dirty="0"/>
              <a:t> du </a:t>
            </a:r>
            <a:r>
              <a:rPr lang="fr-FR" dirty="0" err="1"/>
              <a:t>loss</a:t>
            </a:r>
            <a:r>
              <a:rPr lang="fr-FR" dirty="0"/>
              <a:t> du training et validation </a:t>
            </a:r>
          </a:p>
        </p:txBody>
      </p:sp>
    </p:spTree>
    <p:extLst>
      <p:ext uri="{BB962C8B-B14F-4D97-AF65-F5344CB8AC3E}">
        <p14:creationId xmlns:p14="http://schemas.microsoft.com/office/powerpoint/2010/main" val="23999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dfec2bebd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dfec2bebd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Pour le résultat de notre modèle </a:t>
            </a:r>
            <a:r>
              <a:rPr lang="fr-FR" dirty="0" err="1"/>
              <a:t>resenet</a:t>
            </a:r>
            <a:r>
              <a:rPr lang="fr-FR" dirty="0"/>
              <a:t> on peux déduire que le model s’</a:t>
            </a:r>
            <a:r>
              <a:rPr lang="fr-FR" dirty="0" err="1"/>
              <a:t>apprent</a:t>
            </a:r>
            <a:r>
              <a:rPr lang="fr-FR" dirty="0"/>
              <a:t> m’ai pas avec la </a:t>
            </a:r>
            <a:r>
              <a:rPr lang="fr-FR" dirty="0" err="1"/>
              <a:t>meyeure</a:t>
            </a:r>
            <a:r>
              <a:rPr lang="fr-FR" dirty="0"/>
              <a:t> </a:t>
            </a:r>
            <a:r>
              <a:rPr lang="fr-FR" dirty="0" err="1"/>
              <a:t>facon</a:t>
            </a:r>
            <a:r>
              <a:rPr lang="fr-FR" dirty="0"/>
              <a:t> et ca dut a probablement a la fiabilité de notre data( data petite)</a:t>
            </a:r>
          </a:p>
          <a:p>
            <a:r>
              <a:rPr lang="fr-FR" dirty="0"/>
              <a:t>On </a:t>
            </a:r>
            <a:r>
              <a:rPr lang="fr-FR" dirty="0" err="1"/>
              <a:t>paralele</a:t>
            </a:r>
            <a:r>
              <a:rPr lang="fr-FR" dirty="0"/>
              <a:t> avec un bon </a:t>
            </a:r>
            <a:r>
              <a:rPr lang="fr-FR" dirty="0" err="1"/>
              <a:t>resultat</a:t>
            </a:r>
            <a:r>
              <a:rPr lang="fr-FR" dirty="0"/>
              <a:t> de </a:t>
            </a:r>
            <a:r>
              <a:rPr lang="fr-FR" dirty="0" err="1"/>
              <a:t>lost</a:t>
            </a:r>
            <a:r>
              <a:rPr lang="fr-FR" dirty="0"/>
              <a:t> durant </a:t>
            </a:r>
            <a:r>
              <a:rPr lang="fr-FR" dirty="0" err="1"/>
              <a:t>ll’entrenement</a:t>
            </a:r>
            <a:r>
              <a:rPr lang="fr-FR" dirty="0"/>
              <a:t> au </a:t>
            </a:r>
            <a:r>
              <a:rPr lang="fr-FR" dirty="0" err="1"/>
              <a:t>contrare</a:t>
            </a:r>
            <a:r>
              <a:rPr lang="fr-FR" dirty="0"/>
              <a:t> durant la validation </a:t>
            </a:r>
          </a:p>
        </p:txBody>
      </p:sp>
    </p:spTree>
    <p:extLst>
      <p:ext uri="{BB962C8B-B14F-4D97-AF65-F5344CB8AC3E}">
        <p14:creationId xmlns:p14="http://schemas.microsoft.com/office/powerpoint/2010/main" val="3659228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dfec2bebd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dfec2bebd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L'entrée de la couche cov1 est d'une image RVB de taille fixe 224 x 224. L'image est passée à travers une pile de couches </a:t>
            </a:r>
            <a:r>
              <a:rPr lang="fr-FR" dirty="0" err="1"/>
              <a:t>convolutives</a:t>
            </a:r>
            <a:r>
              <a:rPr lang="fr-FR" dirty="0"/>
              <a:t> (</a:t>
            </a:r>
            <a:r>
              <a:rPr lang="fr-FR" dirty="0" err="1"/>
              <a:t>conv</a:t>
            </a:r>
            <a:r>
              <a:rPr lang="fr-FR" dirty="0"/>
              <a:t>.), Où les filtres ont été utilisés avec un très petit champ réceptif: 3 × 3 (qui est la plus petite taille pour capturer la notion de gauche / droite, haut / bas, centre ). Dans l'une des configurations, il utilise également des filtres de convolution 1 × 1, qui peuvent être considérés comme une transformation linéaire des canaux d'entrée (suivie d'une non-linéarité). La foulée de convolution est fixée à 1 pixel; le remplissage spatial de </a:t>
            </a:r>
            <a:r>
              <a:rPr lang="fr-FR" dirty="0" err="1"/>
              <a:t>conv</a:t>
            </a:r>
            <a:r>
              <a:rPr lang="fr-FR" dirty="0"/>
              <a:t>. l'entrée de couche est telle que la résolution spatiale est préservée après convolution, c'est-à-dire que le remplissage est de 1 pixel pour 3 × 3 </a:t>
            </a:r>
            <a:r>
              <a:rPr lang="fr-FR" dirty="0" err="1"/>
              <a:t>conv</a:t>
            </a:r>
            <a:r>
              <a:rPr lang="fr-FR" dirty="0"/>
              <a:t>. couches. La mise en commun spatiale est effectuée par cinq couches de </a:t>
            </a:r>
            <a:r>
              <a:rPr lang="fr-FR" dirty="0" err="1"/>
              <a:t>pooling</a:t>
            </a:r>
            <a:r>
              <a:rPr lang="fr-FR" dirty="0"/>
              <a:t> max, qui suivent une partie de la </a:t>
            </a:r>
            <a:r>
              <a:rPr lang="fr-FR" dirty="0" err="1"/>
              <a:t>conv</a:t>
            </a:r>
            <a:r>
              <a:rPr lang="fr-FR" dirty="0"/>
              <a:t>. couches (toutes les couches de </a:t>
            </a:r>
            <a:r>
              <a:rPr lang="fr-FR" dirty="0" err="1"/>
              <a:t>conv</a:t>
            </a:r>
            <a:r>
              <a:rPr lang="fr-FR" dirty="0"/>
              <a:t>. ne sont pas suivies de la mise en pool maximale). La mise en pool maximale est effectuée sur une fenêtre de 2 × 2 pixels, avec foulée 2.</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Notre </a:t>
            </a:r>
            <a:r>
              <a:rPr lang="fr-FR" dirty="0" err="1"/>
              <a:t>modele</a:t>
            </a:r>
            <a:r>
              <a:rPr lang="fr-FR" dirty="0"/>
              <a:t> s’</a:t>
            </a:r>
            <a:r>
              <a:rPr lang="fr-FR" dirty="0" err="1"/>
              <a:t>apprent</a:t>
            </a:r>
            <a:r>
              <a:rPr lang="fr-FR" dirty="0"/>
              <a:t> bien mais avec un </a:t>
            </a:r>
            <a:r>
              <a:rPr lang="fr-FR" dirty="0" err="1"/>
              <a:t>probleme</a:t>
            </a:r>
            <a:r>
              <a:rPr lang="fr-FR" dirty="0"/>
              <a:t>  de </a:t>
            </a:r>
            <a:r>
              <a:rPr lang="fr-FR" dirty="0" err="1"/>
              <a:t>dropeout</a:t>
            </a:r>
            <a:r>
              <a:rPr lang="fr-FR" dirty="0"/>
              <a:t> durant la validation et sa dut au </a:t>
            </a:r>
            <a:r>
              <a:rPr lang="fr-FR" dirty="0" err="1"/>
              <a:t>desequilibre</a:t>
            </a:r>
            <a:r>
              <a:rPr lang="fr-FR" dirty="0"/>
              <a:t> de notre data  de </a:t>
            </a:r>
            <a:r>
              <a:rPr lang="fr-FR" dirty="0" err="1"/>
              <a:t>lotre</a:t>
            </a:r>
            <a:r>
              <a:rPr lang="fr-FR" dirty="0"/>
              <a:t> part on peut dire que le </a:t>
            </a:r>
            <a:r>
              <a:rPr lang="fr-FR" dirty="0" err="1"/>
              <a:t>resultat</a:t>
            </a:r>
            <a:r>
              <a:rPr lang="fr-FR" dirty="0"/>
              <a:t> de </a:t>
            </a:r>
            <a:r>
              <a:rPr lang="fr-FR" dirty="0" err="1"/>
              <a:t>lost</a:t>
            </a:r>
            <a:r>
              <a:rPr lang="fr-FR" dirty="0"/>
              <a:t> durant la validation et l’entrainement et moyenne </a:t>
            </a:r>
          </a:p>
        </p:txBody>
      </p:sp>
    </p:spTree>
    <p:extLst>
      <p:ext uri="{BB962C8B-B14F-4D97-AF65-F5344CB8AC3E}">
        <p14:creationId xmlns:p14="http://schemas.microsoft.com/office/powerpoint/2010/main" val="2165062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6a7d770e3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6a7d770e3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Apres</a:t>
            </a:r>
            <a:r>
              <a:rPr lang="en-US" dirty="0"/>
              <a:t> les </a:t>
            </a:r>
            <a:r>
              <a:rPr lang="en-US" dirty="0" err="1"/>
              <a:t>resultats</a:t>
            </a:r>
            <a:r>
              <a:rPr lang="en-US" dirty="0"/>
              <a:t> </a:t>
            </a:r>
            <a:r>
              <a:rPr lang="en-US" dirty="0" err="1"/>
              <a:t>pressedente</a:t>
            </a:r>
            <a:r>
              <a:rPr lang="en-US" dirty="0"/>
              <a:t> des deux model on </a:t>
            </a:r>
            <a:r>
              <a:rPr lang="en-US" dirty="0" err="1"/>
              <a:t>peux</a:t>
            </a:r>
            <a:r>
              <a:rPr lang="en-US" dirty="0"/>
              <a:t> </a:t>
            </a:r>
            <a:r>
              <a:rPr lang="en-US" dirty="0" err="1"/>
              <a:t>conclure</a:t>
            </a:r>
            <a:r>
              <a:rPr lang="en-US" dirty="0"/>
              <a:t> que le </a:t>
            </a:r>
            <a:r>
              <a:rPr lang="en-US" dirty="0" err="1"/>
              <a:t>meilleure</a:t>
            </a:r>
            <a:r>
              <a:rPr lang="en-US" dirty="0"/>
              <a:t> model pour </a:t>
            </a:r>
            <a:r>
              <a:rPr lang="en-US" dirty="0" err="1"/>
              <a:t>traiter</a:t>
            </a:r>
            <a:r>
              <a:rPr lang="en-US" dirty="0"/>
              <a:t> </a:t>
            </a:r>
            <a:r>
              <a:rPr lang="en-US" dirty="0" err="1"/>
              <a:t>cette</a:t>
            </a:r>
            <a:r>
              <a:rPr lang="en-US" dirty="0"/>
              <a:t> </a:t>
            </a:r>
            <a:r>
              <a:rPr lang="en-US" dirty="0" err="1"/>
              <a:t>problematique</a:t>
            </a:r>
            <a:r>
              <a:rPr lang="en-US" dirty="0"/>
              <a:t> </a:t>
            </a:r>
            <a:r>
              <a:rPr lang="en-US" dirty="0" err="1"/>
              <a:t>est</a:t>
            </a:r>
            <a:r>
              <a:rPr lang="en-US" dirty="0"/>
              <a:t> le VGG16</a:t>
            </a:r>
          </a:p>
          <a:p>
            <a:pPr marL="0" lvl="0" indent="0" algn="just">
              <a:buClr>
                <a:schemeClr val="dk1"/>
              </a:buClr>
              <a:buSzPts val="1100"/>
              <a:buNone/>
            </a:pPr>
            <a:endParaRPr lang="fr-FR" dirty="0"/>
          </a:p>
          <a:p>
            <a:pPr marL="0" lvl="0" indent="0" algn="just">
              <a:buClr>
                <a:schemeClr val="dk1"/>
              </a:buClr>
              <a:buSzPts val="1100"/>
            </a:pPr>
            <a:r>
              <a:rPr lang="fr-FR" dirty="0"/>
              <a:t>Mais cela ne dit pas </a:t>
            </a:r>
            <a:r>
              <a:rPr lang="fr-FR" dirty="0" err="1"/>
              <a:t>qu</a:t>
            </a:r>
            <a:r>
              <a:rPr lang="fr-FR" dirty="0"/>
              <a:t> »on peut pas l’</a:t>
            </a:r>
            <a:r>
              <a:rPr lang="fr-FR" dirty="0" err="1"/>
              <a:t>ameliorer</a:t>
            </a:r>
            <a:r>
              <a:rPr lang="fr-FR" dirty="0"/>
              <a:t> on augmentant le nombre de notre data pour avoir un </a:t>
            </a:r>
            <a:r>
              <a:rPr lang="fr-FR" dirty="0" err="1"/>
              <a:t>equlibre</a:t>
            </a:r>
            <a:r>
              <a:rPr lang="fr-FR" dirty="0"/>
              <a:t> dans tous les sorties(output)</a:t>
            </a:r>
          </a:p>
          <a:p>
            <a:pPr marL="0" lvl="0" indent="0" algn="just">
              <a:buClr>
                <a:schemeClr val="dk1"/>
              </a:buClr>
              <a:buSzPts val="1100"/>
            </a:pPr>
            <a:endParaRPr lang="fr-F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6dbba99ff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6dbba99ff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a:t>
            </a:r>
            <a:r>
              <a:rPr lang="fr-FR" noProof="0" dirty="0" err="1"/>
              <a:t>evolution</a:t>
            </a:r>
            <a:r>
              <a:rPr lang="fr-FR" noProof="0" dirty="0"/>
              <a:t> du domaine médicale est actuellement en parallèle avec l’</a:t>
            </a:r>
            <a:r>
              <a:rPr lang="fr-FR" noProof="0" dirty="0" err="1"/>
              <a:t>evolution</a:t>
            </a:r>
            <a:r>
              <a:rPr lang="fr-FR" noProof="0" dirty="0"/>
              <a:t> technologique ce qui nous conduit que l’imagerie médicale aura plus de ressource et méthode informatique tell que le  neural networking et le </a:t>
            </a:r>
            <a:r>
              <a:rPr lang="fr-FR" noProof="0" dirty="0" err="1"/>
              <a:t>deep</a:t>
            </a:r>
            <a:r>
              <a:rPr lang="fr-FR" noProof="0" dirty="0"/>
              <a:t> </a:t>
            </a:r>
            <a:r>
              <a:rPr lang="fr-FR" noProof="0" dirty="0" err="1"/>
              <a:t>learning</a:t>
            </a:r>
            <a:r>
              <a:rPr lang="fr-FR" noProof="0" dirty="0"/>
              <a:t> pour être plus serviable au être humains est plus efficace au même temps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1"/>
        <p:cNvGrpSpPr/>
        <p:nvPr/>
      </p:nvGrpSpPr>
      <p:grpSpPr>
        <a:xfrm>
          <a:off x="0" y="0"/>
          <a:ext cx="0" cy="0"/>
          <a:chOff x="0" y="0"/>
          <a:chExt cx="0" cy="0"/>
        </a:xfrm>
      </p:grpSpPr>
      <p:sp>
        <p:nvSpPr>
          <p:cNvPr id="13382" name="Google Shape;13382;g6df035b6e6_0_24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3" name="Google Shape;13383;g6df035b6e6_0_24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Notre plan </a:t>
            </a:r>
            <a:r>
              <a:rPr lang="fr-FR"/>
              <a:t>se deroulera </a:t>
            </a:r>
            <a:r>
              <a:rPr lang="fr-FR" dirty="0"/>
              <a:t>comme le suivant: </a:t>
            </a:r>
          </a:p>
        </p:txBody>
      </p:sp>
    </p:spTree>
    <p:extLst>
      <p:ext uri="{BB962C8B-B14F-4D97-AF65-F5344CB8AC3E}">
        <p14:creationId xmlns:p14="http://schemas.microsoft.com/office/powerpoint/2010/main" val="9486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6a7d770e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6a7d770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2842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fr-FR" dirty="0"/>
              <a:t>Notre mini projet sera focaliser sur les 9 types de cancers </a:t>
            </a:r>
            <a:r>
              <a:rPr lang="fr-FR" dirty="0" err="1"/>
              <a:t>sitté</a:t>
            </a:r>
            <a:r>
              <a:rPr lang="fr-FR" dirty="0"/>
              <a:t> sur ce </a:t>
            </a:r>
            <a:r>
              <a:rPr lang="fr-FR" dirty="0" err="1"/>
              <a:t>chema</a:t>
            </a:r>
            <a:r>
              <a:rPr lang="fr-FR" dirty="0"/>
              <a:t> </a:t>
            </a:r>
          </a:p>
        </p:txBody>
      </p:sp>
    </p:spTree>
    <p:extLst>
      <p:ext uri="{BB962C8B-B14F-4D97-AF65-F5344CB8AC3E}">
        <p14:creationId xmlns:p14="http://schemas.microsoft.com/office/powerpoint/2010/main" val="31771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6a7d770e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6a7d770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fr-FR" sz="1100" b="0" i="0" u="none" strike="noStrike" kern="0" cap="none" spc="0" normalizeH="0" baseline="0" noProof="0" dirty="0">
                <a:ln>
                  <a:noFill/>
                </a:ln>
                <a:solidFill>
                  <a:schemeClr val="tx1">
                    <a:lumMod val="65000"/>
                    <a:lumOff val="35000"/>
                  </a:schemeClr>
                </a:solidFill>
                <a:effectLst/>
                <a:uLnTx/>
                <a:uFillTx/>
                <a:latin typeface="Assistant ExtraLight"/>
                <a:cs typeface="Assistant ExtraLight"/>
                <a:sym typeface="Assistant ExtraLight"/>
              </a:rPr>
              <a:t>Dans ce mini-projet, nous utiliserons l'apprentissage par transfert pour former un CNN avec des modèles préformés sur l'ensemble de données </a:t>
            </a:r>
            <a:r>
              <a:rPr kumimoji="0" lang="fr-FR" sz="1100" b="0" i="0" u="none" strike="noStrike" kern="0" cap="none" spc="0" normalizeH="0" baseline="0" noProof="0" dirty="0" err="1">
                <a:ln>
                  <a:noFill/>
                </a:ln>
                <a:solidFill>
                  <a:schemeClr val="tx1">
                    <a:lumMod val="65000"/>
                    <a:lumOff val="35000"/>
                  </a:schemeClr>
                </a:solidFill>
                <a:effectLst/>
                <a:uLnTx/>
                <a:uFillTx/>
                <a:latin typeface="Assistant ExtraLight"/>
                <a:cs typeface="Assistant ExtraLight"/>
                <a:sym typeface="Assistant ExtraLight"/>
              </a:rPr>
              <a:t>ImageNet</a:t>
            </a:r>
            <a:r>
              <a:rPr kumimoji="0" lang="fr-FR" sz="1100" b="0" i="0" u="none" strike="noStrike" kern="0" cap="none" spc="0" normalizeH="0" baseline="0" noProof="0" dirty="0">
                <a:ln>
                  <a:noFill/>
                </a:ln>
                <a:solidFill>
                  <a:schemeClr val="tx1">
                    <a:lumMod val="65000"/>
                    <a:lumOff val="35000"/>
                  </a:schemeClr>
                </a:solidFill>
                <a:effectLst/>
                <a:uLnTx/>
                <a:uFillTx/>
                <a:latin typeface="Assistant ExtraLight"/>
                <a:cs typeface="Assistant ExtraLight"/>
                <a:sym typeface="Assistant ExtraLight"/>
              </a:rPr>
              <a:t> et affiner les paramètres sur l'ensemble de données de formation fourni dans le défi ISIC ,pour classer l'image </a:t>
            </a:r>
            <a:r>
              <a:rPr kumimoji="0" lang="fr-FR" sz="1100" b="0" i="0" u="none" strike="noStrike" kern="0" cap="none" spc="0" normalizeH="0" baseline="0" noProof="0" dirty="0" err="1">
                <a:ln>
                  <a:noFill/>
                </a:ln>
                <a:solidFill>
                  <a:schemeClr val="tx1">
                    <a:lumMod val="65000"/>
                    <a:lumOff val="35000"/>
                  </a:schemeClr>
                </a:solidFill>
                <a:effectLst/>
                <a:uLnTx/>
                <a:uFillTx/>
                <a:latin typeface="Assistant ExtraLight"/>
                <a:cs typeface="Assistant ExtraLight"/>
                <a:sym typeface="Assistant ExtraLight"/>
              </a:rPr>
              <a:t>dermoscopique</a:t>
            </a:r>
            <a:r>
              <a:rPr kumimoji="0" lang="fr-FR" sz="1100" b="0" i="0" u="none" strike="noStrike" kern="0" cap="none" spc="0" normalizeH="0" baseline="0" noProof="0" dirty="0">
                <a:ln>
                  <a:noFill/>
                </a:ln>
                <a:solidFill>
                  <a:schemeClr val="tx1">
                    <a:lumMod val="65000"/>
                    <a:lumOff val="35000"/>
                  </a:schemeClr>
                </a:solidFill>
                <a:effectLst/>
                <a:uLnTx/>
                <a:uFillTx/>
                <a:latin typeface="Assistant ExtraLight"/>
                <a:cs typeface="Assistant ExtraLight"/>
                <a:sym typeface="Assistant ExtraLight"/>
              </a:rPr>
              <a:t> en 9 catégories de diagnostic différentes.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0789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dirty="0"/>
              <a:t>Le cancer de la peau est le cancer le plus répandu . On voit que si elle peut être diagnostiquée dans ses phases précoces, avec le choix du traitement approprié, les taux de survie sont très bons. Il est donc absolument nécessaire de savoir au plus tôt si les symptômes du patient correspondent a quel cancer. </a:t>
            </a:r>
          </a:p>
        </p:txBody>
      </p:sp>
    </p:spTree>
    <p:extLst>
      <p:ext uri="{BB962C8B-B14F-4D97-AF65-F5344CB8AC3E}">
        <p14:creationId xmlns:p14="http://schemas.microsoft.com/office/powerpoint/2010/main" val="26826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6a7d770e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6a7d770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br>
              <a:rPr lang="fr-FR" b="0" i="0" dirty="0">
                <a:solidFill>
                  <a:srgbClr val="202124"/>
                </a:solidFill>
                <a:effectLst/>
                <a:latin typeface="arial" panose="020B0604020202020204" pitchFamily="34" charset="0"/>
              </a:rPr>
            </a:br>
            <a:endParaRPr dirty="0"/>
          </a:p>
        </p:txBody>
      </p:sp>
    </p:spTree>
    <p:extLst>
      <p:ext uri="{BB962C8B-B14F-4D97-AF65-F5344CB8AC3E}">
        <p14:creationId xmlns:p14="http://schemas.microsoft.com/office/powerpoint/2010/main" val="307652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b="0" i="0" dirty="0">
                <a:solidFill>
                  <a:srgbClr val="202124"/>
                </a:solidFill>
                <a:effectLst/>
                <a:latin typeface="arial" panose="020B0604020202020204" pitchFamily="34" charset="0"/>
              </a:rPr>
              <a:t>Cet ensemble se compose de 2357 images de maladies oncologiques, qui ont été formées à partir de l'International Skin Imaging Collaboration (ISIC). Toutes les images ont été triées selon la classification prise avec la ISIC, </a:t>
            </a:r>
            <a:r>
              <a:rPr lang="fr-FR" dirty="0"/>
              <a:t>Pour chaque division on trouve un dossier pour </a:t>
            </a:r>
            <a:r>
              <a:rPr lang="fr-FR" dirty="0" err="1"/>
              <a:t>chaqu’une</a:t>
            </a:r>
            <a:r>
              <a:rPr lang="fr-FR" dirty="0"/>
              <a:t> des 9 maladie qui contient un nombre d’images de test et de traitement.</a:t>
            </a:r>
          </a:p>
          <a:p>
            <a:endParaRPr lang="fr-FR" dirty="0"/>
          </a:p>
        </p:txBody>
      </p:sp>
    </p:spTree>
    <p:extLst>
      <p:ext uri="{BB962C8B-B14F-4D97-AF65-F5344CB8AC3E}">
        <p14:creationId xmlns:p14="http://schemas.microsoft.com/office/powerpoint/2010/main" val="370009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3F3F3"/>
        </a:solidFill>
        <a:effectLst/>
      </p:bgPr>
    </p:bg>
    <p:spTree>
      <p:nvGrpSpPr>
        <p:cNvPr id="1" name="Shape 8"/>
        <p:cNvGrpSpPr/>
        <p:nvPr/>
      </p:nvGrpSpPr>
      <p:grpSpPr>
        <a:xfrm>
          <a:off x="0" y="0"/>
          <a:ext cx="0" cy="0"/>
          <a:chOff x="0" y="0"/>
          <a:chExt cx="0" cy="0"/>
        </a:xfrm>
      </p:grpSpPr>
      <p:sp>
        <p:nvSpPr>
          <p:cNvPr id="9" name="Google Shape;9;p2"/>
          <p:cNvSpPr/>
          <p:nvPr/>
        </p:nvSpPr>
        <p:spPr>
          <a:xfrm>
            <a:off x="-54209" y="-99920"/>
            <a:ext cx="3276820" cy="3252234"/>
          </a:xfrm>
          <a:custGeom>
            <a:avLst/>
            <a:gdLst/>
            <a:ahLst/>
            <a:cxnLst/>
            <a:rect l="l" t="t" r="r" b="b"/>
            <a:pathLst>
              <a:path w="116354" h="115481" extrusionOk="0">
                <a:moveTo>
                  <a:pt x="73151" y="0"/>
                </a:moveTo>
                <a:cubicBezTo>
                  <a:pt x="52852" y="58773"/>
                  <a:pt x="19162" y="90311"/>
                  <a:pt x="1" y="104327"/>
                </a:cubicBezTo>
                <a:lnTo>
                  <a:pt x="1" y="115480"/>
                </a:lnTo>
                <a:cubicBezTo>
                  <a:pt x="21801" y="107961"/>
                  <a:pt x="63017" y="89571"/>
                  <a:pt x="87103" y="52345"/>
                </a:cubicBezTo>
                <a:cubicBezTo>
                  <a:pt x="102911" y="27914"/>
                  <a:pt x="111590" y="11046"/>
                  <a:pt x="116353" y="0"/>
                </a:cubicBezTo>
                <a:close/>
              </a:path>
            </a:pathLst>
          </a:custGeom>
          <a:solidFill>
            <a:srgbClr val="D9D9D9"/>
          </a:solidFill>
          <a:ln>
            <a:noFill/>
          </a:ln>
          <a:effectLst>
            <a:outerShdw blurRad="57150" dist="19050" dir="540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4200" y="-77475"/>
            <a:ext cx="2152315" cy="3069532"/>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98B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209" y="-99891"/>
            <a:ext cx="2060143" cy="2938081"/>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0635" y="-797983"/>
            <a:ext cx="2493001" cy="335888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a:effectLst>
            <a:outerShdw blurRad="57150" dist="19050" dir="5400000" algn="bl" rotWithShape="0">
              <a:srgbClr val="000000">
                <a:alpha val="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125350"/>
            <a:ext cx="9274783" cy="1092165"/>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E5E4E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6644891" y="2713359"/>
            <a:ext cx="2060143" cy="2938081"/>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843509">
            <a:off x="4889446" y="1549875"/>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43509">
            <a:off x="4805646" y="1432525"/>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EFEFEF"/>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953400" y="2082700"/>
            <a:ext cx="7237200" cy="944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1pPr>
            <a:lvl2pPr lvl="1"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2pPr>
            <a:lvl3pPr lvl="2"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3pPr>
            <a:lvl4pPr lvl="3"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4pPr>
            <a:lvl5pPr lvl="4"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5pPr>
            <a:lvl6pPr lvl="5"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6pPr>
            <a:lvl7pPr lvl="6"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7pPr>
            <a:lvl8pPr lvl="7"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8pPr>
            <a:lvl9pPr lvl="8" algn="ctr">
              <a:spcBef>
                <a:spcPts val="0"/>
              </a:spcBef>
              <a:spcAft>
                <a:spcPts val="0"/>
              </a:spcAft>
              <a:buClr>
                <a:srgbClr val="434343"/>
              </a:buClr>
              <a:buSzPts val="5200"/>
              <a:buFont typeface="Anton"/>
              <a:buNone/>
              <a:defRPr sz="5200">
                <a:solidFill>
                  <a:srgbClr val="434343"/>
                </a:solidFill>
                <a:latin typeface="Anton"/>
                <a:ea typeface="Anton"/>
                <a:cs typeface="Anton"/>
                <a:sym typeface="Anton"/>
              </a:defRPr>
            </a:lvl9pPr>
          </a:lstStyle>
          <a:p>
            <a:endParaRPr/>
          </a:p>
        </p:txBody>
      </p:sp>
      <p:sp>
        <p:nvSpPr>
          <p:cNvPr id="18" name="Google Shape;18;p2"/>
          <p:cNvSpPr txBox="1">
            <a:spLocks noGrp="1"/>
          </p:cNvSpPr>
          <p:nvPr>
            <p:ph type="subTitle" idx="1"/>
          </p:nvPr>
        </p:nvSpPr>
        <p:spPr>
          <a:xfrm>
            <a:off x="1781100" y="2925500"/>
            <a:ext cx="5581800" cy="46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434343"/>
              </a:buClr>
              <a:buSzPts val="1800"/>
              <a:buFont typeface="Bitter"/>
              <a:buNone/>
              <a:defRPr>
                <a:solidFill>
                  <a:srgbClr val="434343"/>
                </a:solidFill>
                <a:latin typeface="Bitter"/>
                <a:ea typeface="Bitter"/>
                <a:cs typeface="Bitter"/>
                <a:sym typeface="Bitter"/>
              </a:defRPr>
            </a:lvl1pPr>
            <a:lvl2pPr lvl="1"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2pPr>
            <a:lvl3pPr lvl="2"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3pPr>
            <a:lvl4pPr lvl="3"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4pPr>
            <a:lvl5pPr lvl="4"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5pPr>
            <a:lvl6pPr lvl="5"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6pPr>
            <a:lvl7pPr lvl="6"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7pPr>
            <a:lvl8pPr lvl="7"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8pPr>
            <a:lvl9pPr lvl="8" algn="ctr">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1 ">
  <p:cSld name="ONE_COLUMN_TEXT_2_1">
    <p:spTree>
      <p:nvGrpSpPr>
        <p:cNvPr id="1" name="Shape 126"/>
        <p:cNvGrpSpPr/>
        <p:nvPr/>
      </p:nvGrpSpPr>
      <p:grpSpPr>
        <a:xfrm>
          <a:off x="0" y="0"/>
          <a:ext cx="0" cy="0"/>
          <a:chOff x="0" y="0"/>
          <a:chExt cx="0" cy="0"/>
        </a:xfrm>
      </p:grpSpPr>
      <p:sp>
        <p:nvSpPr>
          <p:cNvPr id="127" name="Google Shape;127;p17"/>
          <p:cNvSpPr/>
          <p:nvPr/>
        </p:nvSpPr>
        <p:spPr>
          <a:xfrm rot="-819078" flipH="1">
            <a:off x="2776093" y="-2129688"/>
            <a:ext cx="6161207" cy="4031317"/>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rot="-819078" flipH="1">
            <a:off x="2795726" y="-2272545"/>
            <a:ext cx="6161207" cy="4031317"/>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EFEFEF"/>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flipH="1">
            <a:off x="0" y="4338000"/>
            <a:ext cx="9274783" cy="1092165"/>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E5E4E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txBox="1">
            <a:spLocks noGrp="1"/>
          </p:cNvSpPr>
          <p:nvPr>
            <p:ph type="title"/>
          </p:nvPr>
        </p:nvSpPr>
        <p:spPr>
          <a:xfrm>
            <a:off x="659500" y="492950"/>
            <a:ext cx="808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s">
  <p:cSld name="SECTION_TITLE_AND_DESCRIPTION_3">
    <p:spTree>
      <p:nvGrpSpPr>
        <p:cNvPr id="1" name="Shape 157"/>
        <p:cNvGrpSpPr/>
        <p:nvPr/>
      </p:nvGrpSpPr>
      <p:grpSpPr>
        <a:xfrm>
          <a:off x="0" y="0"/>
          <a:ext cx="0" cy="0"/>
          <a:chOff x="0" y="0"/>
          <a:chExt cx="0" cy="0"/>
        </a:xfrm>
      </p:grpSpPr>
      <p:grpSp>
        <p:nvGrpSpPr>
          <p:cNvPr id="158" name="Google Shape;158;p20"/>
          <p:cNvGrpSpPr/>
          <p:nvPr/>
        </p:nvGrpSpPr>
        <p:grpSpPr>
          <a:xfrm>
            <a:off x="1697506" y="-926451"/>
            <a:ext cx="7521046" cy="7328126"/>
            <a:chOff x="1697506" y="-926451"/>
            <a:chExt cx="7521046" cy="7328126"/>
          </a:xfrm>
        </p:grpSpPr>
        <p:sp>
          <p:nvSpPr>
            <p:cNvPr id="159" name="Google Shape;159;p20"/>
            <p:cNvSpPr/>
            <p:nvPr/>
          </p:nvSpPr>
          <p:spPr>
            <a:xfrm>
              <a:off x="4852352" y="-14925"/>
              <a:ext cx="4366200" cy="5158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rot="3742750" flipH="1">
              <a:off x="1831072" y="721929"/>
              <a:ext cx="6161281" cy="4031366"/>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0"/>
          <p:cNvSpPr txBox="1">
            <a:spLocks noGrp="1"/>
          </p:cNvSpPr>
          <p:nvPr>
            <p:ph type="title"/>
          </p:nvPr>
        </p:nvSpPr>
        <p:spPr>
          <a:xfrm>
            <a:off x="960709" y="1732050"/>
            <a:ext cx="2880000" cy="6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20"/>
          <p:cNvSpPr txBox="1">
            <a:spLocks noGrp="1"/>
          </p:cNvSpPr>
          <p:nvPr>
            <p:ph type="subTitle" idx="1"/>
          </p:nvPr>
        </p:nvSpPr>
        <p:spPr>
          <a:xfrm>
            <a:off x="960709" y="2369800"/>
            <a:ext cx="2880000" cy="11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3" name="Google Shape;163;p20"/>
          <p:cNvSpPr txBox="1">
            <a:spLocks noGrp="1"/>
          </p:cNvSpPr>
          <p:nvPr>
            <p:ph type="title" idx="2"/>
          </p:nvPr>
        </p:nvSpPr>
        <p:spPr>
          <a:xfrm>
            <a:off x="5303291" y="1732050"/>
            <a:ext cx="2880000" cy="6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20"/>
          <p:cNvSpPr txBox="1">
            <a:spLocks noGrp="1"/>
          </p:cNvSpPr>
          <p:nvPr>
            <p:ph type="subTitle" idx="3"/>
          </p:nvPr>
        </p:nvSpPr>
        <p:spPr>
          <a:xfrm>
            <a:off x="5303291" y="2369800"/>
            <a:ext cx="2880000" cy="11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20"/>
          <p:cNvSpPr/>
          <p:nvPr/>
        </p:nvSpPr>
        <p:spPr>
          <a:xfrm rot="-1280817">
            <a:off x="-1005673" y="-148272"/>
            <a:ext cx="2450672" cy="330185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rot="-1446417">
            <a:off x="-1110176" y="-360461"/>
            <a:ext cx="2450689" cy="3301877"/>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rot="9198461">
            <a:off x="7848119" y="2781508"/>
            <a:ext cx="2450518" cy="3301647"/>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2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SECTION_HEADER_1_1">
    <p:spTree>
      <p:nvGrpSpPr>
        <p:cNvPr id="1" name="Shape 224"/>
        <p:cNvGrpSpPr/>
        <p:nvPr/>
      </p:nvGrpSpPr>
      <p:grpSpPr>
        <a:xfrm>
          <a:off x="0" y="0"/>
          <a:ext cx="0" cy="0"/>
          <a:chOff x="0" y="0"/>
          <a:chExt cx="0" cy="0"/>
        </a:xfrm>
      </p:grpSpPr>
      <p:sp>
        <p:nvSpPr>
          <p:cNvPr id="225" name="Google Shape;225;p27"/>
          <p:cNvSpPr/>
          <p:nvPr/>
        </p:nvSpPr>
        <p:spPr>
          <a:xfrm rot="-10521703">
            <a:off x="-1845378" y="-1751974"/>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10521703">
            <a:off x="-1265214" y="-1154022"/>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rot="-10521703">
            <a:off x="-768214" y="-1236936"/>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rot="-2433542">
            <a:off x="5774650" y="1933778"/>
            <a:ext cx="6161230" cy="403133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rot="-2150646">
            <a:off x="5988401" y="2187367"/>
            <a:ext cx="6160664" cy="403096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CCCCCC"/>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HEADER_1_2">
    <p:spTree>
      <p:nvGrpSpPr>
        <p:cNvPr id="1" name="Shape 230"/>
        <p:cNvGrpSpPr/>
        <p:nvPr/>
      </p:nvGrpSpPr>
      <p:grpSpPr>
        <a:xfrm>
          <a:off x="0" y="0"/>
          <a:ext cx="0" cy="0"/>
          <a:chOff x="0" y="0"/>
          <a:chExt cx="0" cy="0"/>
        </a:xfrm>
      </p:grpSpPr>
      <p:sp>
        <p:nvSpPr>
          <p:cNvPr id="231" name="Google Shape;231;p28"/>
          <p:cNvSpPr/>
          <p:nvPr/>
        </p:nvSpPr>
        <p:spPr>
          <a:xfrm rot="370966">
            <a:off x="5864807" y="-182868"/>
            <a:ext cx="4980892" cy="6710886"/>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370966">
            <a:off x="5300969" y="-796238"/>
            <a:ext cx="4980892" cy="6710886"/>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rot="370966">
            <a:off x="4801914" y="-726749"/>
            <a:ext cx="4980892" cy="6710886"/>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9673683">
            <a:off x="-2191255" y="672058"/>
            <a:ext cx="6161480" cy="4031496"/>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rot="9956491">
            <a:off x="-2295488" y="357625"/>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CCCCCC"/>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rot="-5400000" flipH="1">
            <a:off x="320428" y="-585103"/>
            <a:ext cx="2433401" cy="3470404"/>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SECTION_HEADER_3">
    <p:spTree>
      <p:nvGrpSpPr>
        <p:cNvPr id="1" name="Shape 237"/>
        <p:cNvGrpSpPr/>
        <p:nvPr/>
      </p:nvGrpSpPr>
      <p:grpSpPr>
        <a:xfrm>
          <a:off x="0" y="0"/>
          <a:ext cx="0" cy="0"/>
          <a:chOff x="0" y="0"/>
          <a:chExt cx="0" cy="0"/>
        </a:xfrm>
      </p:grpSpPr>
      <p:sp>
        <p:nvSpPr>
          <p:cNvPr id="238" name="Google Shape;238;p29"/>
          <p:cNvSpPr/>
          <p:nvPr/>
        </p:nvSpPr>
        <p:spPr>
          <a:xfrm rot="-5400000" flipH="1">
            <a:off x="-373488" y="-227265"/>
            <a:ext cx="4073263" cy="4042701"/>
          </a:xfrm>
          <a:custGeom>
            <a:avLst/>
            <a:gdLst/>
            <a:ahLst/>
            <a:cxnLst/>
            <a:rect l="l" t="t" r="r" b="b"/>
            <a:pathLst>
              <a:path w="116354" h="115481" extrusionOk="0">
                <a:moveTo>
                  <a:pt x="73151" y="0"/>
                </a:moveTo>
                <a:cubicBezTo>
                  <a:pt x="52852" y="58773"/>
                  <a:pt x="19162" y="90311"/>
                  <a:pt x="1" y="104327"/>
                </a:cubicBezTo>
                <a:lnTo>
                  <a:pt x="1" y="115480"/>
                </a:lnTo>
                <a:cubicBezTo>
                  <a:pt x="21801" y="107961"/>
                  <a:pt x="63017" y="89571"/>
                  <a:pt x="87103" y="52345"/>
                </a:cubicBezTo>
                <a:cubicBezTo>
                  <a:pt x="102911" y="27914"/>
                  <a:pt x="111590" y="11046"/>
                  <a:pt x="116353" y="0"/>
                </a:cubicBezTo>
                <a:close/>
              </a:path>
            </a:pathLst>
          </a:custGeom>
          <a:solidFill>
            <a:srgbClr val="D9D9D9"/>
          </a:solidFill>
          <a:ln>
            <a:noFill/>
          </a:ln>
          <a:effectLst>
            <a:outerShdw blurRad="57150" dist="19050" dir="540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3600112" flipH="1">
            <a:off x="6837434" y="1760437"/>
            <a:ext cx="3098887" cy="4175212"/>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1"/>
          </a:solidFill>
          <a:ln>
            <a:noFill/>
          </a:ln>
          <a:effectLst>
            <a:outerShdw blurRad="57150" dist="19050" dir="5400000" algn="bl" rotWithShape="0">
              <a:srgbClr val="000000">
                <a:alpha val="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5400000" flipH="1">
            <a:off x="239827" y="-812668"/>
            <a:ext cx="2675717" cy="3815984"/>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rot="-5400000" flipH="1">
            <a:off x="187490" y="-788208"/>
            <a:ext cx="2560869" cy="3652192"/>
          </a:xfrm>
          <a:custGeom>
            <a:avLst/>
            <a:gdLst/>
            <a:ahLst/>
            <a:cxnLst/>
            <a:rect l="l" t="t" r="r" b="b"/>
            <a:pathLst>
              <a:path w="73152" h="104326" extrusionOk="0">
                <a:moveTo>
                  <a:pt x="1" y="1"/>
                </a:moveTo>
                <a:lnTo>
                  <a:pt x="1" y="104326"/>
                </a:lnTo>
                <a:cubicBezTo>
                  <a:pt x="19162" y="90310"/>
                  <a:pt x="52852" y="58772"/>
                  <a:pt x="7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5400000" flipH="1">
            <a:off x="-687812" y="-1671314"/>
            <a:ext cx="3098934" cy="417527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a:effectLst>
            <a:outerShdw blurRad="57150" dist="19050" dir="5400000" algn="bl" rotWithShape="0">
              <a:srgbClr val="000000">
                <a:alpha val="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rot="3600112" flipH="1">
            <a:off x="7178784" y="1760437"/>
            <a:ext cx="3098887" cy="4175212"/>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5"/>
          </a:solidFill>
          <a:ln>
            <a:noFill/>
          </a:ln>
          <a:effectLst>
            <a:outerShdw blurRad="57150" dist="19050" dir="5400000" algn="bl" rotWithShape="0">
              <a:srgbClr val="000000">
                <a:alpha val="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SECTION_HEADER_2_1">
    <p:spTree>
      <p:nvGrpSpPr>
        <p:cNvPr id="1" name="Shape 244"/>
        <p:cNvGrpSpPr/>
        <p:nvPr/>
      </p:nvGrpSpPr>
      <p:grpSpPr>
        <a:xfrm>
          <a:off x="0" y="0"/>
          <a:ext cx="0" cy="0"/>
          <a:chOff x="0" y="0"/>
          <a:chExt cx="0" cy="0"/>
        </a:xfrm>
      </p:grpSpPr>
      <p:sp>
        <p:nvSpPr>
          <p:cNvPr id="245" name="Google Shape;245;p30"/>
          <p:cNvSpPr/>
          <p:nvPr/>
        </p:nvSpPr>
        <p:spPr>
          <a:xfrm flipH="1">
            <a:off x="5239148" y="-121202"/>
            <a:ext cx="4073263" cy="4042701"/>
          </a:xfrm>
          <a:custGeom>
            <a:avLst/>
            <a:gdLst/>
            <a:ahLst/>
            <a:cxnLst/>
            <a:rect l="l" t="t" r="r" b="b"/>
            <a:pathLst>
              <a:path w="116354" h="115481" extrusionOk="0">
                <a:moveTo>
                  <a:pt x="73151" y="0"/>
                </a:moveTo>
                <a:cubicBezTo>
                  <a:pt x="52852" y="58773"/>
                  <a:pt x="19162" y="90311"/>
                  <a:pt x="1" y="104327"/>
                </a:cubicBezTo>
                <a:lnTo>
                  <a:pt x="1" y="115480"/>
                </a:lnTo>
                <a:cubicBezTo>
                  <a:pt x="21801" y="107961"/>
                  <a:pt x="63017" y="89571"/>
                  <a:pt x="87103" y="52345"/>
                </a:cubicBezTo>
                <a:cubicBezTo>
                  <a:pt x="102911" y="27914"/>
                  <a:pt x="111590" y="11046"/>
                  <a:pt x="116353" y="0"/>
                </a:cubicBezTo>
                <a:close/>
              </a:path>
            </a:pathLst>
          </a:custGeom>
          <a:solidFill>
            <a:srgbClr val="D9D9D9"/>
          </a:solidFill>
          <a:ln>
            <a:noFill/>
          </a:ln>
          <a:effectLst>
            <a:outerShdw blurRad="57150" dist="19050" dir="540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6751542" y="-121167"/>
            <a:ext cx="2560869" cy="3652192"/>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0" y="4466725"/>
            <a:ext cx="9274783" cy="1092165"/>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chemeClr val="accent1"/>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rot="5400000" flipH="1">
            <a:off x="6644891" y="2713359"/>
            <a:ext cx="2060143" cy="2938081"/>
          </a:xfrm>
          <a:custGeom>
            <a:avLst/>
            <a:gdLst/>
            <a:ahLst/>
            <a:cxnLst/>
            <a:rect l="l" t="t" r="r" b="b"/>
            <a:pathLst>
              <a:path w="73152" h="104326" extrusionOk="0">
                <a:moveTo>
                  <a:pt x="1" y="1"/>
                </a:moveTo>
                <a:lnTo>
                  <a:pt x="1" y="104326"/>
                </a:lnTo>
                <a:cubicBezTo>
                  <a:pt x="19162" y="90310"/>
                  <a:pt x="52852" y="58772"/>
                  <a:pt x="7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rot="-843509">
            <a:off x="4889446" y="1549875"/>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chemeClr val="accent3"/>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rot="-843509">
            <a:off x="4805646" y="1432525"/>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EFEFEF"/>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a:off x="-119450" y="-102650"/>
            <a:ext cx="6479775" cy="5404775"/>
          </a:xfrm>
          <a:custGeom>
            <a:avLst/>
            <a:gdLst/>
            <a:ahLst/>
            <a:cxnLst/>
            <a:rect l="l" t="t" r="r" b="b"/>
            <a:pathLst>
              <a:path w="259191" h="216191" extrusionOk="0">
                <a:moveTo>
                  <a:pt x="1195" y="0"/>
                </a:moveTo>
                <a:lnTo>
                  <a:pt x="0" y="216191"/>
                </a:lnTo>
                <a:lnTo>
                  <a:pt x="87193" y="213803"/>
                </a:lnTo>
                <a:lnTo>
                  <a:pt x="259191" y="0"/>
                </a:lnTo>
                <a:close/>
              </a:path>
            </a:pathLst>
          </a:custGeom>
          <a:solidFill>
            <a:schemeClr val="accent1"/>
          </a:solidFill>
          <a:ln>
            <a:noFill/>
          </a:ln>
        </p:spPr>
      </p:sp>
      <p:sp>
        <p:nvSpPr>
          <p:cNvPr id="21" name="Google Shape;21;p3"/>
          <p:cNvSpPr/>
          <p:nvPr/>
        </p:nvSpPr>
        <p:spPr>
          <a:xfrm rot="-10048818">
            <a:off x="1124153" y="-755744"/>
            <a:ext cx="4980953" cy="6710968"/>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048818">
            <a:off x="1717403" y="-783731"/>
            <a:ext cx="4980953" cy="6710968"/>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843509">
            <a:off x="4902721" y="2251600"/>
            <a:ext cx="6161218" cy="4031324"/>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flipH="1">
            <a:off x="7212241" y="3152009"/>
            <a:ext cx="2060143" cy="2938081"/>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4038875" y="2131175"/>
            <a:ext cx="2816400" cy="12465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447275" y="1165775"/>
            <a:ext cx="3999600" cy="75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6000">
                <a:solidFill>
                  <a:schemeClr val="accent1"/>
                </a:solidFill>
              </a:defRPr>
            </a:lvl1pPr>
            <a:lvl2pPr lvl="1" algn="ctr" rtl="0">
              <a:spcBef>
                <a:spcPts val="0"/>
              </a:spcBef>
              <a:spcAft>
                <a:spcPts val="0"/>
              </a:spcAft>
              <a:buClr>
                <a:schemeClr val="accent1"/>
              </a:buClr>
              <a:buSzPts val="6000"/>
              <a:buNone/>
              <a:defRPr sz="6000">
                <a:solidFill>
                  <a:schemeClr val="accent1"/>
                </a:solidFill>
              </a:defRPr>
            </a:lvl2pPr>
            <a:lvl3pPr lvl="2" algn="ctr" rtl="0">
              <a:spcBef>
                <a:spcPts val="0"/>
              </a:spcBef>
              <a:spcAft>
                <a:spcPts val="0"/>
              </a:spcAft>
              <a:buClr>
                <a:schemeClr val="accent1"/>
              </a:buClr>
              <a:buSzPts val="6000"/>
              <a:buNone/>
              <a:defRPr sz="6000">
                <a:solidFill>
                  <a:schemeClr val="accent1"/>
                </a:solidFill>
              </a:defRPr>
            </a:lvl3pPr>
            <a:lvl4pPr lvl="3" algn="ctr" rtl="0">
              <a:spcBef>
                <a:spcPts val="0"/>
              </a:spcBef>
              <a:spcAft>
                <a:spcPts val="0"/>
              </a:spcAft>
              <a:buClr>
                <a:schemeClr val="accent1"/>
              </a:buClr>
              <a:buSzPts val="6000"/>
              <a:buNone/>
              <a:defRPr sz="6000">
                <a:solidFill>
                  <a:schemeClr val="accent1"/>
                </a:solidFill>
              </a:defRPr>
            </a:lvl4pPr>
            <a:lvl5pPr lvl="4" algn="ctr" rtl="0">
              <a:spcBef>
                <a:spcPts val="0"/>
              </a:spcBef>
              <a:spcAft>
                <a:spcPts val="0"/>
              </a:spcAft>
              <a:buClr>
                <a:schemeClr val="accent1"/>
              </a:buClr>
              <a:buSzPts val="6000"/>
              <a:buNone/>
              <a:defRPr sz="6000">
                <a:solidFill>
                  <a:schemeClr val="accent1"/>
                </a:solidFill>
              </a:defRPr>
            </a:lvl5pPr>
            <a:lvl6pPr lvl="5" algn="ctr" rtl="0">
              <a:spcBef>
                <a:spcPts val="0"/>
              </a:spcBef>
              <a:spcAft>
                <a:spcPts val="0"/>
              </a:spcAft>
              <a:buClr>
                <a:schemeClr val="accent1"/>
              </a:buClr>
              <a:buSzPts val="6000"/>
              <a:buNone/>
              <a:defRPr sz="6000">
                <a:solidFill>
                  <a:schemeClr val="accent1"/>
                </a:solidFill>
              </a:defRPr>
            </a:lvl6pPr>
            <a:lvl7pPr lvl="6" algn="ctr" rtl="0">
              <a:spcBef>
                <a:spcPts val="0"/>
              </a:spcBef>
              <a:spcAft>
                <a:spcPts val="0"/>
              </a:spcAft>
              <a:buClr>
                <a:schemeClr val="accent1"/>
              </a:buClr>
              <a:buSzPts val="6000"/>
              <a:buNone/>
              <a:defRPr sz="6000">
                <a:solidFill>
                  <a:schemeClr val="accent1"/>
                </a:solidFill>
              </a:defRPr>
            </a:lvl7pPr>
            <a:lvl8pPr lvl="7" algn="ctr" rtl="0">
              <a:spcBef>
                <a:spcPts val="0"/>
              </a:spcBef>
              <a:spcAft>
                <a:spcPts val="0"/>
              </a:spcAft>
              <a:buClr>
                <a:schemeClr val="accent1"/>
              </a:buClr>
              <a:buSzPts val="6000"/>
              <a:buNone/>
              <a:defRPr sz="6000">
                <a:solidFill>
                  <a:schemeClr val="accent1"/>
                </a:solidFill>
              </a:defRPr>
            </a:lvl8pPr>
            <a:lvl9pPr lvl="8" algn="ctr" rtl="0">
              <a:spcBef>
                <a:spcPts val="0"/>
              </a:spcBef>
              <a:spcAft>
                <a:spcPts val="0"/>
              </a:spcAft>
              <a:buClr>
                <a:schemeClr val="accent1"/>
              </a:buClr>
              <a:buSzPts val="6000"/>
              <a:buNone/>
              <a:defRPr sz="6000">
                <a:solidFill>
                  <a:schemeClr val="accent1"/>
                </a:solidFill>
              </a:defRPr>
            </a:lvl9pPr>
          </a:lstStyle>
          <a:p>
            <a:r>
              <a:t>xx%</a:t>
            </a:r>
          </a:p>
        </p:txBody>
      </p:sp>
      <p:sp>
        <p:nvSpPr>
          <p:cNvPr id="27" name="Google Shape;27;p3"/>
          <p:cNvSpPr txBox="1">
            <a:spLocks noGrp="1"/>
          </p:cNvSpPr>
          <p:nvPr>
            <p:ph type="subTitle" idx="1"/>
          </p:nvPr>
        </p:nvSpPr>
        <p:spPr>
          <a:xfrm>
            <a:off x="3877625" y="3472000"/>
            <a:ext cx="3138900" cy="75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800"/>
              <a:buFont typeface="Bitter"/>
              <a:buNone/>
              <a:defRPr>
                <a:solidFill>
                  <a:srgbClr val="434343"/>
                </a:solidFill>
                <a:latin typeface="Bitter"/>
                <a:ea typeface="Bitter"/>
                <a:cs typeface="Bitter"/>
                <a:sym typeface="Bitter"/>
              </a:defRPr>
            </a:lvl1pPr>
            <a:lvl2pPr lvl="1"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2pPr>
            <a:lvl3pPr lvl="2"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3pPr>
            <a:lvl4pPr lvl="3"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4pPr>
            <a:lvl5pPr lvl="4"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5pPr>
            <a:lvl6pPr lvl="5"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6pPr>
            <a:lvl7pPr lvl="6"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7pPr>
            <a:lvl8pPr lvl="7"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8pPr>
            <a:lvl9pPr lvl="8" algn="ctr" rtl="0">
              <a:lnSpc>
                <a:spcPct val="100000"/>
              </a:lnSpc>
              <a:spcBef>
                <a:spcPts val="0"/>
              </a:spcBef>
              <a:spcAft>
                <a:spcPts val="0"/>
              </a:spcAft>
              <a:buClr>
                <a:srgbClr val="434343"/>
              </a:buClr>
              <a:buSzPts val="2800"/>
              <a:buFont typeface="Bitter"/>
              <a:buNone/>
              <a:defRPr sz="2800">
                <a:solidFill>
                  <a:srgbClr val="434343"/>
                </a:solidFill>
                <a:latin typeface="Bitter"/>
                <a:ea typeface="Bitter"/>
                <a:cs typeface="Bitter"/>
                <a:sym typeface="Bitte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p:nvPr/>
        </p:nvSpPr>
        <p:spPr>
          <a:xfrm rot="-10521703">
            <a:off x="-2499878" y="-2064999"/>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521703">
            <a:off x="-1919714" y="-1467047"/>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0521703">
            <a:off x="-1562339" y="-1627536"/>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2433542">
            <a:off x="5774650" y="1933778"/>
            <a:ext cx="6161230" cy="403133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2150646">
            <a:off x="5988401" y="2187367"/>
            <a:ext cx="6160664" cy="403096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CCCCCC"/>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659500" y="492950"/>
            <a:ext cx="808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4"/>
          <p:cNvSpPr txBox="1">
            <a:spLocks noGrp="1"/>
          </p:cNvSpPr>
          <p:nvPr>
            <p:ph type="body" idx="1"/>
          </p:nvPr>
        </p:nvSpPr>
        <p:spPr>
          <a:xfrm>
            <a:off x="821025" y="1237875"/>
            <a:ext cx="6906000" cy="3048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rot="-10521703">
            <a:off x="-2499878" y="-2064999"/>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521703">
            <a:off x="-1919714" y="-1467047"/>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0521703">
            <a:off x="-1562339" y="-1627536"/>
            <a:ext cx="4980847" cy="6710825"/>
          </a:xfrm>
          <a:custGeom>
            <a:avLst/>
            <a:gdLst/>
            <a:ahLst/>
            <a:cxnLst/>
            <a:rect l="l" t="t" r="r" b="b"/>
            <a:pathLst>
              <a:path w="88522" h="119268" extrusionOk="0">
                <a:moveTo>
                  <a:pt x="88522" y="0"/>
                </a:moveTo>
                <a:lnTo>
                  <a:pt x="61303" y="6927"/>
                </a:lnTo>
                <a:cubicBezTo>
                  <a:pt x="60742" y="9569"/>
                  <a:pt x="60031" y="12166"/>
                  <a:pt x="59135" y="14703"/>
                </a:cubicBezTo>
                <a:cubicBezTo>
                  <a:pt x="56549" y="22032"/>
                  <a:pt x="52518" y="28593"/>
                  <a:pt x="48165" y="34789"/>
                </a:cubicBezTo>
                <a:cubicBezTo>
                  <a:pt x="37721" y="49651"/>
                  <a:pt x="25221" y="62760"/>
                  <a:pt x="11183" y="73574"/>
                </a:cubicBezTo>
                <a:cubicBezTo>
                  <a:pt x="7515" y="76401"/>
                  <a:pt x="3693" y="79128"/>
                  <a:pt x="0" y="81999"/>
                </a:cubicBezTo>
                <a:lnTo>
                  <a:pt x="9486" y="119267"/>
                </a:lnTo>
                <a:cubicBezTo>
                  <a:pt x="26071" y="114930"/>
                  <a:pt x="40558" y="102728"/>
                  <a:pt x="50820" y="87861"/>
                </a:cubicBezTo>
                <a:cubicBezTo>
                  <a:pt x="63429" y="69589"/>
                  <a:pt x="70632" y="47519"/>
                  <a:pt x="77481" y="25727"/>
                </a:cubicBezTo>
                <a:cubicBezTo>
                  <a:pt x="79671" y="18759"/>
                  <a:pt x="81863" y="11736"/>
                  <a:pt x="85235" y="5401"/>
                </a:cubicBezTo>
                <a:cubicBezTo>
                  <a:pt x="86227" y="3540"/>
                  <a:pt x="87324" y="1736"/>
                  <a:pt x="885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2433542">
            <a:off x="5774650" y="1933778"/>
            <a:ext cx="6161230" cy="403133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2150646">
            <a:off x="5988401" y="2187367"/>
            <a:ext cx="6160664" cy="4030962"/>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CCCCCC"/>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659500" y="492950"/>
            <a:ext cx="8080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5"/>
          <p:cNvSpPr txBox="1">
            <a:spLocks noGrp="1"/>
          </p:cNvSpPr>
          <p:nvPr>
            <p:ph type="body" idx="1"/>
          </p:nvPr>
        </p:nvSpPr>
        <p:spPr>
          <a:xfrm>
            <a:off x="821025" y="1237875"/>
            <a:ext cx="3521700" cy="3255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4" name="Google Shape;44;p5"/>
          <p:cNvSpPr txBox="1">
            <a:spLocks noGrp="1"/>
          </p:cNvSpPr>
          <p:nvPr>
            <p:ph type="body" idx="2"/>
          </p:nvPr>
        </p:nvSpPr>
        <p:spPr>
          <a:xfrm>
            <a:off x="4801268" y="1237875"/>
            <a:ext cx="3521700" cy="3255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p:nvPr/>
        </p:nvSpPr>
        <p:spPr>
          <a:xfrm rot="10800000" flipH="1">
            <a:off x="-2627750" y="-9"/>
            <a:ext cx="8904134" cy="1516333"/>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E5E4E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 name="Google Shape;47;p6"/>
          <p:cNvSpPr txBox="1">
            <a:spLocks noGrp="1"/>
          </p:cNvSpPr>
          <p:nvPr>
            <p:ph type="title"/>
          </p:nvPr>
        </p:nvSpPr>
        <p:spPr>
          <a:xfrm>
            <a:off x="659500" y="492950"/>
            <a:ext cx="8080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3168000" y="3206325"/>
            <a:ext cx="2808000" cy="3609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None/>
              <a:defRPr sz="1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0" name="Google Shape;50;p7"/>
          <p:cNvSpPr txBox="1">
            <a:spLocks noGrp="1"/>
          </p:cNvSpPr>
          <p:nvPr>
            <p:ph type="body" idx="1"/>
          </p:nvPr>
        </p:nvSpPr>
        <p:spPr>
          <a:xfrm>
            <a:off x="2329350" y="1707825"/>
            <a:ext cx="4485300" cy="1648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
        <p:nvSpPr>
          <p:cNvPr id="51" name="Google Shape;51;p7"/>
          <p:cNvSpPr/>
          <p:nvPr/>
        </p:nvSpPr>
        <p:spPr>
          <a:xfrm rot="-819078" flipH="1">
            <a:off x="2776093" y="-2129688"/>
            <a:ext cx="6161207" cy="4031317"/>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98BDF4"/>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819078" flipH="1">
            <a:off x="2795726" y="-2272545"/>
            <a:ext cx="6161207" cy="4031317"/>
          </a:xfrm>
          <a:custGeom>
            <a:avLst/>
            <a:gdLst/>
            <a:ahLst/>
            <a:cxnLst/>
            <a:rect l="l" t="t" r="r" b="b"/>
            <a:pathLst>
              <a:path w="246461" h="161261" extrusionOk="0">
                <a:moveTo>
                  <a:pt x="246461" y="0"/>
                </a:moveTo>
                <a:cubicBezTo>
                  <a:pt x="221816" y="26123"/>
                  <a:pt x="191712" y="47108"/>
                  <a:pt x="158560" y="60930"/>
                </a:cubicBezTo>
                <a:cubicBezTo>
                  <a:pt x="128635" y="73407"/>
                  <a:pt x="95318" y="81472"/>
                  <a:pt x="68682" y="100712"/>
                </a:cubicBezTo>
                <a:cubicBezTo>
                  <a:pt x="44190" y="118406"/>
                  <a:pt x="23808" y="141292"/>
                  <a:pt x="0" y="160010"/>
                </a:cubicBezTo>
                <a:lnTo>
                  <a:pt x="8320" y="161260"/>
                </a:lnTo>
                <a:cubicBezTo>
                  <a:pt x="26045" y="145624"/>
                  <a:pt x="46639" y="133238"/>
                  <a:pt x="68791" y="124988"/>
                </a:cubicBezTo>
                <a:cubicBezTo>
                  <a:pt x="106822" y="110822"/>
                  <a:pt x="149567" y="108485"/>
                  <a:pt x="184011" y="87024"/>
                </a:cubicBezTo>
                <a:cubicBezTo>
                  <a:pt x="208822" y="71567"/>
                  <a:pt x="226439" y="48070"/>
                  <a:pt x="242924" y="23523"/>
                </a:cubicBezTo>
                <a:lnTo>
                  <a:pt x="246461" y="0"/>
                </a:lnTo>
                <a:close/>
              </a:path>
            </a:pathLst>
          </a:custGeom>
          <a:solidFill>
            <a:srgbClr val="EFEFEF"/>
          </a:solidFill>
          <a:ln>
            <a:noFill/>
          </a:ln>
          <a:effectLst>
            <a:outerShdw blurRad="57150" dist="19050" dir="8340000" algn="bl" rotWithShape="0">
              <a:srgbClr val="000000">
                <a:alpha val="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flipH="1">
            <a:off x="0" y="4338000"/>
            <a:ext cx="9274783" cy="1092165"/>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E5E4E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6"/>
        <p:cNvGrpSpPr/>
        <p:nvPr/>
      </p:nvGrpSpPr>
      <p:grpSpPr>
        <a:xfrm>
          <a:off x="0" y="0"/>
          <a:ext cx="0" cy="0"/>
          <a:chOff x="0" y="0"/>
          <a:chExt cx="0" cy="0"/>
        </a:xfrm>
      </p:grpSpPr>
      <p:sp>
        <p:nvSpPr>
          <p:cNvPr id="97" name="Google Shape;97;p14"/>
          <p:cNvSpPr/>
          <p:nvPr/>
        </p:nvSpPr>
        <p:spPr>
          <a:xfrm>
            <a:off x="-54204" y="-99922"/>
            <a:ext cx="1737456" cy="1724709"/>
          </a:xfrm>
          <a:custGeom>
            <a:avLst/>
            <a:gdLst/>
            <a:ahLst/>
            <a:cxnLst/>
            <a:rect l="l" t="t" r="r" b="b"/>
            <a:pathLst>
              <a:path w="116354" h="115481" extrusionOk="0">
                <a:moveTo>
                  <a:pt x="73151" y="0"/>
                </a:moveTo>
                <a:cubicBezTo>
                  <a:pt x="52852" y="58773"/>
                  <a:pt x="19162" y="90311"/>
                  <a:pt x="1" y="104327"/>
                </a:cubicBezTo>
                <a:lnTo>
                  <a:pt x="1" y="115480"/>
                </a:lnTo>
                <a:cubicBezTo>
                  <a:pt x="21801" y="107961"/>
                  <a:pt x="63017" y="89571"/>
                  <a:pt x="87103" y="52345"/>
                </a:cubicBezTo>
                <a:cubicBezTo>
                  <a:pt x="102911" y="27914"/>
                  <a:pt x="111590" y="11046"/>
                  <a:pt x="116353" y="0"/>
                </a:cubicBezTo>
                <a:close/>
              </a:path>
            </a:pathLst>
          </a:custGeom>
          <a:solidFill>
            <a:srgbClr val="D9D9D9"/>
          </a:solidFill>
          <a:ln>
            <a:noFill/>
          </a:ln>
          <a:effectLst>
            <a:outerShdw blurRad="57150" dist="19050" dir="540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54204" y="-99908"/>
            <a:ext cx="1092342" cy="1558109"/>
          </a:xfrm>
          <a:custGeom>
            <a:avLst/>
            <a:gdLst/>
            <a:ahLst/>
            <a:cxnLst/>
            <a:rect l="l" t="t" r="r" b="b"/>
            <a:pathLst>
              <a:path w="73152" h="104326" extrusionOk="0">
                <a:moveTo>
                  <a:pt x="1" y="1"/>
                </a:moveTo>
                <a:lnTo>
                  <a:pt x="1" y="104326"/>
                </a:lnTo>
                <a:cubicBezTo>
                  <a:pt x="19162" y="90310"/>
                  <a:pt x="52852" y="58772"/>
                  <a:pt x="7315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rot="10800000">
            <a:off x="-26609" y="26457"/>
            <a:ext cx="9197234" cy="1122293"/>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98BDF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rot="10800000">
            <a:off x="-130775" y="-48525"/>
            <a:ext cx="9274783" cy="1092165"/>
          </a:xfrm>
          <a:custGeom>
            <a:avLst/>
            <a:gdLst/>
            <a:ahLst/>
            <a:cxnLst/>
            <a:rect l="l" t="t" r="r" b="b"/>
            <a:pathLst>
              <a:path w="244250" h="28762" extrusionOk="0">
                <a:moveTo>
                  <a:pt x="94524" y="1"/>
                </a:moveTo>
                <a:cubicBezTo>
                  <a:pt x="53241" y="1"/>
                  <a:pt x="18544" y="5085"/>
                  <a:pt x="1" y="8474"/>
                </a:cubicBezTo>
                <a:lnTo>
                  <a:pt x="1" y="28761"/>
                </a:lnTo>
                <a:lnTo>
                  <a:pt x="244249" y="28761"/>
                </a:lnTo>
                <a:lnTo>
                  <a:pt x="244249" y="28511"/>
                </a:lnTo>
                <a:cubicBezTo>
                  <a:pt x="195020" y="6350"/>
                  <a:pt x="140660" y="1"/>
                  <a:pt x="94524" y="1"/>
                </a:cubicBezTo>
                <a:close/>
              </a:path>
            </a:pathLst>
          </a:custGeom>
          <a:solidFill>
            <a:srgbClr val="E5E4E4"/>
          </a:solidFill>
          <a:ln>
            <a:noFill/>
          </a:ln>
          <a:effectLst>
            <a:outerShdw blurRad="57150" dist="19050" dir="16560000" algn="bl" rotWithShape="0">
              <a:srgbClr val="000000">
                <a:alpha val="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txBox="1">
            <a:spLocks noGrp="1"/>
          </p:cNvSpPr>
          <p:nvPr>
            <p:ph type="title"/>
          </p:nvPr>
        </p:nvSpPr>
        <p:spPr>
          <a:xfrm>
            <a:off x="1899888" y="1743600"/>
            <a:ext cx="22698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2" name="Google Shape;102;p14"/>
          <p:cNvSpPr txBox="1">
            <a:spLocks noGrp="1"/>
          </p:cNvSpPr>
          <p:nvPr>
            <p:ph type="subTitle" idx="1"/>
          </p:nvPr>
        </p:nvSpPr>
        <p:spPr>
          <a:xfrm>
            <a:off x="1899888" y="2093974"/>
            <a:ext cx="2269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14"/>
          <p:cNvSpPr txBox="1">
            <a:spLocks noGrp="1"/>
          </p:cNvSpPr>
          <p:nvPr>
            <p:ph type="title" idx="2" hasCustomPrompt="1"/>
          </p:nvPr>
        </p:nvSpPr>
        <p:spPr>
          <a:xfrm>
            <a:off x="480688" y="1858504"/>
            <a:ext cx="1202700" cy="74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98BDF4"/>
              </a:buClr>
              <a:buSzPts val="3600"/>
              <a:buNone/>
              <a:defRPr sz="3600">
                <a:solidFill>
                  <a:srgbClr val="98BDF4"/>
                </a:solidFill>
              </a:defRPr>
            </a:lvl1pPr>
            <a:lvl2pPr lvl="1" algn="r" rtl="0">
              <a:spcBef>
                <a:spcPts val="0"/>
              </a:spcBef>
              <a:spcAft>
                <a:spcPts val="0"/>
              </a:spcAft>
              <a:buClr>
                <a:srgbClr val="98BDF4"/>
              </a:buClr>
              <a:buSzPts val="3600"/>
              <a:buNone/>
              <a:defRPr sz="3600">
                <a:solidFill>
                  <a:srgbClr val="98BDF4"/>
                </a:solidFill>
              </a:defRPr>
            </a:lvl2pPr>
            <a:lvl3pPr lvl="2" algn="r" rtl="0">
              <a:spcBef>
                <a:spcPts val="0"/>
              </a:spcBef>
              <a:spcAft>
                <a:spcPts val="0"/>
              </a:spcAft>
              <a:buClr>
                <a:srgbClr val="98BDF4"/>
              </a:buClr>
              <a:buSzPts val="3600"/>
              <a:buNone/>
              <a:defRPr sz="3600">
                <a:solidFill>
                  <a:srgbClr val="98BDF4"/>
                </a:solidFill>
              </a:defRPr>
            </a:lvl3pPr>
            <a:lvl4pPr lvl="3" algn="r" rtl="0">
              <a:spcBef>
                <a:spcPts val="0"/>
              </a:spcBef>
              <a:spcAft>
                <a:spcPts val="0"/>
              </a:spcAft>
              <a:buClr>
                <a:srgbClr val="98BDF4"/>
              </a:buClr>
              <a:buSzPts val="3600"/>
              <a:buNone/>
              <a:defRPr sz="3600">
                <a:solidFill>
                  <a:srgbClr val="98BDF4"/>
                </a:solidFill>
              </a:defRPr>
            </a:lvl4pPr>
            <a:lvl5pPr lvl="4" algn="r" rtl="0">
              <a:spcBef>
                <a:spcPts val="0"/>
              </a:spcBef>
              <a:spcAft>
                <a:spcPts val="0"/>
              </a:spcAft>
              <a:buClr>
                <a:srgbClr val="98BDF4"/>
              </a:buClr>
              <a:buSzPts val="3600"/>
              <a:buNone/>
              <a:defRPr sz="3600">
                <a:solidFill>
                  <a:srgbClr val="98BDF4"/>
                </a:solidFill>
              </a:defRPr>
            </a:lvl5pPr>
            <a:lvl6pPr lvl="5" algn="r" rtl="0">
              <a:spcBef>
                <a:spcPts val="0"/>
              </a:spcBef>
              <a:spcAft>
                <a:spcPts val="0"/>
              </a:spcAft>
              <a:buClr>
                <a:srgbClr val="98BDF4"/>
              </a:buClr>
              <a:buSzPts val="3600"/>
              <a:buNone/>
              <a:defRPr sz="3600">
                <a:solidFill>
                  <a:srgbClr val="98BDF4"/>
                </a:solidFill>
              </a:defRPr>
            </a:lvl6pPr>
            <a:lvl7pPr lvl="6" algn="r" rtl="0">
              <a:spcBef>
                <a:spcPts val="0"/>
              </a:spcBef>
              <a:spcAft>
                <a:spcPts val="0"/>
              </a:spcAft>
              <a:buClr>
                <a:srgbClr val="98BDF4"/>
              </a:buClr>
              <a:buSzPts val="3600"/>
              <a:buNone/>
              <a:defRPr sz="3600">
                <a:solidFill>
                  <a:srgbClr val="98BDF4"/>
                </a:solidFill>
              </a:defRPr>
            </a:lvl7pPr>
            <a:lvl8pPr lvl="7" algn="r" rtl="0">
              <a:spcBef>
                <a:spcPts val="0"/>
              </a:spcBef>
              <a:spcAft>
                <a:spcPts val="0"/>
              </a:spcAft>
              <a:buClr>
                <a:srgbClr val="98BDF4"/>
              </a:buClr>
              <a:buSzPts val="3600"/>
              <a:buNone/>
              <a:defRPr sz="3600">
                <a:solidFill>
                  <a:srgbClr val="98BDF4"/>
                </a:solidFill>
              </a:defRPr>
            </a:lvl8pPr>
            <a:lvl9pPr lvl="8" algn="r" rtl="0">
              <a:spcBef>
                <a:spcPts val="0"/>
              </a:spcBef>
              <a:spcAft>
                <a:spcPts val="0"/>
              </a:spcAft>
              <a:buClr>
                <a:srgbClr val="98BDF4"/>
              </a:buClr>
              <a:buSzPts val="3600"/>
              <a:buNone/>
              <a:defRPr sz="3600">
                <a:solidFill>
                  <a:srgbClr val="98BDF4"/>
                </a:solidFill>
              </a:defRPr>
            </a:lvl9pPr>
          </a:lstStyle>
          <a:p>
            <a:r>
              <a:t>xx%</a:t>
            </a:r>
          </a:p>
        </p:txBody>
      </p:sp>
      <p:sp>
        <p:nvSpPr>
          <p:cNvPr id="104" name="Google Shape;104;p14"/>
          <p:cNvSpPr txBox="1">
            <a:spLocks noGrp="1"/>
          </p:cNvSpPr>
          <p:nvPr>
            <p:ph type="title" idx="3"/>
          </p:nvPr>
        </p:nvSpPr>
        <p:spPr>
          <a:xfrm>
            <a:off x="5783913" y="1743600"/>
            <a:ext cx="22698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14"/>
          <p:cNvSpPr txBox="1">
            <a:spLocks noGrp="1"/>
          </p:cNvSpPr>
          <p:nvPr>
            <p:ph type="subTitle" idx="4"/>
          </p:nvPr>
        </p:nvSpPr>
        <p:spPr>
          <a:xfrm>
            <a:off x="5783913" y="2093974"/>
            <a:ext cx="2269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14"/>
          <p:cNvSpPr txBox="1">
            <a:spLocks noGrp="1"/>
          </p:cNvSpPr>
          <p:nvPr>
            <p:ph type="title" idx="5" hasCustomPrompt="1"/>
          </p:nvPr>
        </p:nvSpPr>
        <p:spPr>
          <a:xfrm>
            <a:off x="4364713" y="1858504"/>
            <a:ext cx="1202700" cy="74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98BDF4"/>
              </a:buClr>
              <a:buSzPts val="3600"/>
              <a:buNone/>
              <a:defRPr sz="3600">
                <a:solidFill>
                  <a:srgbClr val="98BDF4"/>
                </a:solidFill>
              </a:defRPr>
            </a:lvl1pPr>
            <a:lvl2pPr lvl="1" algn="r" rtl="0">
              <a:spcBef>
                <a:spcPts val="0"/>
              </a:spcBef>
              <a:spcAft>
                <a:spcPts val="0"/>
              </a:spcAft>
              <a:buClr>
                <a:srgbClr val="98BDF4"/>
              </a:buClr>
              <a:buSzPts val="3600"/>
              <a:buNone/>
              <a:defRPr sz="3600">
                <a:solidFill>
                  <a:srgbClr val="98BDF4"/>
                </a:solidFill>
              </a:defRPr>
            </a:lvl2pPr>
            <a:lvl3pPr lvl="2" algn="r" rtl="0">
              <a:spcBef>
                <a:spcPts val="0"/>
              </a:spcBef>
              <a:spcAft>
                <a:spcPts val="0"/>
              </a:spcAft>
              <a:buClr>
                <a:srgbClr val="98BDF4"/>
              </a:buClr>
              <a:buSzPts val="3600"/>
              <a:buNone/>
              <a:defRPr sz="3600">
                <a:solidFill>
                  <a:srgbClr val="98BDF4"/>
                </a:solidFill>
              </a:defRPr>
            </a:lvl3pPr>
            <a:lvl4pPr lvl="3" algn="r" rtl="0">
              <a:spcBef>
                <a:spcPts val="0"/>
              </a:spcBef>
              <a:spcAft>
                <a:spcPts val="0"/>
              </a:spcAft>
              <a:buClr>
                <a:srgbClr val="98BDF4"/>
              </a:buClr>
              <a:buSzPts val="3600"/>
              <a:buNone/>
              <a:defRPr sz="3600">
                <a:solidFill>
                  <a:srgbClr val="98BDF4"/>
                </a:solidFill>
              </a:defRPr>
            </a:lvl4pPr>
            <a:lvl5pPr lvl="4" algn="r" rtl="0">
              <a:spcBef>
                <a:spcPts val="0"/>
              </a:spcBef>
              <a:spcAft>
                <a:spcPts val="0"/>
              </a:spcAft>
              <a:buClr>
                <a:srgbClr val="98BDF4"/>
              </a:buClr>
              <a:buSzPts val="3600"/>
              <a:buNone/>
              <a:defRPr sz="3600">
                <a:solidFill>
                  <a:srgbClr val="98BDF4"/>
                </a:solidFill>
              </a:defRPr>
            </a:lvl5pPr>
            <a:lvl6pPr lvl="5" algn="r" rtl="0">
              <a:spcBef>
                <a:spcPts val="0"/>
              </a:spcBef>
              <a:spcAft>
                <a:spcPts val="0"/>
              </a:spcAft>
              <a:buClr>
                <a:srgbClr val="98BDF4"/>
              </a:buClr>
              <a:buSzPts val="3600"/>
              <a:buNone/>
              <a:defRPr sz="3600">
                <a:solidFill>
                  <a:srgbClr val="98BDF4"/>
                </a:solidFill>
              </a:defRPr>
            </a:lvl6pPr>
            <a:lvl7pPr lvl="6" algn="r" rtl="0">
              <a:spcBef>
                <a:spcPts val="0"/>
              </a:spcBef>
              <a:spcAft>
                <a:spcPts val="0"/>
              </a:spcAft>
              <a:buClr>
                <a:srgbClr val="98BDF4"/>
              </a:buClr>
              <a:buSzPts val="3600"/>
              <a:buNone/>
              <a:defRPr sz="3600">
                <a:solidFill>
                  <a:srgbClr val="98BDF4"/>
                </a:solidFill>
              </a:defRPr>
            </a:lvl7pPr>
            <a:lvl8pPr lvl="7" algn="r" rtl="0">
              <a:spcBef>
                <a:spcPts val="0"/>
              </a:spcBef>
              <a:spcAft>
                <a:spcPts val="0"/>
              </a:spcAft>
              <a:buClr>
                <a:srgbClr val="98BDF4"/>
              </a:buClr>
              <a:buSzPts val="3600"/>
              <a:buNone/>
              <a:defRPr sz="3600">
                <a:solidFill>
                  <a:srgbClr val="98BDF4"/>
                </a:solidFill>
              </a:defRPr>
            </a:lvl8pPr>
            <a:lvl9pPr lvl="8" algn="r" rtl="0">
              <a:spcBef>
                <a:spcPts val="0"/>
              </a:spcBef>
              <a:spcAft>
                <a:spcPts val="0"/>
              </a:spcAft>
              <a:buClr>
                <a:srgbClr val="98BDF4"/>
              </a:buClr>
              <a:buSzPts val="3600"/>
              <a:buNone/>
              <a:defRPr sz="3600">
                <a:solidFill>
                  <a:srgbClr val="98BDF4"/>
                </a:solidFill>
              </a:defRPr>
            </a:lvl9pPr>
          </a:lstStyle>
          <a:p>
            <a:r>
              <a:t>xx%</a:t>
            </a:r>
          </a:p>
        </p:txBody>
      </p:sp>
      <p:sp>
        <p:nvSpPr>
          <p:cNvPr id="107" name="Google Shape;107;p14"/>
          <p:cNvSpPr txBox="1">
            <a:spLocks noGrp="1"/>
          </p:cNvSpPr>
          <p:nvPr>
            <p:ph type="title" idx="6"/>
          </p:nvPr>
        </p:nvSpPr>
        <p:spPr>
          <a:xfrm>
            <a:off x="1899888" y="3237800"/>
            <a:ext cx="22698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7"/>
          </p:nvPr>
        </p:nvSpPr>
        <p:spPr>
          <a:xfrm>
            <a:off x="1899888" y="3588174"/>
            <a:ext cx="2269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8" hasCustomPrompt="1"/>
          </p:nvPr>
        </p:nvSpPr>
        <p:spPr>
          <a:xfrm>
            <a:off x="480688" y="3352704"/>
            <a:ext cx="1202700" cy="74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98BDF4"/>
              </a:buClr>
              <a:buSzPts val="3600"/>
              <a:buNone/>
              <a:defRPr sz="3600">
                <a:solidFill>
                  <a:srgbClr val="98BDF4"/>
                </a:solidFill>
              </a:defRPr>
            </a:lvl1pPr>
            <a:lvl2pPr lvl="1" algn="r" rtl="0">
              <a:spcBef>
                <a:spcPts val="0"/>
              </a:spcBef>
              <a:spcAft>
                <a:spcPts val="0"/>
              </a:spcAft>
              <a:buClr>
                <a:srgbClr val="98BDF4"/>
              </a:buClr>
              <a:buSzPts val="3600"/>
              <a:buNone/>
              <a:defRPr sz="3600">
                <a:solidFill>
                  <a:srgbClr val="98BDF4"/>
                </a:solidFill>
              </a:defRPr>
            </a:lvl2pPr>
            <a:lvl3pPr lvl="2" algn="r" rtl="0">
              <a:spcBef>
                <a:spcPts val="0"/>
              </a:spcBef>
              <a:spcAft>
                <a:spcPts val="0"/>
              </a:spcAft>
              <a:buClr>
                <a:srgbClr val="98BDF4"/>
              </a:buClr>
              <a:buSzPts val="3600"/>
              <a:buNone/>
              <a:defRPr sz="3600">
                <a:solidFill>
                  <a:srgbClr val="98BDF4"/>
                </a:solidFill>
              </a:defRPr>
            </a:lvl3pPr>
            <a:lvl4pPr lvl="3" algn="r" rtl="0">
              <a:spcBef>
                <a:spcPts val="0"/>
              </a:spcBef>
              <a:spcAft>
                <a:spcPts val="0"/>
              </a:spcAft>
              <a:buClr>
                <a:srgbClr val="98BDF4"/>
              </a:buClr>
              <a:buSzPts val="3600"/>
              <a:buNone/>
              <a:defRPr sz="3600">
                <a:solidFill>
                  <a:srgbClr val="98BDF4"/>
                </a:solidFill>
              </a:defRPr>
            </a:lvl4pPr>
            <a:lvl5pPr lvl="4" algn="r" rtl="0">
              <a:spcBef>
                <a:spcPts val="0"/>
              </a:spcBef>
              <a:spcAft>
                <a:spcPts val="0"/>
              </a:spcAft>
              <a:buClr>
                <a:srgbClr val="98BDF4"/>
              </a:buClr>
              <a:buSzPts val="3600"/>
              <a:buNone/>
              <a:defRPr sz="3600">
                <a:solidFill>
                  <a:srgbClr val="98BDF4"/>
                </a:solidFill>
              </a:defRPr>
            </a:lvl5pPr>
            <a:lvl6pPr lvl="5" algn="r" rtl="0">
              <a:spcBef>
                <a:spcPts val="0"/>
              </a:spcBef>
              <a:spcAft>
                <a:spcPts val="0"/>
              </a:spcAft>
              <a:buClr>
                <a:srgbClr val="98BDF4"/>
              </a:buClr>
              <a:buSzPts val="3600"/>
              <a:buNone/>
              <a:defRPr sz="3600">
                <a:solidFill>
                  <a:srgbClr val="98BDF4"/>
                </a:solidFill>
              </a:defRPr>
            </a:lvl6pPr>
            <a:lvl7pPr lvl="6" algn="r" rtl="0">
              <a:spcBef>
                <a:spcPts val="0"/>
              </a:spcBef>
              <a:spcAft>
                <a:spcPts val="0"/>
              </a:spcAft>
              <a:buClr>
                <a:srgbClr val="98BDF4"/>
              </a:buClr>
              <a:buSzPts val="3600"/>
              <a:buNone/>
              <a:defRPr sz="3600">
                <a:solidFill>
                  <a:srgbClr val="98BDF4"/>
                </a:solidFill>
              </a:defRPr>
            </a:lvl7pPr>
            <a:lvl8pPr lvl="7" algn="r" rtl="0">
              <a:spcBef>
                <a:spcPts val="0"/>
              </a:spcBef>
              <a:spcAft>
                <a:spcPts val="0"/>
              </a:spcAft>
              <a:buClr>
                <a:srgbClr val="98BDF4"/>
              </a:buClr>
              <a:buSzPts val="3600"/>
              <a:buNone/>
              <a:defRPr sz="3600">
                <a:solidFill>
                  <a:srgbClr val="98BDF4"/>
                </a:solidFill>
              </a:defRPr>
            </a:lvl8pPr>
            <a:lvl9pPr lvl="8" algn="r" rtl="0">
              <a:spcBef>
                <a:spcPts val="0"/>
              </a:spcBef>
              <a:spcAft>
                <a:spcPts val="0"/>
              </a:spcAft>
              <a:buClr>
                <a:srgbClr val="98BDF4"/>
              </a:buClr>
              <a:buSzPts val="3600"/>
              <a:buNone/>
              <a:defRPr sz="3600">
                <a:solidFill>
                  <a:srgbClr val="98BDF4"/>
                </a:solidFill>
              </a:defRPr>
            </a:lvl9pPr>
          </a:lstStyle>
          <a:p>
            <a:r>
              <a:t>xx%</a:t>
            </a:r>
          </a:p>
        </p:txBody>
      </p:sp>
      <p:sp>
        <p:nvSpPr>
          <p:cNvPr id="110" name="Google Shape;110;p14"/>
          <p:cNvSpPr txBox="1">
            <a:spLocks noGrp="1"/>
          </p:cNvSpPr>
          <p:nvPr>
            <p:ph type="title" idx="9"/>
          </p:nvPr>
        </p:nvSpPr>
        <p:spPr>
          <a:xfrm>
            <a:off x="5783913" y="3237800"/>
            <a:ext cx="2269800" cy="45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1" name="Google Shape;111;p14"/>
          <p:cNvSpPr txBox="1">
            <a:spLocks noGrp="1"/>
          </p:cNvSpPr>
          <p:nvPr>
            <p:ph type="subTitle" idx="13"/>
          </p:nvPr>
        </p:nvSpPr>
        <p:spPr>
          <a:xfrm>
            <a:off x="5783913" y="3588174"/>
            <a:ext cx="2269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14"/>
          <p:cNvSpPr txBox="1">
            <a:spLocks noGrp="1"/>
          </p:cNvSpPr>
          <p:nvPr>
            <p:ph type="title" idx="14" hasCustomPrompt="1"/>
          </p:nvPr>
        </p:nvSpPr>
        <p:spPr>
          <a:xfrm>
            <a:off x="4364713" y="3352704"/>
            <a:ext cx="1202700" cy="745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98BDF4"/>
              </a:buClr>
              <a:buSzPts val="3600"/>
              <a:buNone/>
              <a:defRPr sz="3600">
                <a:solidFill>
                  <a:srgbClr val="98BDF4"/>
                </a:solidFill>
              </a:defRPr>
            </a:lvl1pPr>
            <a:lvl2pPr lvl="1" algn="r" rtl="0">
              <a:spcBef>
                <a:spcPts val="0"/>
              </a:spcBef>
              <a:spcAft>
                <a:spcPts val="0"/>
              </a:spcAft>
              <a:buClr>
                <a:srgbClr val="98BDF4"/>
              </a:buClr>
              <a:buSzPts val="3600"/>
              <a:buNone/>
              <a:defRPr sz="3600">
                <a:solidFill>
                  <a:srgbClr val="98BDF4"/>
                </a:solidFill>
              </a:defRPr>
            </a:lvl2pPr>
            <a:lvl3pPr lvl="2" algn="r" rtl="0">
              <a:spcBef>
                <a:spcPts val="0"/>
              </a:spcBef>
              <a:spcAft>
                <a:spcPts val="0"/>
              </a:spcAft>
              <a:buClr>
                <a:srgbClr val="98BDF4"/>
              </a:buClr>
              <a:buSzPts val="3600"/>
              <a:buNone/>
              <a:defRPr sz="3600">
                <a:solidFill>
                  <a:srgbClr val="98BDF4"/>
                </a:solidFill>
              </a:defRPr>
            </a:lvl3pPr>
            <a:lvl4pPr lvl="3" algn="r" rtl="0">
              <a:spcBef>
                <a:spcPts val="0"/>
              </a:spcBef>
              <a:spcAft>
                <a:spcPts val="0"/>
              </a:spcAft>
              <a:buClr>
                <a:srgbClr val="98BDF4"/>
              </a:buClr>
              <a:buSzPts val="3600"/>
              <a:buNone/>
              <a:defRPr sz="3600">
                <a:solidFill>
                  <a:srgbClr val="98BDF4"/>
                </a:solidFill>
              </a:defRPr>
            </a:lvl4pPr>
            <a:lvl5pPr lvl="4" algn="r" rtl="0">
              <a:spcBef>
                <a:spcPts val="0"/>
              </a:spcBef>
              <a:spcAft>
                <a:spcPts val="0"/>
              </a:spcAft>
              <a:buClr>
                <a:srgbClr val="98BDF4"/>
              </a:buClr>
              <a:buSzPts val="3600"/>
              <a:buNone/>
              <a:defRPr sz="3600">
                <a:solidFill>
                  <a:srgbClr val="98BDF4"/>
                </a:solidFill>
              </a:defRPr>
            </a:lvl5pPr>
            <a:lvl6pPr lvl="5" algn="r" rtl="0">
              <a:spcBef>
                <a:spcPts val="0"/>
              </a:spcBef>
              <a:spcAft>
                <a:spcPts val="0"/>
              </a:spcAft>
              <a:buClr>
                <a:srgbClr val="98BDF4"/>
              </a:buClr>
              <a:buSzPts val="3600"/>
              <a:buNone/>
              <a:defRPr sz="3600">
                <a:solidFill>
                  <a:srgbClr val="98BDF4"/>
                </a:solidFill>
              </a:defRPr>
            </a:lvl6pPr>
            <a:lvl7pPr lvl="6" algn="r" rtl="0">
              <a:spcBef>
                <a:spcPts val="0"/>
              </a:spcBef>
              <a:spcAft>
                <a:spcPts val="0"/>
              </a:spcAft>
              <a:buClr>
                <a:srgbClr val="98BDF4"/>
              </a:buClr>
              <a:buSzPts val="3600"/>
              <a:buNone/>
              <a:defRPr sz="3600">
                <a:solidFill>
                  <a:srgbClr val="98BDF4"/>
                </a:solidFill>
              </a:defRPr>
            </a:lvl7pPr>
            <a:lvl8pPr lvl="7" algn="r" rtl="0">
              <a:spcBef>
                <a:spcPts val="0"/>
              </a:spcBef>
              <a:spcAft>
                <a:spcPts val="0"/>
              </a:spcAft>
              <a:buClr>
                <a:srgbClr val="98BDF4"/>
              </a:buClr>
              <a:buSzPts val="3600"/>
              <a:buNone/>
              <a:defRPr sz="3600">
                <a:solidFill>
                  <a:srgbClr val="98BDF4"/>
                </a:solidFill>
              </a:defRPr>
            </a:lvl8pPr>
            <a:lvl9pPr lvl="8" algn="r" rtl="0">
              <a:spcBef>
                <a:spcPts val="0"/>
              </a:spcBef>
              <a:spcAft>
                <a:spcPts val="0"/>
              </a:spcAft>
              <a:buClr>
                <a:srgbClr val="98BDF4"/>
              </a:buClr>
              <a:buSzPts val="3600"/>
              <a:buNone/>
              <a:defRPr sz="3600">
                <a:solidFill>
                  <a:srgbClr val="98BDF4"/>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SECTION_TITLE_AND_DESCRIPTION_2">
    <p:bg>
      <p:bgPr>
        <a:solidFill>
          <a:schemeClr val="accent1"/>
        </a:solidFill>
        <a:effectLst/>
      </p:bgPr>
    </p:bg>
    <p:spTree>
      <p:nvGrpSpPr>
        <p:cNvPr id="1" name="Shape 113"/>
        <p:cNvGrpSpPr/>
        <p:nvPr/>
      </p:nvGrpSpPr>
      <p:grpSpPr>
        <a:xfrm>
          <a:off x="0" y="0"/>
          <a:ext cx="0" cy="0"/>
          <a:chOff x="0" y="0"/>
          <a:chExt cx="0" cy="0"/>
        </a:xfrm>
      </p:grpSpPr>
      <p:sp>
        <p:nvSpPr>
          <p:cNvPr id="114" name="Google Shape;114;p15"/>
          <p:cNvSpPr/>
          <p:nvPr/>
        </p:nvSpPr>
        <p:spPr>
          <a:xfrm>
            <a:off x="2338350" y="338100"/>
            <a:ext cx="4467300" cy="44673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a:spLocks noGrp="1"/>
          </p:cNvSpPr>
          <p:nvPr>
            <p:ph type="title"/>
          </p:nvPr>
        </p:nvSpPr>
        <p:spPr>
          <a:xfrm>
            <a:off x="3061350" y="1300925"/>
            <a:ext cx="3021300" cy="12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6" name="Google Shape;116;p15"/>
          <p:cNvSpPr txBox="1">
            <a:spLocks noGrp="1"/>
          </p:cNvSpPr>
          <p:nvPr>
            <p:ph type="subTitle" idx="1"/>
          </p:nvPr>
        </p:nvSpPr>
        <p:spPr>
          <a:xfrm>
            <a:off x="3061350" y="2623625"/>
            <a:ext cx="30213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nton"/>
              <a:buNone/>
              <a:defRPr sz="2800">
                <a:solidFill>
                  <a:srgbClr val="434343"/>
                </a:solidFill>
                <a:latin typeface="Anton"/>
                <a:ea typeface="Anton"/>
                <a:cs typeface="Anton"/>
                <a:sym typeface="Anton"/>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Bitter"/>
              <a:buChar char="●"/>
              <a:defRPr sz="1800">
                <a:solidFill>
                  <a:srgbClr val="434343"/>
                </a:solidFill>
                <a:latin typeface="Bitter"/>
                <a:ea typeface="Bitter"/>
                <a:cs typeface="Bitter"/>
                <a:sym typeface="Bitter"/>
              </a:defRPr>
            </a:lvl1pPr>
            <a:lvl2pPr marL="914400" lvl="1"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2pPr>
            <a:lvl3pPr marL="1371600" lvl="2"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3pPr>
            <a:lvl4pPr marL="1828800" lvl="3"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4pPr>
            <a:lvl5pPr marL="2286000" lvl="4"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5pPr>
            <a:lvl6pPr marL="2743200" lvl="5"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6pPr>
            <a:lvl7pPr marL="3200400" lvl="6"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7pPr>
            <a:lvl8pPr marL="3657600" lvl="7" indent="-317500">
              <a:lnSpc>
                <a:spcPct val="100000"/>
              </a:lnSpc>
              <a:spcBef>
                <a:spcPts val="1600"/>
              </a:spcBef>
              <a:spcAft>
                <a:spcPts val="0"/>
              </a:spcAft>
              <a:buClr>
                <a:srgbClr val="434343"/>
              </a:buClr>
              <a:buSzPts val="1400"/>
              <a:buFont typeface="Bitter"/>
              <a:buChar char="○"/>
              <a:defRPr>
                <a:solidFill>
                  <a:srgbClr val="434343"/>
                </a:solidFill>
                <a:latin typeface="Bitter"/>
                <a:ea typeface="Bitter"/>
                <a:cs typeface="Bitter"/>
                <a:sym typeface="Bitter"/>
              </a:defRPr>
            </a:lvl8pPr>
            <a:lvl9pPr marL="4114800" lvl="8" indent="-317500">
              <a:lnSpc>
                <a:spcPct val="100000"/>
              </a:lnSpc>
              <a:spcBef>
                <a:spcPts val="1600"/>
              </a:spcBef>
              <a:spcAft>
                <a:spcPts val="1600"/>
              </a:spcAft>
              <a:buClr>
                <a:srgbClr val="434343"/>
              </a:buClr>
              <a:buSzPts val="1400"/>
              <a:buFont typeface="Bitter"/>
              <a:buChar char="■"/>
              <a:defRPr>
                <a:solidFill>
                  <a:srgbClr val="434343"/>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 id="2147483660" r:id="rId8"/>
    <p:sldLayoutId id="2147483661" r:id="rId9"/>
    <p:sldLayoutId id="2147483663" r:id="rId10"/>
    <p:sldLayoutId id="2147483666"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1"/>
        <p:cNvGrpSpPr/>
        <p:nvPr/>
      </p:nvGrpSpPr>
      <p:grpSpPr>
        <a:xfrm>
          <a:off x="0" y="0"/>
          <a:ext cx="0" cy="0"/>
          <a:chOff x="0" y="0"/>
          <a:chExt cx="0" cy="0"/>
        </a:xfrm>
      </p:grpSpPr>
      <p:sp>
        <p:nvSpPr>
          <p:cNvPr id="252" name="Google Shape;252;p3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53" name="Google Shape;253;p3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3"/>
          <p:cNvSpPr txBox="1">
            <a:spLocks noGrp="1"/>
          </p:cNvSpPr>
          <p:nvPr>
            <p:ph type="ctrTitle"/>
          </p:nvPr>
        </p:nvSpPr>
        <p:spPr>
          <a:xfrm>
            <a:off x="1101214" y="2571750"/>
            <a:ext cx="7237200" cy="94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600" dirty="0">
                <a:solidFill>
                  <a:schemeClr val="tx1">
                    <a:lumMod val="50000"/>
                    <a:lumOff val="50000"/>
                  </a:schemeClr>
                </a:solidFill>
              </a:rPr>
              <a:t>SKIN LESIONS IMAGES FOR MELANOMA CLASSIFICATION WITH CONVOLUTIONAL NEURAL NETWORK</a:t>
            </a:r>
            <a:endParaRPr sz="3600" dirty="0">
              <a:solidFill>
                <a:srgbClr val="434343"/>
              </a:solidFill>
            </a:endParaRPr>
          </a:p>
        </p:txBody>
      </p:sp>
      <p:pic>
        <p:nvPicPr>
          <p:cNvPr id="7" name="Picture 6">
            <a:extLst>
              <a:ext uri="{FF2B5EF4-FFF2-40B4-BE49-F238E27FC236}">
                <a16:creationId xmlns:a16="http://schemas.microsoft.com/office/drawing/2014/main" id="{8A78E9AB-9643-4E5E-A35F-E55E6F699129}"/>
              </a:ext>
            </a:extLst>
          </p:cNvPr>
          <p:cNvPicPr>
            <a:picLocks noChangeAspect="1"/>
          </p:cNvPicPr>
          <p:nvPr/>
        </p:nvPicPr>
        <p:blipFill>
          <a:blip r:embed="rId3"/>
          <a:stretch>
            <a:fillRect/>
          </a:stretch>
        </p:blipFill>
        <p:spPr>
          <a:xfrm>
            <a:off x="7978431" y="123121"/>
            <a:ext cx="1049941" cy="891731"/>
          </a:xfrm>
          <a:prstGeom prst="rect">
            <a:avLst/>
          </a:prstGeom>
        </p:spPr>
      </p:pic>
      <p:pic>
        <p:nvPicPr>
          <p:cNvPr id="8" name="Picture 7">
            <a:extLst>
              <a:ext uri="{FF2B5EF4-FFF2-40B4-BE49-F238E27FC236}">
                <a16:creationId xmlns:a16="http://schemas.microsoft.com/office/drawing/2014/main" id="{32CB04B2-08FF-42A5-97DD-A24E01969F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26" y="1"/>
            <a:ext cx="1605462" cy="1014852"/>
          </a:xfrm>
          <a:prstGeom prst="rect">
            <a:avLst/>
          </a:prstGeom>
        </p:spPr>
      </p:pic>
      <p:sp>
        <p:nvSpPr>
          <p:cNvPr id="9" name="Google Shape;4903;p31">
            <a:extLst>
              <a:ext uri="{FF2B5EF4-FFF2-40B4-BE49-F238E27FC236}">
                <a16:creationId xmlns:a16="http://schemas.microsoft.com/office/drawing/2014/main" id="{C42CAC21-CC0A-4F88-85C1-C4B115C7C372}"/>
              </a:ext>
            </a:extLst>
          </p:cNvPr>
          <p:cNvSpPr txBox="1">
            <a:spLocks/>
          </p:cNvSpPr>
          <p:nvPr/>
        </p:nvSpPr>
        <p:spPr>
          <a:xfrm>
            <a:off x="159026" y="3739471"/>
            <a:ext cx="2574727"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uli"/>
              <a:buNone/>
              <a:defRPr sz="1800" b="0" i="0" u="none" strike="noStrike" cap="none">
                <a:solidFill>
                  <a:schemeClr val="dk2"/>
                </a:solidFill>
                <a:latin typeface="Muli"/>
                <a:ea typeface="Muli"/>
                <a:cs typeface="Muli"/>
                <a:sym typeface="Muli"/>
              </a:defRPr>
            </a:lvl1pPr>
            <a:lvl2pPr marL="914400" marR="0" lvl="1"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2pPr>
            <a:lvl3pPr marL="1371600" marR="0" lvl="2"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3pPr>
            <a:lvl4pPr marL="1828800" marR="0" lvl="3"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4pPr>
            <a:lvl5pPr marL="2286000" marR="0" lvl="4"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5pPr>
            <a:lvl6pPr marL="2743200" marR="0" lvl="5"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6pPr>
            <a:lvl7pPr marL="3200400" marR="0" lvl="6"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7pPr>
            <a:lvl8pPr marL="3657600" marR="0" lvl="7"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8pPr>
            <a:lvl9pPr marL="4114800" marR="0" lvl="8" indent="-317500" algn="ctr" rtl="0">
              <a:lnSpc>
                <a:spcPct val="100000"/>
              </a:lnSpc>
              <a:spcBef>
                <a:spcPts val="0"/>
              </a:spcBef>
              <a:spcAft>
                <a:spcPts val="0"/>
              </a:spcAft>
              <a:buClr>
                <a:schemeClr val="dk2"/>
              </a:buClr>
              <a:buSzPts val="2800"/>
              <a:buFont typeface="Muli"/>
              <a:buNone/>
              <a:defRPr sz="2800" b="0" i="0" u="none" strike="noStrike" cap="none">
                <a:solidFill>
                  <a:schemeClr val="dk2"/>
                </a:solidFill>
                <a:latin typeface="Muli"/>
                <a:ea typeface="Muli"/>
                <a:cs typeface="Muli"/>
                <a:sym typeface="Muli"/>
              </a:defRPr>
            </a:lvl9pPr>
          </a:lstStyle>
          <a:p>
            <a:pPr algn="l">
              <a:defRPr/>
            </a:pPr>
            <a:r>
              <a:rPr lang="fr-FR" altLang="ko-KR" sz="2000" dirty="0">
                <a:solidFill>
                  <a:schemeClr val="tx1">
                    <a:lumMod val="65000"/>
                    <a:lumOff val="35000"/>
                  </a:schemeClr>
                </a:solidFill>
                <a:latin typeface="Bahnschrift SemiBold" panose="020B0502040204020203" pitchFamily="34" charset="0"/>
                <a:sym typeface="Nunito Sans ExtraBold"/>
              </a:rPr>
              <a:t>Réalisé par:</a:t>
            </a:r>
          </a:p>
          <a:p>
            <a:pPr algn="l">
              <a:defRPr/>
            </a:pPr>
            <a:r>
              <a:rPr lang="fr-FR" altLang="ko-KR" sz="2000" dirty="0" err="1">
                <a:solidFill>
                  <a:schemeClr val="tx1">
                    <a:lumMod val="65000"/>
                    <a:lumOff val="35000"/>
                  </a:schemeClr>
                </a:solidFill>
                <a:latin typeface="Bahnschrift SemiBold" panose="020B0502040204020203" pitchFamily="34" charset="0"/>
                <a:sym typeface="Nunito Sans ExtraBold"/>
              </a:rPr>
              <a:t>ElHali</a:t>
            </a:r>
            <a:r>
              <a:rPr lang="fr-FR" altLang="ko-KR" sz="2000" dirty="0">
                <a:solidFill>
                  <a:schemeClr val="tx1">
                    <a:lumMod val="65000"/>
                    <a:lumOff val="35000"/>
                  </a:schemeClr>
                </a:solidFill>
                <a:latin typeface="Bahnschrift SemiBold" panose="020B0502040204020203" pitchFamily="34" charset="0"/>
                <a:sym typeface="Nunito Sans ExtraBold"/>
              </a:rPr>
              <a:t> Amina</a:t>
            </a:r>
          </a:p>
          <a:p>
            <a:pPr algn="l">
              <a:defRPr/>
            </a:pPr>
            <a:r>
              <a:rPr lang="fr-FR" altLang="ko-KR" sz="2000" dirty="0">
                <a:solidFill>
                  <a:schemeClr val="tx1">
                    <a:lumMod val="65000"/>
                    <a:lumOff val="35000"/>
                  </a:schemeClr>
                </a:solidFill>
                <a:latin typeface="Bahnschrift SemiBold" panose="020B0502040204020203" pitchFamily="34" charset="0"/>
                <a:sym typeface="Nunito Sans ExtraBold"/>
              </a:rPr>
              <a:t>Bouhribat Youness</a:t>
            </a:r>
            <a:endParaRPr lang="ko-KR" altLang="en-US" sz="2000" dirty="0">
              <a:solidFill>
                <a:schemeClr val="tx1">
                  <a:lumMod val="65000"/>
                  <a:lumOff val="35000"/>
                </a:schemeClr>
              </a:solidFill>
              <a:latin typeface="Bahnschrift SemiBold" panose="020B0502040204020203" pitchFamily="34" charset="0"/>
              <a:sym typeface="Nunito Sans ExtraBold"/>
            </a:endParaRPr>
          </a:p>
        </p:txBody>
      </p:sp>
      <p:sp>
        <p:nvSpPr>
          <p:cNvPr id="10"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
        <p:nvSpPr>
          <p:cNvPr id="11" name="Footer Placeholder 15">
            <a:extLst>
              <a:ext uri="{FF2B5EF4-FFF2-40B4-BE49-F238E27FC236}">
                <a16:creationId xmlns:a16="http://schemas.microsoft.com/office/drawing/2014/main" id="{9E022E19-6E47-402A-B3BE-AB8FCBED6DAE}"/>
              </a:ext>
            </a:extLst>
          </p:cNvPr>
          <p:cNvSpPr txBox="1">
            <a:spLocks/>
          </p:cNvSpPr>
          <p:nvPr/>
        </p:nvSpPr>
        <p:spPr>
          <a:xfrm>
            <a:off x="4205568" y="4459866"/>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r">
              <a:buClr>
                <a:schemeClr val="dk2"/>
              </a:buClr>
              <a:buSzPts val="1800"/>
              <a:defRPr/>
            </a:pPr>
            <a:r>
              <a:rPr lang="fr-FR" sz="1600" dirty="0">
                <a:solidFill>
                  <a:schemeClr val="tx1">
                    <a:lumMod val="65000"/>
                    <a:lumOff val="35000"/>
                  </a:schemeClr>
                </a:solidFill>
                <a:latin typeface="Anton"/>
                <a:cs typeface="Muli"/>
                <a:sym typeface="Muli"/>
              </a:rPr>
              <a:t>Année universitaire 2020/2021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Schéma de méthode de résolution</a:t>
            </a:r>
          </a:p>
        </p:txBody>
      </p:sp>
      <p:cxnSp>
        <p:nvCxnSpPr>
          <p:cNvPr id="4" name="Connecteur droit 3"/>
          <p:cNvCxnSpPr/>
          <p:nvPr/>
        </p:nvCxnSpPr>
        <p:spPr>
          <a:xfrm>
            <a:off x="-231792" y="1065650"/>
            <a:ext cx="5525814"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Organigramme : Disque magnétique 8"/>
          <p:cNvSpPr/>
          <p:nvPr/>
        </p:nvSpPr>
        <p:spPr>
          <a:xfrm>
            <a:off x="654269" y="1649139"/>
            <a:ext cx="1087821" cy="1716472"/>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0" name="Organigramme : Disque magnétique 9"/>
          <p:cNvSpPr/>
          <p:nvPr/>
        </p:nvSpPr>
        <p:spPr>
          <a:xfrm>
            <a:off x="2565838" y="1973319"/>
            <a:ext cx="1422838" cy="1068113"/>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rganigramme : Disque magnétique 10"/>
          <p:cNvSpPr/>
          <p:nvPr/>
        </p:nvSpPr>
        <p:spPr>
          <a:xfrm>
            <a:off x="4977960" y="876627"/>
            <a:ext cx="1083879" cy="1229711"/>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2" name="Organigramme : Disque magnétique 11"/>
          <p:cNvSpPr/>
          <p:nvPr/>
        </p:nvSpPr>
        <p:spPr>
          <a:xfrm>
            <a:off x="4977961" y="2727601"/>
            <a:ext cx="1083879" cy="1237593"/>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 name="Rectangle 12"/>
          <p:cNvSpPr/>
          <p:nvPr/>
        </p:nvSpPr>
        <p:spPr>
          <a:xfrm>
            <a:off x="7409793" y="451947"/>
            <a:ext cx="1229710" cy="7409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4" name="Rectangle 13"/>
          <p:cNvSpPr/>
          <p:nvPr/>
        </p:nvSpPr>
        <p:spPr>
          <a:xfrm>
            <a:off x="7348700" y="2789037"/>
            <a:ext cx="1347952" cy="8749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15" name="Ellipse 14"/>
          <p:cNvSpPr/>
          <p:nvPr/>
        </p:nvSpPr>
        <p:spPr>
          <a:xfrm>
            <a:off x="7242283" y="1575642"/>
            <a:ext cx="1560786" cy="85159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17" name="ZoneTexte 16"/>
          <p:cNvSpPr txBox="1"/>
          <p:nvPr/>
        </p:nvSpPr>
        <p:spPr>
          <a:xfrm>
            <a:off x="705506" y="2465991"/>
            <a:ext cx="985345" cy="523220"/>
          </a:xfrm>
          <a:prstGeom prst="rect">
            <a:avLst/>
          </a:prstGeom>
          <a:noFill/>
        </p:spPr>
        <p:txBody>
          <a:bodyPr wrap="square" rtlCol="0">
            <a:spAutoFit/>
          </a:bodyPr>
          <a:lstStyle/>
          <a:p>
            <a:pPr algn="ctr"/>
            <a:r>
              <a:rPr lang="fr-FR" dirty="0"/>
              <a:t>ISIC </a:t>
            </a:r>
            <a:r>
              <a:rPr lang="fr-FR" dirty="0" err="1"/>
              <a:t>dataset</a:t>
            </a:r>
            <a:endParaRPr lang="fr-FR" dirty="0"/>
          </a:p>
        </p:txBody>
      </p:sp>
      <p:sp>
        <p:nvSpPr>
          <p:cNvPr id="19" name="ZoneTexte 18"/>
          <p:cNvSpPr txBox="1"/>
          <p:nvPr/>
        </p:nvSpPr>
        <p:spPr>
          <a:xfrm>
            <a:off x="2699845" y="2427239"/>
            <a:ext cx="1154824" cy="523220"/>
          </a:xfrm>
          <a:prstGeom prst="rect">
            <a:avLst/>
          </a:prstGeom>
          <a:noFill/>
        </p:spPr>
        <p:txBody>
          <a:bodyPr wrap="square" rtlCol="0">
            <a:spAutoFit/>
          </a:bodyPr>
          <a:lstStyle/>
          <a:p>
            <a:pPr algn="ctr"/>
            <a:r>
              <a:rPr lang="fr-FR" dirty="0" err="1"/>
              <a:t>Shuffled</a:t>
            </a:r>
            <a:r>
              <a:rPr lang="fr-FR" dirty="0"/>
              <a:t> data</a:t>
            </a:r>
          </a:p>
        </p:txBody>
      </p:sp>
      <p:cxnSp>
        <p:nvCxnSpPr>
          <p:cNvPr id="21" name="Connecteur droit avec flèche 20"/>
          <p:cNvCxnSpPr>
            <a:stCxn id="9" idx="4"/>
            <a:endCxn id="10" idx="2"/>
          </p:cNvCxnSpPr>
          <p:nvPr/>
        </p:nvCxnSpPr>
        <p:spPr>
          <a:xfrm>
            <a:off x="1742090" y="2507375"/>
            <a:ext cx="823748"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Connecteur droit avec flèche 25"/>
          <p:cNvCxnSpPr>
            <a:stCxn id="10" idx="4"/>
            <a:endCxn id="11" idx="2"/>
          </p:cNvCxnSpPr>
          <p:nvPr/>
        </p:nvCxnSpPr>
        <p:spPr>
          <a:xfrm flipV="1">
            <a:off x="3988676" y="1491483"/>
            <a:ext cx="989284" cy="101589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Connecteur droit avec flèche 27"/>
          <p:cNvCxnSpPr>
            <a:stCxn id="10" idx="4"/>
            <a:endCxn id="12" idx="2"/>
          </p:cNvCxnSpPr>
          <p:nvPr/>
        </p:nvCxnSpPr>
        <p:spPr>
          <a:xfrm>
            <a:off x="3988676" y="2507376"/>
            <a:ext cx="989285" cy="8390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ZoneTexte 28"/>
          <p:cNvSpPr txBox="1"/>
          <p:nvPr/>
        </p:nvSpPr>
        <p:spPr>
          <a:xfrm>
            <a:off x="5082407" y="1280195"/>
            <a:ext cx="874986" cy="738664"/>
          </a:xfrm>
          <a:prstGeom prst="rect">
            <a:avLst/>
          </a:prstGeom>
          <a:noFill/>
        </p:spPr>
        <p:txBody>
          <a:bodyPr wrap="square" rtlCol="0">
            <a:spAutoFit/>
          </a:bodyPr>
          <a:lstStyle/>
          <a:p>
            <a:pPr algn="ctr"/>
            <a:r>
              <a:rPr lang="fr-FR" dirty="0"/>
              <a:t>Training data</a:t>
            </a:r>
          </a:p>
          <a:p>
            <a:pPr algn="ctr"/>
            <a:r>
              <a:rPr lang="fr-FR" dirty="0">
                <a:solidFill>
                  <a:srgbClr val="FF0000"/>
                </a:solidFill>
              </a:rPr>
              <a:t>(80%)</a:t>
            </a:r>
          </a:p>
        </p:txBody>
      </p:sp>
      <p:sp>
        <p:nvSpPr>
          <p:cNvPr id="30" name="ZoneTexte 29"/>
          <p:cNvSpPr txBox="1"/>
          <p:nvPr/>
        </p:nvSpPr>
        <p:spPr>
          <a:xfrm>
            <a:off x="5019347" y="3105356"/>
            <a:ext cx="1001108" cy="738664"/>
          </a:xfrm>
          <a:prstGeom prst="rect">
            <a:avLst/>
          </a:prstGeom>
          <a:noFill/>
        </p:spPr>
        <p:txBody>
          <a:bodyPr wrap="square" rtlCol="0">
            <a:spAutoFit/>
          </a:bodyPr>
          <a:lstStyle/>
          <a:p>
            <a:pPr algn="ctr"/>
            <a:r>
              <a:rPr lang="fr-FR" dirty="0"/>
              <a:t>Validation data</a:t>
            </a:r>
          </a:p>
          <a:p>
            <a:pPr algn="ctr"/>
            <a:r>
              <a:rPr lang="fr-FR" dirty="0">
                <a:solidFill>
                  <a:srgbClr val="FF0000"/>
                </a:solidFill>
              </a:rPr>
              <a:t>(10%)</a:t>
            </a:r>
          </a:p>
        </p:txBody>
      </p:sp>
      <p:sp>
        <p:nvSpPr>
          <p:cNvPr id="31" name="ZoneTexte 30"/>
          <p:cNvSpPr txBox="1"/>
          <p:nvPr/>
        </p:nvSpPr>
        <p:spPr>
          <a:xfrm>
            <a:off x="7512269" y="564735"/>
            <a:ext cx="1024758" cy="646331"/>
          </a:xfrm>
          <a:prstGeom prst="rect">
            <a:avLst/>
          </a:prstGeom>
          <a:noFill/>
        </p:spPr>
        <p:txBody>
          <a:bodyPr wrap="square" rtlCol="0">
            <a:spAutoFit/>
          </a:bodyPr>
          <a:lstStyle/>
          <a:p>
            <a:pPr algn="ctr"/>
            <a:r>
              <a:rPr lang="fr-FR" sz="1200" dirty="0"/>
              <a:t>Learning algorithme</a:t>
            </a:r>
          </a:p>
          <a:p>
            <a:pPr algn="ctr"/>
            <a:r>
              <a:rPr lang="fr-FR" sz="1200" dirty="0">
                <a:solidFill>
                  <a:srgbClr val="FF0000"/>
                </a:solidFill>
              </a:rPr>
              <a:t>Fit(X,Y)</a:t>
            </a:r>
          </a:p>
        </p:txBody>
      </p:sp>
      <p:sp>
        <p:nvSpPr>
          <p:cNvPr id="32" name="ZoneTexte 31"/>
          <p:cNvSpPr txBox="1"/>
          <p:nvPr/>
        </p:nvSpPr>
        <p:spPr>
          <a:xfrm>
            <a:off x="7545769" y="2995697"/>
            <a:ext cx="953813" cy="461665"/>
          </a:xfrm>
          <a:prstGeom prst="rect">
            <a:avLst/>
          </a:prstGeom>
          <a:noFill/>
        </p:spPr>
        <p:txBody>
          <a:bodyPr wrap="square" rtlCol="0">
            <a:spAutoFit/>
          </a:bodyPr>
          <a:lstStyle/>
          <a:p>
            <a:pPr algn="ctr"/>
            <a:r>
              <a:rPr lang="fr-FR" sz="1200" dirty="0"/>
              <a:t>Prédiction algorithme</a:t>
            </a:r>
          </a:p>
        </p:txBody>
      </p:sp>
      <p:sp>
        <p:nvSpPr>
          <p:cNvPr id="33" name="ZoneTexte 32"/>
          <p:cNvSpPr txBox="1"/>
          <p:nvPr/>
        </p:nvSpPr>
        <p:spPr>
          <a:xfrm>
            <a:off x="7461030" y="1863025"/>
            <a:ext cx="1127235" cy="461665"/>
          </a:xfrm>
          <a:prstGeom prst="rect">
            <a:avLst/>
          </a:prstGeom>
          <a:noFill/>
        </p:spPr>
        <p:txBody>
          <a:bodyPr wrap="square" rtlCol="0">
            <a:spAutoFit/>
          </a:bodyPr>
          <a:lstStyle/>
          <a:p>
            <a:pPr algn="ctr"/>
            <a:r>
              <a:rPr lang="fr-FR" sz="1200" dirty="0"/>
              <a:t>Classification Model</a:t>
            </a:r>
          </a:p>
        </p:txBody>
      </p:sp>
      <p:cxnSp>
        <p:nvCxnSpPr>
          <p:cNvPr id="35" name="Connecteur droit avec flèche 34"/>
          <p:cNvCxnSpPr>
            <a:stCxn id="11" idx="4"/>
            <a:endCxn id="13" idx="1"/>
          </p:cNvCxnSpPr>
          <p:nvPr/>
        </p:nvCxnSpPr>
        <p:spPr>
          <a:xfrm flipV="1">
            <a:off x="6061839" y="822437"/>
            <a:ext cx="1347954" cy="6690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Connecteur droit avec flèche 36"/>
          <p:cNvCxnSpPr>
            <a:stCxn id="13" idx="2"/>
            <a:endCxn id="15" idx="0"/>
          </p:cNvCxnSpPr>
          <p:nvPr/>
        </p:nvCxnSpPr>
        <p:spPr>
          <a:xfrm flipH="1">
            <a:off x="8022676" y="1192926"/>
            <a:ext cx="1972" cy="3827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Connecteur droit avec flèche 38"/>
          <p:cNvCxnSpPr>
            <a:stCxn id="15" idx="4"/>
            <a:endCxn id="14" idx="0"/>
          </p:cNvCxnSpPr>
          <p:nvPr/>
        </p:nvCxnSpPr>
        <p:spPr>
          <a:xfrm>
            <a:off x="8022676" y="2427239"/>
            <a:ext cx="0" cy="3617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Connecteur droit avec flèche 40"/>
          <p:cNvCxnSpPr>
            <a:stCxn id="12" idx="4"/>
            <a:endCxn id="14" idx="1"/>
          </p:cNvCxnSpPr>
          <p:nvPr/>
        </p:nvCxnSpPr>
        <p:spPr>
          <a:xfrm flipV="1">
            <a:off x="6061840" y="3226530"/>
            <a:ext cx="1286860" cy="1198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0" name="Organigramme : Disque magnétique 49"/>
          <p:cNvSpPr/>
          <p:nvPr/>
        </p:nvSpPr>
        <p:spPr>
          <a:xfrm>
            <a:off x="7348699" y="4008549"/>
            <a:ext cx="1347951" cy="55967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7496503" y="4228714"/>
            <a:ext cx="1056289" cy="276999"/>
          </a:xfrm>
          <a:prstGeom prst="rect">
            <a:avLst/>
          </a:prstGeom>
          <a:noFill/>
        </p:spPr>
        <p:txBody>
          <a:bodyPr wrap="square" rtlCol="0">
            <a:spAutoFit/>
          </a:bodyPr>
          <a:lstStyle/>
          <a:p>
            <a:pPr algn="ctr"/>
            <a:r>
              <a:rPr lang="fr-FR" sz="1200" dirty="0"/>
              <a:t>Prédiction</a:t>
            </a:r>
          </a:p>
        </p:txBody>
      </p:sp>
      <p:cxnSp>
        <p:nvCxnSpPr>
          <p:cNvPr id="53" name="Connecteur droit avec flèche 52"/>
          <p:cNvCxnSpPr>
            <a:stCxn id="14" idx="2"/>
            <a:endCxn id="50" idx="1"/>
          </p:cNvCxnSpPr>
          <p:nvPr/>
        </p:nvCxnSpPr>
        <p:spPr>
          <a:xfrm flipH="1">
            <a:off x="8022675" y="3664023"/>
            <a:ext cx="1" cy="344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Connecteur droit avec flèche 58"/>
          <p:cNvCxnSpPr>
            <a:stCxn id="50" idx="2"/>
          </p:cNvCxnSpPr>
          <p:nvPr/>
        </p:nvCxnSpPr>
        <p:spPr>
          <a:xfrm flipH="1">
            <a:off x="6424448" y="4288387"/>
            <a:ext cx="92425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Rectangle à coins arrondis 59"/>
          <p:cNvSpPr/>
          <p:nvPr/>
        </p:nvSpPr>
        <p:spPr>
          <a:xfrm>
            <a:off x="4855779" y="4102968"/>
            <a:ext cx="1568669" cy="4652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2" name="Connecteur droit avec flèche 61"/>
          <p:cNvCxnSpPr>
            <a:stCxn id="60" idx="1"/>
          </p:cNvCxnSpPr>
          <p:nvPr/>
        </p:nvCxnSpPr>
        <p:spPr>
          <a:xfrm flipH="1" flipV="1">
            <a:off x="3988676" y="4335596"/>
            <a:ext cx="867103"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 name="ZoneTexte 62"/>
          <p:cNvSpPr txBox="1"/>
          <p:nvPr/>
        </p:nvSpPr>
        <p:spPr>
          <a:xfrm>
            <a:off x="2502776" y="4181707"/>
            <a:ext cx="1773621" cy="307777"/>
          </a:xfrm>
          <a:prstGeom prst="rect">
            <a:avLst/>
          </a:prstGeom>
          <a:noFill/>
        </p:spPr>
        <p:txBody>
          <a:bodyPr wrap="square" rtlCol="0">
            <a:spAutoFit/>
          </a:bodyPr>
          <a:lstStyle/>
          <a:p>
            <a:r>
              <a:rPr lang="fr-FR" dirty="0"/>
              <a:t>Output évaluation</a:t>
            </a:r>
          </a:p>
        </p:txBody>
      </p:sp>
      <p:sp>
        <p:nvSpPr>
          <p:cNvPr id="66" name="ZoneTexte 65"/>
          <p:cNvSpPr txBox="1"/>
          <p:nvPr/>
        </p:nvSpPr>
        <p:spPr>
          <a:xfrm>
            <a:off x="5000624" y="4149887"/>
            <a:ext cx="1278977" cy="276999"/>
          </a:xfrm>
          <a:prstGeom prst="rect">
            <a:avLst/>
          </a:prstGeom>
          <a:noFill/>
        </p:spPr>
        <p:txBody>
          <a:bodyPr wrap="square" rtlCol="0">
            <a:spAutoFit/>
          </a:bodyPr>
          <a:lstStyle/>
          <a:p>
            <a:pPr algn="ctr"/>
            <a:r>
              <a:rPr lang="fr-FR" sz="1200" dirty="0" err="1"/>
              <a:t>loss</a:t>
            </a:r>
            <a:r>
              <a:rPr lang="fr-FR" sz="1200" dirty="0"/>
              <a:t>/</a:t>
            </a:r>
            <a:r>
              <a:rPr lang="fr-FR" sz="1200" dirty="0" err="1"/>
              <a:t>accuracy</a:t>
            </a:r>
            <a:endParaRPr lang="fr-FR" sz="1200" dirty="0"/>
          </a:p>
        </p:txBody>
      </p:sp>
      <p:sp>
        <p:nvSpPr>
          <p:cNvPr id="71" name="ZoneTexte 70"/>
          <p:cNvSpPr txBox="1"/>
          <p:nvPr/>
        </p:nvSpPr>
        <p:spPr>
          <a:xfrm rot="18674729">
            <a:off x="3988677" y="1686772"/>
            <a:ext cx="575441" cy="276999"/>
          </a:xfrm>
          <a:prstGeom prst="rect">
            <a:avLst/>
          </a:prstGeom>
          <a:noFill/>
        </p:spPr>
        <p:txBody>
          <a:bodyPr wrap="square" rtlCol="0">
            <a:spAutoFit/>
          </a:bodyPr>
          <a:lstStyle/>
          <a:p>
            <a:r>
              <a:rPr lang="fr-FR" sz="1200" dirty="0"/>
              <a:t>split</a:t>
            </a:r>
          </a:p>
        </p:txBody>
      </p:sp>
      <p:sp>
        <p:nvSpPr>
          <p:cNvPr id="72" name="ZoneTexte 71"/>
          <p:cNvSpPr txBox="1"/>
          <p:nvPr/>
        </p:nvSpPr>
        <p:spPr>
          <a:xfrm rot="2414218">
            <a:off x="4010189" y="2948808"/>
            <a:ext cx="575441" cy="276999"/>
          </a:xfrm>
          <a:prstGeom prst="rect">
            <a:avLst/>
          </a:prstGeom>
          <a:noFill/>
        </p:spPr>
        <p:txBody>
          <a:bodyPr wrap="square" rtlCol="0">
            <a:spAutoFit/>
          </a:bodyPr>
          <a:lstStyle/>
          <a:p>
            <a:r>
              <a:rPr lang="fr-FR" sz="1200" dirty="0"/>
              <a:t>split</a:t>
            </a:r>
          </a:p>
        </p:txBody>
      </p:sp>
      <p:sp>
        <p:nvSpPr>
          <p:cNvPr id="38" name="Slide Number Placeholder 1">
            <a:extLst>
              <a:ext uri="{FF2B5EF4-FFF2-40B4-BE49-F238E27FC236}">
                <a16:creationId xmlns:a16="http://schemas.microsoft.com/office/drawing/2014/main" id="{AF47CC71-A12A-457A-A5D0-7875C1BF577B}"/>
              </a:ext>
            </a:extLst>
          </p:cNvPr>
          <p:cNvSpPr txBox="1">
            <a:spLocks/>
          </p:cNvSpPr>
          <p:nvPr/>
        </p:nvSpPr>
        <p:spPr>
          <a:xfrm>
            <a:off x="8468269"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40" name="Footer Placeholder 15">
            <a:extLst>
              <a:ext uri="{FF2B5EF4-FFF2-40B4-BE49-F238E27FC236}">
                <a16:creationId xmlns:a16="http://schemas.microsoft.com/office/drawing/2014/main" id="{DEAF8795-85E2-4126-BF76-83716B473FC0}"/>
              </a:ext>
            </a:extLst>
          </p:cNvPr>
          <p:cNvSpPr txBox="1">
            <a:spLocks/>
          </p:cNvSpPr>
          <p:nvPr/>
        </p:nvSpPr>
        <p:spPr>
          <a:xfrm>
            <a:off x="2071916" y="4848063"/>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215423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EC54-D561-4398-91A1-31F80C028EEE}"/>
              </a:ext>
            </a:extLst>
          </p:cNvPr>
          <p:cNvSpPr>
            <a:spLocks noGrp="1"/>
          </p:cNvSpPr>
          <p:nvPr>
            <p:ph type="title"/>
          </p:nvPr>
        </p:nvSpPr>
        <p:spPr>
          <a:xfrm>
            <a:off x="3389586" y="2501665"/>
            <a:ext cx="4508937" cy="1246500"/>
          </a:xfrm>
        </p:spPr>
        <p:txBody>
          <a:bodyPr/>
          <a:lstStyle/>
          <a:p>
            <a:r>
              <a:rPr lang="fr-FR" dirty="0"/>
              <a:t>MODELE DenseNet201</a:t>
            </a:r>
            <a:br>
              <a:rPr lang="fr-FR" b="1"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fr-FR" dirty="0">
              <a:solidFill>
                <a:schemeClr val="tx1"/>
              </a:solidFill>
            </a:endParaRPr>
          </a:p>
        </p:txBody>
      </p:sp>
      <p:sp>
        <p:nvSpPr>
          <p:cNvPr id="3" name="Title 2">
            <a:extLst>
              <a:ext uri="{FF2B5EF4-FFF2-40B4-BE49-F238E27FC236}">
                <a16:creationId xmlns:a16="http://schemas.microsoft.com/office/drawing/2014/main" id="{63975D34-E3AA-4151-8171-94B177D8349E}"/>
              </a:ext>
            </a:extLst>
          </p:cNvPr>
          <p:cNvSpPr>
            <a:spLocks noGrp="1"/>
          </p:cNvSpPr>
          <p:nvPr>
            <p:ph type="title" idx="2"/>
          </p:nvPr>
        </p:nvSpPr>
        <p:spPr>
          <a:xfrm>
            <a:off x="3494572" y="1607210"/>
            <a:ext cx="3999600" cy="752100"/>
          </a:xfrm>
        </p:spPr>
        <p:txBody>
          <a:bodyPr/>
          <a:lstStyle/>
          <a:p>
            <a:r>
              <a:rPr lang="fr-FR" dirty="0"/>
              <a:t>04</a:t>
            </a:r>
          </a:p>
        </p:txBody>
      </p:sp>
      <p:sp>
        <p:nvSpPr>
          <p:cNvPr id="4" name="Slide Number Placeholder 1">
            <a:extLst>
              <a:ext uri="{FF2B5EF4-FFF2-40B4-BE49-F238E27FC236}">
                <a16:creationId xmlns:a16="http://schemas.microsoft.com/office/drawing/2014/main" id="{368BA299-05A9-451F-B623-F4C82327A0E9}"/>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accent1">
                    <a:lumMod val="75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 sz="2400" b="0" i="0" u="none" strike="noStrike" kern="0" cap="none" spc="0" normalizeH="0" baseline="0" noProof="0" dirty="0">
              <a:ln>
                <a:noFill/>
              </a:ln>
              <a:solidFill>
                <a:schemeClr val="accent1">
                  <a:lumMod val="75000"/>
                </a:schemeClr>
              </a:solidFill>
              <a:effectLst/>
              <a:uLnTx/>
              <a:uFillTx/>
              <a:latin typeface="Dosis"/>
              <a:sym typeface="Dosis"/>
            </a:endParaRPr>
          </a:p>
        </p:txBody>
      </p:sp>
      <p:sp>
        <p:nvSpPr>
          <p:cNvPr id="5" name="Footer Placeholder 15">
            <a:extLst>
              <a:ext uri="{FF2B5EF4-FFF2-40B4-BE49-F238E27FC236}">
                <a16:creationId xmlns:a16="http://schemas.microsoft.com/office/drawing/2014/main" id="{95D1D5E5-2AE3-4DB2-B7C5-B45ECEAFCE52}"/>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302611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675266" y="374708"/>
            <a:ext cx="808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L’architecture de DenseNet201</a:t>
            </a:r>
            <a:endParaRPr dirty="0"/>
          </a:p>
        </p:txBody>
      </p:sp>
      <p:sp>
        <p:nvSpPr>
          <p:cNvPr id="2" name="Espace réservé du texte 1"/>
          <p:cNvSpPr>
            <a:spLocks noGrp="1"/>
          </p:cNvSpPr>
          <p:nvPr>
            <p:ph type="body" idx="1"/>
          </p:nvPr>
        </p:nvSpPr>
        <p:spPr>
          <a:xfrm>
            <a:off x="828514" y="1228703"/>
            <a:ext cx="6998672" cy="3048900"/>
          </a:xfrm>
        </p:spPr>
        <p:txBody>
          <a:bodyPr/>
          <a:lstStyle/>
          <a:p>
            <a:r>
              <a:rPr lang="fr-FR" sz="1600" dirty="0"/>
              <a:t>DenseNet-201 est un réseau neuronal convolutif d'une profondeur de 201 couches.</a:t>
            </a:r>
          </a:p>
          <a:p>
            <a:r>
              <a:rPr lang="fr-FR" sz="1600" dirty="0"/>
              <a:t>Le réseau a une taille d'entrée d'image de 224 x 224.</a:t>
            </a:r>
          </a:p>
          <a:p>
            <a:endParaRPr lang="fr-FR" sz="1600" dirty="0"/>
          </a:p>
        </p:txBody>
      </p:sp>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t="50000" r="-229"/>
          <a:stretch/>
        </p:blipFill>
        <p:spPr>
          <a:xfrm>
            <a:off x="898633" y="2753153"/>
            <a:ext cx="6928553" cy="1854519"/>
          </a:xfrm>
          <a:prstGeom prst="rect">
            <a:avLst/>
          </a:prstGeom>
        </p:spPr>
      </p:pic>
      <p:cxnSp>
        <p:nvCxnSpPr>
          <p:cNvPr id="8" name="Connecteur droit 7"/>
          <p:cNvCxnSpPr/>
          <p:nvPr/>
        </p:nvCxnSpPr>
        <p:spPr>
          <a:xfrm flipV="1">
            <a:off x="157655" y="843455"/>
            <a:ext cx="4335517" cy="15766"/>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1">
            <a:extLst>
              <a:ext uri="{FF2B5EF4-FFF2-40B4-BE49-F238E27FC236}">
                <a16:creationId xmlns:a16="http://schemas.microsoft.com/office/drawing/2014/main" id="{D367DC06-CFB4-4B95-94F7-3EFCAE1AC9FB}"/>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7" name="Footer Placeholder 15">
            <a:extLst>
              <a:ext uri="{FF2B5EF4-FFF2-40B4-BE49-F238E27FC236}">
                <a16:creationId xmlns:a16="http://schemas.microsoft.com/office/drawing/2014/main" id="{33715E05-84D2-46AC-8445-9B3235B51B07}"/>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3627" y="423711"/>
            <a:ext cx="2808000" cy="360900"/>
          </a:xfrm>
        </p:spPr>
        <p:txBody>
          <a:bodyPr/>
          <a:lstStyle/>
          <a:p>
            <a:pPr algn="l"/>
            <a:r>
              <a:rPr lang="fr-FR" sz="2400" dirty="0"/>
              <a:t>Le modèle utilisé</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13" y="1613982"/>
            <a:ext cx="6827461" cy="2003212"/>
          </a:xfrm>
          <a:prstGeom prst="rect">
            <a:avLst/>
          </a:prstGeom>
        </p:spPr>
      </p:pic>
      <p:cxnSp>
        <p:nvCxnSpPr>
          <p:cNvPr id="6" name="Connecteur droit 5"/>
          <p:cNvCxnSpPr/>
          <p:nvPr/>
        </p:nvCxnSpPr>
        <p:spPr>
          <a:xfrm flipV="1">
            <a:off x="0" y="709448"/>
            <a:ext cx="2845676" cy="15766"/>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1">
            <a:extLst>
              <a:ext uri="{FF2B5EF4-FFF2-40B4-BE49-F238E27FC236}">
                <a16:creationId xmlns:a16="http://schemas.microsoft.com/office/drawing/2014/main" id="{EBEE540B-2FBD-4B78-88C6-39BB78B82355}"/>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7" name="Footer Placeholder 15">
            <a:extLst>
              <a:ext uri="{FF2B5EF4-FFF2-40B4-BE49-F238E27FC236}">
                <a16:creationId xmlns:a16="http://schemas.microsoft.com/office/drawing/2014/main" id="{BCD1EDF2-9850-435C-BE5E-B7FE24123B2E}"/>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316488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8" y="1693640"/>
            <a:ext cx="3947502" cy="2339543"/>
          </a:xfrm>
          <a:prstGeom prst="rect">
            <a:avLst/>
          </a:prstGeom>
        </p:spPr>
      </p:pic>
      <p:pic>
        <p:nvPicPr>
          <p:cNvPr id="15" name="Image 14"/>
          <p:cNvPicPr>
            <a:picLocks noChangeAspect="1"/>
          </p:cNvPicPr>
          <p:nvPr/>
        </p:nvPicPr>
        <p:blipFill rotWithShape="1">
          <a:blip r:embed="rId4">
            <a:extLst>
              <a:ext uri="{28A0092B-C50C-407E-A947-70E740481C1C}">
                <a14:useLocalDpi xmlns:a14="http://schemas.microsoft.com/office/drawing/2010/main" val="0"/>
              </a:ext>
            </a:extLst>
          </a:blip>
          <a:srcRect t="1" b="1286"/>
          <a:stretch/>
        </p:blipFill>
        <p:spPr>
          <a:xfrm>
            <a:off x="5095914" y="1693640"/>
            <a:ext cx="3650296" cy="2339543"/>
          </a:xfrm>
          <a:prstGeom prst="rect">
            <a:avLst/>
          </a:prstGeom>
        </p:spPr>
      </p:pic>
      <p:sp>
        <p:nvSpPr>
          <p:cNvPr id="16" name="Google Shape;266;p34"/>
          <p:cNvSpPr txBox="1">
            <a:spLocks noGrp="1"/>
          </p:cNvSpPr>
          <p:nvPr>
            <p:ph type="title"/>
          </p:nvPr>
        </p:nvSpPr>
        <p:spPr>
          <a:xfrm>
            <a:off x="558460" y="351059"/>
            <a:ext cx="808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fr-FR" sz="2400" dirty="0"/>
              <a:t>Résultats</a:t>
            </a:r>
          </a:p>
        </p:txBody>
      </p:sp>
      <p:sp>
        <p:nvSpPr>
          <p:cNvPr id="5" name="Slide Number Placeholder 1">
            <a:extLst>
              <a:ext uri="{FF2B5EF4-FFF2-40B4-BE49-F238E27FC236}">
                <a16:creationId xmlns:a16="http://schemas.microsoft.com/office/drawing/2014/main" id="{4DF99359-781D-46B8-ACE4-4FFE231353A8}"/>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6" name="Footer Placeholder 15">
            <a:extLst>
              <a:ext uri="{FF2B5EF4-FFF2-40B4-BE49-F238E27FC236}">
                <a16:creationId xmlns:a16="http://schemas.microsoft.com/office/drawing/2014/main" id="{40494AE4-70C6-43E4-B9C3-87A543244001}"/>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52565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EC54-D561-4398-91A1-31F80C028EEE}"/>
              </a:ext>
            </a:extLst>
          </p:cNvPr>
          <p:cNvSpPr>
            <a:spLocks noGrp="1"/>
          </p:cNvSpPr>
          <p:nvPr>
            <p:ph type="title"/>
          </p:nvPr>
        </p:nvSpPr>
        <p:spPr>
          <a:xfrm>
            <a:off x="3389586" y="2501665"/>
            <a:ext cx="4508937" cy="1246500"/>
          </a:xfrm>
        </p:spPr>
        <p:txBody>
          <a:bodyPr/>
          <a:lstStyle/>
          <a:p>
            <a:r>
              <a:rPr lang="fr-FR" dirty="0"/>
              <a:t>MODELE VGG16</a:t>
            </a:r>
            <a:br>
              <a:rPr lang="fr-FR" b="1" dirty="0">
                <a:solidFill>
                  <a:schemeClr val="tx1"/>
                </a:solidFill>
                <a:latin typeface="Open Sans" panose="020B0606030504020204" pitchFamily="34" charset="0"/>
                <a:ea typeface="Open Sans" panose="020B0606030504020204" pitchFamily="34" charset="0"/>
                <a:cs typeface="Open Sans" panose="020B0606030504020204" pitchFamily="34" charset="0"/>
              </a:rPr>
            </a:br>
            <a:endParaRPr lang="fr-FR" dirty="0">
              <a:solidFill>
                <a:schemeClr val="tx1"/>
              </a:solidFill>
            </a:endParaRPr>
          </a:p>
        </p:txBody>
      </p:sp>
      <p:sp>
        <p:nvSpPr>
          <p:cNvPr id="3" name="Title 2">
            <a:extLst>
              <a:ext uri="{FF2B5EF4-FFF2-40B4-BE49-F238E27FC236}">
                <a16:creationId xmlns:a16="http://schemas.microsoft.com/office/drawing/2014/main" id="{63975D34-E3AA-4151-8171-94B177D8349E}"/>
              </a:ext>
            </a:extLst>
          </p:cNvPr>
          <p:cNvSpPr>
            <a:spLocks noGrp="1"/>
          </p:cNvSpPr>
          <p:nvPr>
            <p:ph type="title" idx="2"/>
          </p:nvPr>
        </p:nvSpPr>
        <p:spPr>
          <a:xfrm>
            <a:off x="3494572" y="1607210"/>
            <a:ext cx="3999600" cy="752100"/>
          </a:xfrm>
        </p:spPr>
        <p:txBody>
          <a:bodyPr/>
          <a:lstStyle/>
          <a:p>
            <a:r>
              <a:rPr lang="fr-FR" dirty="0"/>
              <a:t>05</a:t>
            </a:r>
          </a:p>
        </p:txBody>
      </p:sp>
      <p:sp>
        <p:nvSpPr>
          <p:cNvPr id="4" name="Slide Number Placeholder 1">
            <a:extLst>
              <a:ext uri="{FF2B5EF4-FFF2-40B4-BE49-F238E27FC236}">
                <a16:creationId xmlns:a16="http://schemas.microsoft.com/office/drawing/2014/main" id="{86037B2B-74FD-472B-B0D0-8E021FEC0F3A}"/>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5" name="Footer Placeholder 15">
            <a:extLst>
              <a:ext uri="{FF2B5EF4-FFF2-40B4-BE49-F238E27FC236}">
                <a16:creationId xmlns:a16="http://schemas.microsoft.com/office/drawing/2014/main" id="{F83C9127-0F5A-4C20-890E-BAEBEE87916E}"/>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293196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675266" y="374708"/>
            <a:ext cx="8080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L’architecture de VGG16</a:t>
            </a:r>
            <a:endParaRP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32" y="2466946"/>
            <a:ext cx="7275786" cy="2036758"/>
          </a:xfrm>
          <a:prstGeom prst="rect">
            <a:avLst/>
          </a:prstGeom>
        </p:spPr>
      </p:pic>
      <p:sp>
        <p:nvSpPr>
          <p:cNvPr id="5" name="ZoneTexte 4"/>
          <p:cNvSpPr txBox="1"/>
          <p:nvPr/>
        </p:nvSpPr>
        <p:spPr>
          <a:xfrm>
            <a:off x="882868" y="1103586"/>
            <a:ext cx="6968359" cy="954107"/>
          </a:xfrm>
          <a:prstGeom prst="rect">
            <a:avLst/>
          </a:prstGeom>
          <a:noFill/>
        </p:spPr>
        <p:txBody>
          <a:bodyPr wrap="square" rtlCol="0">
            <a:spAutoFit/>
          </a:bodyPr>
          <a:lstStyle/>
          <a:p>
            <a:pPr marL="285750" indent="-285750">
              <a:buFont typeface="Arial" pitchFamily="34" charset="0"/>
              <a:buChar char="•"/>
            </a:pPr>
            <a:r>
              <a:rPr lang="fr-FR" dirty="0"/>
              <a:t>VGG16 est un modèle de réseau de neurones </a:t>
            </a:r>
            <a:r>
              <a:rPr lang="fr-FR" dirty="0" err="1"/>
              <a:t>convolutif</a:t>
            </a:r>
            <a:r>
              <a:rPr lang="fr-FR" dirty="0"/>
              <a:t> proposé par K. </a:t>
            </a:r>
            <a:r>
              <a:rPr lang="fr-FR" dirty="0" err="1"/>
              <a:t>Simonyan</a:t>
            </a:r>
            <a:r>
              <a:rPr lang="fr-FR" dirty="0"/>
              <a:t> et A. </a:t>
            </a:r>
            <a:r>
              <a:rPr lang="fr-FR" dirty="0" err="1"/>
              <a:t>Zisserman</a:t>
            </a:r>
            <a:r>
              <a:rPr lang="fr-FR" dirty="0"/>
              <a:t> de l'Université d'Oxford.</a:t>
            </a:r>
          </a:p>
          <a:p>
            <a:pPr marL="285750" indent="-285750">
              <a:buFont typeface="Arial" pitchFamily="34" charset="0"/>
              <a:buChar char="•"/>
            </a:pPr>
            <a:r>
              <a:rPr lang="fr-FR" dirty="0"/>
              <a:t>Il est un réseau de 16 couches.</a:t>
            </a:r>
          </a:p>
          <a:p>
            <a:pPr marL="285750" indent="-285750">
              <a:buFont typeface="Arial" pitchFamily="34" charset="0"/>
              <a:buChar char="•"/>
            </a:pPr>
            <a:r>
              <a:rPr lang="fr-FR" dirty="0"/>
              <a:t>L'entrée est d'une image RGB de taille fixe 224 x 224.</a:t>
            </a:r>
          </a:p>
        </p:txBody>
      </p:sp>
      <p:cxnSp>
        <p:nvCxnSpPr>
          <p:cNvPr id="7" name="Connecteur droit 6"/>
          <p:cNvCxnSpPr/>
          <p:nvPr/>
        </p:nvCxnSpPr>
        <p:spPr>
          <a:xfrm flipV="1">
            <a:off x="157655" y="843455"/>
            <a:ext cx="3665483" cy="15766"/>
          </a:xfrm>
          <a:prstGeom prst="line">
            <a:avLst/>
          </a:prstGeom>
        </p:spPr>
        <p:style>
          <a:lnRef idx="2">
            <a:schemeClr val="accent1"/>
          </a:lnRef>
          <a:fillRef idx="0">
            <a:schemeClr val="accent1"/>
          </a:fillRef>
          <a:effectRef idx="1">
            <a:schemeClr val="accent1"/>
          </a:effectRef>
          <a:fontRef idx="minor">
            <a:schemeClr val="tx1"/>
          </a:fontRef>
        </p:style>
      </p:cxnSp>
      <p:sp>
        <p:nvSpPr>
          <p:cNvPr id="6" name="Slide Number Placeholder 1">
            <a:extLst>
              <a:ext uri="{FF2B5EF4-FFF2-40B4-BE49-F238E27FC236}">
                <a16:creationId xmlns:a16="http://schemas.microsoft.com/office/drawing/2014/main" id="{C1D130D8-687E-4CB7-B73E-CF54714501E5}"/>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8" name="Footer Placeholder 15">
            <a:extLst>
              <a:ext uri="{FF2B5EF4-FFF2-40B4-BE49-F238E27FC236}">
                <a16:creationId xmlns:a16="http://schemas.microsoft.com/office/drawing/2014/main" id="{09C33CFF-616E-4A6E-94E6-C85462DA6F26}"/>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322842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3627" y="423711"/>
            <a:ext cx="2808000" cy="360900"/>
          </a:xfrm>
        </p:spPr>
        <p:txBody>
          <a:bodyPr/>
          <a:lstStyle/>
          <a:p>
            <a:pPr algn="l"/>
            <a:r>
              <a:rPr lang="fr-FR" sz="2400" dirty="0"/>
              <a:t>Le modèle utilisé</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613" y="1613982"/>
            <a:ext cx="6827461" cy="2003212"/>
          </a:xfrm>
          <a:prstGeom prst="rect">
            <a:avLst/>
          </a:prstGeom>
        </p:spPr>
      </p:pic>
      <p:cxnSp>
        <p:nvCxnSpPr>
          <p:cNvPr id="6" name="Connecteur droit 5"/>
          <p:cNvCxnSpPr/>
          <p:nvPr/>
        </p:nvCxnSpPr>
        <p:spPr>
          <a:xfrm flipV="1">
            <a:off x="0" y="709448"/>
            <a:ext cx="2845676" cy="15766"/>
          </a:xfrm>
          <a:prstGeom prst="line">
            <a:avLst/>
          </a:prstGeom>
        </p:spPr>
        <p:style>
          <a:lnRef idx="2">
            <a:schemeClr val="accent1"/>
          </a:lnRef>
          <a:fillRef idx="0">
            <a:schemeClr val="accent1"/>
          </a:fillRef>
          <a:effectRef idx="1">
            <a:schemeClr val="accent1"/>
          </a:effectRef>
          <a:fontRef idx="minor">
            <a:schemeClr val="tx1"/>
          </a:fontRef>
        </p:style>
      </p:cxnSp>
      <p:sp>
        <p:nvSpPr>
          <p:cNvPr id="5" name="Slide Number Placeholder 1">
            <a:extLst>
              <a:ext uri="{FF2B5EF4-FFF2-40B4-BE49-F238E27FC236}">
                <a16:creationId xmlns:a16="http://schemas.microsoft.com/office/drawing/2014/main" id="{EB96D4C3-0C64-42A7-ABEB-4B904FBC602F}"/>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7" name="Footer Placeholder 15">
            <a:extLst>
              <a:ext uri="{FF2B5EF4-FFF2-40B4-BE49-F238E27FC236}">
                <a16:creationId xmlns:a16="http://schemas.microsoft.com/office/drawing/2014/main" id="{5572C08F-E4C4-48A2-B085-5481A3C35132}"/>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361887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266;p34"/>
          <p:cNvSpPr txBox="1">
            <a:spLocks noGrp="1"/>
          </p:cNvSpPr>
          <p:nvPr>
            <p:ph type="title"/>
          </p:nvPr>
        </p:nvSpPr>
        <p:spPr>
          <a:xfrm>
            <a:off x="558460" y="351059"/>
            <a:ext cx="808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fr-FR" sz="2400" dirty="0"/>
              <a:t>Résultats</a:t>
            </a:r>
          </a:p>
        </p:txBody>
      </p:sp>
      <p:pic>
        <p:nvPicPr>
          <p:cNvPr id="2" name="Image 1"/>
          <p:cNvPicPr>
            <a:picLocks noChangeAspect="1"/>
          </p:cNvPicPr>
          <p:nvPr/>
        </p:nvPicPr>
        <p:blipFill rotWithShape="1">
          <a:blip r:embed="rId3">
            <a:extLst>
              <a:ext uri="{28A0092B-C50C-407E-A947-70E740481C1C}">
                <a14:useLocalDpi xmlns:a14="http://schemas.microsoft.com/office/drawing/2010/main" val="0"/>
              </a:ext>
            </a:extLst>
          </a:blip>
          <a:srcRect r="2771"/>
          <a:stretch/>
        </p:blipFill>
        <p:spPr>
          <a:xfrm>
            <a:off x="839815" y="1803828"/>
            <a:ext cx="3645476" cy="2400508"/>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8414" y="1803828"/>
            <a:ext cx="3535986" cy="2370025"/>
          </a:xfrm>
          <a:prstGeom prst="rect">
            <a:avLst/>
          </a:prstGeom>
        </p:spPr>
      </p:pic>
      <p:sp>
        <p:nvSpPr>
          <p:cNvPr id="5" name="Slide Number Placeholder 1">
            <a:extLst>
              <a:ext uri="{FF2B5EF4-FFF2-40B4-BE49-F238E27FC236}">
                <a16:creationId xmlns:a16="http://schemas.microsoft.com/office/drawing/2014/main" id="{F69ADE77-B7D7-4F3C-80DC-52EE403C7C79}"/>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6" name="Footer Placeholder 15">
            <a:extLst>
              <a:ext uri="{FF2B5EF4-FFF2-40B4-BE49-F238E27FC236}">
                <a16:creationId xmlns:a16="http://schemas.microsoft.com/office/drawing/2014/main" id="{549E5DCC-136B-4A8F-9F45-292FB5107BBD}"/>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4234983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570396" y="486702"/>
            <a:ext cx="8080500" cy="572700"/>
          </a:xfrm>
          <a:prstGeom prst="rect">
            <a:avLst/>
          </a:prstGeom>
        </p:spPr>
        <p:txBody>
          <a:bodyPr spcFirstLastPara="1" wrap="square" lIns="91425" tIns="91425" rIns="91425" bIns="91425" anchor="t" anchorCtr="0">
            <a:noAutofit/>
          </a:bodyPr>
          <a:lstStyle/>
          <a:p>
            <a:r>
              <a:rPr lang="fr-FR" dirty="0"/>
              <a:t>Comparaison</a:t>
            </a:r>
            <a:r>
              <a:rPr lang="en" dirty="0"/>
              <a:t> </a:t>
            </a:r>
            <a:br>
              <a:rPr lang="fr-FR" dirty="0"/>
            </a:br>
            <a:endParaRPr dirty="0"/>
          </a:p>
        </p:txBody>
      </p:sp>
      <p:graphicFrame>
        <p:nvGraphicFramePr>
          <p:cNvPr id="364" name="Google Shape;364;p42"/>
          <p:cNvGraphicFramePr/>
          <p:nvPr>
            <p:extLst>
              <p:ext uri="{D42A27DB-BD31-4B8C-83A1-F6EECF244321}">
                <p14:modId xmlns:p14="http://schemas.microsoft.com/office/powerpoint/2010/main" val="724231656"/>
              </p:ext>
            </p:extLst>
          </p:nvPr>
        </p:nvGraphicFramePr>
        <p:xfrm>
          <a:off x="524291" y="1891873"/>
          <a:ext cx="3760078" cy="1908416"/>
        </p:xfrm>
        <a:graphic>
          <a:graphicData uri="http://schemas.openxmlformats.org/drawingml/2006/table">
            <a:tbl>
              <a:tblPr>
                <a:tableStyleId>{69CF1AB2-1976-4502-BF36-3FF5EA218861}</a:tableStyleId>
              </a:tblPr>
              <a:tblGrid>
                <a:gridCol w="959548">
                  <a:extLst>
                    <a:ext uri="{9D8B030D-6E8A-4147-A177-3AD203B41FA5}">
                      <a16:colId xmlns:a16="http://schemas.microsoft.com/office/drawing/2014/main" val="20000"/>
                    </a:ext>
                  </a:extLst>
                </a:gridCol>
                <a:gridCol w="933510">
                  <a:extLst>
                    <a:ext uri="{9D8B030D-6E8A-4147-A177-3AD203B41FA5}">
                      <a16:colId xmlns:a16="http://schemas.microsoft.com/office/drawing/2014/main" val="20001"/>
                    </a:ext>
                  </a:extLst>
                </a:gridCol>
                <a:gridCol w="933510">
                  <a:extLst>
                    <a:ext uri="{9D8B030D-6E8A-4147-A177-3AD203B41FA5}">
                      <a16:colId xmlns:a16="http://schemas.microsoft.com/office/drawing/2014/main" val="20002"/>
                    </a:ext>
                  </a:extLst>
                </a:gridCol>
                <a:gridCol w="933510">
                  <a:extLst>
                    <a:ext uri="{9D8B030D-6E8A-4147-A177-3AD203B41FA5}">
                      <a16:colId xmlns:a16="http://schemas.microsoft.com/office/drawing/2014/main" val="20003"/>
                    </a:ext>
                  </a:extLst>
                </a:gridCol>
              </a:tblGrid>
              <a:tr h="633292">
                <a:tc>
                  <a:txBody>
                    <a:bodyPr/>
                    <a:lstStyle/>
                    <a:p>
                      <a:pPr marL="0" lvl="0" indent="0" algn="ctr" rtl="0">
                        <a:spcBef>
                          <a:spcPts val="0"/>
                        </a:spcBef>
                        <a:spcAft>
                          <a:spcPts val="0"/>
                        </a:spcAft>
                        <a:buNone/>
                      </a:pPr>
                      <a:endParaRPr sz="1200" b="1" dirty="0">
                        <a:solidFill>
                          <a:schemeClr val="tx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fr-FR" sz="1200" b="1" dirty="0">
                          <a:solidFill>
                            <a:schemeClr val="tx1"/>
                          </a:solidFill>
                          <a:sym typeface="Bitter"/>
                        </a:rPr>
                        <a:t>Validation</a:t>
                      </a:r>
                      <a:endParaRPr sz="1200" b="1" dirty="0">
                        <a:solidFill>
                          <a:schemeClr val="tx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en" sz="1200" b="1" dirty="0">
                          <a:solidFill>
                            <a:schemeClr val="tx1"/>
                          </a:solidFill>
                          <a:sym typeface="Bitter"/>
                        </a:rPr>
                        <a:t>Test</a:t>
                      </a:r>
                      <a:endParaRPr b="1" dirty="0">
                        <a:solidFill>
                          <a:schemeClr val="tx1"/>
                        </a:solidFill>
                      </a:endParaRPr>
                    </a:p>
                  </a:txBody>
                  <a:tcPr marL="91425" marR="91425" marT="91425" marB="91425"/>
                </a:tc>
                <a:tc>
                  <a:txBody>
                    <a:bodyPr/>
                    <a:lstStyle/>
                    <a:p>
                      <a:pPr marL="0" lvl="0" indent="0" algn="ctr" rtl="0">
                        <a:spcBef>
                          <a:spcPts val="0"/>
                        </a:spcBef>
                        <a:spcAft>
                          <a:spcPts val="0"/>
                        </a:spcAft>
                        <a:buNone/>
                      </a:pPr>
                      <a:r>
                        <a:rPr lang="en" sz="1200" b="1" dirty="0">
                          <a:solidFill>
                            <a:schemeClr val="tx1"/>
                          </a:solidFill>
                          <a:sym typeface="Bitter"/>
                        </a:rPr>
                        <a:t>Test</a:t>
                      </a:r>
                      <a:r>
                        <a:rPr lang="en" sz="1200" b="1" baseline="0" dirty="0">
                          <a:solidFill>
                            <a:schemeClr val="tx1"/>
                          </a:solidFill>
                          <a:sym typeface="Bitter"/>
                        </a:rPr>
                        <a:t> Loss</a:t>
                      </a:r>
                      <a:endParaRPr b="1" dirty="0">
                        <a:solidFill>
                          <a:schemeClr val="tx1"/>
                        </a:solidFill>
                      </a:endParaRPr>
                    </a:p>
                  </a:txBody>
                  <a:tcPr marL="91425" marR="91425" marT="91425" marB="91425"/>
                </a:tc>
                <a:extLst>
                  <a:ext uri="{0D108BD9-81ED-4DB2-BD59-A6C34878D82A}">
                    <a16:rowId xmlns:a16="http://schemas.microsoft.com/office/drawing/2014/main" val="10000"/>
                  </a:ext>
                </a:extLst>
              </a:tr>
              <a:tr h="637562">
                <a:tc>
                  <a:txBody>
                    <a:bodyPr/>
                    <a:lstStyle/>
                    <a:p>
                      <a:pPr marL="0" lvl="0" indent="0" algn="ctr" rtl="0">
                        <a:spcBef>
                          <a:spcPts val="0"/>
                        </a:spcBef>
                        <a:spcAft>
                          <a:spcPts val="0"/>
                        </a:spcAft>
                        <a:buNone/>
                      </a:pPr>
                      <a:r>
                        <a:rPr lang="fr-FR" sz="1200" b="1" dirty="0" err="1">
                          <a:solidFill>
                            <a:schemeClr val="tx1"/>
                          </a:solidFill>
                          <a:sym typeface="Bitter"/>
                        </a:rPr>
                        <a:t>DensNet</a:t>
                      </a:r>
                      <a:endParaRPr sz="1200" b="1" dirty="0">
                        <a:solidFill>
                          <a:schemeClr val="tx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fr-FR" dirty="0"/>
                        <a:t>68,30%</a:t>
                      </a:r>
                      <a:endParaRPr dirty="0"/>
                    </a:p>
                  </a:txBody>
                  <a:tcPr marL="91425" marR="91425" marT="91425" marB="91425"/>
                </a:tc>
                <a:tc>
                  <a:txBody>
                    <a:bodyPr/>
                    <a:lstStyle/>
                    <a:p>
                      <a:pPr marL="0" lvl="0" indent="0" algn="ctr" rtl="0">
                        <a:spcBef>
                          <a:spcPts val="0"/>
                        </a:spcBef>
                        <a:spcAft>
                          <a:spcPts val="0"/>
                        </a:spcAft>
                        <a:buNone/>
                      </a:pPr>
                      <a:r>
                        <a:rPr lang="fr-FR" dirty="0"/>
                        <a:t>52,54%</a:t>
                      </a:r>
                      <a:endParaRPr dirty="0"/>
                    </a:p>
                  </a:txBody>
                  <a:tcPr marL="91425" marR="91425" marT="91425" marB="91425"/>
                </a:tc>
                <a:tc>
                  <a:txBody>
                    <a:bodyPr/>
                    <a:lstStyle/>
                    <a:p>
                      <a:pPr marL="0" lvl="0" indent="0" algn="ctr" rtl="0">
                        <a:spcBef>
                          <a:spcPts val="0"/>
                        </a:spcBef>
                        <a:spcAft>
                          <a:spcPts val="0"/>
                        </a:spcAft>
                        <a:buNone/>
                      </a:pPr>
                      <a:r>
                        <a:rPr lang="fr-FR" dirty="0"/>
                        <a:t>2.279146</a:t>
                      </a:r>
                      <a:endParaRPr dirty="0"/>
                    </a:p>
                  </a:txBody>
                  <a:tcPr marL="91425" marR="91425" marT="91425" marB="91425"/>
                </a:tc>
                <a:extLst>
                  <a:ext uri="{0D108BD9-81ED-4DB2-BD59-A6C34878D82A}">
                    <a16:rowId xmlns:a16="http://schemas.microsoft.com/office/drawing/2014/main" val="10001"/>
                  </a:ext>
                </a:extLst>
              </a:tr>
              <a:tr h="637562">
                <a:tc>
                  <a:txBody>
                    <a:bodyPr/>
                    <a:lstStyle/>
                    <a:p>
                      <a:pPr marL="0" lvl="0" indent="0" algn="ctr" rtl="0">
                        <a:spcBef>
                          <a:spcPts val="0"/>
                        </a:spcBef>
                        <a:spcAft>
                          <a:spcPts val="0"/>
                        </a:spcAft>
                        <a:buClr>
                          <a:schemeClr val="dk1"/>
                        </a:buClr>
                        <a:buSzPts val="1100"/>
                        <a:buFont typeface="Arial"/>
                        <a:buNone/>
                      </a:pPr>
                      <a:r>
                        <a:rPr lang="en" sz="1200" b="1" dirty="0">
                          <a:solidFill>
                            <a:schemeClr val="tx1"/>
                          </a:solidFill>
                          <a:sym typeface="Bitter"/>
                        </a:rPr>
                        <a:t>VGG16</a:t>
                      </a:r>
                      <a:endParaRPr b="1"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71,11%</a:t>
                      </a:r>
                    </a:p>
                    <a:p>
                      <a:pPr marL="0" lvl="0" indent="0" algn="ctr" rtl="0">
                        <a:spcBef>
                          <a:spcPts val="0"/>
                        </a:spcBef>
                        <a:spcAft>
                          <a:spcPts val="0"/>
                        </a:spcAft>
                        <a:buNone/>
                      </a:pP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50,84%</a:t>
                      </a:r>
                    </a:p>
                    <a:p>
                      <a:pPr marL="0" lvl="0" indent="0" algn="ctr" rtl="0">
                        <a:spcBef>
                          <a:spcPts val="0"/>
                        </a:spcBef>
                        <a:spcAft>
                          <a:spcPts val="0"/>
                        </a:spcAft>
                        <a:buNone/>
                      </a:pPr>
                      <a:endParaRPr dirty="0"/>
                    </a:p>
                  </a:txBody>
                  <a:tcPr marL="91425" marR="91425" marT="91425" marB="91425"/>
                </a:tc>
                <a:tc>
                  <a:txBody>
                    <a:bodyPr/>
                    <a:lstStyle/>
                    <a:p>
                      <a:pPr marL="0" lvl="0" indent="0" algn="ctr" rtl="0">
                        <a:spcBef>
                          <a:spcPts val="0"/>
                        </a:spcBef>
                        <a:spcAft>
                          <a:spcPts val="0"/>
                        </a:spcAft>
                        <a:buNone/>
                      </a:pPr>
                      <a:r>
                        <a:rPr lang="fr-FR" dirty="0"/>
                        <a:t>3.400678</a:t>
                      </a:r>
                      <a:endParaRPr dirty="0"/>
                    </a:p>
                  </a:txBody>
                  <a:tcPr marL="91425" marR="91425" marT="91425" marB="91425"/>
                </a:tc>
                <a:extLst>
                  <a:ext uri="{0D108BD9-81ED-4DB2-BD59-A6C34878D82A}">
                    <a16:rowId xmlns:a16="http://schemas.microsoft.com/office/drawing/2014/main" val="10002"/>
                  </a:ext>
                </a:extLst>
              </a:tr>
            </a:tbl>
          </a:graphicData>
        </a:graphic>
      </p:graphicFrame>
      <p:cxnSp>
        <p:nvCxnSpPr>
          <p:cNvPr id="3" name="Connecteur droit 2"/>
          <p:cNvCxnSpPr/>
          <p:nvPr/>
        </p:nvCxnSpPr>
        <p:spPr>
          <a:xfrm flipV="1">
            <a:off x="0" y="961697"/>
            <a:ext cx="4122683" cy="7882"/>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necteur droit 4"/>
          <p:cNvCxnSpPr/>
          <p:nvPr/>
        </p:nvCxnSpPr>
        <p:spPr>
          <a:xfrm flipH="1">
            <a:off x="4594880" y="904605"/>
            <a:ext cx="15766" cy="3752193"/>
          </a:xfrm>
          <a:prstGeom prst="line">
            <a:avLst/>
          </a:prstGeom>
        </p:spPr>
        <p:style>
          <a:lnRef idx="2">
            <a:schemeClr val="accent1"/>
          </a:lnRef>
          <a:fillRef idx="0">
            <a:schemeClr val="accent1"/>
          </a:fillRef>
          <a:effectRef idx="1">
            <a:schemeClr val="accent1"/>
          </a:effectRef>
          <a:fontRef idx="minor">
            <a:schemeClr val="tx1"/>
          </a:fontRef>
        </p:style>
      </p:cxnSp>
      <p:sp>
        <p:nvSpPr>
          <p:cNvPr id="7" name="Slide Number Placeholder 1">
            <a:extLst>
              <a:ext uri="{FF2B5EF4-FFF2-40B4-BE49-F238E27FC236}">
                <a16:creationId xmlns:a16="http://schemas.microsoft.com/office/drawing/2014/main" id="{AE4B1E26-366E-407F-BF70-E4BA0217ED1D}"/>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8" name="Footer Placeholder 15">
            <a:extLst>
              <a:ext uri="{FF2B5EF4-FFF2-40B4-BE49-F238E27FC236}">
                <a16:creationId xmlns:a16="http://schemas.microsoft.com/office/drawing/2014/main" id="{D97D123A-B177-4881-BE79-CA31FA2BCB46}"/>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graphicFrame>
        <p:nvGraphicFramePr>
          <p:cNvPr id="9" name="Google Shape;364;p42">
            <a:extLst>
              <a:ext uri="{FF2B5EF4-FFF2-40B4-BE49-F238E27FC236}">
                <a16:creationId xmlns:a16="http://schemas.microsoft.com/office/drawing/2014/main" id="{96B61EEB-782A-411B-AD77-3B215B1EB787}"/>
              </a:ext>
            </a:extLst>
          </p:cNvPr>
          <p:cNvGraphicFramePr/>
          <p:nvPr>
            <p:extLst>
              <p:ext uri="{D42A27DB-BD31-4B8C-83A1-F6EECF244321}">
                <p14:modId xmlns:p14="http://schemas.microsoft.com/office/powerpoint/2010/main" val="3946860540"/>
              </p:ext>
            </p:extLst>
          </p:nvPr>
        </p:nvGraphicFramePr>
        <p:xfrm>
          <a:off x="4859630" y="1891873"/>
          <a:ext cx="3614768" cy="1908416"/>
        </p:xfrm>
        <a:graphic>
          <a:graphicData uri="http://schemas.openxmlformats.org/drawingml/2006/table">
            <a:tbl>
              <a:tblPr>
                <a:tableStyleId>{69CF1AB2-1976-4502-BF36-3FF5EA218861}</a:tableStyleId>
              </a:tblPr>
              <a:tblGrid>
                <a:gridCol w="1227122">
                  <a:extLst>
                    <a:ext uri="{9D8B030D-6E8A-4147-A177-3AD203B41FA5}">
                      <a16:colId xmlns:a16="http://schemas.microsoft.com/office/drawing/2014/main" val="20000"/>
                    </a:ext>
                  </a:extLst>
                </a:gridCol>
                <a:gridCol w="1193823">
                  <a:extLst>
                    <a:ext uri="{9D8B030D-6E8A-4147-A177-3AD203B41FA5}">
                      <a16:colId xmlns:a16="http://schemas.microsoft.com/office/drawing/2014/main" val="20001"/>
                    </a:ext>
                  </a:extLst>
                </a:gridCol>
                <a:gridCol w="1193823">
                  <a:extLst>
                    <a:ext uri="{9D8B030D-6E8A-4147-A177-3AD203B41FA5}">
                      <a16:colId xmlns:a16="http://schemas.microsoft.com/office/drawing/2014/main" val="20002"/>
                    </a:ext>
                  </a:extLst>
                </a:gridCol>
              </a:tblGrid>
              <a:tr h="633292">
                <a:tc>
                  <a:txBody>
                    <a:bodyPr/>
                    <a:lstStyle/>
                    <a:p>
                      <a:pPr marL="0" lvl="0" indent="0" algn="ctr" rtl="0">
                        <a:spcBef>
                          <a:spcPts val="0"/>
                        </a:spcBef>
                        <a:spcAft>
                          <a:spcPts val="0"/>
                        </a:spcAft>
                        <a:buNone/>
                      </a:pPr>
                      <a:endParaRPr sz="1400" b="1" dirty="0">
                        <a:solidFill>
                          <a:schemeClr val="lt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fr-FR" sz="1400" b="1" dirty="0" err="1">
                          <a:solidFill>
                            <a:schemeClr val="tx1"/>
                          </a:solidFill>
                          <a:sym typeface="Bitter"/>
                        </a:rPr>
                        <a:t>Loss</a:t>
                      </a:r>
                      <a:endParaRPr sz="1400" b="1" dirty="0">
                        <a:solidFill>
                          <a:schemeClr val="tx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en" sz="1400" b="1" dirty="0">
                          <a:solidFill>
                            <a:schemeClr val="tx1"/>
                          </a:solidFill>
                          <a:sym typeface="Bitter"/>
                        </a:rPr>
                        <a:t>Accuracy</a:t>
                      </a:r>
                      <a:endParaRPr sz="1600" b="1" dirty="0">
                        <a:solidFill>
                          <a:schemeClr val="tx1"/>
                        </a:solidFill>
                      </a:endParaRPr>
                    </a:p>
                  </a:txBody>
                  <a:tcPr marL="91425" marR="91425" marT="91425" marB="91425"/>
                </a:tc>
                <a:extLst>
                  <a:ext uri="{0D108BD9-81ED-4DB2-BD59-A6C34878D82A}">
                    <a16:rowId xmlns:a16="http://schemas.microsoft.com/office/drawing/2014/main" val="10000"/>
                  </a:ext>
                </a:extLst>
              </a:tr>
              <a:tr h="637562">
                <a:tc>
                  <a:txBody>
                    <a:bodyPr/>
                    <a:lstStyle/>
                    <a:p>
                      <a:pPr marL="0" lvl="0" indent="0" algn="ctr" rtl="0">
                        <a:spcBef>
                          <a:spcPts val="0"/>
                        </a:spcBef>
                        <a:spcAft>
                          <a:spcPts val="0"/>
                        </a:spcAft>
                        <a:buNone/>
                      </a:pPr>
                      <a:r>
                        <a:rPr lang="fr-FR" sz="1200" b="1" dirty="0" err="1">
                          <a:solidFill>
                            <a:schemeClr val="tx1"/>
                          </a:solidFill>
                          <a:sym typeface="Bitter"/>
                        </a:rPr>
                        <a:t>DensNet</a:t>
                      </a:r>
                      <a:endParaRPr sz="1200" b="1" dirty="0">
                        <a:solidFill>
                          <a:schemeClr val="tx1"/>
                        </a:solidFill>
                        <a:latin typeface="Bitter"/>
                        <a:ea typeface="Bitter"/>
                        <a:cs typeface="Bitter"/>
                        <a:sym typeface="Bitter"/>
                      </a:endParaRPr>
                    </a:p>
                  </a:txBody>
                  <a:tcPr marL="91425" marR="91425" marT="91425" marB="91425"/>
                </a:tc>
                <a:tc>
                  <a:txBody>
                    <a:bodyPr/>
                    <a:lstStyle/>
                    <a:p>
                      <a:pPr marL="0" lvl="0" indent="0" algn="ctr" rtl="0">
                        <a:spcBef>
                          <a:spcPts val="0"/>
                        </a:spcBef>
                        <a:spcAft>
                          <a:spcPts val="0"/>
                        </a:spcAft>
                        <a:buNone/>
                      </a:pPr>
                      <a:r>
                        <a:rPr lang="fr-FR" dirty="0"/>
                        <a:t>0.4077</a:t>
                      </a:r>
                      <a:endParaRPr dirty="0"/>
                    </a:p>
                  </a:txBody>
                  <a:tcPr marL="91425" marR="91425" marT="91425" marB="91425"/>
                </a:tc>
                <a:tc>
                  <a:txBody>
                    <a:bodyPr/>
                    <a:lstStyle/>
                    <a:p>
                      <a:pPr marL="0" lvl="0" indent="0" algn="ctr" rtl="0">
                        <a:spcBef>
                          <a:spcPts val="0"/>
                        </a:spcBef>
                        <a:spcAft>
                          <a:spcPts val="0"/>
                        </a:spcAft>
                        <a:buNone/>
                      </a:pPr>
                      <a:r>
                        <a:rPr lang="fr-FR" dirty="0"/>
                        <a:t>83,74%</a:t>
                      </a:r>
                      <a:endParaRPr dirty="0"/>
                    </a:p>
                  </a:txBody>
                  <a:tcPr marL="91425" marR="91425" marT="91425" marB="91425"/>
                </a:tc>
                <a:extLst>
                  <a:ext uri="{0D108BD9-81ED-4DB2-BD59-A6C34878D82A}">
                    <a16:rowId xmlns:a16="http://schemas.microsoft.com/office/drawing/2014/main" val="10001"/>
                  </a:ext>
                </a:extLst>
              </a:tr>
              <a:tr h="637562">
                <a:tc>
                  <a:txBody>
                    <a:bodyPr/>
                    <a:lstStyle/>
                    <a:p>
                      <a:pPr marL="0" lvl="0" indent="0" algn="ctr" rtl="0">
                        <a:spcBef>
                          <a:spcPts val="0"/>
                        </a:spcBef>
                        <a:spcAft>
                          <a:spcPts val="0"/>
                        </a:spcAft>
                        <a:buClr>
                          <a:schemeClr val="dk1"/>
                        </a:buClr>
                        <a:buSzPts val="1100"/>
                        <a:buFont typeface="Arial"/>
                        <a:buNone/>
                      </a:pPr>
                      <a:r>
                        <a:rPr lang="en" sz="1200" b="1" dirty="0">
                          <a:solidFill>
                            <a:schemeClr val="tx1"/>
                          </a:solidFill>
                          <a:sym typeface="Bitter"/>
                        </a:rPr>
                        <a:t>VGG16</a:t>
                      </a:r>
                      <a:endParaRPr b="1" dirty="0">
                        <a:solidFill>
                          <a:schemeClr val="tx1"/>
                        </a:solidFill>
                      </a:endParaRPr>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0.2330</a:t>
                      </a:r>
                    </a:p>
                    <a:p>
                      <a:pPr marL="0" lvl="0" indent="0" algn="ctr" rtl="0">
                        <a:spcBef>
                          <a:spcPts val="0"/>
                        </a:spcBef>
                        <a:spcAft>
                          <a:spcPts val="0"/>
                        </a:spcAft>
                        <a:buNone/>
                      </a:pPr>
                      <a:endParaRPr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t>89,52%</a:t>
                      </a:r>
                    </a:p>
                    <a:p>
                      <a:pPr marL="0" lvl="0" indent="0" algn="ctr"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
        <p:nvSpPr>
          <p:cNvPr id="15" name="TextBox 14">
            <a:extLst>
              <a:ext uri="{FF2B5EF4-FFF2-40B4-BE49-F238E27FC236}">
                <a16:creationId xmlns:a16="http://schemas.microsoft.com/office/drawing/2014/main" id="{2ECAD387-4DAB-442B-AC48-5CA10A11495F}"/>
              </a:ext>
            </a:extLst>
          </p:cNvPr>
          <p:cNvSpPr txBox="1"/>
          <p:nvPr/>
        </p:nvSpPr>
        <p:spPr>
          <a:xfrm>
            <a:off x="141515" y="1230671"/>
            <a:ext cx="3397460" cy="461665"/>
          </a:xfrm>
          <a:prstGeom prst="rect">
            <a:avLst/>
          </a:prstGeom>
          <a:noFill/>
        </p:spPr>
        <p:txBody>
          <a:bodyPr wrap="square">
            <a:spAutoFit/>
          </a:bodyPr>
          <a:lstStyle/>
          <a:p>
            <a:pPr marL="452438" marR="0" lvl="0" indent="-342900" algn="just" defTabSz="914400" rtl="0" eaLnBrk="1" fontAlgn="auto" latinLnBrk="0" hangingPunct="1">
              <a:lnSpc>
                <a:spcPct val="100000"/>
              </a:lnSpc>
              <a:spcBef>
                <a:spcPts val="0"/>
              </a:spcBef>
              <a:spcAft>
                <a:spcPts val="0"/>
              </a:spcAft>
              <a:buClr>
                <a:srgbClr val="434343"/>
              </a:buClr>
              <a:buSzPts val="1600"/>
              <a:buFont typeface="Wingdings" panose="05000000000000000000" pitchFamily="2" charset="2"/>
              <a:buChar char="ü"/>
              <a:tabLst/>
              <a:defRPr/>
            </a:pPr>
            <a:r>
              <a:rPr kumimoji="0" lang="fr-FR" sz="2400" b="1" i="0" u="sng" strike="noStrike" kern="0" cap="none" spc="0" normalizeH="0" baseline="0" noProof="0" dirty="0">
                <a:ln>
                  <a:noFill/>
                </a:ln>
                <a:solidFill>
                  <a:srgbClr val="434343"/>
                </a:solidFill>
                <a:effectLst/>
                <a:uLnTx/>
                <a:uFillTx/>
                <a:latin typeface="Bitter"/>
                <a:sym typeface="Bitter"/>
              </a:rPr>
              <a:t>Validation et Test:</a:t>
            </a:r>
            <a:endParaRPr kumimoji="0" lang="fr-FR" sz="2400" b="1" i="0" u="none" strike="noStrike" kern="0" cap="none" spc="0" normalizeH="0" baseline="0" noProof="0" dirty="0">
              <a:ln>
                <a:noFill/>
              </a:ln>
              <a:solidFill>
                <a:srgbClr val="434343"/>
              </a:solidFill>
              <a:effectLst/>
              <a:uLnTx/>
              <a:uFillTx/>
              <a:latin typeface="Bitter"/>
              <a:sym typeface="Bitter"/>
            </a:endParaRPr>
          </a:p>
        </p:txBody>
      </p:sp>
      <p:sp>
        <p:nvSpPr>
          <p:cNvPr id="16" name="TextBox 15">
            <a:extLst>
              <a:ext uri="{FF2B5EF4-FFF2-40B4-BE49-F238E27FC236}">
                <a16:creationId xmlns:a16="http://schemas.microsoft.com/office/drawing/2014/main" id="{E590249E-6F53-4464-9F64-5C6C8360A7DC}"/>
              </a:ext>
            </a:extLst>
          </p:cNvPr>
          <p:cNvSpPr txBox="1"/>
          <p:nvPr/>
        </p:nvSpPr>
        <p:spPr>
          <a:xfrm>
            <a:off x="4610646" y="1230671"/>
            <a:ext cx="4215021" cy="461665"/>
          </a:xfrm>
          <a:prstGeom prst="rect">
            <a:avLst/>
          </a:prstGeom>
          <a:noFill/>
        </p:spPr>
        <p:txBody>
          <a:bodyPr wrap="square">
            <a:spAutoFit/>
          </a:bodyPr>
          <a:lstStyle/>
          <a:p>
            <a:pPr marL="452438" marR="0" lvl="0" indent="-342900" algn="just" defTabSz="914400" rtl="0" eaLnBrk="1" fontAlgn="auto" latinLnBrk="0" hangingPunct="1">
              <a:lnSpc>
                <a:spcPct val="100000"/>
              </a:lnSpc>
              <a:spcBef>
                <a:spcPts val="0"/>
              </a:spcBef>
              <a:spcAft>
                <a:spcPts val="0"/>
              </a:spcAft>
              <a:buClr>
                <a:srgbClr val="434343"/>
              </a:buClr>
              <a:buSzPts val="1600"/>
              <a:buFont typeface="Wingdings" panose="05000000000000000000" pitchFamily="2" charset="2"/>
              <a:buChar char="ü"/>
              <a:tabLst/>
              <a:defRPr/>
            </a:pPr>
            <a:r>
              <a:rPr kumimoji="0" lang="fr-FR" sz="2400" b="1" i="0" u="sng" strike="noStrike" kern="0" cap="none" spc="0" normalizeH="0" baseline="0" noProof="0" dirty="0">
                <a:ln>
                  <a:noFill/>
                </a:ln>
                <a:solidFill>
                  <a:srgbClr val="434343"/>
                </a:solidFill>
                <a:effectLst/>
                <a:uLnTx/>
                <a:uFillTx/>
                <a:latin typeface="Bitter"/>
                <a:sym typeface="Bitter"/>
              </a:rPr>
              <a:t>Training:</a:t>
            </a:r>
            <a:endParaRPr kumimoji="0" lang="fr-FR" sz="2400" b="1" i="0" u="none" strike="noStrike" kern="0" cap="none" spc="0" normalizeH="0" baseline="0" noProof="0" dirty="0">
              <a:ln>
                <a:noFill/>
              </a:ln>
              <a:solidFill>
                <a:srgbClr val="434343"/>
              </a:solidFill>
              <a:effectLst/>
              <a:uLnTx/>
              <a:uFillTx/>
              <a:latin typeface="Bitter"/>
              <a:sym typeface="Bit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6">
            <a:extLst>
              <a:ext uri="{FF2B5EF4-FFF2-40B4-BE49-F238E27FC236}">
                <a16:creationId xmlns:a16="http://schemas.microsoft.com/office/drawing/2014/main" id="{5838C4A9-D61F-4776-93E5-92326200DCBF}"/>
              </a:ext>
            </a:extLst>
          </p:cNvPr>
          <p:cNvSpPr/>
          <p:nvPr/>
        </p:nvSpPr>
        <p:spPr>
          <a:xfrm>
            <a:off x="665901"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347473 h 694945"/>
              <a:gd name="connsiteX8" fmla="*/ 0 w 1728216"/>
              <a:gd name="connsiteY8" fmla="*/ 349086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347473"/>
                </a:lnTo>
                <a:lnTo>
                  <a:pt x="0" y="349086"/>
                </a:lnTo>
                <a:close/>
              </a:path>
            </a:pathLst>
          </a:cu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5" name="Freeform 38">
            <a:extLst>
              <a:ext uri="{FF2B5EF4-FFF2-40B4-BE49-F238E27FC236}">
                <a16:creationId xmlns:a16="http://schemas.microsoft.com/office/drawing/2014/main" id="{9612D518-7F86-44D2-A993-0C4F21CF82CD}"/>
              </a:ext>
            </a:extLst>
          </p:cNvPr>
          <p:cNvSpPr/>
          <p:nvPr/>
        </p:nvSpPr>
        <p:spPr>
          <a:xfrm>
            <a:off x="1949830"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8D44AD"/>
          </a:solidFill>
          <a:ln>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r"/>
            <a:r>
              <a:rPr lang="fr-FR"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6" name="Freeform 39">
            <a:extLst>
              <a:ext uri="{FF2B5EF4-FFF2-40B4-BE49-F238E27FC236}">
                <a16:creationId xmlns:a16="http://schemas.microsoft.com/office/drawing/2014/main" id="{FAAA586E-4991-40CD-B12D-B8C4DADE8472}"/>
              </a:ext>
            </a:extLst>
          </p:cNvPr>
          <p:cNvSpPr/>
          <p:nvPr/>
        </p:nvSpPr>
        <p:spPr>
          <a:xfrm>
            <a:off x="3245554"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97FB8"/>
          </a:solidFill>
          <a:ln>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r"/>
            <a:r>
              <a:rPr lang="fr-FR"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7" name="Freeform 40">
            <a:extLst>
              <a:ext uri="{FF2B5EF4-FFF2-40B4-BE49-F238E27FC236}">
                <a16:creationId xmlns:a16="http://schemas.microsoft.com/office/drawing/2014/main" id="{AF0D86F6-9DBD-4424-8A07-9EB7A79C17FD}"/>
              </a:ext>
            </a:extLst>
          </p:cNvPr>
          <p:cNvSpPr/>
          <p:nvPr/>
        </p:nvSpPr>
        <p:spPr>
          <a:xfrm>
            <a:off x="4541278"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r"/>
            <a:r>
              <a:rPr lang="fr-FR"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8" name="Freeform 41">
            <a:extLst>
              <a:ext uri="{FF2B5EF4-FFF2-40B4-BE49-F238E27FC236}">
                <a16:creationId xmlns:a16="http://schemas.microsoft.com/office/drawing/2014/main" id="{E78D5029-BDB2-4CA4-AC2C-71A7C4E444E4}"/>
              </a:ext>
            </a:extLst>
          </p:cNvPr>
          <p:cNvSpPr/>
          <p:nvPr/>
        </p:nvSpPr>
        <p:spPr>
          <a:xfrm>
            <a:off x="5837002"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E84C3D"/>
          </a:solidFill>
          <a:ln>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r"/>
            <a:r>
              <a:rPr lang="fr-FR"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9" name="Freeform 42">
            <a:extLst>
              <a:ext uri="{FF2B5EF4-FFF2-40B4-BE49-F238E27FC236}">
                <a16:creationId xmlns:a16="http://schemas.microsoft.com/office/drawing/2014/main" id="{BA0495D5-00A9-4CFE-ABB1-383C5A7A9616}"/>
              </a:ext>
            </a:extLst>
          </p:cNvPr>
          <p:cNvSpPr/>
          <p:nvPr/>
        </p:nvSpPr>
        <p:spPr>
          <a:xfrm>
            <a:off x="7132724" y="2645629"/>
            <a:ext cx="1296162" cy="521208"/>
          </a:xfrm>
          <a:custGeom>
            <a:avLst/>
            <a:gdLst>
              <a:gd name="connsiteX0" fmla="*/ 0 w 1728216"/>
              <a:gd name="connsiteY0" fmla="*/ 694945 h 694945"/>
              <a:gd name="connsiteX1" fmla="*/ 1380744 w 1728216"/>
              <a:gd name="connsiteY1" fmla="*/ 694945 h 694945"/>
              <a:gd name="connsiteX2" fmla="*/ 1728216 w 1728216"/>
              <a:gd name="connsiteY2" fmla="*/ 349080 h 694945"/>
              <a:gd name="connsiteX3" fmla="*/ 1728074 w 1728216"/>
              <a:gd name="connsiteY3" fmla="*/ 348278 h 694945"/>
              <a:gd name="connsiteX4" fmla="*/ 1728216 w 1728216"/>
              <a:gd name="connsiteY4" fmla="*/ 347472 h 694945"/>
              <a:gd name="connsiteX5" fmla="*/ 1380744 w 1728216"/>
              <a:gd name="connsiteY5" fmla="*/ 0 h 694945"/>
              <a:gd name="connsiteX6" fmla="*/ 0 w 1728216"/>
              <a:gd name="connsiteY6" fmla="*/ 0 h 694945"/>
              <a:gd name="connsiteX7" fmla="*/ 0 w 1728216"/>
              <a:gd name="connsiteY7" fmla="*/ 1 h 694945"/>
              <a:gd name="connsiteX8" fmla="*/ 347472 w 1728216"/>
              <a:gd name="connsiteY8" fmla="*/ 347473 h 694945"/>
              <a:gd name="connsiteX9" fmla="*/ 0 w 1728216"/>
              <a:gd name="connsiteY9" fmla="*/ 694945 h 69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216" h="694945">
                <a:moveTo>
                  <a:pt x="0" y="694945"/>
                </a:moveTo>
                <a:lnTo>
                  <a:pt x="1380744" y="694945"/>
                </a:lnTo>
                <a:cubicBezTo>
                  <a:pt x="1572647" y="694945"/>
                  <a:pt x="1728216" y="540096"/>
                  <a:pt x="1728216" y="349080"/>
                </a:cubicBezTo>
                <a:lnTo>
                  <a:pt x="1728074" y="348278"/>
                </a:lnTo>
                <a:lnTo>
                  <a:pt x="1728216" y="347472"/>
                </a:lnTo>
                <a:cubicBezTo>
                  <a:pt x="1728216" y="155569"/>
                  <a:pt x="1572647" y="0"/>
                  <a:pt x="1380744" y="0"/>
                </a:cubicBezTo>
                <a:lnTo>
                  <a:pt x="0" y="0"/>
                </a:lnTo>
                <a:lnTo>
                  <a:pt x="0" y="1"/>
                </a:lnTo>
                <a:cubicBezTo>
                  <a:pt x="191903" y="1"/>
                  <a:pt x="347472" y="155570"/>
                  <a:pt x="347472" y="347473"/>
                </a:cubicBezTo>
                <a:cubicBezTo>
                  <a:pt x="347472" y="539376"/>
                  <a:pt x="191903" y="694945"/>
                  <a:pt x="0" y="694945"/>
                </a:cubicBezTo>
                <a:close/>
              </a:path>
            </a:pathLst>
          </a:custGeom>
          <a:solidFill>
            <a:srgbClr val="F39C11"/>
          </a:solidFill>
          <a:ln>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r"/>
            <a:r>
              <a:rPr lang="fr-FR" sz="2100" b="1" dirty="0">
                <a:solidFill>
                  <a:prstClr val="white"/>
                </a:solidFill>
                <a:latin typeface="Open Sans" panose="020B0606030504020204" pitchFamily="34" charset="0"/>
                <a:ea typeface="Open Sans" panose="020B0606030504020204" pitchFamily="34" charset="0"/>
                <a:cs typeface="Open Sans" panose="020B0606030504020204" pitchFamily="34" charset="0"/>
              </a:rPr>
              <a:t>6</a:t>
            </a:r>
          </a:p>
        </p:txBody>
      </p:sp>
      <p:grpSp>
        <p:nvGrpSpPr>
          <p:cNvPr id="10" name="Group 9">
            <a:extLst>
              <a:ext uri="{FF2B5EF4-FFF2-40B4-BE49-F238E27FC236}">
                <a16:creationId xmlns:a16="http://schemas.microsoft.com/office/drawing/2014/main" id="{36ADD1F6-E36E-4511-B249-92204A1FD8C0}"/>
              </a:ext>
            </a:extLst>
          </p:cNvPr>
          <p:cNvGrpSpPr/>
          <p:nvPr/>
        </p:nvGrpSpPr>
        <p:grpSpPr>
          <a:xfrm>
            <a:off x="929843" y="3166839"/>
            <a:ext cx="1505540" cy="1193622"/>
            <a:chOff x="1734416" y="3920935"/>
            <a:chExt cx="2007387" cy="1591495"/>
          </a:xfrm>
        </p:grpSpPr>
        <p:cxnSp>
          <p:nvCxnSpPr>
            <p:cNvPr id="11" name="Straight Connector 10">
              <a:extLst>
                <a:ext uri="{FF2B5EF4-FFF2-40B4-BE49-F238E27FC236}">
                  <a16:creationId xmlns:a16="http://schemas.microsoft.com/office/drawing/2014/main" id="{05A4990B-33AA-4831-96F9-7383FEB80162}"/>
                </a:ext>
              </a:extLst>
            </p:cNvPr>
            <p:cNvCxnSpPr/>
            <p:nvPr/>
          </p:nvCxnSpPr>
          <p:spPr>
            <a:xfrm>
              <a:off x="1792649" y="3920935"/>
              <a:ext cx="0" cy="15314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3ED6ED3-3384-4773-B6AD-73A3F86C094D}"/>
                </a:ext>
              </a:extLst>
            </p:cNvPr>
            <p:cNvSpPr txBox="1"/>
            <p:nvPr/>
          </p:nvSpPr>
          <p:spPr>
            <a:xfrm>
              <a:off x="1734416" y="5112321"/>
              <a:ext cx="2007387" cy="400109"/>
            </a:xfrm>
            <a:prstGeom prst="rect">
              <a:avLst/>
            </a:prstGeom>
            <a:noFill/>
          </p:spPr>
          <p:txBody>
            <a:bodyPr wrap="none" rtlCol="0">
              <a:spAutoFit/>
            </a:bodyPr>
            <a:lstStyle/>
            <a:p>
              <a:r>
                <a:rPr lang="fr-FR" sz="1350" b="1" dirty="0">
                  <a:solidFill>
                    <a:srgbClr val="2D3E50"/>
                  </a:solidFill>
                  <a:latin typeface="Open Sans" panose="020B0606030504020204" pitchFamily="34" charset="0"/>
                  <a:ea typeface="Open Sans" panose="020B0606030504020204" pitchFamily="34" charset="0"/>
                  <a:cs typeface="Open Sans" panose="020B0606030504020204" pitchFamily="34" charset="0"/>
                </a:rPr>
                <a:t>INTRODUCTION</a:t>
              </a:r>
            </a:p>
          </p:txBody>
        </p:sp>
      </p:grpSp>
      <p:grpSp>
        <p:nvGrpSpPr>
          <p:cNvPr id="13" name="Group 12">
            <a:extLst>
              <a:ext uri="{FF2B5EF4-FFF2-40B4-BE49-F238E27FC236}">
                <a16:creationId xmlns:a16="http://schemas.microsoft.com/office/drawing/2014/main" id="{E426FB5B-1A74-464C-9CA4-D9682830258C}"/>
              </a:ext>
            </a:extLst>
          </p:cNvPr>
          <p:cNvGrpSpPr/>
          <p:nvPr/>
        </p:nvGrpSpPr>
        <p:grpSpPr>
          <a:xfrm>
            <a:off x="3759807" y="3166839"/>
            <a:ext cx="2095446" cy="1193622"/>
            <a:chOff x="1792649" y="3920935"/>
            <a:chExt cx="2793925" cy="1591495"/>
          </a:xfrm>
        </p:grpSpPr>
        <p:cxnSp>
          <p:nvCxnSpPr>
            <p:cNvPr id="14" name="Straight Connector 13">
              <a:extLst>
                <a:ext uri="{FF2B5EF4-FFF2-40B4-BE49-F238E27FC236}">
                  <a16:creationId xmlns:a16="http://schemas.microsoft.com/office/drawing/2014/main" id="{605B9DED-80CA-49F9-87F3-C713C9ECC265}"/>
                </a:ext>
              </a:extLst>
            </p:cNvPr>
            <p:cNvCxnSpPr/>
            <p:nvPr/>
          </p:nvCxnSpPr>
          <p:spPr>
            <a:xfrm>
              <a:off x="1792649" y="3920935"/>
              <a:ext cx="0" cy="1531485"/>
            </a:xfrm>
            <a:prstGeom prst="line">
              <a:avLst/>
            </a:prstGeom>
            <a:ln w="19050">
              <a:solidFill>
                <a:srgbClr val="297FB8"/>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BB050E-119F-450B-A103-C02988CD2780}"/>
                </a:ext>
              </a:extLst>
            </p:cNvPr>
            <p:cNvSpPr txBox="1"/>
            <p:nvPr/>
          </p:nvSpPr>
          <p:spPr>
            <a:xfrm>
              <a:off x="1792650" y="5112321"/>
              <a:ext cx="2793924" cy="400109"/>
            </a:xfrm>
            <a:prstGeom prst="rect">
              <a:avLst/>
            </a:prstGeom>
            <a:noFill/>
          </p:spPr>
          <p:txBody>
            <a:bodyPr wrap="none" rtlCol="0">
              <a:spAutoFit/>
            </a:bodyPr>
            <a:lstStyle/>
            <a:p>
              <a:r>
                <a:rPr lang="fr-FR" sz="1350" b="1" dirty="0">
                  <a:solidFill>
                    <a:srgbClr val="297FB8"/>
                  </a:solidFill>
                  <a:latin typeface="Open Sans" panose="020B0606030504020204" pitchFamily="34" charset="0"/>
                  <a:ea typeface="Open Sans" panose="020B0606030504020204" pitchFamily="34" charset="0"/>
                  <a:cs typeface="Open Sans" panose="020B0606030504020204" pitchFamily="34" charset="0"/>
                </a:rPr>
                <a:t>DESCRIPTION DE DATA</a:t>
              </a:r>
            </a:p>
          </p:txBody>
        </p:sp>
      </p:grpSp>
      <p:grpSp>
        <p:nvGrpSpPr>
          <p:cNvPr id="16" name="Group 15">
            <a:extLst>
              <a:ext uri="{FF2B5EF4-FFF2-40B4-BE49-F238E27FC236}">
                <a16:creationId xmlns:a16="http://schemas.microsoft.com/office/drawing/2014/main" id="{8A0EC00E-F827-42BF-8BE4-B4B7716BCE5C}"/>
              </a:ext>
            </a:extLst>
          </p:cNvPr>
          <p:cNvGrpSpPr/>
          <p:nvPr/>
        </p:nvGrpSpPr>
        <p:grpSpPr>
          <a:xfrm>
            <a:off x="6215354" y="3166838"/>
            <a:ext cx="2577131" cy="1148612"/>
            <a:chOff x="1792649" y="3920935"/>
            <a:chExt cx="4260645" cy="1531485"/>
          </a:xfrm>
        </p:grpSpPr>
        <p:cxnSp>
          <p:nvCxnSpPr>
            <p:cNvPr id="17" name="Straight Connector 16">
              <a:extLst>
                <a:ext uri="{FF2B5EF4-FFF2-40B4-BE49-F238E27FC236}">
                  <a16:creationId xmlns:a16="http://schemas.microsoft.com/office/drawing/2014/main" id="{6AE56BE8-F7DD-4C40-B24F-9F194942F599}"/>
                </a:ext>
              </a:extLst>
            </p:cNvPr>
            <p:cNvCxnSpPr/>
            <p:nvPr/>
          </p:nvCxnSpPr>
          <p:spPr>
            <a:xfrm>
              <a:off x="1792649" y="3920935"/>
              <a:ext cx="0" cy="1531485"/>
            </a:xfrm>
            <a:prstGeom prst="line">
              <a:avLst/>
            </a:prstGeom>
            <a:ln w="19050">
              <a:solidFill>
                <a:srgbClr val="E84C3D"/>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C85D3CF-7E7A-4F6F-B345-23C4EB9419CE}"/>
                </a:ext>
              </a:extLst>
            </p:cNvPr>
            <p:cNvSpPr txBox="1"/>
            <p:nvPr/>
          </p:nvSpPr>
          <p:spPr>
            <a:xfrm>
              <a:off x="1792649" y="4973825"/>
              <a:ext cx="4260645" cy="400110"/>
            </a:xfrm>
            <a:prstGeom prst="rect">
              <a:avLst/>
            </a:prstGeom>
            <a:noFill/>
          </p:spPr>
          <p:txBody>
            <a:bodyPr wrap="square" rtlCol="0">
              <a:spAutoFit/>
            </a:bodyPr>
            <a:lstStyle/>
            <a:p>
              <a:r>
                <a:rPr lang="fr-FR" sz="1350" b="1" dirty="0">
                  <a:solidFill>
                    <a:srgbClr val="E84C3D"/>
                  </a:solidFill>
                  <a:latin typeface="Open Sans" panose="020B0606030504020204" pitchFamily="34" charset="0"/>
                  <a:ea typeface="Open Sans" panose="020B0606030504020204" pitchFamily="34" charset="0"/>
                  <a:cs typeface="Open Sans" panose="020B0606030504020204" pitchFamily="34" charset="0"/>
                </a:rPr>
                <a:t>MODELE VGG16</a:t>
              </a:r>
            </a:p>
          </p:txBody>
        </p:sp>
      </p:grpSp>
      <p:grpSp>
        <p:nvGrpSpPr>
          <p:cNvPr id="19" name="Group 18">
            <a:extLst>
              <a:ext uri="{FF2B5EF4-FFF2-40B4-BE49-F238E27FC236}">
                <a16:creationId xmlns:a16="http://schemas.microsoft.com/office/drawing/2014/main" id="{1ADE2A22-CC90-476B-A0A1-43F74529AA76}"/>
              </a:ext>
            </a:extLst>
          </p:cNvPr>
          <p:cNvGrpSpPr/>
          <p:nvPr/>
        </p:nvGrpSpPr>
        <p:grpSpPr>
          <a:xfrm>
            <a:off x="2366663" y="1437142"/>
            <a:ext cx="1938794" cy="1208490"/>
            <a:chOff x="1792649" y="4284298"/>
            <a:chExt cx="1316415" cy="1611319"/>
          </a:xfrm>
        </p:grpSpPr>
        <p:cxnSp>
          <p:nvCxnSpPr>
            <p:cNvPr id="20" name="Straight Connector 19">
              <a:extLst>
                <a:ext uri="{FF2B5EF4-FFF2-40B4-BE49-F238E27FC236}">
                  <a16:creationId xmlns:a16="http://schemas.microsoft.com/office/drawing/2014/main" id="{3B0C6286-0092-4FDA-A5F2-C461F503ED13}"/>
                </a:ext>
              </a:extLst>
            </p:cNvPr>
            <p:cNvCxnSpPr/>
            <p:nvPr/>
          </p:nvCxnSpPr>
          <p:spPr>
            <a:xfrm>
              <a:off x="1792649" y="4364132"/>
              <a:ext cx="0" cy="1531485"/>
            </a:xfrm>
            <a:prstGeom prst="line">
              <a:avLst/>
            </a:prstGeom>
            <a:ln w="19050">
              <a:solidFill>
                <a:srgbClr val="8D44AD"/>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CA00E16-12B4-44E7-BB3C-9C19B8072FB8}"/>
                </a:ext>
              </a:extLst>
            </p:cNvPr>
            <p:cNvSpPr txBox="1"/>
            <p:nvPr/>
          </p:nvSpPr>
          <p:spPr>
            <a:xfrm>
              <a:off x="1792649" y="4284298"/>
              <a:ext cx="1316415" cy="677108"/>
            </a:xfrm>
            <a:prstGeom prst="rect">
              <a:avLst/>
            </a:prstGeom>
            <a:noFill/>
          </p:spPr>
          <p:txBody>
            <a:bodyPr wrap="square" rtlCol="0">
              <a:spAutoFit/>
            </a:bodyPr>
            <a:lstStyle/>
            <a:p>
              <a:r>
                <a:rPr lang="fr-FR" sz="1350" b="1" dirty="0">
                  <a:solidFill>
                    <a:srgbClr val="8D44AD"/>
                  </a:solidFill>
                  <a:latin typeface="Open Sans" panose="020B0606030504020204" pitchFamily="34" charset="0"/>
                  <a:ea typeface="Open Sans" panose="020B0606030504020204" pitchFamily="34" charset="0"/>
                  <a:cs typeface="Open Sans" panose="020B0606030504020204" pitchFamily="34" charset="0"/>
                </a:rPr>
                <a:t>PROBLEMATIQUE ET OBJECTIF</a:t>
              </a:r>
            </a:p>
          </p:txBody>
        </p:sp>
      </p:grpSp>
      <p:grpSp>
        <p:nvGrpSpPr>
          <p:cNvPr id="22" name="Group 21">
            <a:extLst>
              <a:ext uri="{FF2B5EF4-FFF2-40B4-BE49-F238E27FC236}">
                <a16:creationId xmlns:a16="http://schemas.microsoft.com/office/drawing/2014/main" id="{5B246B1E-6EE3-4603-89B8-7801F6C61D79}"/>
              </a:ext>
            </a:extLst>
          </p:cNvPr>
          <p:cNvGrpSpPr/>
          <p:nvPr/>
        </p:nvGrpSpPr>
        <p:grpSpPr>
          <a:xfrm>
            <a:off x="5147960" y="1452007"/>
            <a:ext cx="2018501" cy="1193623"/>
            <a:chOff x="1785992" y="4304120"/>
            <a:chExt cx="2691333" cy="1591497"/>
          </a:xfrm>
        </p:grpSpPr>
        <p:cxnSp>
          <p:nvCxnSpPr>
            <p:cNvPr id="23" name="Straight Connector 22">
              <a:extLst>
                <a:ext uri="{FF2B5EF4-FFF2-40B4-BE49-F238E27FC236}">
                  <a16:creationId xmlns:a16="http://schemas.microsoft.com/office/drawing/2014/main" id="{3E14AC90-7FB4-41C6-ADB8-AB00C4A5A5F0}"/>
                </a:ext>
              </a:extLst>
            </p:cNvPr>
            <p:cNvCxnSpPr/>
            <p:nvPr/>
          </p:nvCxnSpPr>
          <p:spPr>
            <a:xfrm>
              <a:off x="1792649" y="4364132"/>
              <a:ext cx="0" cy="1531485"/>
            </a:xfrm>
            <a:prstGeom prst="line">
              <a:avLst/>
            </a:prstGeom>
            <a:ln w="19050">
              <a:solidFill>
                <a:srgbClr val="27AE6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61C48DD-14EA-4F7F-A070-FDF64A5D1C8A}"/>
                </a:ext>
              </a:extLst>
            </p:cNvPr>
            <p:cNvSpPr txBox="1"/>
            <p:nvPr/>
          </p:nvSpPr>
          <p:spPr>
            <a:xfrm>
              <a:off x="1785992" y="4304120"/>
              <a:ext cx="2691333" cy="400109"/>
            </a:xfrm>
            <a:prstGeom prst="rect">
              <a:avLst/>
            </a:prstGeom>
            <a:noFill/>
          </p:spPr>
          <p:txBody>
            <a:bodyPr wrap="none" rtlCol="0">
              <a:spAutoFit/>
            </a:bodyPr>
            <a:lstStyle/>
            <a:p>
              <a:r>
                <a:rPr lang="fr-FR" sz="1350" b="1" dirty="0">
                  <a:solidFill>
                    <a:srgbClr val="27AE61"/>
                  </a:solidFill>
                  <a:latin typeface="Open Sans" panose="020B0606030504020204" pitchFamily="34" charset="0"/>
                  <a:ea typeface="Open Sans" panose="020B0606030504020204" pitchFamily="34" charset="0"/>
                  <a:cs typeface="Open Sans" panose="020B0606030504020204" pitchFamily="34" charset="0"/>
                </a:rPr>
                <a:t>MODELE DenseNet201</a:t>
              </a:r>
            </a:p>
          </p:txBody>
        </p:sp>
      </p:grpSp>
      <p:grpSp>
        <p:nvGrpSpPr>
          <p:cNvPr id="25" name="Group 24">
            <a:extLst>
              <a:ext uri="{FF2B5EF4-FFF2-40B4-BE49-F238E27FC236}">
                <a16:creationId xmlns:a16="http://schemas.microsoft.com/office/drawing/2014/main" id="{29B71862-18A4-4D58-8CB2-72478578C78B}"/>
              </a:ext>
            </a:extLst>
          </p:cNvPr>
          <p:cNvGrpSpPr/>
          <p:nvPr/>
        </p:nvGrpSpPr>
        <p:grpSpPr>
          <a:xfrm>
            <a:off x="7627480" y="1455460"/>
            <a:ext cx="1348446" cy="1190170"/>
            <a:chOff x="1792649" y="4308724"/>
            <a:chExt cx="1797927" cy="1586893"/>
          </a:xfrm>
        </p:grpSpPr>
        <p:cxnSp>
          <p:nvCxnSpPr>
            <p:cNvPr id="26" name="Straight Connector 25">
              <a:extLst>
                <a:ext uri="{FF2B5EF4-FFF2-40B4-BE49-F238E27FC236}">
                  <a16:creationId xmlns:a16="http://schemas.microsoft.com/office/drawing/2014/main" id="{FC4C0503-BC1B-4C9A-BF0D-4BA854C08EF0}"/>
                </a:ext>
              </a:extLst>
            </p:cNvPr>
            <p:cNvCxnSpPr/>
            <p:nvPr/>
          </p:nvCxnSpPr>
          <p:spPr>
            <a:xfrm>
              <a:off x="1792649" y="4364132"/>
              <a:ext cx="0" cy="1531485"/>
            </a:xfrm>
            <a:prstGeom prst="line">
              <a:avLst/>
            </a:prstGeom>
            <a:ln w="19050">
              <a:solidFill>
                <a:srgbClr val="F39C1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BFB0664-E36C-4EC0-81AD-5AE02DC61A5A}"/>
                </a:ext>
              </a:extLst>
            </p:cNvPr>
            <p:cNvSpPr txBox="1"/>
            <p:nvPr/>
          </p:nvSpPr>
          <p:spPr>
            <a:xfrm>
              <a:off x="1792649" y="4308724"/>
              <a:ext cx="1797927" cy="400109"/>
            </a:xfrm>
            <a:prstGeom prst="rect">
              <a:avLst/>
            </a:prstGeom>
            <a:noFill/>
          </p:spPr>
          <p:txBody>
            <a:bodyPr wrap="none" rtlCol="0">
              <a:spAutoFit/>
            </a:bodyPr>
            <a:lstStyle/>
            <a:p>
              <a:r>
                <a:rPr lang="fr-FR" sz="1350" b="1" dirty="0">
                  <a:solidFill>
                    <a:srgbClr val="F39C11"/>
                  </a:solidFill>
                  <a:latin typeface="Open Sans" panose="020B0606030504020204" pitchFamily="34" charset="0"/>
                  <a:ea typeface="Open Sans" panose="020B0606030504020204" pitchFamily="34" charset="0"/>
                  <a:cs typeface="Open Sans" panose="020B0606030504020204" pitchFamily="34" charset="0"/>
                </a:rPr>
                <a:t>CONCLUSION</a:t>
              </a:r>
            </a:p>
          </p:txBody>
        </p:sp>
      </p:grpSp>
      <p:sp>
        <p:nvSpPr>
          <p:cNvPr id="28" name="Freeform 7">
            <a:extLst>
              <a:ext uri="{FF2B5EF4-FFF2-40B4-BE49-F238E27FC236}">
                <a16:creationId xmlns:a16="http://schemas.microsoft.com/office/drawing/2014/main" id="{4E8CA84E-50F1-4FD0-AD82-6D0EEB20595C}"/>
              </a:ext>
            </a:extLst>
          </p:cNvPr>
          <p:cNvSpPr>
            <a:spLocks/>
          </p:cNvSpPr>
          <p:nvPr/>
        </p:nvSpPr>
        <p:spPr bwMode="auto">
          <a:xfrm>
            <a:off x="542150" y="181649"/>
            <a:ext cx="1296162" cy="1272636"/>
          </a:xfrm>
          <a:custGeom>
            <a:avLst/>
            <a:gdLst>
              <a:gd name="T0" fmla="*/ 966 w 1932"/>
              <a:gd name="T1" fmla="*/ 1928 h 1928"/>
              <a:gd name="T2" fmla="*/ 0 w 1932"/>
              <a:gd name="T3" fmla="*/ 964 h 1928"/>
              <a:gd name="T4" fmla="*/ 966 w 1932"/>
              <a:gd name="T5" fmla="*/ 0 h 1928"/>
              <a:gd name="T6" fmla="*/ 1932 w 1932"/>
              <a:gd name="T7" fmla="*/ 964 h 1928"/>
              <a:gd name="T8" fmla="*/ 966 w 1932"/>
              <a:gd name="T9" fmla="*/ 1928 h 1928"/>
            </a:gdLst>
            <a:ahLst/>
            <a:cxnLst>
              <a:cxn ang="0">
                <a:pos x="T0" y="T1"/>
              </a:cxn>
              <a:cxn ang="0">
                <a:pos x="T2" y="T3"/>
              </a:cxn>
              <a:cxn ang="0">
                <a:pos x="T4" y="T5"/>
              </a:cxn>
              <a:cxn ang="0">
                <a:pos x="T6" y="T7"/>
              </a:cxn>
              <a:cxn ang="0">
                <a:pos x="T8" y="T9"/>
              </a:cxn>
            </a:cxnLst>
            <a:rect l="0" t="0" r="r" b="b"/>
            <a:pathLst>
              <a:path w="1932" h="1928">
                <a:moveTo>
                  <a:pt x="966" y="1928"/>
                </a:moveTo>
                <a:lnTo>
                  <a:pt x="0" y="964"/>
                </a:lnTo>
                <a:lnTo>
                  <a:pt x="966" y="0"/>
                </a:lnTo>
                <a:lnTo>
                  <a:pt x="1932" y="964"/>
                </a:lnTo>
                <a:lnTo>
                  <a:pt x="966" y="1928"/>
                </a:lnTo>
                <a:close/>
              </a:path>
            </a:pathLst>
          </a:custGeom>
          <a:solidFill>
            <a:srgbClr val="98BDF4"/>
          </a:solidFill>
          <a:ln>
            <a:solidFill>
              <a:srgbClr val="98BDF4"/>
            </a:solidFill>
          </a:ln>
        </p:spPr>
        <p:txBody>
          <a:bodyPr vert="horz" wrap="square" lIns="91440" tIns="45720" rIns="91440" bIns="45720" numCol="1" anchor="t" anchorCtr="0" compatLnSpc="1">
            <a:prstTxWarp prst="textNoShape">
              <a:avLst/>
            </a:prstTxWarp>
          </a:bodyPr>
          <a:lstStyle/>
          <a:p>
            <a:endParaRPr lang="en-IN"/>
          </a:p>
        </p:txBody>
      </p:sp>
      <p:sp>
        <p:nvSpPr>
          <p:cNvPr id="30" name="Google Shape;119;p21">
            <a:extLst>
              <a:ext uri="{FF2B5EF4-FFF2-40B4-BE49-F238E27FC236}">
                <a16:creationId xmlns:a16="http://schemas.microsoft.com/office/drawing/2014/main" id="{5E61CE38-8706-422D-AF2E-41333989B6F3}"/>
              </a:ext>
            </a:extLst>
          </p:cNvPr>
          <p:cNvSpPr txBox="1">
            <a:spLocks/>
          </p:cNvSpPr>
          <p:nvPr/>
        </p:nvSpPr>
        <p:spPr>
          <a:xfrm>
            <a:off x="-300769" y="473417"/>
            <a:ext cx="2982000" cy="68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1pPr>
            <a:lvl2pPr marR="0" lvl="1"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2pPr>
            <a:lvl3pPr marR="0" lvl="2"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3pPr>
            <a:lvl4pPr marR="0" lvl="3"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4pPr>
            <a:lvl5pPr marR="0" lvl="4"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5pPr>
            <a:lvl6pPr marR="0" lvl="5"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6pPr>
            <a:lvl7pPr marR="0" lvl="6"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7pPr>
            <a:lvl8pPr marR="0" lvl="7"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8pPr>
            <a:lvl9pPr marR="0" lvl="8" algn="r" rtl="0">
              <a:lnSpc>
                <a:spcPct val="100000"/>
              </a:lnSpc>
              <a:spcBef>
                <a:spcPts val="0"/>
              </a:spcBef>
              <a:spcAft>
                <a:spcPts val="0"/>
              </a:spcAft>
              <a:buClr>
                <a:schemeClr val="lt1"/>
              </a:buClr>
              <a:buSzPts val="1400"/>
              <a:buFont typeface="Nunito Sans ExtraBold"/>
              <a:buNone/>
              <a:defRPr sz="1400" b="0" i="0" u="none" strike="noStrike" cap="none">
                <a:solidFill>
                  <a:schemeClr val="lt1"/>
                </a:solidFill>
                <a:latin typeface="Nunito Sans ExtraBold"/>
                <a:ea typeface="Nunito Sans ExtraBold"/>
                <a:cs typeface="Nunito Sans ExtraBold"/>
                <a:sym typeface="Nunito Sans ExtraBold"/>
              </a:defRPr>
            </a:lvl9pPr>
          </a:lstStyle>
          <a:p>
            <a:pPr marL="0" marR="0" lvl="0" indent="0" algn="ctr" defTabSz="914400" rtl="0" eaLnBrk="1" fontAlgn="auto" latinLnBrk="0" hangingPunct="1">
              <a:lnSpc>
                <a:spcPct val="100000"/>
              </a:lnSpc>
              <a:spcBef>
                <a:spcPts val="0"/>
              </a:spcBef>
              <a:spcAft>
                <a:spcPts val="0"/>
              </a:spcAft>
              <a:buClr>
                <a:srgbClr val="F3F3F3"/>
              </a:buClr>
              <a:buSzPts val="1400"/>
              <a:buFont typeface="Nunito Sans ExtraBold"/>
              <a:buNone/>
              <a:tabLst/>
              <a:defRPr/>
            </a:pPr>
            <a:r>
              <a:rPr lang="en-US" sz="3600" dirty="0">
                <a:solidFill>
                  <a:schemeClr val="bg1"/>
                </a:solidFill>
                <a:latin typeface="Anton"/>
              </a:rPr>
              <a:t>PLAN</a:t>
            </a:r>
          </a:p>
        </p:txBody>
      </p:sp>
      <p:sp>
        <p:nvSpPr>
          <p:cNvPr id="31" name="Slide Number Placeholder 1">
            <a:extLst>
              <a:ext uri="{FF2B5EF4-FFF2-40B4-BE49-F238E27FC236}">
                <a16:creationId xmlns:a16="http://schemas.microsoft.com/office/drawing/2014/main" id="{191B56EA-D2F8-4BD7-8BE5-CEEB74655AFA}"/>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29"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31143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par>
                                <p:cTn id="15" presetID="49" presetClass="entr" presetSubtype="0" decel="10000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 calcmode="lin" valueType="num">
                                      <p:cBhvr>
                                        <p:cTn id="19" dur="500" fill="hold"/>
                                        <p:tgtEl>
                                          <p:spTgt spid="10"/>
                                        </p:tgtEl>
                                        <p:attrNameLst>
                                          <p:attrName>style.rotation</p:attrName>
                                        </p:attrNameLst>
                                      </p:cBhvr>
                                      <p:tavLst>
                                        <p:tav tm="0">
                                          <p:val>
                                            <p:fltVal val="360"/>
                                          </p:val>
                                        </p:tav>
                                        <p:tav tm="100000">
                                          <p:val>
                                            <p:fltVal val="0"/>
                                          </p:val>
                                        </p:tav>
                                      </p:tavLst>
                                    </p:anim>
                                    <p:animEffect transition="in" filter="fade">
                                      <p:cBhvr>
                                        <p:cTn id="20" dur="500"/>
                                        <p:tgtEl>
                                          <p:spTgt spid="10"/>
                                        </p:tgtEl>
                                      </p:cBhvr>
                                    </p:animEffect>
                                  </p:childTnLst>
                                </p:cTn>
                              </p:par>
                            </p:childTnLst>
                          </p:cTn>
                        </p:par>
                        <p:par>
                          <p:cTn id="21" fill="hold">
                            <p:stCondLst>
                              <p:cond delay="1000"/>
                            </p:stCondLst>
                            <p:childTnLst>
                              <p:par>
                                <p:cTn id="22" presetID="49" presetClass="entr" presetSubtype="0" decel="10000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 calcmode="lin" valueType="num">
                                      <p:cBhvr>
                                        <p:cTn id="26" dur="500" fill="hold"/>
                                        <p:tgtEl>
                                          <p:spTgt spid="5"/>
                                        </p:tgtEl>
                                        <p:attrNameLst>
                                          <p:attrName>style.rotation</p:attrName>
                                        </p:attrNameLst>
                                      </p:cBhvr>
                                      <p:tavLst>
                                        <p:tav tm="0">
                                          <p:val>
                                            <p:fltVal val="360"/>
                                          </p:val>
                                        </p:tav>
                                        <p:tav tm="100000">
                                          <p:val>
                                            <p:fltVal val="0"/>
                                          </p:val>
                                        </p:tav>
                                      </p:tavLst>
                                    </p:anim>
                                    <p:animEffect transition="in" filter="fade">
                                      <p:cBhvr>
                                        <p:cTn id="27" dur="500"/>
                                        <p:tgtEl>
                                          <p:spTgt spid="5"/>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 calcmode="lin" valueType="num">
                                      <p:cBhvr>
                                        <p:cTn id="32" dur="500" fill="hold"/>
                                        <p:tgtEl>
                                          <p:spTgt spid="19"/>
                                        </p:tgtEl>
                                        <p:attrNameLst>
                                          <p:attrName>style.rotation</p:attrName>
                                        </p:attrNameLst>
                                      </p:cBhvr>
                                      <p:tavLst>
                                        <p:tav tm="0">
                                          <p:val>
                                            <p:fltVal val="360"/>
                                          </p:val>
                                        </p:tav>
                                        <p:tav tm="100000">
                                          <p:val>
                                            <p:fltVal val="0"/>
                                          </p:val>
                                        </p:tav>
                                      </p:tavLst>
                                    </p:anim>
                                    <p:animEffect transition="in" filter="fade">
                                      <p:cBhvr>
                                        <p:cTn id="33" dur="500"/>
                                        <p:tgtEl>
                                          <p:spTgt spid="19"/>
                                        </p:tgtEl>
                                      </p:cBhvr>
                                    </p:animEffect>
                                  </p:childTnLst>
                                </p:cTn>
                              </p:par>
                            </p:childTnLst>
                          </p:cTn>
                        </p:par>
                        <p:par>
                          <p:cTn id="34" fill="hold">
                            <p:stCondLst>
                              <p:cond delay="1500"/>
                            </p:stCondLst>
                            <p:childTnLst>
                              <p:par>
                                <p:cTn id="35" presetID="49" presetClass="entr" presetSubtype="0" decel="10000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style.rotation</p:attrName>
                                        </p:attrNameLst>
                                      </p:cBhvr>
                                      <p:tavLst>
                                        <p:tav tm="0">
                                          <p:val>
                                            <p:fltVal val="360"/>
                                          </p:val>
                                        </p:tav>
                                        <p:tav tm="100000">
                                          <p:val>
                                            <p:fltVal val="0"/>
                                          </p:val>
                                        </p:tav>
                                      </p:tavLst>
                                    </p:anim>
                                    <p:animEffect transition="in" filter="fade">
                                      <p:cBhvr>
                                        <p:cTn id="40" dur="500"/>
                                        <p:tgtEl>
                                          <p:spTgt spid="6"/>
                                        </p:tgtEl>
                                      </p:cBhvr>
                                    </p:animEffect>
                                  </p:childTnLst>
                                </p:cTn>
                              </p:par>
                              <p:par>
                                <p:cTn id="41" presetID="49" presetClass="entr" presetSubtype="0" decel="10000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 calcmode="lin" valueType="num">
                                      <p:cBhvr>
                                        <p:cTn id="45" dur="500" fill="hold"/>
                                        <p:tgtEl>
                                          <p:spTgt spid="13"/>
                                        </p:tgtEl>
                                        <p:attrNameLst>
                                          <p:attrName>style.rotation</p:attrName>
                                        </p:attrNameLst>
                                      </p:cBhvr>
                                      <p:tavLst>
                                        <p:tav tm="0">
                                          <p:val>
                                            <p:fltVal val="360"/>
                                          </p:val>
                                        </p:tav>
                                        <p:tav tm="100000">
                                          <p:val>
                                            <p:fltVal val="0"/>
                                          </p:val>
                                        </p:tav>
                                      </p:tavLst>
                                    </p:anim>
                                    <p:animEffect transition="in" filter="fade">
                                      <p:cBhvr>
                                        <p:cTn id="46" dur="500"/>
                                        <p:tgtEl>
                                          <p:spTgt spid="13"/>
                                        </p:tgtEl>
                                      </p:cBhvr>
                                    </p:animEffect>
                                  </p:childTnLst>
                                </p:cTn>
                              </p:par>
                            </p:childTnLst>
                          </p:cTn>
                        </p:par>
                        <p:par>
                          <p:cTn id="47" fill="hold">
                            <p:stCondLst>
                              <p:cond delay="2000"/>
                            </p:stCondLst>
                            <p:childTnLst>
                              <p:par>
                                <p:cTn id="48" presetID="49" presetClass="entr" presetSubtype="0" decel="100000"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anim calcmode="lin" valueType="num">
                                      <p:cBhvr>
                                        <p:cTn id="52" dur="500" fill="hold"/>
                                        <p:tgtEl>
                                          <p:spTgt spid="7"/>
                                        </p:tgtEl>
                                        <p:attrNameLst>
                                          <p:attrName>style.rotation</p:attrName>
                                        </p:attrNameLst>
                                      </p:cBhvr>
                                      <p:tavLst>
                                        <p:tav tm="0">
                                          <p:val>
                                            <p:fltVal val="360"/>
                                          </p:val>
                                        </p:tav>
                                        <p:tav tm="100000">
                                          <p:val>
                                            <p:fltVal val="0"/>
                                          </p:val>
                                        </p:tav>
                                      </p:tavLst>
                                    </p:anim>
                                    <p:animEffect transition="in" filter="fade">
                                      <p:cBhvr>
                                        <p:cTn id="53" dur="500"/>
                                        <p:tgtEl>
                                          <p:spTgt spid="7"/>
                                        </p:tgtEl>
                                      </p:cBhvr>
                                    </p:animEffect>
                                  </p:childTnLst>
                                </p:cTn>
                              </p:par>
                              <p:par>
                                <p:cTn id="54" presetID="49" presetClass="entr" presetSubtype="0" decel="10000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500" fill="hold"/>
                                        <p:tgtEl>
                                          <p:spTgt spid="22"/>
                                        </p:tgtEl>
                                        <p:attrNameLst>
                                          <p:attrName>ppt_w</p:attrName>
                                        </p:attrNameLst>
                                      </p:cBhvr>
                                      <p:tavLst>
                                        <p:tav tm="0">
                                          <p:val>
                                            <p:fltVal val="0"/>
                                          </p:val>
                                        </p:tav>
                                        <p:tav tm="100000">
                                          <p:val>
                                            <p:strVal val="#ppt_w"/>
                                          </p:val>
                                        </p:tav>
                                      </p:tavLst>
                                    </p:anim>
                                    <p:anim calcmode="lin" valueType="num">
                                      <p:cBhvr>
                                        <p:cTn id="57" dur="500" fill="hold"/>
                                        <p:tgtEl>
                                          <p:spTgt spid="22"/>
                                        </p:tgtEl>
                                        <p:attrNameLst>
                                          <p:attrName>ppt_h</p:attrName>
                                        </p:attrNameLst>
                                      </p:cBhvr>
                                      <p:tavLst>
                                        <p:tav tm="0">
                                          <p:val>
                                            <p:fltVal val="0"/>
                                          </p:val>
                                        </p:tav>
                                        <p:tav tm="100000">
                                          <p:val>
                                            <p:strVal val="#ppt_h"/>
                                          </p:val>
                                        </p:tav>
                                      </p:tavLst>
                                    </p:anim>
                                    <p:anim calcmode="lin" valueType="num">
                                      <p:cBhvr>
                                        <p:cTn id="58" dur="500" fill="hold"/>
                                        <p:tgtEl>
                                          <p:spTgt spid="22"/>
                                        </p:tgtEl>
                                        <p:attrNameLst>
                                          <p:attrName>style.rotation</p:attrName>
                                        </p:attrNameLst>
                                      </p:cBhvr>
                                      <p:tavLst>
                                        <p:tav tm="0">
                                          <p:val>
                                            <p:fltVal val="360"/>
                                          </p:val>
                                        </p:tav>
                                        <p:tav tm="100000">
                                          <p:val>
                                            <p:fltVal val="0"/>
                                          </p:val>
                                        </p:tav>
                                      </p:tavLst>
                                    </p:anim>
                                    <p:animEffect transition="in" filter="fade">
                                      <p:cBhvr>
                                        <p:cTn id="59" dur="500"/>
                                        <p:tgtEl>
                                          <p:spTgt spid="22"/>
                                        </p:tgtEl>
                                      </p:cBhvr>
                                    </p:animEffect>
                                  </p:childTnLst>
                                </p:cTn>
                              </p:par>
                            </p:childTnLst>
                          </p:cTn>
                        </p:par>
                        <p:par>
                          <p:cTn id="60" fill="hold">
                            <p:stCondLst>
                              <p:cond delay="2500"/>
                            </p:stCondLst>
                            <p:childTnLst>
                              <p:par>
                                <p:cTn id="61" presetID="49" presetClass="entr" presetSubtype="0" decel="100000"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 calcmode="lin" valueType="num">
                                      <p:cBhvr>
                                        <p:cTn id="65" dur="500" fill="hold"/>
                                        <p:tgtEl>
                                          <p:spTgt spid="8"/>
                                        </p:tgtEl>
                                        <p:attrNameLst>
                                          <p:attrName>style.rotation</p:attrName>
                                        </p:attrNameLst>
                                      </p:cBhvr>
                                      <p:tavLst>
                                        <p:tav tm="0">
                                          <p:val>
                                            <p:fltVal val="360"/>
                                          </p:val>
                                        </p:tav>
                                        <p:tav tm="100000">
                                          <p:val>
                                            <p:fltVal val="0"/>
                                          </p:val>
                                        </p:tav>
                                      </p:tavLst>
                                    </p:anim>
                                    <p:animEffect transition="in" filter="fade">
                                      <p:cBhvr>
                                        <p:cTn id="66" dur="500"/>
                                        <p:tgtEl>
                                          <p:spTgt spid="8"/>
                                        </p:tgtEl>
                                      </p:cBhvr>
                                    </p:animEffect>
                                  </p:childTnLst>
                                </p:cTn>
                              </p:par>
                              <p:par>
                                <p:cTn id="67" presetID="49" presetClass="entr" presetSubtype="0" decel="10000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p:cTn id="69" dur="500" fill="hold"/>
                                        <p:tgtEl>
                                          <p:spTgt spid="16"/>
                                        </p:tgtEl>
                                        <p:attrNameLst>
                                          <p:attrName>ppt_w</p:attrName>
                                        </p:attrNameLst>
                                      </p:cBhvr>
                                      <p:tavLst>
                                        <p:tav tm="0">
                                          <p:val>
                                            <p:fltVal val="0"/>
                                          </p:val>
                                        </p:tav>
                                        <p:tav tm="100000">
                                          <p:val>
                                            <p:strVal val="#ppt_w"/>
                                          </p:val>
                                        </p:tav>
                                      </p:tavLst>
                                    </p:anim>
                                    <p:anim calcmode="lin" valueType="num">
                                      <p:cBhvr>
                                        <p:cTn id="70" dur="500" fill="hold"/>
                                        <p:tgtEl>
                                          <p:spTgt spid="16"/>
                                        </p:tgtEl>
                                        <p:attrNameLst>
                                          <p:attrName>ppt_h</p:attrName>
                                        </p:attrNameLst>
                                      </p:cBhvr>
                                      <p:tavLst>
                                        <p:tav tm="0">
                                          <p:val>
                                            <p:fltVal val="0"/>
                                          </p:val>
                                        </p:tav>
                                        <p:tav tm="100000">
                                          <p:val>
                                            <p:strVal val="#ppt_h"/>
                                          </p:val>
                                        </p:tav>
                                      </p:tavLst>
                                    </p:anim>
                                    <p:anim calcmode="lin" valueType="num">
                                      <p:cBhvr>
                                        <p:cTn id="71" dur="500" fill="hold"/>
                                        <p:tgtEl>
                                          <p:spTgt spid="16"/>
                                        </p:tgtEl>
                                        <p:attrNameLst>
                                          <p:attrName>style.rotation</p:attrName>
                                        </p:attrNameLst>
                                      </p:cBhvr>
                                      <p:tavLst>
                                        <p:tav tm="0">
                                          <p:val>
                                            <p:fltVal val="360"/>
                                          </p:val>
                                        </p:tav>
                                        <p:tav tm="100000">
                                          <p:val>
                                            <p:fltVal val="0"/>
                                          </p:val>
                                        </p:tav>
                                      </p:tavLst>
                                    </p:anim>
                                    <p:animEffect transition="in" filter="fade">
                                      <p:cBhvr>
                                        <p:cTn id="72" dur="500"/>
                                        <p:tgtEl>
                                          <p:spTgt spid="16"/>
                                        </p:tgtEl>
                                      </p:cBhvr>
                                    </p:animEffect>
                                  </p:childTnLst>
                                </p:cTn>
                              </p:par>
                            </p:childTnLst>
                          </p:cTn>
                        </p:par>
                        <p:par>
                          <p:cTn id="73" fill="hold">
                            <p:stCondLst>
                              <p:cond delay="3000"/>
                            </p:stCondLst>
                            <p:childTnLst>
                              <p:par>
                                <p:cTn id="74" presetID="49" presetClass="entr" presetSubtype="0" decel="100000"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 calcmode="lin" valueType="num">
                                      <p:cBhvr>
                                        <p:cTn id="78" dur="500" fill="hold"/>
                                        <p:tgtEl>
                                          <p:spTgt spid="9"/>
                                        </p:tgtEl>
                                        <p:attrNameLst>
                                          <p:attrName>style.rotation</p:attrName>
                                        </p:attrNameLst>
                                      </p:cBhvr>
                                      <p:tavLst>
                                        <p:tav tm="0">
                                          <p:val>
                                            <p:fltVal val="360"/>
                                          </p:val>
                                        </p:tav>
                                        <p:tav tm="100000">
                                          <p:val>
                                            <p:fltVal val="0"/>
                                          </p:val>
                                        </p:tav>
                                      </p:tavLst>
                                    </p:anim>
                                    <p:animEffect transition="in" filter="fade">
                                      <p:cBhvr>
                                        <p:cTn id="79" dur="500"/>
                                        <p:tgtEl>
                                          <p:spTgt spid="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anim calcmode="lin" valueType="num">
                                      <p:cBhvr>
                                        <p:cTn id="84" dur="500" fill="hold"/>
                                        <p:tgtEl>
                                          <p:spTgt spid="25"/>
                                        </p:tgtEl>
                                        <p:attrNameLst>
                                          <p:attrName>style.rotation</p:attrName>
                                        </p:attrNameLst>
                                      </p:cBhvr>
                                      <p:tavLst>
                                        <p:tav tm="0">
                                          <p:val>
                                            <p:fltVal val="360"/>
                                          </p:val>
                                        </p:tav>
                                        <p:tav tm="100000">
                                          <p:val>
                                            <p:fltVal val="0"/>
                                          </p:val>
                                        </p:tav>
                                      </p:tavLst>
                                    </p:anim>
                                    <p:animEffect transition="in" filter="fade">
                                      <p:cBhvr>
                                        <p:cTn id="8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8BDF4"/>
        </a:solidFill>
        <a:effectLst/>
      </p:bgPr>
    </p:bg>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3061349" y="552064"/>
            <a:ext cx="3021300" cy="80377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Conclusion</a:t>
            </a:r>
            <a:endParaRPr dirty="0"/>
          </a:p>
        </p:txBody>
      </p:sp>
      <p:sp>
        <p:nvSpPr>
          <p:cNvPr id="330" name="Google Shape;330;p39"/>
          <p:cNvSpPr txBox="1">
            <a:spLocks noGrp="1"/>
          </p:cNvSpPr>
          <p:nvPr>
            <p:ph type="subTitle" idx="1"/>
          </p:nvPr>
        </p:nvSpPr>
        <p:spPr>
          <a:xfrm>
            <a:off x="2865032" y="1415135"/>
            <a:ext cx="3413934" cy="1886801"/>
          </a:xfrm>
          <a:prstGeom prst="rect">
            <a:avLst/>
          </a:prstGeom>
        </p:spPr>
        <p:txBody>
          <a:bodyPr spcFirstLastPara="1" wrap="square" lIns="91425" tIns="91425" rIns="91425" bIns="91425" anchor="t" anchorCtr="0">
            <a:noAutofit/>
          </a:bodyPr>
          <a:lstStyle/>
          <a:p>
            <a:pPr marL="0" lvl="0" indent="0" algn="just">
              <a:buClr>
                <a:schemeClr val="dk1"/>
              </a:buClr>
              <a:buSzPts val="1100"/>
            </a:pPr>
            <a:r>
              <a:rPr lang="fr-FR" dirty="0"/>
              <a:t>Un réseau neuronal profond peut être formé sur des milliers d'images. En apprenant les interactions non linéaires, le modèle peut lui-même dire si une nouvelle image correspond à telle maladie. Cette automatisation pourrait non seulement avoir une efficacité plus élevée en évitant à la fois les fautes de diagnostique et les fautes de traitement, mais également réduire le temps et le manuel consacrés à un travail plus productif.</a:t>
            </a:r>
            <a:endParaRPr dirty="0"/>
          </a:p>
        </p:txBody>
      </p:sp>
      <p:sp>
        <p:nvSpPr>
          <p:cNvPr id="4" name="Slide Number Placeholder 1">
            <a:extLst>
              <a:ext uri="{FF2B5EF4-FFF2-40B4-BE49-F238E27FC236}">
                <a16:creationId xmlns:a16="http://schemas.microsoft.com/office/drawing/2014/main" id="{3636CF26-CE4B-4D4D-9BCF-3E56FA6ACEFE}"/>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1">
                    <a:lumMod val="85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 sz="2400" b="0" i="0" u="none" strike="noStrike" kern="0" cap="none" spc="0" normalizeH="0" baseline="0" noProof="0" dirty="0">
              <a:ln>
                <a:noFill/>
              </a:ln>
              <a:solidFill>
                <a:schemeClr val="bg1">
                  <a:lumMod val="85000"/>
                </a:schemeClr>
              </a:solidFill>
              <a:effectLst/>
              <a:uLnTx/>
              <a:uFillTx/>
              <a:latin typeface="Dosis"/>
              <a:sym typeface="Dosis"/>
            </a:endParaRPr>
          </a:p>
        </p:txBody>
      </p:sp>
      <p:sp>
        <p:nvSpPr>
          <p:cNvPr id="5" name="Footer Placeholder 15">
            <a:extLst>
              <a:ext uri="{FF2B5EF4-FFF2-40B4-BE49-F238E27FC236}">
                <a16:creationId xmlns:a16="http://schemas.microsoft.com/office/drawing/2014/main" id="{E0D9FACB-9D50-4AE6-89E9-D71DCC6F5D91}"/>
              </a:ext>
            </a:extLst>
          </p:cNvPr>
          <p:cNvSpPr txBox="1">
            <a:spLocks/>
          </p:cNvSpPr>
          <p:nvPr/>
        </p:nvSpPr>
        <p:spPr>
          <a:xfrm>
            <a:off x="2160597" y="4778375"/>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84"/>
        <p:cNvGrpSpPr/>
        <p:nvPr/>
      </p:nvGrpSpPr>
      <p:grpSpPr>
        <a:xfrm>
          <a:off x="0" y="0"/>
          <a:ext cx="0" cy="0"/>
          <a:chOff x="0" y="0"/>
          <a:chExt cx="0" cy="0"/>
        </a:xfrm>
      </p:grpSpPr>
      <p:sp>
        <p:nvSpPr>
          <p:cNvPr id="2" name="ZoneTexte 1"/>
          <p:cNvSpPr txBox="1"/>
          <p:nvPr/>
        </p:nvSpPr>
        <p:spPr>
          <a:xfrm>
            <a:off x="1245477" y="2136227"/>
            <a:ext cx="7031420" cy="523220"/>
          </a:xfrm>
          <a:prstGeom prst="rect">
            <a:avLst/>
          </a:prstGeom>
          <a:noFill/>
        </p:spPr>
        <p:txBody>
          <a:bodyPr wrap="square" rtlCol="0">
            <a:spAutoFit/>
          </a:bodyPr>
          <a:lstStyle/>
          <a:p>
            <a:pPr algn="ctr"/>
            <a:r>
              <a:rPr lang="fr-FR" sz="2800" dirty="0">
                <a:ln w="18415" cmpd="sng">
                  <a:solidFill>
                    <a:srgbClr val="FFFFFF"/>
                  </a:solidFill>
                  <a:prstDash val="solid"/>
                </a:ln>
                <a:solidFill>
                  <a:srgbClr val="FFFFFF"/>
                </a:solidFill>
                <a:effectLst>
                  <a:outerShdw blurRad="63500" dir="3600000" algn="tl" rotWithShape="0">
                    <a:srgbClr val="000000">
                      <a:alpha val="70000"/>
                    </a:srgbClr>
                  </a:outerShdw>
                </a:effectLst>
              </a:rPr>
              <a:t>MERCI POUR VOTRE ATTENTION </a:t>
            </a:r>
          </a:p>
        </p:txBody>
      </p:sp>
      <p:sp>
        <p:nvSpPr>
          <p:cNvPr id="3" name="Footer Placeholder 15">
            <a:extLst>
              <a:ext uri="{FF2B5EF4-FFF2-40B4-BE49-F238E27FC236}">
                <a16:creationId xmlns:a16="http://schemas.microsoft.com/office/drawing/2014/main" id="{098726A2-158C-45FF-B982-F655321D4FE5}"/>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85000"/>
                  </a:schemeClr>
                </a:solidFill>
                <a:latin typeface="Nunito Sans ExtraBold"/>
                <a:cs typeface="Muli"/>
                <a:sym typeface="Muli"/>
              </a:rPr>
              <a:t>Master BIO-MSCS</a:t>
            </a:r>
          </a:p>
        </p:txBody>
      </p:sp>
      <p:pic>
        <p:nvPicPr>
          <p:cNvPr id="4" name="Picture 3">
            <a:extLst>
              <a:ext uri="{FF2B5EF4-FFF2-40B4-BE49-F238E27FC236}">
                <a16:creationId xmlns:a16="http://schemas.microsoft.com/office/drawing/2014/main" id="{C94B8CEC-3797-4092-9526-53D7A2EEC956}"/>
              </a:ext>
            </a:extLst>
          </p:cNvPr>
          <p:cNvPicPr>
            <a:picLocks noChangeAspect="1"/>
          </p:cNvPicPr>
          <p:nvPr/>
        </p:nvPicPr>
        <p:blipFill>
          <a:blip r:embed="rId3"/>
          <a:stretch>
            <a:fillRect/>
          </a:stretch>
        </p:blipFill>
        <p:spPr>
          <a:xfrm>
            <a:off x="7978431" y="123121"/>
            <a:ext cx="1049941" cy="891731"/>
          </a:xfrm>
          <a:prstGeom prst="rect">
            <a:avLst/>
          </a:prstGeom>
        </p:spPr>
      </p:pic>
      <p:pic>
        <p:nvPicPr>
          <p:cNvPr id="5" name="Picture 4">
            <a:extLst>
              <a:ext uri="{FF2B5EF4-FFF2-40B4-BE49-F238E27FC236}">
                <a16:creationId xmlns:a16="http://schemas.microsoft.com/office/drawing/2014/main" id="{F60C4163-6A12-4776-A48D-6557990373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026" y="1"/>
            <a:ext cx="1605462" cy="1014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4038875" y="2808510"/>
            <a:ext cx="2816400" cy="12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INTRODUCTION</a:t>
            </a:r>
            <a:endParaRPr dirty="0"/>
          </a:p>
        </p:txBody>
      </p:sp>
      <p:sp>
        <p:nvSpPr>
          <p:cNvPr id="323" name="Google Shape;323;p38"/>
          <p:cNvSpPr txBox="1">
            <a:spLocks noGrp="1"/>
          </p:cNvSpPr>
          <p:nvPr>
            <p:ph type="title" idx="2"/>
          </p:nvPr>
        </p:nvSpPr>
        <p:spPr>
          <a:xfrm>
            <a:off x="3447275" y="1843110"/>
            <a:ext cx="3999600" cy="7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 name="Slide Number Placeholder 1">
            <a:extLst>
              <a:ext uri="{FF2B5EF4-FFF2-40B4-BE49-F238E27FC236}">
                <a16:creationId xmlns:a16="http://schemas.microsoft.com/office/drawing/2014/main" id="{D3DA7C55-B879-42E4-B4C0-DD9E76F71A3E}"/>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5"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EBB1D-1F0B-4629-A81D-EE48DC10F891}"/>
              </a:ext>
            </a:extLst>
          </p:cNvPr>
          <p:cNvPicPr>
            <a:picLocks noChangeAspect="1"/>
          </p:cNvPicPr>
          <p:nvPr/>
        </p:nvPicPr>
        <p:blipFill>
          <a:blip r:embed="rId3"/>
          <a:stretch>
            <a:fillRect/>
          </a:stretch>
        </p:blipFill>
        <p:spPr>
          <a:xfrm>
            <a:off x="4302840" y="704148"/>
            <a:ext cx="4376512" cy="4163024"/>
          </a:xfrm>
          <a:prstGeom prst="rect">
            <a:avLst/>
          </a:prstGeom>
        </p:spPr>
      </p:pic>
      <p:sp>
        <p:nvSpPr>
          <p:cNvPr id="5" name="Slide Number Placeholder 1">
            <a:extLst>
              <a:ext uri="{FF2B5EF4-FFF2-40B4-BE49-F238E27FC236}">
                <a16:creationId xmlns:a16="http://schemas.microsoft.com/office/drawing/2014/main" id="{9937B249-320D-442D-8603-5F7CCCC9CE7B}"/>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4" name="Subtitle 3">
            <a:extLst>
              <a:ext uri="{FF2B5EF4-FFF2-40B4-BE49-F238E27FC236}">
                <a16:creationId xmlns:a16="http://schemas.microsoft.com/office/drawing/2014/main" id="{9BE160DA-ED14-4917-A5AC-82A16E4D4573}"/>
              </a:ext>
            </a:extLst>
          </p:cNvPr>
          <p:cNvSpPr txBox="1">
            <a:spLocks/>
          </p:cNvSpPr>
          <p:nvPr/>
        </p:nvSpPr>
        <p:spPr>
          <a:xfrm>
            <a:off x="131718" y="1992995"/>
            <a:ext cx="4022495" cy="287417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lvl="2" indent="-285750" algn="just">
              <a:buFont typeface="Arial" pitchFamily="34" charset="0"/>
              <a:buChar char="•"/>
            </a:pPr>
            <a:r>
              <a:rPr lang="fr-FR" sz="1600" dirty="0">
                <a:latin typeface="Open Sans"/>
              </a:rPr>
              <a:t>Le cancer de la peau est l'un des cancers les plus répandus dans le monde. S'il est détecté tôt, nous pouvons avoir jusqu'à 98% de succès de traitement, mais ce taux diminue considérablement à mesure que le cancer progresse.</a:t>
            </a:r>
          </a:p>
          <a:p>
            <a:pPr marL="400050" lvl="2" indent="-285750" algn="just">
              <a:buFont typeface="Arial" pitchFamily="34" charset="0"/>
              <a:buChar char="•"/>
            </a:pPr>
            <a:r>
              <a:rPr lang="fr-FR" sz="1600" dirty="0">
                <a:latin typeface="Open Sans"/>
              </a:rPr>
              <a:t>Il existe plusieurs types de cancers de la peau, leurs caractéristiques sont différentes selon les cellules dont ils sont issus.</a:t>
            </a:r>
          </a:p>
        </p:txBody>
      </p:sp>
      <p:sp>
        <p:nvSpPr>
          <p:cNvPr id="6" name="Title 1">
            <a:extLst>
              <a:ext uri="{FF2B5EF4-FFF2-40B4-BE49-F238E27FC236}">
                <a16:creationId xmlns:a16="http://schemas.microsoft.com/office/drawing/2014/main" id="{68B24D93-4485-43A4-A421-BD7C50B7AA00}"/>
              </a:ext>
            </a:extLst>
          </p:cNvPr>
          <p:cNvSpPr txBox="1">
            <a:spLocks/>
          </p:cNvSpPr>
          <p:nvPr/>
        </p:nvSpPr>
        <p:spPr>
          <a:xfrm>
            <a:off x="46300" y="430736"/>
            <a:ext cx="2590800" cy="15631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Anton"/>
              <a:buNone/>
              <a:defRPr sz="2400" b="0" i="0" u="none" strike="noStrike" cap="none">
                <a:solidFill>
                  <a:srgbClr val="434343"/>
                </a:solidFill>
                <a:latin typeface="Anton"/>
                <a:ea typeface="Anton"/>
                <a:cs typeface="Anton"/>
                <a:sym typeface="Anton"/>
              </a:defRPr>
            </a:lvl1pPr>
            <a:lvl2pPr marR="0" lvl="1"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2pPr>
            <a:lvl3pPr marR="0" lvl="2"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3pPr>
            <a:lvl4pPr marR="0" lvl="3"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4pPr>
            <a:lvl5pPr marR="0" lvl="4"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5pPr>
            <a:lvl6pPr marR="0" lvl="5"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6pPr>
            <a:lvl7pPr marR="0" lvl="6"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7pPr>
            <a:lvl8pPr marR="0" lvl="7"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8pPr>
            <a:lvl9pPr marR="0" lvl="8"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9pPr>
          </a:lstStyle>
          <a:p>
            <a:pPr algn="ctr"/>
            <a:r>
              <a:rPr lang="fr-FR" sz="2800" dirty="0"/>
              <a:t>LES CANCERS DE LA PEAU</a:t>
            </a:r>
          </a:p>
        </p:txBody>
      </p:sp>
      <p:sp>
        <p:nvSpPr>
          <p:cNvPr id="7" name="Footer Placeholder 15">
            <a:extLst>
              <a:ext uri="{FF2B5EF4-FFF2-40B4-BE49-F238E27FC236}">
                <a16:creationId xmlns:a16="http://schemas.microsoft.com/office/drawing/2014/main" id="{A95B5212-9D9F-4062-A5E0-47AC9F4BE515}"/>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118923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BF50-5DBB-457E-920B-33F57ECBBA9E}"/>
              </a:ext>
            </a:extLst>
          </p:cNvPr>
          <p:cNvSpPr>
            <a:spLocks noGrp="1"/>
          </p:cNvSpPr>
          <p:nvPr>
            <p:ph type="title"/>
          </p:nvPr>
        </p:nvSpPr>
        <p:spPr>
          <a:xfrm>
            <a:off x="3423243" y="2435168"/>
            <a:ext cx="2358252" cy="572700"/>
          </a:xfrm>
        </p:spPr>
        <p:txBody>
          <a:bodyPr/>
          <a:lstStyle/>
          <a:p>
            <a:pPr algn="ctr"/>
            <a:r>
              <a:rPr lang="fr-FR" sz="2000" dirty="0"/>
              <a:t>Type de cancers étudié</a:t>
            </a:r>
          </a:p>
        </p:txBody>
      </p:sp>
      <p:grpSp>
        <p:nvGrpSpPr>
          <p:cNvPr id="3" name="Google Shape;8234;p66">
            <a:extLst>
              <a:ext uri="{FF2B5EF4-FFF2-40B4-BE49-F238E27FC236}">
                <a16:creationId xmlns:a16="http://schemas.microsoft.com/office/drawing/2014/main" id="{FC78F836-2C35-4F76-8ECC-9CAC3D1F49C2}"/>
              </a:ext>
            </a:extLst>
          </p:cNvPr>
          <p:cNvGrpSpPr/>
          <p:nvPr/>
        </p:nvGrpSpPr>
        <p:grpSpPr>
          <a:xfrm>
            <a:off x="567527" y="682681"/>
            <a:ext cx="7955584" cy="4058652"/>
            <a:chOff x="825595" y="3642869"/>
            <a:chExt cx="1267988" cy="628426"/>
          </a:xfrm>
        </p:grpSpPr>
        <p:sp>
          <p:nvSpPr>
            <p:cNvPr id="4" name="Google Shape;8235;p66">
              <a:extLst>
                <a:ext uri="{FF2B5EF4-FFF2-40B4-BE49-F238E27FC236}">
                  <a16:creationId xmlns:a16="http://schemas.microsoft.com/office/drawing/2014/main" id="{D989092B-A004-42FA-B116-DBCC0F110EDF}"/>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236;p66">
              <a:extLst>
                <a:ext uri="{FF2B5EF4-FFF2-40B4-BE49-F238E27FC236}">
                  <a16:creationId xmlns:a16="http://schemas.microsoft.com/office/drawing/2014/main" id="{61191F3A-1C2B-4427-9451-7806D9C2AA14}"/>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237;p66">
              <a:extLst>
                <a:ext uri="{FF2B5EF4-FFF2-40B4-BE49-F238E27FC236}">
                  <a16:creationId xmlns:a16="http://schemas.microsoft.com/office/drawing/2014/main" id="{26994AA2-A6F8-439F-8BFB-91B8E6D63AAE}"/>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38;p66">
              <a:extLst>
                <a:ext uri="{FF2B5EF4-FFF2-40B4-BE49-F238E27FC236}">
                  <a16:creationId xmlns:a16="http://schemas.microsoft.com/office/drawing/2014/main" id="{3064C037-B946-4DCB-AED0-691D21F45A2A}"/>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239;p66">
              <a:extLst>
                <a:ext uri="{FF2B5EF4-FFF2-40B4-BE49-F238E27FC236}">
                  <a16:creationId xmlns:a16="http://schemas.microsoft.com/office/drawing/2014/main" id="{3780B59F-037E-4762-86DE-5671D90E1B92}"/>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40;p66">
              <a:extLst>
                <a:ext uri="{FF2B5EF4-FFF2-40B4-BE49-F238E27FC236}">
                  <a16:creationId xmlns:a16="http://schemas.microsoft.com/office/drawing/2014/main" id="{9F9553F5-6C32-4882-84F2-D77E8F733F83}"/>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41;p66">
              <a:extLst>
                <a:ext uri="{FF2B5EF4-FFF2-40B4-BE49-F238E27FC236}">
                  <a16:creationId xmlns:a16="http://schemas.microsoft.com/office/drawing/2014/main" id="{17DF3B28-E9D2-4282-942D-1FE5DC14292F}"/>
                </a:ext>
              </a:extLst>
            </p:cNvPr>
            <p:cNvSpPr/>
            <p:nvPr/>
          </p:nvSpPr>
          <p:spPr>
            <a:xfrm flipV="1">
              <a:off x="845575" y="4054022"/>
              <a:ext cx="85342" cy="7079"/>
            </a:xfrm>
            <a:custGeom>
              <a:avLst/>
              <a:gdLst/>
              <a:ahLst/>
              <a:cxnLst/>
              <a:rect l="l" t="t" r="r" b="b"/>
              <a:pathLst>
                <a:path w="33303" h="1" fill="none" extrusionOk="0">
                  <a:moveTo>
                    <a:pt x="1" y="1"/>
                  </a:moveTo>
                  <a:lnTo>
                    <a:pt x="33303"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242;p66">
              <a:extLst>
                <a:ext uri="{FF2B5EF4-FFF2-40B4-BE49-F238E27FC236}">
                  <a16:creationId xmlns:a16="http://schemas.microsoft.com/office/drawing/2014/main" id="{23FD46D1-15F3-4870-B5C1-E206E8874E51}"/>
                </a:ext>
              </a:extLst>
            </p:cNvPr>
            <p:cNvSpPr/>
            <p:nvPr/>
          </p:nvSpPr>
          <p:spPr>
            <a:xfrm>
              <a:off x="930927" y="4005884"/>
              <a:ext cx="233707"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243;p66">
              <a:extLst>
                <a:ext uri="{FF2B5EF4-FFF2-40B4-BE49-F238E27FC236}">
                  <a16:creationId xmlns:a16="http://schemas.microsoft.com/office/drawing/2014/main" id="{9F88D46D-E572-457C-9338-20501F8867DB}"/>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44;p66">
              <a:extLst>
                <a:ext uri="{FF2B5EF4-FFF2-40B4-BE49-F238E27FC236}">
                  <a16:creationId xmlns:a16="http://schemas.microsoft.com/office/drawing/2014/main" id="{BB5D5600-FE68-498B-81F1-CF5ECC3EE771}"/>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45;p66">
              <a:extLst>
                <a:ext uri="{FF2B5EF4-FFF2-40B4-BE49-F238E27FC236}">
                  <a16:creationId xmlns:a16="http://schemas.microsoft.com/office/drawing/2014/main" id="{2D322E32-A1BC-471E-B4EB-B564C710E010}"/>
                </a:ext>
              </a:extLst>
            </p:cNvPr>
            <p:cNvSpPr/>
            <p:nvPr/>
          </p:nvSpPr>
          <p:spPr>
            <a:xfrm flipV="1">
              <a:off x="2009169" y="3862240"/>
              <a:ext cx="70183" cy="7079"/>
            </a:xfrm>
            <a:custGeom>
              <a:avLst/>
              <a:gdLst/>
              <a:ahLst/>
              <a:cxnLst/>
              <a:rect l="l" t="t" r="r" b="b"/>
              <a:pathLst>
                <a:path w="32723" h="1" fill="none" extrusionOk="0">
                  <a:moveTo>
                    <a:pt x="1" y="1"/>
                  </a:moveTo>
                  <a:lnTo>
                    <a:pt x="32723"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246;p66">
              <a:extLst>
                <a:ext uri="{FF2B5EF4-FFF2-40B4-BE49-F238E27FC236}">
                  <a16:creationId xmlns:a16="http://schemas.microsoft.com/office/drawing/2014/main" id="{E3F49D8C-236F-4B7E-9413-3C06B3BCB0D0}"/>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47;p66">
              <a:extLst>
                <a:ext uri="{FF2B5EF4-FFF2-40B4-BE49-F238E27FC236}">
                  <a16:creationId xmlns:a16="http://schemas.microsoft.com/office/drawing/2014/main" id="{A3D7FB31-850B-418C-A2A8-7B35F6AD6674}"/>
                </a:ext>
              </a:extLst>
            </p:cNvPr>
            <p:cNvSpPr/>
            <p:nvPr/>
          </p:nvSpPr>
          <p:spPr>
            <a:xfrm flipV="1">
              <a:off x="1975599" y="4046062"/>
              <a:ext cx="75983" cy="7079"/>
            </a:xfrm>
            <a:custGeom>
              <a:avLst/>
              <a:gdLst/>
              <a:ahLst/>
              <a:cxnLst/>
              <a:rect l="l" t="t" r="r" b="b"/>
              <a:pathLst>
                <a:path w="32723" h="1" fill="none" extrusionOk="0">
                  <a:moveTo>
                    <a:pt x="32723" y="1"/>
                  </a:moveTo>
                  <a:lnTo>
                    <a:pt x="1"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48;p66">
              <a:extLst>
                <a:ext uri="{FF2B5EF4-FFF2-40B4-BE49-F238E27FC236}">
                  <a16:creationId xmlns:a16="http://schemas.microsoft.com/office/drawing/2014/main" id="{09991553-875A-4B0A-8041-86AC3F5EA7DE}"/>
                </a:ext>
              </a:extLst>
            </p:cNvPr>
            <p:cNvSpPr/>
            <p:nvPr/>
          </p:nvSpPr>
          <p:spPr>
            <a:xfrm>
              <a:off x="1762436" y="3822418"/>
              <a:ext cx="245624"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49;p66">
              <a:extLst>
                <a:ext uri="{FF2B5EF4-FFF2-40B4-BE49-F238E27FC236}">
                  <a16:creationId xmlns:a16="http://schemas.microsoft.com/office/drawing/2014/main" id="{7A44CF40-D8FF-4ED2-AC46-F5CDB859FE8A}"/>
                </a:ext>
              </a:extLst>
            </p:cNvPr>
            <p:cNvSpPr/>
            <p:nvPr/>
          </p:nvSpPr>
          <p:spPr>
            <a:xfrm>
              <a:off x="1762886" y="4005884"/>
              <a:ext cx="212731"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8250;p66">
              <a:extLst>
                <a:ext uri="{FF2B5EF4-FFF2-40B4-BE49-F238E27FC236}">
                  <a16:creationId xmlns:a16="http://schemas.microsoft.com/office/drawing/2014/main" id="{B83EBC2F-B797-4E73-B01B-DF5C0FC0D93B}"/>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51;p66">
              <a:extLst>
                <a:ext uri="{FF2B5EF4-FFF2-40B4-BE49-F238E27FC236}">
                  <a16:creationId xmlns:a16="http://schemas.microsoft.com/office/drawing/2014/main" id="{1F47E335-8570-42A3-8789-CAB82ACEF329}"/>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2;p66">
              <a:extLst>
                <a:ext uri="{FF2B5EF4-FFF2-40B4-BE49-F238E27FC236}">
                  <a16:creationId xmlns:a16="http://schemas.microsoft.com/office/drawing/2014/main" id="{A17DA824-43A2-4B76-9FA6-847A8FC863AD}"/>
                </a:ext>
              </a:extLst>
            </p:cNvPr>
            <p:cNvSpPr/>
            <p:nvPr/>
          </p:nvSpPr>
          <p:spPr>
            <a:xfrm>
              <a:off x="923129" y="3683627"/>
              <a:ext cx="78745" cy="7079"/>
            </a:xfrm>
            <a:custGeom>
              <a:avLst/>
              <a:gdLst/>
              <a:ahLst/>
              <a:cxnLst/>
              <a:rect l="l" t="t" r="r" b="b"/>
              <a:pathLst>
                <a:path w="36648" h="1" fill="none" extrusionOk="0">
                  <a:moveTo>
                    <a:pt x="36648" y="1"/>
                  </a:moveTo>
                  <a:lnTo>
                    <a:pt x="1"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8253;p66">
              <a:extLst>
                <a:ext uri="{FF2B5EF4-FFF2-40B4-BE49-F238E27FC236}">
                  <a16:creationId xmlns:a16="http://schemas.microsoft.com/office/drawing/2014/main" id="{63E2A3F4-63F9-41ED-A218-E9BC7DCC058C}"/>
                </a:ext>
              </a:extLst>
            </p:cNvPr>
            <p:cNvSpPr/>
            <p:nvPr/>
          </p:nvSpPr>
          <p:spPr>
            <a:xfrm>
              <a:off x="1000939" y="3642869"/>
              <a:ext cx="234882"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8254;p66">
              <a:extLst>
                <a:ext uri="{FF2B5EF4-FFF2-40B4-BE49-F238E27FC236}">
                  <a16:creationId xmlns:a16="http://schemas.microsoft.com/office/drawing/2014/main" id="{CEC1AEE5-DAA8-4BA2-B4CD-906500F2CC57}"/>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55;p66">
              <a:extLst>
                <a:ext uri="{FF2B5EF4-FFF2-40B4-BE49-F238E27FC236}">
                  <a16:creationId xmlns:a16="http://schemas.microsoft.com/office/drawing/2014/main" id="{C87FDA03-6533-4812-8569-283ECB490D89}"/>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6;p66">
              <a:extLst>
                <a:ext uri="{FF2B5EF4-FFF2-40B4-BE49-F238E27FC236}">
                  <a16:creationId xmlns:a16="http://schemas.microsoft.com/office/drawing/2014/main" id="{3CAC929B-EB4D-483A-9D06-9DB9915984D5}"/>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8257;p66">
              <a:extLst>
                <a:ext uri="{FF2B5EF4-FFF2-40B4-BE49-F238E27FC236}">
                  <a16:creationId xmlns:a16="http://schemas.microsoft.com/office/drawing/2014/main" id="{41E5EC66-D7C4-4802-BF50-7F8884EEDE58}"/>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58;p66">
              <a:extLst>
                <a:ext uri="{FF2B5EF4-FFF2-40B4-BE49-F238E27FC236}">
                  <a16:creationId xmlns:a16="http://schemas.microsoft.com/office/drawing/2014/main" id="{0A9BE270-E801-4FE8-BA71-32D42F7C1120}"/>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259;p66">
              <a:extLst>
                <a:ext uri="{FF2B5EF4-FFF2-40B4-BE49-F238E27FC236}">
                  <a16:creationId xmlns:a16="http://schemas.microsoft.com/office/drawing/2014/main" id="{E6FF0520-4248-4594-8787-BA6A0F49B29F}"/>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281;p66">
              <a:extLst>
                <a:ext uri="{FF2B5EF4-FFF2-40B4-BE49-F238E27FC236}">
                  <a16:creationId xmlns:a16="http://schemas.microsoft.com/office/drawing/2014/main" id="{7925A08B-F09A-4E9E-9683-B9FB0E5598FE}"/>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82;p66">
              <a:extLst>
                <a:ext uri="{FF2B5EF4-FFF2-40B4-BE49-F238E27FC236}">
                  <a16:creationId xmlns:a16="http://schemas.microsoft.com/office/drawing/2014/main" id="{4D103F17-2856-4D1F-BF38-941FA8FDCA4F}"/>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283;p66">
              <a:extLst>
                <a:ext uri="{FF2B5EF4-FFF2-40B4-BE49-F238E27FC236}">
                  <a16:creationId xmlns:a16="http://schemas.microsoft.com/office/drawing/2014/main" id="{939538C4-C19A-483A-952B-5B60B9E5905D}"/>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8284;p66">
              <a:extLst>
                <a:ext uri="{FF2B5EF4-FFF2-40B4-BE49-F238E27FC236}">
                  <a16:creationId xmlns:a16="http://schemas.microsoft.com/office/drawing/2014/main" id="{8A3E7FE0-85AC-426D-8B14-268B373F1027}"/>
                </a:ext>
              </a:extLst>
            </p:cNvPr>
            <p:cNvSpPr/>
            <p:nvPr/>
          </p:nvSpPr>
          <p:spPr>
            <a:xfrm>
              <a:off x="825595" y="4041827"/>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8285;p66">
              <a:extLst>
                <a:ext uri="{FF2B5EF4-FFF2-40B4-BE49-F238E27FC236}">
                  <a16:creationId xmlns:a16="http://schemas.microsoft.com/office/drawing/2014/main" id="{10066458-F626-4096-AB98-6E3300AED433}"/>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286;p66">
              <a:extLst>
                <a:ext uri="{FF2B5EF4-FFF2-40B4-BE49-F238E27FC236}">
                  <a16:creationId xmlns:a16="http://schemas.microsoft.com/office/drawing/2014/main" id="{CC52506A-F89A-4B6A-B6B8-47A3AB9ABB25}"/>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287;p66">
              <a:extLst>
                <a:ext uri="{FF2B5EF4-FFF2-40B4-BE49-F238E27FC236}">
                  <a16:creationId xmlns:a16="http://schemas.microsoft.com/office/drawing/2014/main" id="{E437F2B9-B378-482D-9212-8E21D373E05F}"/>
                </a:ext>
              </a:extLst>
            </p:cNvPr>
            <p:cNvSpPr/>
            <p:nvPr/>
          </p:nvSpPr>
          <p:spPr>
            <a:xfrm>
              <a:off x="898757"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8288;p66">
              <a:extLst>
                <a:ext uri="{FF2B5EF4-FFF2-40B4-BE49-F238E27FC236}">
                  <a16:creationId xmlns:a16="http://schemas.microsoft.com/office/drawing/2014/main" id="{54FAAA43-AD9D-4FE0-B370-0467F7916E96}"/>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289;p66">
              <a:extLst>
                <a:ext uri="{FF2B5EF4-FFF2-40B4-BE49-F238E27FC236}">
                  <a16:creationId xmlns:a16="http://schemas.microsoft.com/office/drawing/2014/main" id="{047D2C25-91D8-43BD-B1FE-EC5B1DECC1F5}"/>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290;p66">
              <a:extLst>
                <a:ext uri="{FF2B5EF4-FFF2-40B4-BE49-F238E27FC236}">
                  <a16:creationId xmlns:a16="http://schemas.microsoft.com/office/drawing/2014/main" id="{99F01046-7741-4CA2-9670-2F71B25BAC2E}"/>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291;p66">
              <a:extLst>
                <a:ext uri="{FF2B5EF4-FFF2-40B4-BE49-F238E27FC236}">
                  <a16:creationId xmlns:a16="http://schemas.microsoft.com/office/drawing/2014/main" id="{C5A0723B-E7F0-4321-B212-6B878A029FC3}"/>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292;p66">
              <a:extLst>
                <a:ext uri="{FF2B5EF4-FFF2-40B4-BE49-F238E27FC236}">
                  <a16:creationId xmlns:a16="http://schemas.microsoft.com/office/drawing/2014/main" id="{EBCBB646-1654-4E73-8CC1-B8A70D5AD8B9}"/>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293;p66">
              <a:extLst>
                <a:ext uri="{FF2B5EF4-FFF2-40B4-BE49-F238E27FC236}">
                  <a16:creationId xmlns:a16="http://schemas.microsoft.com/office/drawing/2014/main" id="{098A87FD-BCC7-42C4-8159-8F297C168DB6}"/>
                </a:ext>
              </a:extLst>
            </p:cNvPr>
            <p:cNvSpPr/>
            <p:nvPr/>
          </p:nvSpPr>
          <p:spPr>
            <a:xfrm>
              <a:off x="2069063" y="3848705"/>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8294;p66">
              <a:extLst>
                <a:ext uri="{FF2B5EF4-FFF2-40B4-BE49-F238E27FC236}">
                  <a16:creationId xmlns:a16="http://schemas.microsoft.com/office/drawing/2014/main" id="{E5B6247F-5934-40FB-AD9F-03B93DAF402F}"/>
                </a:ext>
              </a:extLst>
            </p:cNvPr>
            <p:cNvSpPr/>
            <p:nvPr/>
          </p:nvSpPr>
          <p:spPr>
            <a:xfrm>
              <a:off x="2039322" y="4032734"/>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982F7C49-1876-4816-B62E-B5F58202CA0C}"/>
              </a:ext>
            </a:extLst>
          </p:cNvPr>
          <p:cNvSpPr txBox="1"/>
          <p:nvPr/>
        </p:nvSpPr>
        <p:spPr>
          <a:xfrm>
            <a:off x="1633969" y="703368"/>
            <a:ext cx="1566717" cy="523220"/>
          </a:xfrm>
          <a:prstGeom prst="rect">
            <a:avLst/>
          </a:prstGeom>
          <a:noFill/>
        </p:spPr>
        <p:txBody>
          <a:bodyPr wrap="square">
            <a:spAutoFit/>
          </a:bodyPr>
          <a:lstStyle/>
          <a:p>
            <a:pPr algn="ctr" fontAlgn="base"/>
            <a:r>
              <a:rPr lang="en-US" dirty="0">
                <a:solidFill>
                  <a:schemeClr val="tx1">
                    <a:lumMod val="75000"/>
                    <a:lumOff val="25000"/>
                  </a:schemeClr>
                </a:solidFill>
                <a:latin typeface="Nunito Sans ExtraBold"/>
                <a:sym typeface="Nunito Sans ExtraBold"/>
              </a:rPr>
              <a:t>actinic keratosis</a:t>
            </a:r>
          </a:p>
        </p:txBody>
      </p:sp>
      <p:sp>
        <p:nvSpPr>
          <p:cNvPr id="46" name="TextBox 45">
            <a:extLst>
              <a:ext uri="{FF2B5EF4-FFF2-40B4-BE49-F238E27FC236}">
                <a16:creationId xmlns:a16="http://schemas.microsoft.com/office/drawing/2014/main" id="{2DD28725-0D13-46C9-A3AB-4AC47CEB9783}"/>
              </a:ext>
            </a:extLst>
          </p:cNvPr>
          <p:cNvSpPr txBox="1"/>
          <p:nvPr/>
        </p:nvSpPr>
        <p:spPr>
          <a:xfrm>
            <a:off x="1657379" y="1854698"/>
            <a:ext cx="1132450" cy="523220"/>
          </a:xfrm>
          <a:prstGeom prst="rect">
            <a:avLst/>
          </a:prstGeom>
          <a:noFill/>
        </p:spPr>
        <p:txBody>
          <a:bodyPr wrap="square">
            <a:spAutoFit/>
          </a:bodyPr>
          <a:lstStyle/>
          <a:p>
            <a:pPr algn="ctr" fontAlgn="base"/>
            <a:r>
              <a:rPr lang="en-US" dirty="0">
                <a:solidFill>
                  <a:schemeClr val="tx1">
                    <a:lumMod val="75000"/>
                    <a:lumOff val="25000"/>
                  </a:schemeClr>
                </a:solidFill>
                <a:latin typeface="Nunito Sans ExtraBold"/>
                <a:sym typeface="Nunito Sans ExtraBold"/>
              </a:rPr>
              <a:t>basal cell carcinoma</a:t>
            </a:r>
          </a:p>
        </p:txBody>
      </p:sp>
      <p:sp>
        <p:nvSpPr>
          <p:cNvPr id="48" name="TextBox 47">
            <a:extLst>
              <a:ext uri="{FF2B5EF4-FFF2-40B4-BE49-F238E27FC236}">
                <a16:creationId xmlns:a16="http://schemas.microsoft.com/office/drawing/2014/main" id="{AE5D573B-5C33-4116-90D9-9CFDE46A9D3A}"/>
              </a:ext>
            </a:extLst>
          </p:cNvPr>
          <p:cNvSpPr txBox="1"/>
          <p:nvPr/>
        </p:nvSpPr>
        <p:spPr>
          <a:xfrm>
            <a:off x="1228395" y="3181363"/>
            <a:ext cx="1576218" cy="307777"/>
          </a:xfrm>
          <a:prstGeom prst="rect">
            <a:avLst/>
          </a:prstGeom>
          <a:noFill/>
        </p:spPr>
        <p:txBody>
          <a:bodyPr wrap="square">
            <a:spAutoFit/>
          </a:bodyPr>
          <a:lstStyle/>
          <a:p>
            <a:pPr algn="l" fontAlgn="base"/>
            <a:r>
              <a:rPr lang="en-US" dirty="0">
                <a:solidFill>
                  <a:schemeClr val="tx1">
                    <a:lumMod val="75000"/>
                    <a:lumOff val="25000"/>
                  </a:schemeClr>
                </a:solidFill>
                <a:latin typeface="Nunito Sans ExtraBold"/>
                <a:sym typeface="Nunito Sans ExtraBold"/>
              </a:rPr>
              <a:t>Dermatofibroma</a:t>
            </a:r>
          </a:p>
        </p:txBody>
      </p:sp>
      <p:sp>
        <p:nvSpPr>
          <p:cNvPr id="50" name="TextBox 49">
            <a:extLst>
              <a:ext uri="{FF2B5EF4-FFF2-40B4-BE49-F238E27FC236}">
                <a16:creationId xmlns:a16="http://schemas.microsoft.com/office/drawing/2014/main" id="{6D6F61A4-FFE8-4EBE-B24F-5317C1492841}"/>
              </a:ext>
            </a:extLst>
          </p:cNvPr>
          <p:cNvSpPr txBox="1"/>
          <p:nvPr/>
        </p:nvSpPr>
        <p:spPr>
          <a:xfrm>
            <a:off x="2116099" y="4261118"/>
            <a:ext cx="1067821" cy="307777"/>
          </a:xfrm>
          <a:prstGeom prst="rect">
            <a:avLst/>
          </a:prstGeom>
          <a:noFill/>
        </p:spPr>
        <p:txBody>
          <a:bodyPr wrap="square">
            <a:spAutoFit/>
          </a:bodyPr>
          <a:lstStyle/>
          <a:p>
            <a:pPr algn="l" fontAlgn="base"/>
            <a:r>
              <a:rPr lang="en-US" dirty="0">
                <a:solidFill>
                  <a:schemeClr val="tx1">
                    <a:lumMod val="75000"/>
                    <a:lumOff val="25000"/>
                  </a:schemeClr>
                </a:solidFill>
                <a:latin typeface="Nunito Sans ExtraBold"/>
                <a:sym typeface="Nunito Sans ExtraBold"/>
              </a:rPr>
              <a:t>Melanoma</a:t>
            </a:r>
          </a:p>
        </p:txBody>
      </p:sp>
      <p:sp>
        <p:nvSpPr>
          <p:cNvPr id="52" name="TextBox 51">
            <a:extLst>
              <a:ext uri="{FF2B5EF4-FFF2-40B4-BE49-F238E27FC236}">
                <a16:creationId xmlns:a16="http://schemas.microsoft.com/office/drawing/2014/main" id="{30431814-506B-42A5-8231-3F7DCBCF1A7C}"/>
              </a:ext>
            </a:extLst>
          </p:cNvPr>
          <p:cNvSpPr txBox="1"/>
          <p:nvPr/>
        </p:nvSpPr>
        <p:spPr>
          <a:xfrm>
            <a:off x="6112075" y="832885"/>
            <a:ext cx="799094" cy="307777"/>
          </a:xfrm>
          <a:prstGeom prst="rect">
            <a:avLst/>
          </a:prstGeom>
          <a:noFill/>
        </p:spPr>
        <p:txBody>
          <a:bodyPr wrap="square">
            <a:spAutoFit/>
          </a:bodyPr>
          <a:lstStyle/>
          <a:p>
            <a:pPr algn="ctr"/>
            <a:r>
              <a:rPr lang="en-US" dirty="0">
                <a:solidFill>
                  <a:schemeClr val="tx1">
                    <a:lumMod val="75000"/>
                    <a:lumOff val="25000"/>
                  </a:schemeClr>
                </a:solidFill>
                <a:latin typeface="Nunito Sans ExtraBold"/>
                <a:sym typeface="Nunito Sans ExtraBold"/>
              </a:rPr>
              <a:t>Nevus</a:t>
            </a:r>
            <a:endParaRPr lang="fr-FR" dirty="0"/>
          </a:p>
        </p:txBody>
      </p:sp>
      <p:sp>
        <p:nvSpPr>
          <p:cNvPr id="54" name="TextBox 53">
            <a:extLst>
              <a:ext uri="{FF2B5EF4-FFF2-40B4-BE49-F238E27FC236}">
                <a16:creationId xmlns:a16="http://schemas.microsoft.com/office/drawing/2014/main" id="{FCAA80EF-C714-48DF-BF81-4D0AEC06A7A2}"/>
              </a:ext>
            </a:extLst>
          </p:cNvPr>
          <p:cNvSpPr txBox="1"/>
          <p:nvPr/>
        </p:nvSpPr>
        <p:spPr>
          <a:xfrm>
            <a:off x="6405066" y="1879551"/>
            <a:ext cx="1616158" cy="523220"/>
          </a:xfrm>
          <a:prstGeom prst="rect">
            <a:avLst/>
          </a:prstGeom>
          <a:noFill/>
        </p:spPr>
        <p:txBody>
          <a:bodyPr wrap="square">
            <a:spAutoFit/>
          </a:bodyPr>
          <a:lstStyle/>
          <a:p>
            <a:pPr algn="ctr" fontAlgn="base"/>
            <a:r>
              <a:rPr lang="en-US" dirty="0">
                <a:solidFill>
                  <a:schemeClr val="tx1">
                    <a:lumMod val="75000"/>
                    <a:lumOff val="25000"/>
                  </a:schemeClr>
                </a:solidFill>
                <a:latin typeface="Nunito Sans ExtraBold"/>
                <a:sym typeface="Nunito Sans ExtraBold"/>
              </a:rPr>
              <a:t>pigmented benign keratosis</a:t>
            </a:r>
          </a:p>
        </p:txBody>
      </p:sp>
      <p:sp>
        <p:nvSpPr>
          <p:cNvPr id="56" name="TextBox 55">
            <a:extLst>
              <a:ext uri="{FF2B5EF4-FFF2-40B4-BE49-F238E27FC236}">
                <a16:creationId xmlns:a16="http://schemas.microsoft.com/office/drawing/2014/main" id="{659C56AC-2466-4953-9CC6-015632A91A96}"/>
              </a:ext>
            </a:extLst>
          </p:cNvPr>
          <p:cNvSpPr txBox="1"/>
          <p:nvPr/>
        </p:nvSpPr>
        <p:spPr>
          <a:xfrm>
            <a:off x="6370023" y="3074500"/>
            <a:ext cx="1509874" cy="523220"/>
          </a:xfrm>
          <a:prstGeom prst="rect">
            <a:avLst/>
          </a:prstGeom>
          <a:noFill/>
        </p:spPr>
        <p:txBody>
          <a:bodyPr wrap="square">
            <a:spAutoFit/>
          </a:bodyPr>
          <a:lstStyle/>
          <a:p>
            <a:pPr algn="ctr" fontAlgn="base"/>
            <a:r>
              <a:rPr lang="en-US" dirty="0">
                <a:solidFill>
                  <a:schemeClr val="tx1">
                    <a:lumMod val="75000"/>
                    <a:lumOff val="25000"/>
                  </a:schemeClr>
                </a:solidFill>
                <a:latin typeface="Nunito Sans ExtraBold"/>
                <a:sym typeface="Nunito Sans ExtraBold"/>
              </a:rPr>
              <a:t>squamous cell carcinoma</a:t>
            </a:r>
          </a:p>
        </p:txBody>
      </p:sp>
      <p:sp>
        <p:nvSpPr>
          <p:cNvPr id="58" name="TextBox 57">
            <a:extLst>
              <a:ext uri="{FF2B5EF4-FFF2-40B4-BE49-F238E27FC236}">
                <a16:creationId xmlns:a16="http://schemas.microsoft.com/office/drawing/2014/main" id="{82B969B8-7DD1-4A26-AE23-A692BB11868B}"/>
              </a:ext>
            </a:extLst>
          </p:cNvPr>
          <p:cNvSpPr txBox="1"/>
          <p:nvPr/>
        </p:nvSpPr>
        <p:spPr>
          <a:xfrm>
            <a:off x="5800653" y="4174458"/>
            <a:ext cx="1334711" cy="523220"/>
          </a:xfrm>
          <a:prstGeom prst="rect">
            <a:avLst/>
          </a:prstGeom>
          <a:noFill/>
        </p:spPr>
        <p:txBody>
          <a:bodyPr wrap="square">
            <a:spAutoFit/>
          </a:bodyPr>
          <a:lstStyle/>
          <a:p>
            <a:pPr algn="ctr" fontAlgn="base"/>
            <a:r>
              <a:rPr lang="en-US" dirty="0">
                <a:solidFill>
                  <a:schemeClr val="tx1">
                    <a:lumMod val="75000"/>
                    <a:lumOff val="25000"/>
                  </a:schemeClr>
                </a:solidFill>
                <a:latin typeface="Nunito Sans ExtraBold"/>
                <a:sym typeface="Nunito Sans ExtraBold"/>
              </a:rPr>
              <a:t>vascular lesion</a:t>
            </a:r>
            <a:endParaRPr lang="fr-FR" dirty="0">
              <a:solidFill>
                <a:schemeClr val="tx1">
                  <a:lumMod val="75000"/>
                  <a:lumOff val="25000"/>
                </a:schemeClr>
              </a:solidFill>
              <a:latin typeface="Nunito Sans ExtraBold"/>
              <a:sym typeface="Nunito Sans ExtraBold"/>
            </a:endParaRPr>
          </a:p>
        </p:txBody>
      </p:sp>
      <p:sp>
        <p:nvSpPr>
          <p:cNvPr id="60" name="TextBox 59">
            <a:extLst>
              <a:ext uri="{FF2B5EF4-FFF2-40B4-BE49-F238E27FC236}">
                <a16:creationId xmlns:a16="http://schemas.microsoft.com/office/drawing/2014/main" id="{B1EBEEB2-EBED-4F07-A8C6-12DCE15D5A50}"/>
              </a:ext>
            </a:extLst>
          </p:cNvPr>
          <p:cNvSpPr txBox="1"/>
          <p:nvPr/>
        </p:nvSpPr>
        <p:spPr>
          <a:xfrm>
            <a:off x="3677648" y="4169894"/>
            <a:ext cx="1747723" cy="523220"/>
          </a:xfrm>
          <a:prstGeom prst="rect">
            <a:avLst/>
          </a:prstGeom>
          <a:noFill/>
        </p:spPr>
        <p:txBody>
          <a:bodyPr wrap="square">
            <a:spAutoFit/>
          </a:bodyPr>
          <a:lstStyle/>
          <a:p>
            <a:pPr algn="ctr"/>
            <a:r>
              <a:rPr lang="en-US" dirty="0">
                <a:solidFill>
                  <a:schemeClr val="tx1">
                    <a:lumMod val="75000"/>
                    <a:lumOff val="25000"/>
                  </a:schemeClr>
                </a:solidFill>
                <a:latin typeface="Nunito Sans ExtraBold"/>
                <a:sym typeface="Nunito Sans ExtraBold"/>
              </a:rPr>
              <a:t>seborrheic keratosis</a:t>
            </a:r>
            <a:endParaRPr lang="fr-FR" dirty="0"/>
          </a:p>
        </p:txBody>
      </p:sp>
      <p:sp>
        <p:nvSpPr>
          <p:cNvPr id="63" name="Google Shape;8238;p66">
            <a:extLst>
              <a:ext uri="{FF2B5EF4-FFF2-40B4-BE49-F238E27FC236}">
                <a16:creationId xmlns:a16="http://schemas.microsoft.com/office/drawing/2014/main" id="{9F20916A-D4F4-4944-A30D-4E78721D7904}"/>
              </a:ext>
            </a:extLst>
          </p:cNvPr>
          <p:cNvSpPr/>
          <p:nvPr/>
        </p:nvSpPr>
        <p:spPr>
          <a:xfrm rot="5400000">
            <a:off x="4303593" y="3857938"/>
            <a:ext cx="486952" cy="26"/>
          </a:xfrm>
          <a:custGeom>
            <a:avLst/>
            <a:gdLst/>
            <a:ahLst/>
            <a:cxnLst/>
            <a:rect l="l" t="t" r="r" b="b"/>
            <a:pathLst>
              <a:path w="17599" h="1" fill="none" extrusionOk="0">
                <a:moveTo>
                  <a:pt x="17598" y="0"/>
                </a:moveTo>
                <a:lnTo>
                  <a:pt x="1" y="0"/>
                </a:lnTo>
              </a:path>
            </a:pathLst>
          </a:custGeom>
          <a:noFill/>
          <a:ln w="9525" cap="rnd" cmpd="sng">
            <a:solidFill>
              <a:schemeClr val="accent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8283;p66">
            <a:extLst>
              <a:ext uri="{FF2B5EF4-FFF2-40B4-BE49-F238E27FC236}">
                <a16:creationId xmlns:a16="http://schemas.microsoft.com/office/drawing/2014/main" id="{B5BD6BB4-0F15-43CC-80F6-5B27BA1943C4}"/>
              </a:ext>
            </a:extLst>
          </p:cNvPr>
          <p:cNvSpPr/>
          <p:nvPr/>
        </p:nvSpPr>
        <p:spPr>
          <a:xfrm>
            <a:off x="4474576" y="3538343"/>
            <a:ext cx="153868" cy="152264"/>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8256;p66">
            <a:extLst>
              <a:ext uri="{FF2B5EF4-FFF2-40B4-BE49-F238E27FC236}">
                <a16:creationId xmlns:a16="http://schemas.microsoft.com/office/drawing/2014/main" id="{355B536C-A970-4FEF-B8C6-957D4E634F9F}"/>
              </a:ext>
            </a:extLst>
          </p:cNvPr>
          <p:cNvSpPr/>
          <p:nvPr/>
        </p:nvSpPr>
        <p:spPr>
          <a:xfrm>
            <a:off x="3975984" y="4109741"/>
            <a:ext cx="1136232" cy="610529"/>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chemeClr val="accent1">
                <a:lumMod val="50000"/>
              </a:schemeClr>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Slide Number Placeholder 1">
            <a:extLst>
              <a:ext uri="{FF2B5EF4-FFF2-40B4-BE49-F238E27FC236}">
                <a16:creationId xmlns:a16="http://schemas.microsoft.com/office/drawing/2014/main" id="{1484FA44-2178-41E3-97EC-257604BCBB81}"/>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57" name="Footer Placeholder 15">
            <a:extLst>
              <a:ext uri="{FF2B5EF4-FFF2-40B4-BE49-F238E27FC236}">
                <a16:creationId xmlns:a16="http://schemas.microsoft.com/office/drawing/2014/main" id="{8292C57C-9359-406C-B240-2E241910C8FD}"/>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219101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3528415" y="2470686"/>
            <a:ext cx="4272456" cy="6647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PROBLEMATIQUE ET OBJECTIF</a:t>
            </a:r>
          </a:p>
        </p:txBody>
      </p:sp>
      <p:sp>
        <p:nvSpPr>
          <p:cNvPr id="323" name="Google Shape;323;p38"/>
          <p:cNvSpPr txBox="1">
            <a:spLocks noGrp="1"/>
          </p:cNvSpPr>
          <p:nvPr>
            <p:ph type="title" idx="2"/>
          </p:nvPr>
        </p:nvSpPr>
        <p:spPr>
          <a:xfrm>
            <a:off x="3365387" y="1505286"/>
            <a:ext cx="3999600" cy="7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 name="Slide Number Placeholder 1">
            <a:extLst>
              <a:ext uri="{FF2B5EF4-FFF2-40B4-BE49-F238E27FC236}">
                <a16:creationId xmlns:a16="http://schemas.microsoft.com/office/drawing/2014/main" id="{9CFF8553-A4BE-4BD9-999E-5E1BB25824BE}"/>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7"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9646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Problématique</a:t>
            </a:r>
          </a:p>
        </p:txBody>
      </p:sp>
      <p:sp>
        <p:nvSpPr>
          <p:cNvPr id="5" name="TextBox 5">
            <a:extLst>
              <a:ext uri="{FF2B5EF4-FFF2-40B4-BE49-F238E27FC236}">
                <a16:creationId xmlns:a16="http://schemas.microsoft.com/office/drawing/2014/main" id="{5C7982F7-4BE0-4AE3-84A1-88D3BAFFE453}"/>
              </a:ext>
            </a:extLst>
          </p:cNvPr>
          <p:cNvSpPr txBox="1"/>
          <p:nvPr/>
        </p:nvSpPr>
        <p:spPr>
          <a:xfrm>
            <a:off x="885050" y="3241784"/>
            <a:ext cx="5844822" cy="830997"/>
          </a:xfrm>
          <a:prstGeom prst="rect">
            <a:avLst/>
          </a:prstGeom>
          <a:noFill/>
        </p:spPr>
        <p:txBody>
          <a:bodyPr wrap="square">
            <a:spAutoFit/>
          </a:bodyPr>
          <a:lstStyle/>
          <a:p>
            <a:pPr marL="285750" indent="-285750" algn="just">
              <a:buFont typeface="Wingdings" panose="05000000000000000000" pitchFamily="2" charset="2"/>
              <a:buChar char="Ø"/>
            </a:pPr>
            <a:r>
              <a:rPr lang="fr-FR" sz="1600" dirty="0">
                <a:sym typeface="Assistant ExtraLight"/>
              </a:rPr>
              <a:t>Classer les images </a:t>
            </a:r>
            <a:r>
              <a:rPr lang="fr-FR" sz="1600" dirty="0" err="1">
                <a:sym typeface="Assistant ExtraLight"/>
              </a:rPr>
              <a:t>dermoscopiques</a:t>
            </a:r>
            <a:r>
              <a:rPr lang="fr-FR" sz="1600" dirty="0">
                <a:sym typeface="Assistant ExtraLight"/>
              </a:rPr>
              <a:t> en 9 catégories de diagnostic différentes. En utilisant l’apprentissage par transfert.   </a:t>
            </a:r>
            <a:endParaRPr lang="fr-FR" sz="1600" dirty="0">
              <a:solidFill>
                <a:schemeClr val="bg2">
                  <a:lumMod val="60000"/>
                  <a:lumOff val="40000"/>
                </a:schemeClr>
              </a:solidFill>
              <a:latin typeface="Bahnschrift Light" panose="020B0502040204020203" pitchFamily="34" charset="0"/>
            </a:endParaRPr>
          </a:p>
        </p:txBody>
      </p:sp>
      <p:sp>
        <p:nvSpPr>
          <p:cNvPr id="6" name="ZoneTexte 5"/>
          <p:cNvSpPr txBox="1"/>
          <p:nvPr/>
        </p:nvSpPr>
        <p:spPr>
          <a:xfrm>
            <a:off x="701541" y="1332186"/>
            <a:ext cx="7707155" cy="954107"/>
          </a:xfrm>
          <a:prstGeom prst="rect">
            <a:avLst/>
          </a:prstGeom>
          <a:noFill/>
        </p:spPr>
        <p:txBody>
          <a:bodyPr wrap="square" rtlCol="0">
            <a:spAutoFit/>
          </a:bodyPr>
          <a:lstStyle/>
          <a:p>
            <a:pPr marL="285750" indent="-285750" algn="just">
              <a:buFont typeface="Wingdings" pitchFamily="2" charset="2"/>
              <a:buChar char="Ø"/>
            </a:pPr>
            <a:r>
              <a:rPr lang="fr-FR" dirty="0"/>
              <a:t>Traditionnellement, les médecins utilisent leur œil nu pour détecter le cancer de la peau. Cependant, dans de nombreuses occasions, cela conduit à une détection moins précise car les gens font des erreurs. Même les experts ont bien du temps à le dire, surtout lorsque le cancer en est à ses tout premiers stades.</a:t>
            </a:r>
          </a:p>
        </p:txBody>
      </p:sp>
      <p:sp>
        <p:nvSpPr>
          <p:cNvPr id="7" name="Titre 1"/>
          <p:cNvSpPr txBox="1">
            <a:spLocks/>
          </p:cNvSpPr>
          <p:nvPr/>
        </p:nvSpPr>
        <p:spPr>
          <a:xfrm>
            <a:off x="701541" y="2492820"/>
            <a:ext cx="8080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Anton"/>
              <a:buNone/>
              <a:defRPr sz="2400" b="0" i="0" u="none" strike="noStrike" cap="none">
                <a:solidFill>
                  <a:srgbClr val="434343"/>
                </a:solidFill>
                <a:latin typeface="Anton"/>
                <a:ea typeface="Anton"/>
                <a:cs typeface="Anton"/>
                <a:sym typeface="Anton"/>
              </a:defRPr>
            </a:lvl1pPr>
            <a:lvl2pPr marR="0" lvl="1"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2pPr>
            <a:lvl3pPr marR="0" lvl="2"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3pPr>
            <a:lvl4pPr marR="0" lvl="3"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4pPr>
            <a:lvl5pPr marR="0" lvl="4"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5pPr>
            <a:lvl6pPr marR="0" lvl="5"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6pPr>
            <a:lvl7pPr marR="0" lvl="6"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7pPr>
            <a:lvl8pPr marR="0" lvl="7"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8pPr>
            <a:lvl9pPr marR="0" lvl="8" algn="l" rtl="0">
              <a:lnSpc>
                <a:spcPct val="100000"/>
              </a:lnSpc>
              <a:spcBef>
                <a:spcPts val="0"/>
              </a:spcBef>
              <a:spcAft>
                <a:spcPts val="0"/>
              </a:spcAft>
              <a:buClr>
                <a:srgbClr val="434343"/>
              </a:buClr>
              <a:buSzPts val="2800"/>
              <a:buFont typeface="Arial"/>
              <a:buNone/>
              <a:defRPr sz="2800" b="0" i="0" u="none" strike="noStrike" cap="none">
                <a:solidFill>
                  <a:srgbClr val="434343"/>
                </a:solidFill>
                <a:latin typeface="Arial"/>
                <a:ea typeface="Arial"/>
                <a:cs typeface="Arial"/>
                <a:sym typeface="Arial"/>
              </a:defRPr>
            </a:lvl9pPr>
          </a:lstStyle>
          <a:p>
            <a:r>
              <a:rPr lang="fr-FR" dirty="0"/>
              <a:t>Objectif</a:t>
            </a:r>
          </a:p>
        </p:txBody>
      </p:sp>
      <p:cxnSp>
        <p:nvCxnSpPr>
          <p:cNvPr id="9" name="Connecteur droit 8"/>
          <p:cNvCxnSpPr/>
          <p:nvPr/>
        </p:nvCxnSpPr>
        <p:spPr>
          <a:xfrm>
            <a:off x="-701566" y="2978809"/>
            <a:ext cx="249095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p:nvCxnSpPr>
        <p:spPr>
          <a:xfrm>
            <a:off x="94593" y="1010747"/>
            <a:ext cx="253299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15">
            <a:extLst>
              <a:ext uri="{FF2B5EF4-FFF2-40B4-BE49-F238E27FC236}">
                <a16:creationId xmlns:a16="http://schemas.microsoft.com/office/drawing/2014/main" id="{411B4322-96C3-412A-AA0A-44592072C1FC}"/>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20221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8"/>
          <p:cNvSpPr txBox="1">
            <a:spLocks noGrp="1"/>
          </p:cNvSpPr>
          <p:nvPr>
            <p:ph type="title"/>
          </p:nvPr>
        </p:nvSpPr>
        <p:spPr>
          <a:xfrm>
            <a:off x="3528175" y="2595210"/>
            <a:ext cx="3837799" cy="12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DESCRIPTION DE DATA</a:t>
            </a:r>
            <a:br>
              <a:rPr lang="en-US" dirty="0"/>
            </a:br>
            <a:endParaRPr lang="en-US" dirty="0"/>
          </a:p>
        </p:txBody>
      </p:sp>
      <p:sp>
        <p:nvSpPr>
          <p:cNvPr id="323" name="Google Shape;323;p38"/>
          <p:cNvSpPr txBox="1">
            <a:spLocks noGrp="1"/>
          </p:cNvSpPr>
          <p:nvPr>
            <p:ph type="title" idx="2"/>
          </p:nvPr>
        </p:nvSpPr>
        <p:spPr>
          <a:xfrm>
            <a:off x="3447275" y="1843110"/>
            <a:ext cx="3999600" cy="75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 name="Slide Number Placeholder 1">
            <a:extLst>
              <a:ext uri="{FF2B5EF4-FFF2-40B4-BE49-F238E27FC236}">
                <a16:creationId xmlns:a16="http://schemas.microsoft.com/office/drawing/2014/main" id="{D3DA7C55-B879-42E4-B4C0-DD9E76F71A3E}"/>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2">
                    <a:lumMod val="60000"/>
                    <a:lumOff val="40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 sz="2400" b="0" i="0" u="none" strike="noStrike" kern="0" cap="none" spc="0" normalizeH="0" baseline="0" noProof="0" dirty="0">
              <a:ln>
                <a:noFill/>
              </a:ln>
              <a:solidFill>
                <a:schemeClr val="bg2">
                  <a:lumMod val="60000"/>
                  <a:lumOff val="40000"/>
                </a:schemeClr>
              </a:solidFill>
              <a:effectLst/>
              <a:uLnTx/>
              <a:uFillTx/>
              <a:latin typeface="Dosis"/>
              <a:sym typeface="Dosis"/>
            </a:endParaRPr>
          </a:p>
        </p:txBody>
      </p:sp>
      <p:sp>
        <p:nvSpPr>
          <p:cNvPr id="5"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58906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687F6D-70DD-405E-88A7-6393BF59C836}"/>
              </a:ext>
            </a:extLst>
          </p:cNvPr>
          <p:cNvSpPr>
            <a:spLocks noGrp="1"/>
          </p:cNvSpPr>
          <p:nvPr>
            <p:ph type="title"/>
          </p:nvPr>
        </p:nvSpPr>
        <p:spPr>
          <a:xfrm>
            <a:off x="971536" y="542312"/>
            <a:ext cx="2880000" cy="675000"/>
          </a:xfrm>
        </p:spPr>
        <p:txBody>
          <a:bodyPr/>
          <a:lstStyle/>
          <a:p>
            <a:r>
              <a:rPr lang="fr-FR" dirty="0"/>
              <a:t>Archive de data</a:t>
            </a:r>
          </a:p>
        </p:txBody>
      </p:sp>
      <p:sp>
        <p:nvSpPr>
          <p:cNvPr id="11" name="Subtitle 10">
            <a:extLst>
              <a:ext uri="{FF2B5EF4-FFF2-40B4-BE49-F238E27FC236}">
                <a16:creationId xmlns:a16="http://schemas.microsoft.com/office/drawing/2014/main" id="{E9ADCF2C-CE50-41E8-B7E0-2A500F78D262}"/>
              </a:ext>
            </a:extLst>
          </p:cNvPr>
          <p:cNvSpPr>
            <a:spLocks noGrp="1"/>
          </p:cNvSpPr>
          <p:nvPr>
            <p:ph type="subTitle" idx="1"/>
          </p:nvPr>
        </p:nvSpPr>
        <p:spPr>
          <a:xfrm>
            <a:off x="583322" y="1967842"/>
            <a:ext cx="3753605" cy="2454387"/>
          </a:xfrm>
        </p:spPr>
        <p:txBody>
          <a:bodyPr/>
          <a:lstStyle/>
          <a:p>
            <a:pPr marL="395288" indent="-285750" algn="just">
              <a:buFont typeface="Arial" pitchFamily="34" charset="0"/>
              <a:buChar char="•"/>
            </a:pPr>
            <a:r>
              <a:rPr lang="fr-FR" sz="2000" u="sng" dirty="0"/>
              <a:t>Skin Cancer ISIC</a:t>
            </a:r>
            <a:r>
              <a:rPr lang="fr-FR" sz="2000" dirty="0"/>
              <a:t> </a:t>
            </a:r>
            <a:r>
              <a:rPr lang="fr-FR" sz="2000" dirty="0" err="1"/>
              <a:t>dataset</a:t>
            </a:r>
            <a:r>
              <a:rPr lang="fr-FR" sz="2000" dirty="0"/>
              <a:t>.</a:t>
            </a:r>
          </a:p>
          <a:p>
            <a:pPr marL="395288" indent="-285750" algn="just">
              <a:buFont typeface="Arial" pitchFamily="34" charset="0"/>
              <a:buChar char="•"/>
            </a:pPr>
            <a:endParaRPr lang="fr-FR" sz="2000" dirty="0"/>
          </a:p>
          <a:p>
            <a:pPr marL="452438" algn="just">
              <a:buFont typeface="Wingdings" pitchFamily="2" charset="2"/>
              <a:buChar char="q"/>
            </a:pPr>
            <a:r>
              <a:rPr lang="fr-FR" sz="2000" dirty="0"/>
              <a:t>2357 RGB images.</a:t>
            </a:r>
          </a:p>
          <a:p>
            <a:pPr marL="452438" algn="just">
              <a:buFont typeface="Wingdings" pitchFamily="2" charset="2"/>
              <a:buChar char="q"/>
            </a:pPr>
            <a:r>
              <a:rPr lang="fr-FR" sz="2000" dirty="0"/>
              <a:t>Train et Test.</a:t>
            </a:r>
          </a:p>
          <a:p>
            <a:pPr marL="452438" algn="l">
              <a:buFont typeface="Wingdings" pitchFamily="2" charset="2"/>
              <a:buChar char="q"/>
            </a:pPr>
            <a:r>
              <a:rPr lang="fr-FR" sz="2000" dirty="0"/>
              <a:t>Label contient les 9 classes.</a:t>
            </a:r>
          </a:p>
          <a:p>
            <a:pPr marL="452438" algn="l">
              <a:buFont typeface="Wingdings" pitchFamily="2" charset="2"/>
              <a:buChar char="q"/>
            </a:pPr>
            <a:r>
              <a:rPr lang="fr-FR" sz="2000" dirty="0"/>
              <a:t>9 dossiers. </a:t>
            </a:r>
          </a:p>
          <a:p>
            <a:pPr marL="452438" algn="l">
              <a:buFont typeface="Wingdings" pitchFamily="2" charset="2"/>
              <a:buChar char="q"/>
            </a:pPr>
            <a:endParaRPr lang="fr-FR" dirty="0"/>
          </a:p>
          <a:p>
            <a:pPr marL="109538" indent="0" algn="just"/>
            <a:endParaRPr lang="fr-FR" dirty="0"/>
          </a:p>
        </p:txBody>
      </p:sp>
      <p:graphicFrame>
        <p:nvGraphicFramePr>
          <p:cNvPr id="14" name="Google Shape;8545;p67">
            <a:extLst>
              <a:ext uri="{FF2B5EF4-FFF2-40B4-BE49-F238E27FC236}">
                <a16:creationId xmlns:a16="http://schemas.microsoft.com/office/drawing/2014/main" id="{323D7FC1-2B7E-4B2C-9461-501CB50E5997}"/>
              </a:ext>
            </a:extLst>
          </p:cNvPr>
          <p:cNvGraphicFramePr/>
          <p:nvPr>
            <p:extLst>
              <p:ext uri="{D42A27DB-BD31-4B8C-83A1-F6EECF244321}">
                <p14:modId xmlns:p14="http://schemas.microsoft.com/office/powerpoint/2010/main" val="3851807114"/>
              </p:ext>
            </p:extLst>
          </p:nvPr>
        </p:nvGraphicFramePr>
        <p:xfrm>
          <a:off x="4672594" y="1222802"/>
          <a:ext cx="3998796" cy="1574845"/>
        </p:xfrm>
        <a:graphic>
          <a:graphicData uri="http://schemas.openxmlformats.org/drawingml/2006/table">
            <a:tbl>
              <a:tblPr>
                <a:noFill/>
                <a:tableStyleId>{D46ABEAF-5C0E-411E-85A6-DC053D76AB52}</a:tableStyleId>
              </a:tblPr>
              <a:tblGrid>
                <a:gridCol w="999699">
                  <a:extLst>
                    <a:ext uri="{9D8B030D-6E8A-4147-A177-3AD203B41FA5}">
                      <a16:colId xmlns:a16="http://schemas.microsoft.com/office/drawing/2014/main" val="20000"/>
                    </a:ext>
                  </a:extLst>
                </a:gridCol>
                <a:gridCol w="999699">
                  <a:extLst>
                    <a:ext uri="{9D8B030D-6E8A-4147-A177-3AD203B41FA5}">
                      <a16:colId xmlns:a16="http://schemas.microsoft.com/office/drawing/2014/main" val="20001"/>
                    </a:ext>
                  </a:extLst>
                </a:gridCol>
                <a:gridCol w="999699">
                  <a:extLst>
                    <a:ext uri="{9D8B030D-6E8A-4147-A177-3AD203B41FA5}">
                      <a16:colId xmlns:a16="http://schemas.microsoft.com/office/drawing/2014/main" val="20002"/>
                    </a:ext>
                  </a:extLst>
                </a:gridCol>
                <a:gridCol w="999699">
                  <a:extLst>
                    <a:ext uri="{9D8B030D-6E8A-4147-A177-3AD203B41FA5}">
                      <a16:colId xmlns:a16="http://schemas.microsoft.com/office/drawing/2014/main" val="20003"/>
                    </a:ext>
                  </a:extLst>
                </a:gridCol>
              </a:tblGrid>
              <a:tr h="690955">
                <a:tc>
                  <a:txBody>
                    <a:bodyPr/>
                    <a:lstStyle/>
                    <a:p>
                      <a:pPr marL="0" lvl="0" indent="0" algn="l" rtl="0">
                        <a:spcBef>
                          <a:spcPts val="0"/>
                        </a:spcBef>
                        <a:spcAft>
                          <a:spcPts val="0"/>
                        </a:spcAft>
                        <a:buNone/>
                      </a:pPr>
                      <a:endParaRPr sz="200" dirty="0"/>
                    </a:p>
                  </a:txBody>
                  <a:tcPr marL="91425" marR="91425" marT="91425" marB="91425">
                    <a:lnL w="9525" cap="flat" cmpd="sng">
                      <a:solidFill>
                        <a:srgbClr val="F2F2F2">
                          <a:alpha val="0"/>
                        </a:srgbClr>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alpha val="0"/>
                        </a:srgbClr>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dirty="0"/>
                        <a:t>Train</a:t>
                      </a:r>
                      <a:endParaRPr lang="fr-FR" sz="2000" dirty="0"/>
                    </a:p>
                    <a:p>
                      <a:pPr marL="0" lvl="0" indent="0" algn="l" rtl="0">
                        <a:spcBef>
                          <a:spcPts val="0"/>
                        </a:spcBef>
                        <a:spcAft>
                          <a:spcPts val="0"/>
                        </a:spcAft>
                        <a:buNone/>
                      </a:pPr>
                      <a:endParaRPr sz="16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Validation</a:t>
                      </a:r>
                    </a:p>
                    <a:p>
                      <a:pPr marL="0" lvl="0" indent="0" algn="ctr" rtl="0">
                        <a:spcBef>
                          <a:spcPts val="0"/>
                        </a:spcBef>
                        <a:spcAft>
                          <a:spcPts val="0"/>
                        </a:spcAft>
                        <a:buNone/>
                      </a:pPr>
                      <a:endParaRPr sz="14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Test</a:t>
                      </a:r>
                    </a:p>
                    <a:p>
                      <a:pPr marL="0" lvl="0" indent="0" algn="l" rtl="0">
                        <a:spcBef>
                          <a:spcPts val="0"/>
                        </a:spcBef>
                        <a:spcAft>
                          <a:spcPts val="0"/>
                        </a:spcAft>
                        <a:buNone/>
                      </a:pPr>
                      <a:endParaRPr sz="2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9095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Total d’images</a:t>
                      </a:r>
                    </a:p>
                    <a:p>
                      <a:pPr marL="0" lvl="0" indent="0" algn="l" rtl="0">
                        <a:spcBef>
                          <a:spcPts val="0"/>
                        </a:spcBef>
                        <a:spcAft>
                          <a:spcPts val="0"/>
                        </a:spcAft>
                        <a:buNone/>
                      </a:pPr>
                      <a:endParaRPr sz="18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lvl="0" indent="0" algn="ctr" rtl="0">
                        <a:spcBef>
                          <a:spcPts val="0"/>
                        </a:spcBef>
                        <a:spcAft>
                          <a:spcPts val="0"/>
                        </a:spcAft>
                        <a:buNone/>
                      </a:pPr>
                      <a:r>
                        <a:rPr lang="fr-FR" sz="1400" dirty="0"/>
                        <a:t>2194</a:t>
                      </a:r>
                      <a:endParaRPr sz="14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45</a:t>
                      </a:r>
                    </a:p>
                    <a:p>
                      <a:pPr marL="0" lvl="0" indent="0" algn="l" rtl="0">
                        <a:spcBef>
                          <a:spcPts val="0"/>
                        </a:spcBef>
                        <a:spcAft>
                          <a:spcPts val="0"/>
                        </a:spcAft>
                        <a:buNone/>
                      </a:pPr>
                      <a:endParaRPr sz="2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400" dirty="0"/>
                        <a:t>118</a:t>
                      </a:r>
                    </a:p>
                    <a:p>
                      <a:pPr marL="0" lvl="0" indent="0" algn="l" rtl="0">
                        <a:spcBef>
                          <a:spcPts val="0"/>
                        </a:spcBef>
                        <a:spcAft>
                          <a:spcPts val="0"/>
                        </a:spcAft>
                        <a:buNone/>
                      </a:pPr>
                      <a:endParaRPr sz="200" dirty="0"/>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 name="Slide Number Placeholder 1">
            <a:extLst>
              <a:ext uri="{FF2B5EF4-FFF2-40B4-BE49-F238E27FC236}">
                <a16:creationId xmlns:a16="http://schemas.microsoft.com/office/drawing/2014/main" id="{8C05D378-90D2-42DD-A1EF-A0A795026712}"/>
              </a:ext>
            </a:extLst>
          </p:cNvPr>
          <p:cNvSpPr txBox="1">
            <a:spLocks/>
          </p:cNvSpPr>
          <p:nvPr/>
        </p:nvSpPr>
        <p:spPr>
          <a:xfrm>
            <a:off x="8474400" y="4003500"/>
            <a:ext cx="669600" cy="114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2pPr>
            <a:lvl3pPr marR="0" lvl="2"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3pPr>
            <a:lvl4pPr marR="0" lvl="3"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4pPr>
            <a:lvl5pPr marR="0" lvl="4"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5pPr>
            <a:lvl6pPr marR="0" lvl="5"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6pPr>
            <a:lvl7pPr marR="0" lvl="6"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7pPr>
            <a:lvl8pPr marR="0" lvl="7"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8pPr>
            <a:lvl9pPr marR="0" lvl="8" algn="ctr" rtl="0">
              <a:lnSpc>
                <a:spcPct val="100000"/>
              </a:lnSpc>
              <a:spcBef>
                <a:spcPts val="0"/>
              </a:spcBef>
              <a:spcAft>
                <a:spcPts val="0"/>
              </a:spcAft>
              <a:buClr>
                <a:srgbClr val="000000"/>
              </a:buClr>
              <a:buFont typeface="Arial"/>
              <a:buNone/>
              <a:defRPr sz="2400" b="0" i="0" u="none" strike="noStrike" cap="none">
                <a:solidFill>
                  <a:schemeClr val="lt1"/>
                </a:solidFill>
                <a:latin typeface="Dosis"/>
                <a:ea typeface="Dosis"/>
                <a:cs typeface="Dosis"/>
                <a:sym typeface="Dosis"/>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2400" b="0" i="0" u="none" strike="noStrike" kern="0" cap="none" spc="0" normalizeH="0" baseline="0" noProof="0" smtClean="0">
                <a:ln>
                  <a:noFill/>
                </a:ln>
                <a:solidFill>
                  <a:schemeClr val="bg1">
                    <a:lumMod val="95000"/>
                  </a:schemeClr>
                </a:solidFill>
                <a:effectLst/>
                <a:uLnTx/>
                <a:uFillTx/>
                <a:latin typeface="Dosis"/>
                <a:sym typeface="Dosis"/>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 sz="2400" b="0" i="0" u="none" strike="noStrike" kern="0" cap="none" spc="0" normalizeH="0" baseline="0" noProof="0" dirty="0">
              <a:ln>
                <a:noFill/>
              </a:ln>
              <a:solidFill>
                <a:schemeClr val="bg1">
                  <a:lumMod val="95000"/>
                </a:schemeClr>
              </a:solidFill>
              <a:effectLst/>
              <a:uLnTx/>
              <a:uFillTx/>
              <a:latin typeface="Dosis"/>
              <a:sym typeface="Dosis"/>
            </a:endParaRPr>
          </a:p>
        </p:txBody>
      </p:sp>
      <p:sp>
        <p:nvSpPr>
          <p:cNvPr id="8" name="Footer Placeholder 15">
            <a:extLst>
              <a:ext uri="{FF2B5EF4-FFF2-40B4-BE49-F238E27FC236}">
                <a16:creationId xmlns:a16="http://schemas.microsoft.com/office/drawing/2014/main" id="{014EBFC5-CBBA-4C93-B296-1B289B11D613}"/>
              </a:ext>
            </a:extLst>
          </p:cNvPr>
          <p:cNvSpPr txBox="1">
            <a:spLocks/>
          </p:cNvSpPr>
          <p:nvPr/>
        </p:nvSpPr>
        <p:spPr>
          <a:xfrm>
            <a:off x="2074120" y="4755692"/>
            <a:ext cx="4822804" cy="3651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lumMod val="25000"/>
                  </a:schemeClr>
                </a:solidFill>
                <a:latin typeface="Nunito Sans ExtraBold"/>
                <a:cs typeface="Muli"/>
                <a:sym typeface="Muli"/>
              </a:rPr>
              <a:t>Master BIO-MSCS</a:t>
            </a:r>
          </a:p>
        </p:txBody>
      </p:sp>
    </p:spTree>
    <p:extLst>
      <p:ext uri="{BB962C8B-B14F-4D97-AF65-F5344CB8AC3E}">
        <p14:creationId xmlns:p14="http://schemas.microsoft.com/office/powerpoint/2010/main" val="2560439658"/>
      </p:ext>
    </p:extLst>
  </p:cSld>
  <p:clrMapOvr>
    <a:masterClrMapping/>
  </p:clrMapOvr>
</p:sld>
</file>

<file path=ppt/theme/theme1.xml><?xml version="1.0" encoding="utf-8"?>
<a:theme xmlns:a="http://schemas.openxmlformats.org/drawingml/2006/main" name="Health and Safety">
  <a:themeElements>
    <a:clrScheme name="Simple Light">
      <a:dk1>
        <a:srgbClr val="000000"/>
      </a:dk1>
      <a:lt1>
        <a:srgbClr val="FFFFFF"/>
      </a:lt1>
      <a:dk2>
        <a:srgbClr val="595959"/>
      </a:dk2>
      <a:lt2>
        <a:srgbClr val="EEEEEE"/>
      </a:lt2>
      <a:accent1>
        <a:srgbClr val="98BDF4"/>
      </a:accent1>
      <a:accent2>
        <a:srgbClr val="212121"/>
      </a:accent2>
      <a:accent3>
        <a:srgbClr val="7292C2"/>
      </a:accent3>
      <a:accent4>
        <a:srgbClr val="3D5475"/>
      </a:accent4>
      <a:accent5>
        <a:srgbClr val="D9D9D9"/>
      </a:accent5>
      <a:accent6>
        <a:srgbClr val="EFEFE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TotalTime>
  <Words>1278</Words>
  <Application>Microsoft Office PowerPoint</Application>
  <PresentationFormat>On-screen Show (16:9)</PresentationFormat>
  <Paragraphs>171</Paragraphs>
  <Slides>21</Slides>
  <Notes>17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arial</vt:lpstr>
      <vt:lpstr>Nunito Sans ExtraBold</vt:lpstr>
      <vt:lpstr>Muli</vt:lpstr>
      <vt:lpstr>Proxima Nova Semibold</vt:lpstr>
      <vt:lpstr>Bahnschrift SemiBold</vt:lpstr>
      <vt:lpstr>Bahnschrift Light</vt:lpstr>
      <vt:lpstr>Proxima Nova</vt:lpstr>
      <vt:lpstr>Bitter</vt:lpstr>
      <vt:lpstr>Assistant ExtraLight</vt:lpstr>
      <vt:lpstr>Open Sans</vt:lpstr>
      <vt:lpstr>arial</vt:lpstr>
      <vt:lpstr>Anton</vt:lpstr>
      <vt:lpstr>Wingdings</vt:lpstr>
      <vt:lpstr>Dosis</vt:lpstr>
      <vt:lpstr>Health and Safety</vt:lpstr>
      <vt:lpstr>Slidesgo Final Pages</vt:lpstr>
      <vt:lpstr>SKIN LESIONS IMAGES FOR MELANOMA CLASSIFICATION WITH CONVOLUTIONAL NEURAL NETWORK</vt:lpstr>
      <vt:lpstr>PowerPoint Presentation</vt:lpstr>
      <vt:lpstr>INTRODUCTION</vt:lpstr>
      <vt:lpstr>PowerPoint Presentation</vt:lpstr>
      <vt:lpstr>Type de cancers étudié</vt:lpstr>
      <vt:lpstr>PROBLEMATIQUE ET OBJECTIF</vt:lpstr>
      <vt:lpstr>Problématique</vt:lpstr>
      <vt:lpstr>DESCRIPTION DE DATA </vt:lpstr>
      <vt:lpstr>Archive de data</vt:lpstr>
      <vt:lpstr>Schéma de méthode de résolution</vt:lpstr>
      <vt:lpstr>MODELE DenseNet201 </vt:lpstr>
      <vt:lpstr>L’architecture de DenseNet201</vt:lpstr>
      <vt:lpstr>Le modèle utilisé</vt:lpstr>
      <vt:lpstr> Résultats</vt:lpstr>
      <vt:lpstr>MODELE VGG16 </vt:lpstr>
      <vt:lpstr>L’architecture de VGG16</vt:lpstr>
      <vt:lpstr>Le modèle utilisé</vt:lpstr>
      <vt:lpstr> Résultats</vt:lpstr>
      <vt:lpstr>Comparaison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LESIONS IMAGES FOR MELANOMA CLASSIFICATION WITH CONVOLUTIONAL NEURAL NETWORK</dc:title>
  <dc:creator>youness bouhribat</dc:creator>
  <cp:lastModifiedBy>youness bouhribat</cp:lastModifiedBy>
  <cp:revision>63</cp:revision>
  <dcterms:modified xsi:type="dcterms:W3CDTF">2020-12-30T12:43:19Z</dcterms:modified>
</cp:coreProperties>
</file>