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58" r:id="rId5"/>
    <p:sldId id="262" r:id="rId6"/>
    <p:sldId id="266" r:id="rId7"/>
    <p:sldId id="263" r:id="rId8"/>
    <p:sldId id="264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68" r:id="rId20"/>
    <p:sldId id="265" r:id="rId21"/>
    <p:sldId id="267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714D-7E63-48DE-ABA9-505FA9EBE72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5CEC4-36EE-400C-B1CB-27EA9A90C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99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0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5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7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2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</a:t>
            </a:r>
            <a:r>
              <a:rPr lang="en-US" baseline="0" dirty="0"/>
              <a:t> socket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6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8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41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5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92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46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6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6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4C6B-E448-42EA-9D63-082D12F30F62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 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MMLAB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6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6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int</a:t>
            </a:r>
            <a:r>
              <a:rPr kumimoji="1" lang="en-US" altLang="zh-TW" dirty="0"/>
              <a:t> connect(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sd</a:t>
            </a:r>
            <a:r>
              <a:rPr kumimoji="1" lang="en-US" altLang="zh-TW" dirty="0"/>
              <a:t> , struct </a:t>
            </a:r>
            <a:r>
              <a:rPr kumimoji="1" lang="en-US" altLang="zh-TW" dirty="0" err="1"/>
              <a:t>sockaddr</a:t>
            </a:r>
            <a:r>
              <a:rPr kumimoji="1" lang="en-US" altLang="zh-TW" dirty="0"/>
              <a:t> *server,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addr_len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en-US" altLang="zh-TW" dirty="0" err="1"/>
              <a:t>sd</a:t>
            </a:r>
            <a:r>
              <a:rPr kumimoji="1" lang="en-US" altLang="zh-TW" dirty="0"/>
              <a:t> : socket</a:t>
            </a:r>
            <a:r>
              <a:rPr kumimoji="1" lang="zh-TW" altLang="en-US" dirty="0"/>
              <a:t>的描述符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server :</a:t>
            </a:r>
            <a:r>
              <a:rPr lang="zh-TW" altLang="en-US" dirty="0"/>
              <a:t>負責提供關於這個</a:t>
            </a:r>
            <a:r>
              <a:rPr lang="en-US" altLang="zh-TW" dirty="0"/>
              <a:t>socket</a:t>
            </a:r>
            <a:r>
              <a:rPr lang="zh-TW" altLang="en-US" dirty="0"/>
              <a:t>的所有信息</a:t>
            </a:r>
            <a:endParaRPr lang="en-US" altLang="zh-TW" dirty="0"/>
          </a:p>
          <a:p>
            <a:pPr lvl="1"/>
            <a:r>
              <a:rPr kumimoji="1" lang="en-US" altLang="zh-TW" dirty="0"/>
              <a:t>Ex : </a:t>
            </a:r>
          </a:p>
          <a:p>
            <a:pPr marL="457200" lvl="1" indent="0">
              <a:buNone/>
            </a:pPr>
            <a:r>
              <a:rPr kumimoji="1" lang="en-US" altLang="zh-TW" dirty="0"/>
              <a:t>struct </a:t>
            </a:r>
            <a:r>
              <a:rPr kumimoji="1" lang="en-US" altLang="zh-TW" dirty="0" err="1"/>
              <a:t>sockaddr_in</a:t>
            </a:r>
            <a:r>
              <a:rPr kumimoji="1" lang="en-US" altLang="zh-TW" dirty="0"/>
              <a:t> info;</a:t>
            </a:r>
          </a:p>
          <a:p>
            <a:pPr marL="457200" lvl="1" indent="0">
              <a:buNone/>
            </a:pPr>
            <a:r>
              <a:rPr kumimoji="1" lang="en-US" altLang="zh-TW" dirty="0" err="1"/>
              <a:t>bzero</a:t>
            </a:r>
            <a:r>
              <a:rPr kumimoji="1" lang="en-US" altLang="zh-TW" dirty="0"/>
              <a:t>(&amp;</a:t>
            </a:r>
            <a:r>
              <a:rPr kumimoji="1" lang="en-US" altLang="zh-TW" dirty="0" err="1"/>
              <a:t>info,sizeof</a:t>
            </a:r>
            <a:r>
              <a:rPr kumimoji="1" lang="en-US" altLang="zh-TW" dirty="0"/>
              <a:t>(info));//</a:t>
            </a:r>
            <a:r>
              <a:rPr kumimoji="1" lang="zh-TW" altLang="en-US" dirty="0"/>
              <a:t>初始化</a:t>
            </a: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 err="1"/>
              <a:t>info.sin_family</a:t>
            </a:r>
            <a:r>
              <a:rPr kumimoji="1" lang="en-US" altLang="zh-TW" dirty="0"/>
              <a:t> = PF_INET;//</a:t>
            </a:r>
            <a:r>
              <a:rPr kumimoji="1" lang="en-US" altLang="zh-TW" dirty="0" err="1"/>
              <a:t>sockaddr_in</a:t>
            </a:r>
            <a:r>
              <a:rPr kumimoji="1" lang="zh-TW" altLang="en-US" dirty="0"/>
              <a:t>為</a:t>
            </a:r>
            <a:r>
              <a:rPr kumimoji="1" lang="en-US" altLang="zh-TW" dirty="0"/>
              <a:t>Ipv4</a:t>
            </a:r>
            <a:r>
              <a:rPr kumimoji="1" lang="zh-TW" altLang="en-US" dirty="0"/>
              <a:t>結構</a:t>
            </a:r>
          </a:p>
          <a:p>
            <a:pPr marL="457200" lvl="1" indent="0">
              <a:buNone/>
            </a:pPr>
            <a:r>
              <a:rPr kumimoji="1" lang="en-US" altLang="zh-TW" dirty="0" err="1"/>
              <a:t>info.sin_addr.s_addr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inet_addr</a:t>
            </a:r>
            <a:r>
              <a:rPr kumimoji="1" lang="en-US" altLang="zh-TW" dirty="0"/>
              <a:t>("123.123.13.12");//IP address</a:t>
            </a:r>
          </a:p>
          <a:p>
            <a:pPr marL="457200" lvl="1" indent="0">
              <a:buNone/>
            </a:pPr>
            <a:r>
              <a:rPr kumimoji="1" lang="en-US" altLang="zh-TW" dirty="0" err="1"/>
              <a:t>info.sin_port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htons</a:t>
            </a:r>
            <a:r>
              <a:rPr kumimoji="1" lang="en-US" altLang="zh-TW" dirty="0"/>
              <a:t>(8080);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19440B1C-61E7-43F9-A0EA-3EA98C24F1DB}"/>
              </a:ext>
            </a:extLst>
          </p:cNvPr>
          <p:cNvSpPr txBox="1">
            <a:spLocks/>
          </p:cNvSpPr>
          <p:nvPr/>
        </p:nvSpPr>
        <p:spPr>
          <a:xfrm>
            <a:off x="2284828" y="28220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u"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="" xmlns:a16="http://schemas.microsoft.com/office/drawing/2014/main" id="{15AE904C-3858-4AC3-98F4-7CBF0639E563}"/>
              </a:ext>
            </a:extLst>
          </p:cNvPr>
          <p:cNvSpPr txBox="1">
            <a:spLocks/>
          </p:cNvSpPr>
          <p:nvPr/>
        </p:nvSpPr>
        <p:spPr>
          <a:xfrm>
            <a:off x="838200" y="5486401"/>
            <a:ext cx="10515600" cy="366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 err="1"/>
              <a:t>addr_len</a:t>
            </a:r>
            <a:r>
              <a:rPr kumimoji="1" lang="en-US" altLang="zh-TW" dirty="0"/>
              <a:t> : </a:t>
            </a:r>
            <a:r>
              <a:rPr lang="en-US" altLang="zh-TW" dirty="0"/>
              <a:t>*server</a:t>
            </a:r>
            <a:r>
              <a:rPr lang="zh-TW" altLang="en-US" dirty="0"/>
              <a:t>的大小</a:t>
            </a:r>
            <a:endParaRPr lang="en-US" altLang="zh-TW" dirty="0"/>
          </a:p>
          <a:p>
            <a:r>
              <a:rPr kumimoji="1" lang="zh-TW" altLang="en-US" dirty="0"/>
              <a:t>成功了就回傳</a:t>
            </a:r>
            <a:r>
              <a:rPr kumimoji="1" lang="en-US" altLang="zh-TW" dirty="0"/>
              <a:t>0</a:t>
            </a:r>
            <a:r>
              <a:rPr kumimoji="1" lang="zh-TW" altLang="en-US" dirty="0"/>
              <a:t>，不然就回傳</a:t>
            </a:r>
            <a:r>
              <a:rPr kumimoji="1" lang="en-US" altLang="zh-TW" dirty="0"/>
              <a:t>-1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46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6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ssize_t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recv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sockfd</a:t>
            </a:r>
            <a:r>
              <a:rPr kumimoji="1" lang="en-US" altLang="zh-TW" dirty="0"/>
              <a:t>, void *</a:t>
            </a:r>
            <a:r>
              <a:rPr kumimoji="1" lang="en-US" altLang="zh-TW" dirty="0" err="1"/>
              <a:t>buf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size_t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len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flags);</a:t>
            </a:r>
          </a:p>
          <a:p>
            <a:pPr marL="0" indent="0">
              <a:buNone/>
            </a:pPr>
            <a:endParaRPr kumimoji="1" lang="en-US" altLang="zh-TW" dirty="0"/>
          </a:p>
          <a:p>
            <a:pPr lvl="1"/>
            <a:r>
              <a:rPr lang="en-US" altLang="zh-TW" dirty="0" err="1"/>
              <a:t>Sockfd</a:t>
            </a:r>
            <a:r>
              <a:rPr lang="en-US" altLang="zh-TW" b="1" dirty="0"/>
              <a:t> </a:t>
            </a:r>
            <a:r>
              <a:rPr kumimoji="1" lang="en-US" altLang="zh-TW" dirty="0"/>
              <a:t>: socket</a:t>
            </a:r>
            <a:r>
              <a:rPr kumimoji="1" lang="zh-TW" altLang="en-US" dirty="0"/>
              <a:t>的描述符</a:t>
            </a:r>
            <a:endParaRPr kumimoji="1" lang="en-US" altLang="zh-TW" dirty="0"/>
          </a:p>
          <a:p>
            <a:pPr lvl="1"/>
            <a:r>
              <a:rPr lang="en-US" altLang="zh-TW" dirty="0" err="1"/>
              <a:t>buf</a:t>
            </a:r>
            <a:r>
              <a:rPr kumimoji="1" lang="en-US" altLang="zh-TW" dirty="0"/>
              <a:t>  : </a:t>
            </a:r>
            <a:r>
              <a:rPr lang="zh-TW" altLang="en-US" dirty="0"/>
              <a:t>讓</a:t>
            </a:r>
            <a:r>
              <a:rPr lang="en-US" altLang="zh-TW" dirty="0"/>
              <a:t>Socket</a:t>
            </a:r>
            <a:r>
              <a:rPr lang="zh-TW" altLang="en-US" dirty="0"/>
              <a:t>能把接收到的資料塞進裡頭</a:t>
            </a:r>
            <a:endParaRPr lang="en-US" altLang="zh-TW" dirty="0"/>
          </a:p>
          <a:p>
            <a:pPr lvl="1"/>
            <a:r>
              <a:rPr kumimoji="1" lang="en-US" altLang="zh-TW" dirty="0"/>
              <a:t>Len : </a:t>
            </a:r>
            <a:r>
              <a:rPr lang="en-US" altLang="zh-TW" dirty="0" err="1"/>
              <a:t>buf</a:t>
            </a:r>
            <a:r>
              <a:rPr lang="zh-TW" altLang="en-US" dirty="0"/>
              <a:t>的大小</a:t>
            </a:r>
            <a:endParaRPr lang="en-US" altLang="zh-TW" dirty="0"/>
          </a:p>
          <a:p>
            <a:pPr lvl="1"/>
            <a:r>
              <a:rPr kumimoji="1" lang="en-US" altLang="zh-TW" dirty="0"/>
              <a:t>Flags :</a:t>
            </a:r>
            <a:r>
              <a:rPr lang="zh-TW" altLang="en-US" dirty="0"/>
              <a:t>接收的相關</a:t>
            </a:r>
            <a:r>
              <a:rPr lang="zh-TW" altLang="en-US" dirty="0" smtClean="0"/>
              <a:t>細節</a:t>
            </a:r>
            <a:r>
              <a:rPr lang="en-US" altLang="zh-TW" dirty="0" smtClean="0"/>
              <a:t>, </a:t>
            </a:r>
            <a:r>
              <a:rPr lang="en-US" altLang="zh-TW" dirty="0"/>
              <a:t>Ex : blocking/nonblocking</a:t>
            </a:r>
            <a:r>
              <a:rPr lang="zh-TW" altLang="en-US" dirty="0"/>
              <a:t>與超額接收等等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19440B1C-61E7-43F9-A0EA-3EA98C24F1DB}"/>
              </a:ext>
            </a:extLst>
          </p:cNvPr>
          <p:cNvSpPr txBox="1">
            <a:spLocks/>
          </p:cNvSpPr>
          <p:nvPr/>
        </p:nvSpPr>
        <p:spPr>
          <a:xfrm>
            <a:off x="2284828" y="28220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u"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="" xmlns:a16="http://schemas.microsoft.com/office/drawing/2014/main" id="{15AE904C-3858-4AC3-98F4-7CBF0639E563}"/>
              </a:ext>
            </a:extLst>
          </p:cNvPr>
          <p:cNvSpPr txBox="1">
            <a:spLocks/>
          </p:cNvSpPr>
          <p:nvPr/>
        </p:nvSpPr>
        <p:spPr>
          <a:xfrm>
            <a:off x="838200" y="5486401"/>
            <a:ext cx="10515600" cy="366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99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dirty="0"/>
          </a:p>
          <a:p>
            <a:pPr lvl="1"/>
            <a:r>
              <a:rPr lang="en-US" altLang="zh-TW" dirty="0"/>
              <a:t>Return Value </a:t>
            </a:r>
            <a:r>
              <a:rPr kumimoji="1" lang="en-US" altLang="zh-TW" dirty="0"/>
              <a:t>:</a:t>
            </a:r>
            <a:r>
              <a:rPr kumimoji="1" lang="zh-TW" altLang="en-US" dirty="0"/>
              <a:t>回傳接收到了多少個位元組，若在接收時發生的錯誤則會傳回</a:t>
            </a:r>
            <a:r>
              <a:rPr kumimoji="1" lang="en-US" altLang="zh-TW" dirty="0"/>
              <a:t>-1</a:t>
            </a:r>
          </a:p>
          <a:p>
            <a:pPr lvl="1"/>
            <a:r>
              <a:rPr lang="zh-TW" altLang="en-US" dirty="0"/>
              <a:t>回傳</a:t>
            </a:r>
            <a:r>
              <a:rPr lang="en-US" altLang="zh-TW" b="1" dirty="0"/>
              <a:t>0</a:t>
            </a:r>
            <a:r>
              <a:rPr kumimoji="1" lang="en-US" altLang="zh-TW" b="1" dirty="0"/>
              <a:t> : </a:t>
            </a:r>
          </a:p>
          <a:p>
            <a:pPr lvl="2"/>
            <a:r>
              <a:rPr lang="zh-TW" altLang="en-US" sz="2400" dirty="0"/>
              <a:t> </a:t>
            </a:r>
            <a:r>
              <a:rPr lang="en-US" altLang="zh-TW" sz="2400" dirty="0"/>
              <a:t>0 bytes</a:t>
            </a:r>
          </a:p>
          <a:p>
            <a:pPr lvl="2"/>
            <a:r>
              <a:rPr lang="zh-TW" altLang="en-US" sz="2400" dirty="0"/>
              <a:t>兩方</a:t>
            </a:r>
            <a:r>
              <a:rPr lang="en-US" altLang="zh-TW" sz="2400" dirty="0"/>
              <a:t>Socket</a:t>
            </a:r>
            <a:r>
              <a:rPr lang="zh-TW" altLang="en-US" sz="2400" dirty="0"/>
              <a:t>設定的</a:t>
            </a:r>
            <a:r>
              <a:rPr lang="en-US" altLang="zh-TW" sz="2400" dirty="0"/>
              <a:t>domain</a:t>
            </a:r>
            <a:r>
              <a:rPr lang="zh-TW" altLang="en-US" sz="2400" dirty="0"/>
              <a:t>不一致</a:t>
            </a:r>
          </a:p>
          <a:p>
            <a:pPr lvl="2"/>
            <a:r>
              <a:rPr lang="zh-TW" altLang="en-US" sz="2400" dirty="0"/>
              <a:t>當一方在正常情況下結束連線</a:t>
            </a:r>
            <a:endParaRPr lang="en-US" altLang="zh-TW" sz="2400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19440B1C-61E7-43F9-A0EA-3EA98C24F1DB}"/>
              </a:ext>
            </a:extLst>
          </p:cNvPr>
          <p:cNvSpPr txBox="1">
            <a:spLocks/>
          </p:cNvSpPr>
          <p:nvPr/>
        </p:nvSpPr>
        <p:spPr>
          <a:xfrm>
            <a:off x="2284828" y="28220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u"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="" xmlns:a16="http://schemas.microsoft.com/office/drawing/2014/main" id="{15AE904C-3858-4AC3-98F4-7CBF0639E563}"/>
              </a:ext>
            </a:extLst>
          </p:cNvPr>
          <p:cNvSpPr txBox="1">
            <a:spLocks/>
          </p:cNvSpPr>
          <p:nvPr/>
        </p:nvSpPr>
        <p:spPr>
          <a:xfrm>
            <a:off x="838200" y="5486401"/>
            <a:ext cx="10515600" cy="366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426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6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ssize_t</a:t>
            </a:r>
            <a:r>
              <a:rPr kumimoji="1" lang="en-US" altLang="zh-TW" dirty="0"/>
              <a:t> send(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sockfd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const</a:t>
            </a:r>
            <a:r>
              <a:rPr kumimoji="1" lang="en-US" altLang="zh-TW" dirty="0"/>
              <a:t> void *</a:t>
            </a:r>
            <a:r>
              <a:rPr kumimoji="1" lang="en-US" altLang="zh-TW" dirty="0" err="1"/>
              <a:t>buf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size_t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len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flags);</a:t>
            </a:r>
          </a:p>
          <a:p>
            <a:pPr marL="0" indent="0">
              <a:buNone/>
            </a:pPr>
            <a:endParaRPr kumimoji="1" lang="en-US" altLang="zh-TW" dirty="0"/>
          </a:p>
          <a:p>
            <a:pPr lvl="1"/>
            <a:r>
              <a:rPr lang="en-US" altLang="zh-TW" dirty="0" err="1"/>
              <a:t>Sockfd</a:t>
            </a:r>
            <a:r>
              <a:rPr lang="en-US" altLang="zh-TW" b="1" dirty="0"/>
              <a:t> </a:t>
            </a:r>
            <a:r>
              <a:rPr kumimoji="1" lang="en-US" altLang="zh-TW" dirty="0"/>
              <a:t>: socket</a:t>
            </a:r>
            <a:r>
              <a:rPr kumimoji="1" lang="zh-TW" altLang="en-US" dirty="0"/>
              <a:t>的描述符</a:t>
            </a:r>
            <a:endParaRPr kumimoji="1" lang="en-US" altLang="zh-TW" dirty="0"/>
          </a:p>
          <a:p>
            <a:pPr lvl="1"/>
            <a:r>
              <a:rPr lang="en-US" altLang="zh-TW" dirty="0" err="1"/>
              <a:t>buf</a:t>
            </a:r>
            <a:r>
              <a:rPr kumimoji="1" lang="en-US" altLang="zh-TW" dirty="0"/>
              <a:t>  : </a:t>
            </a:r>
            <a:r>
              <a:rPr lang="zh-TW" altLang="en-US" dirty="0"/>
              <a:t>讓</a:t>
            </a:r>
            <a:r>
              <a:rPr lang="en-US" altLang="zh-TW" dirty="0"/>
              <a:t>Socket</a:t>
            </a:r>
            <a:r>
              <a:rPr lang="zh-TW" altLang="en-US" dirty="0"/>
              <a:t>能把接收到的資料塞進裡頭</a:t>
            </a:r>
            <a:endParaRPr lang="en-US" altLang="zh-TW" dirty="0"/>
          </a:p>
          <a:p>
            <a:pPr lvl="1"/>
            <a:r>
              <a:rPr kumimoji="1" lang="en-US" altLang="zh-TW" dirty="0"/>
              <a:t>Len : </a:t>
            </a:r>
            <a:r>
              <a:rPr lang="en-US" altLang="zh-TW" dirty="0" err="1"/>
              <a:t>buf</a:t>
            </a:r>
            <a:r>
              <a:rPr lang="zh-TW" altLang="en-US" dirty="0"/>
              <a:t>的大小</a:t>
            </a:r>
            <a:endParaRPr lang="en-US" altLang="zh-TW" dirty="0"/>
          </a:p>
          <a:p>
            <a:pPr lvl="1"/>
            <a:r>
              <a:rPr kumimoji="1" lang="en-US" altLang="zh-TW" dirty="0"/>
              <a:t>Flags :</a:t>
            </a:r>
            <a:r>
              <a:rPr lang="zh-TW" altLang="en-US" dirty="0"/>
              <a:t>接收的相關細節</a:t>
            </a:r>
            <a:r>
              <a:rPr lang="en-US" altLang="zh-TW" dirty="0"/>
              <a:t>, Ex : blocking/nonblocking</a:t>
            </a:r>
            <a:r>
              <a:rPr lang="zh-TW" altLang="en-US" dirty="0"/>
              <a:t>與超額接收等等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19440B1C-61E7-43F9-A0EA-3EA98C24F1DB}"/>
              </a:ext>
            </a:extLst>
          </p:cNvPr>
          <p:cNvSpPr txBox="1">
            <a:spLocks/>
          </p:cNvSpPr>
          <p:nvPr/>
        </p:nvSpPr>
        <p:spPr>
          <a:xfrm>
            <a:off x="2284828" y="28220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u"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="" xmlns:a16="http://schemas.microsoft.com/office/drawing/2014/main" id="{15AE904C-3858-4AC3-98F4-7CBF0639E563}"/>
              </a:ext>
            </a:extLst>
          </p:cNvPr>
          <p:cNvSpPr txBox="1">
            <a:spLocks/>
          </p:cNvSpPr>
          <p:nvPr/>
        </p:nvSpPr>
        <p:spPr>
          <a:xfrm>
            <a:off x="838200" y="5486401"/>
            <a:ext cx="10515600" cy="366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232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dirty="0"/>
          </a:p>
          <a:p>
            <a:pPr lvl="1"/>
            <a:r>
              <a:rPr lang="en-US" altLang="zh-TW" dirty="0"/>
              <a:t>Return Value </a:t>
            </a:r>
            <a:r>
              <a:rPr kumimoji="1" lang="en-US" altLang="zh-TW" dirty="0"/>
              <a:t>:</a:t>
            </a:r>
            <a:r>
              <a:rPr kumimoji="1" lang="zh-TW" altLang="en-US" dirty="0"/>
              <a:t>回傳送出了多少個位元組，若在接收時發生的錯誤則會傳回</a:t>
            </a:r>
            <a:r>
              <a:rPr kumimoji="1" lang="en-US" altLang="zh-TW" dirty="0"/>
              <a:t>-1</a:t>
            </a:r>
          </a:p>
          <a:p>
            <a:pPr lvl="1"/>
            <a:r>
              <a:rPr lang="zh-TW" altLang="en-US" dirty="0"/>
              <a:t>回傳</a:t>
            </a:r>
            <a:r>
              <a:rPr lang="en-US" altLang="zh-TW" b="1" dirty="0"/>
              <a:t>0</a:t>
            </a:r>
            <a:r>
              <a:rPr kumimoji="1" lang="en-US" altLang="zh-TW" b="1" dirty="0"/>
              <a:t> : </a:t>
            </a:r>
          </a:p>
          <a:p>
            <a:pPr lvl="2"/>
            <a:r>
              <a:rPr lang="zh-TW" altLang="en-US" sz="2400" dirty="0"/>
              <a:t> </a:t>
            </a:r>
            <a:r>
              <a:rPr lang="en-US" altLang="zh-TW" sz="2400" dirty="0"/>
              <a:t>0 bytes</a:t>
            </a:r>
          </a:p>
          <a:p>
            <a:pPr lvl="2"/>
            <a:r>
              <a:rPr lang="zh-TW" altLang="en-US" sz="2400" dirty="0"/>
              <a:t>兩方</a:t>
            </a:r>
            <a:r>
              <a:rPr lang="en-US" altLang="zh-TW" sz="2400" dirty="0"/>
              <a:t>Socket</a:t>
            </a:r>
            <a:r>
              <a:rPr lang="zh-TW" altLang="en-US" sz="2400" dirty="0"/>
              <a:t>設定的</a:t>
            </a:r>
            <a:r>
              <a:rPr lang="en-US" altLang="zh-TW" sz="2400" dirty="0"/>
              <a:t>domain</a:t>
            </a:r>
            <a:r>
              <a:rPr lang="zh-TW" altLang="en-US" sz="2400" dirty="0"/>
              <a:t>不一致</a:t>
            </a:r>
          </a:p>
          <a:p>
            <a:pPr lvl="2"/>
            <a:r>
              <a:rPr lang="zh-TW" altLang="en-US" sz="2400" dirty="0"/>
              <a:t>當一方在正常情況下結束連線</a:t>
            </a:r>
            <a:endParaRPr lang="en-US" altLang="zh-TW" sz="2400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19440B1C-61E7-43F9-A0EA-3EA98C24F1DB}"/>
              </a:ext>
            </a:extLst>
          </p:cNvPr>
          <p:cNvSpPr txBox="1">
            <a:spLocks/>
          </p:cNvSpPr>
          <p:nvPr/>
        </p:nvSpPr>
        <p:spPr>
          <a:xfrm>
            <a:off x="2284828" y="28220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u"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="" xmlns:a16="http://schemas.microsoft.com/office/drawing/2014/main" id="{15AE904C-3858-4AC3-98F4-7CBF0639E563}"/>
              </a:ext>
            </a:extLst>
          </p:cNvPr>
          <p:cNvSpPr txBox="1">
            <a:spLocks/>
          </p:cNvSpPr>
          <p:nvPr/>
        </p:nvSpPr>
        <p:spPr>
          <a:xfrm>
            <a:off x="838200" y="5486401"/>
            <a:ext cx="10515600" cy="366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782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6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bind(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sockfd</a:t>
            </a:r>
            <a:r>
              <a:rPr lang="en-US" altLang="zh-TW" dirty="0"/>
              <a:t>, struct </a:t>
            </a:r>
            <a:r>
              <a:rPr lang="en-US" altLang="zh-TW" dirty="0" err="1"/>
              <a:t>sockaddr</a:t>
            </a:r>
            <a:r>
              <a:rPr lang="en-US" altLang="zh-TW" dirty="0"/>
              <a:t>* </a:t>
            </a:r>
            <a:r>
              <a:rPr lang="en-US" altLang="zh-TW" dirty="0" err="1"/>
              <a:t>addr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addrlen</a:t>
            </a:r>
            <a:r>
              <a:rPr lang="en-US" altLang="zh-TW" dirty="0"/>
              <a:t>);</a:t>
            </a:r>
            <a:br>
              <a:rPr lang="en-US" altLang="zh-TW" dirty="0"/>
            </a:br>
            <a:endParaRPr kumimoji="1" lang="en-US" altLang="zh-TW" dirty="0"/>
          </a:p>
          <a:p>
            <a:pPr lvl="1"/>
            <a:r>
              <a:rPr lang="en-US" altLang="zh-TW" dirty="0" err="1"/>
              <a:t>Sockfd</a:t>
            </a:r>
            <a:r>
              <a:rPr lang="en-US" altLang="zh-TW" b="1" dirty="0"/>
              <a:t> </a:t>
            </a:r>
            <a:r>
              <a:rPr kumimoji="1" lang="en-US" altLang="zh-TW" dirty="0"/>
              <a:t>: </a:t>
            </a:r>
            <a:r>
              <a:rPr lang="en-US" altLang="zh-TW" dirty="0"/>
              <a:t>socket</a:t>
            </a:r>
            <a:r>
              <a:rPr lang="zh-TW" altLang="en-US" dirty="0"/>
              <a:t>的描述符</a:t>
            </a:r>
            <a:endParaRPr lang="en-US" altLang="zh-TW" dirty="0"/>
          </a:p>
          <a:p>
            <a:pPr lvl="1"/>
            <a:r>
              <a:rPr kumimoji="1" lang="en-US" altLang="zh-TW" dirty="0" err="1"/>
              <a:t>addr</a:t>
            </a:r>
            <a:r>
              <a:rPr kumimoji="1" lang="en-US" altLang="zh-TW" dirty="0"/>
              <a:t>  : </a:t>
            </a:r>
            <a:r>
              <a:rPr lang="zh-TW" altLang="en-US" dirty="0"/>
              <a:t>與</a:t>
            </a:r>
            <a:r>
              <a:rPr lang="en-US" altLang="zh-TW" dirty="0" err="1"/>
              <a:t>connetc</a:t>
            </a:r>
            <a:r>
              <a:rPr lang="en-US" altLang="zh-TW" dirty="0"/>
              <a:t>()</a:t>
            </a:r>
            <a:r>
              <a:rPr lang="zh-TW" altLang="en-US" dirty="0"/>
              <a:t>的 </a:t>
            </a:r>
            <a:r>
              <a:rPr lang="en-US" altLang="zh-TW" dirty="0"/>
              <a:t>server </a:t>
            </a:r>
            <a:r>
              <a:rPr lang="zh-TW" altLang="en-US" dirty="0"/>
              <a:t>的設定大同小異 </a:t>
            </a:r>
            <a:r>
              <a:rPr lang="en-US" altLang="zh-TW" dirty="0"/>
              <a:t>(INADDR_ANY)</a:t>
            </a:r>
          </a:p>
          <a:p>
            <a:pPr lvl="1"/>
            <a:r>
              <a:rPr kumimoji="1" lang="en-US" altLang="zh-TW" dirty="0"/>
              <a:t>Len : </a:t>
            </a:r>
            <a:r>
              <a:rPr lang="en-US" altLang="zh-TW" dirty="0"/>
              <a:t>*</a:t>
            </a:r>
            <a:r>
              <a:rPr lang="en-US" altLang="zh-TW" dirty="0" err="1"/>
              <a:t>addr</a:t>
            </a:r>
            <a:r>
              <a:rPr lang="zh-TW" altLang="en-US" dirty="0"/>
              <a:t>的大小</a:t>
            </a:r>
            <a:endParaRPr lang="en-US" altLang="zh-TW" dirty="0"/>
          </a:p>
          <a:p>
            <a:pPr lvl="1"/>
            <a:r>
              <a:rPr kumimoji="1" lang="en-US" altLang="zh-TW" dirty="0"/>
              <a:t>Return Value : 0</a:t>
            </a:r>
            <a:r>
              <a:rPr kumimoji="1" lang="zh-TW" altLang="en-US" dirty="0"/>
              <a:t>表示綁定成功，</a:t>
            </a:r>
            <a:r>
              <a:rPr kumimoji="1" lang="en-US" altLang="zh-TW" dirty="0"/>
              <a:t>-1</a:t>
            </a:r>
            <a:r>
              <a:rPr kumimoji="1" lang="zh-TW" altLang="en-US" dirty="0"/>
              <a:t>則表失敗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="" xmlns:a16="http://schemas.microsoft.com/office/drawing/2014/main" id="{15AE904C-3858-4AC3-98F4-7CBF0639E563}"/>
              </a:ext>
            </a:extLst>
          </p:cNvPr>
          <p:cNvSpPr txBox="1">
            <a:spLocks/>
          </p:cNvSpPr>
          <p:nvPr/>
        </p:nvSpPr>
        <p:spPr>
          <a:xfrm>
            <a:off x="838200" y="5486401"/>
            <a:ext cx="10515600" cy="366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857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6"/>
          </a:xfrm>
        </p:spPr>
        <p:txBody>
          <a:bodyPr>
            <a:normAutofit/>
          </a:bodyPr>
          <a:lstStyle/>
          <a:p>
            <a:r>
              <a:rPr lang="sv-SE" altLang="zh-TW" dirty="0"/>
              <a:t>int listen(int sockfd, int backlog);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en-US" altLang="zh-TW" dirty="0"/>
          </a:p>
          <a:p>
            <a:pPr lvl="1"/>
            <a:r>
              <a:rPr lang="en-US" altLang="zh-TW" dirty="0" err="1"/>
              <a:t>Sockfd</a:t>
            </a:r>
            <a:r>
              <a:rPr lang="en-US" altLang="zh-TW" b="1" dirty="0"/>
              <a:t> </a:t>
            </a:r>
            <a:r>
              <a:rPr kumimoji="1" lang="en-US" altLang="zh-TW" dirty="0"/>
              <a:t>: </a:t>
            </a:r>
            <a:r>
              <a:rPr lang="en-US" altLang="zh-TW" dirty="0"/>
              <a:t>socket</a:t>
            </a:r>
            <a:r>
              <a:rPr lang="zh-TW" altLang="en-US" dirty="0"/>
              <a:t>的描述符</a:t>
            </a:r>
            <a:endParaRPr lang="en-US" altLang="zh-TW" dirty="0"/>
          </a:p>
          <a:p>
            <a:pPr lvl="1"/>
            <a:r>
              <a:rPr kumimoji="1" lang="en-US" altLang="zh-TW" dirty="0"/>
              <a:t>backlog  :</a:t>
            </a:r>
            <a:r>
              <a:rPr lang="zh-TW" altLang="en-US" dirty="0"/>
              <a:t>規定最多能有幾個人能連入</a:t>
            </a:r>
            <a:r>
              <a:rPr lang="en-US" altLang="zh-TW" dirty="0"/>
              <a:t>server</a:t>
            </a:r>
          </a:p>
          <a:p>
            <a:pPr lvl="1"/>
            <a:r>
              <a:rPr kumimoji="1" lang="en-US" altLang="zh-TW" dirty="0"/>
              <a:t>Return Value : 0</a:t>
            </a:r>
            <a:r>
              <a:rPr kumimoji="1" lang="zh-TW" altLang="en-US" smtClean="0"/>
              <a:t>表示成功</a:t>
            </a:r>
            <a:r>
              <a:rPr kumimoji="1" lang="zh-TW" altLang="en-US" dirty="0"/>
              <a:t>，</a:t>
            </a:r>
            <a:r>
              <a:rPr kumimoji="1" lang="en-US" altLang="zh-TW" dirty="0"/>
              <a:t>-1</a:t>
            </a:r>
            <a:r>
              <a:rPr kumimoji="1" lang="zh-TW" altLang="en-US" dirty="0"/>
              <a:t>則表失敗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="" xmlns:a16="http://schemas.microsoft.com/office/drawing/2014/main" id="{15AE904C-3858-4AC3-98F4-7CBF0639E563}"/>
              </a:ext>
            </a:extLst>
          </p:cNvPr>
          <p:cNvSpPr txBox="1">
            <a:spLocks/>
          </p:cNvSpPr>
          <p:nvPr/>
        </p:nvSpPr>
        <p:spPr>
          <a:xfrm>
            <a:off x="838200" y="5486401"/>
            <a:ext cx="10515600" cy="366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6830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6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accept(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sockfd</a:t>
            </a:r>
            <a:r>
              <a:rPr lang="en-US" altLang="zh-TW" dirty="0"/>
              <a:t>, struct </a:t>
            </a:r>
            <a:r>
              <a:rPr lang="en-US" altLang="zh-TW" dirty="0" err="1"/>
              <a:t>sockaddr</a:t>
            </a:r>
            <a:r>
              <a:rPr lang="en-US" altLang="zh-TW" dirty="0"/>
              <a:t> </a:t>
            </a:r>
            <a:r>
              <a:rPr lang="en-US" altLang="zh-TW" i="1" dirty="0" err="1"/>
              <a:t>addr</a:t>
            </a:r>
            <a:r>
              <a:rPr lang="en-US" altLang="zh-TW" i="1" dirty="0"/>
              <a:t>, </a:t>
            </a:r>
            <a:r>
              <a:rPr lang="en-US" altLang="zh-TW" i="1" dirty="0" err="1"/>
              <a:t>socklen_t</a:t>
            </a:r>
            <a:r>
              <a:rPr lang="en-US" altLang="zh-TW" i="1" dirty="0"/>
              <a:t> </a:t>
            </a:r>
            <a:r>
              <a:rPr lang="en-US" altLang="zh-TW" dirty="0" err="1"/>
              <a:t>addrlen</a:t>
            </a:r>
            <a:r>
              <a:rPr lang="en-US" altLang="zh-TW" dirty="0"/>
              <a:t>);</a:t>
            </a:r>
            <a:br>
              <a:rPr lang="en-US" altLang="zh-TW" dirty="0"/>
            </a:br>
            <a:endParaRPr kumimoji="1" lang="en-US" altLang="zh-TW" dirty="0"/>
          </a:p>
          <a:p>
            <a:pPr lvl="1"/>
            <a:r>
              <a:rPr lang="en-US" altLang="zh-TW" dirty="0" err="1"/>
              <a:t>Sockfd</a:t>
            </a:r>
            <a:r>
              <a:rPr lang="en-US" altLang="zh-TW" b="1" dirty="0"/>
              <a:t> </a:t>
            </a:r>
            <a:r>
              <a:rPr kumimoji="1" lang="en-US" altLang="zh-TW" dirty="0"/>
              <a:t>: </a:t>
            </a:r>
            <a:r>
              <a:rPr lang="en-US" altLang="zh-TW" dirty="0"/>
              <a:t>socket</a:t>
            </a:r>
            <a:r>
              <a:rPr lang="zh-TW" altLang="en-US" dirty="0"/>
              <a:t>的描述符</a:t>
            </a:r>
            <a:endParaRPr lang="en-US" altLang="zh-TW" dirty="0"/>
          </a:p>
          <a:p>
            <a:pPr lvl="1"/>
            <a:r>
              <a:rPr kumimoji="1" lang="en-US" altLang="zh-TW" dirty="0" err="1"/>
              <a:t>addr</a:t>
            </a:r>
            <a:r>
              <a:rPr kumimoji="1" lang="en-US" altLang="zh-TW" dirty="0"/>
              <a:t>  : </a:t>
            </a:r>
            <a:r>
              <a:rPr lang="zh-TW" altLang="en-US" dirty="0"/>
              <a:t>描述</a:t>
            </a:r>
            <a:r>
              <a:rPr lang="en-US" altLang="zh-TW" dirty="0"/>
              <a:t>Socket</a:t>
            </a:r>
            <a:r>
              <a:rPr lang="zh-TW" altLang="en-US" dirty="0"/>
              <a:t>資訊的結構</a:t>
            </a:r>
            <a:r>
              <a:rPr lang="en-US" altLang="zh-TW" dirty="0"/>
              <a:t>(</a:t>
            </a:r>
            <a:r>
              <a:rPr lang="zh-TW" altLang="en-US" dirty="0"/>
              <a:t>空</a:t>
            </a:r>
            <a:r>
              <a:rPr lang="en-US" altLang="zh-TW" dirty="0"/>
              <a:t>)</a:t>
            </a:r>
          </a:p>
          <a:p>
            <a:pPr lvl="1"/>
            <a:r>
              <a:rPr kumimoji="1" lang="en-US" altLang="zh-TW" dirty="0" err="1"/>
              <a:t>addrlen</a:t>
            </a:r>
            <a:r>
              <a:rPr kumimoji="1" lang="en-US" altLang="zh-TW" dirty="0"/>
              <a:t>: </a:t>
            </a:r>
            <a:r>
              <a:rPr lang="en-US" altLang="zh-TW" dirty="0" err="1"/>
              <a:t>addr</a:t>
            </a:r>
            <a:r>
              <a:rPr lang="zh-TW" altLang="en-US" dirty="0"/>
              <a:t>的大小</a:t>
            </a:r>
            <a:endParaRPr lang="en-US" altLang="zh-TW" dirty="0"/>
          </a:p>
          <a:p>
            <a:pPr lvl="1"/>
            <a:r>
              <a:rPr lang="en-US" altLang="zh-TW" dirty="0"/>
              <a:t>Return value :</a:t>
            </a:r>
            <a:r>
              <a:rPr lang="zh-TW" altLang="en-US" dirty="0"/>
              <a:t>一個新的</a:t>
            </a:r>
            <a:r>
              <a:rPr lang="en-US" altLang="zh-TW" dirty="0"/>
              <a:t>Socket</a:t>
            </a:r>
            <a:r>
              <a:rPr lang="zh-TW" altLang="en-US" dirty="0"/>
              <a:t>描述符，如果失敗則傳回</a:t>
            </a:r>
            <a:r>
              <a:rPr lang="en-US" altLang="zh-TW" dirty="0"/>
              <a:t>-1(INVALID_SOCKET)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="" xmlns:a16="http://schemas.microsoft.com/office/drawing/2014/main" id="{15AE904C-3858-4AC3-98F4-7CBF0639E563}"/>
              </a:ext>
            </a:extLst>
          </p:cNvPr>
          <p:cNvSpPr txBox="1">
            <a:spLocks/>
          </p:cNvSpPr>
          <p:nvPr/>
        </p:nvSpPr>
        <p:spPr>
          <a:xfrm>
            <a:off x="838200" y="5486401"/>
            <a:ext cx="10515600" cy="366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089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" y="0"/>
            <a:ext cx="7041823" cy="6839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54" y="0"/>
            <a:ext cx="5951043" cy="683996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2337" y="1932495"/>
            <a:ext cx="3406983" cy="24509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22337" y="3299381"/>
            <a:ext cx="4000871" cy="28085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22337" y="3851375"/>
            <a:ext cx="3529531" cy="8506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16817" y="5194399"/>
            <a:ext cx="3271101" cy="21658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7391" y="5740923"/>
            <a:ext cx="3751868" cy="1791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438714" y="1932495"/>
            <a:ext cx="3214746" cy="24509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96844" y="4215358"/>
            <a:ext cx="5607172" cy="31893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413078" y="4865793"/>
            <a:ext cx="3240382" cy="32860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449710" y="5678315"/>
            <a:ext cx="2232377" cy="15687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487918" y="2281287"/>
            <a:ext cx="0" cy="8861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29320" y="3649749"/>
            <a:ext cx="0" cy="2016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90281" y="2177592"/>
            <a:ext cx="2573224" cy="20419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449710" y="2281287"/>
            <a:ext cx="0" cy="18099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3520911" y="4909299"/>
            <a:ext cx="2899426" cy="2851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496844" y="4624075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5" idx="1"/>
          </p:cNvCxnSpPr>
          <p:nvPr/>
        </p:nvCxnSpPr>
        <p:spPr>
          <a:xfrm>
            <a:off x="3961697" y="5743786"/>
            <a:ext cx="2488013" cy="1296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368716" y="5455096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88425" y="1747523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socket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574124" y="2715861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bind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785938" y="4126914"/>
            <a:ext cx="240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Listen &amp; accept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751868" y="498022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read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939205" y="5683893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write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7198" y="1690688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socket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360412" y="3632996"/>
            <a:ext cx="1351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connect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694548" y="4666761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write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674367" y="5458367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read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3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TCP demo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</a:t>
            </a:r>
            <a:r>
              <a:rPr kumimoji="1" lang="en-US" altLang="zh-TW" dirty="0" err="1"/>
              <a:t>server.c</a:t>
            </a:r>
            <a:r>
              <a:rPr kumimoji="1" lang="en-US" altLang="zh-TW" dirty="0"/>
              <a:t> 5566</a:t>
            </a:r>
          </a:p>
          <a:p>
            <a:endParaRPr kumimoji="1" lang="zh-TW" altLang="en-US" dirty="0"/>
          </a:p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client 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/>
              <a:t>./</a:t>
            </a:r>
            <a:r>
              <a:rPr kumimoji="1" lang="en-US" altLang="zh-TW" dirty="0" err="1"/>
              <a:t>client.c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localhost</a:t>
            </a:r>
            <a:r>
              <a:rPr kumimoji="1" lang="en-US" altLang="zh-TW" dirty="0"/>
              <a:t> 5566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854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Linux OS in a computer(</a:t>
            </a:r>
            <a:r>
              <a:rPr lang="en-US" altLang="zh-TW" dirty="0" err="1"/>
              <a:t>VirtualBox</a:t>
            </a:r>
            <a:r>
              <a:rPr lang="en-US" altLang="zh-TW" dirty="0"/>
              <a:t> or </a:t>
            </a:r>
            <a:r>
              <a:rPr lang="en-US" altLang="zh-TW" dirty="0" err="1"/>
              <a:t>Vmware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Ubuntu Server or Ubuntu Desktop is fine.</a:t>
            </a:r>
          </a:p>
          <a:p>
            <a:r>
              <a:rPr lang="en-US" altLang="zh-TW" dirty="0"/>
              <a:t>Using </a:t>
            </a:r>
            <a:r>
              <a:rPr lang="en-US" altLang="zh-TW" dirty="0" err="1"/>
              <a:t>winsock</a:t>
            </a:r>
            <a:r>
              <a:rPr lang="en-US" altLang="zh-TW" dirty="0"/>
              <a:t> for Windows Platform.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9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User Datagram Protocol</a:t>
            </a:r>
          </a:p>
          <a:p>
            <a:r>
              <a:rPr kumimoji="1" lang="en-US" altLang="zh-TW" dirty="0"/>
              <a:t>Unreliable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more</a:t>
            </a:r>
            <a:r>
              <a:rPr kumimoji="1" lang="zh-TW" altLang="en-US" dirty="0"/>
              <a:t> </a:t>
            </a:r>
            <a:r>
              <a:rPr kumimoji="1" lang="en-US" altLang="zh-TW" dirty="0"/>
              <a:t>fast</a:t>
            </a:r>
          </a:p>
          <a:p>
            <a:r>
              <a:rPr lang="en-US" dirty="0"/>
              <a:t>no guarantee of transferring data bits or packets in an arranged manner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49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/>
              <a:t>Flow (connectionless)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http://pic.pimg.tw/kezeodsnx/4a83b8bcbf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136" y="1689729"/>
            <a:ext cx="5285727" cy="462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7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UDP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udp</a:t>
            </a:r>
            <a:r>
              <a:rPr kumimoji="1" lang="en-US" altLang="zh-TW" dirty="0"/>
              <a:t>/echo/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./server</a:t>
            </a:r>
            <a:endParaRPr kumimoji="1" lang="zh-TW" altLang="en-US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udp</a:t>
            </a:r>
            <a:r>
              <a:rPr kumimoji="1" lang="en-US" altLang="zh-TW" dirty="0"/>
              <a:t>/echo/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client </a:t>
            </a:r>
            <a:r>
              <a:rPr kumimoji="1" lang="en-US" altLang="zh-TW" dirty="0" err="1"/>
              <a:t>client.c</a:t>
            </a:r>
            <a:endParaRPr kumimoji="1" lang="en-US" altLang="zh-TW" dirty="0"/>
          </a:p>
          <a:p>
            <a:r>
              <a:rPr kumimoji="1" lang="en-US" altLang="zh-TW" dirty="0"/>
              <a:t>./client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93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 File Transfer: TFTP(1/6)</a:t>
            </a:r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51" y="2548387"/>
            <a:ext cx="5157097" cy="22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 File Transfer: TFTP(2/6)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16" y="301778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7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 File Transfer: TFTP(3/6)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16" y="3049558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4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 File Transfer: TFTP(4/6)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16" y="3026862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6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 File Transfer: TFTP(5/6)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16" y="2701480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7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UDP File Transfer: TFTP(6/6)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16" y="2941657"/>
            <a:ext cx="5225567" cy="2304000"/>
          </a:xfrm>
          <a:prstGeom prst="rect">
            <a:avLst/>
          </a:prstGeom>
        </p:spPr>
      </p:pic>
      <p:sp>
        <p:nvSpPr>
          <p:cNvPr id="5" name="內容版面配置區 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6000" dirty="0"/>
              <a:t>回</a:t>
            </a:r>
            <a:r>
              <a:rPr kumimoji="1" lang="en-US" altLang="zh-TW" sz="6000" dirty="0"/>
              <a:t>ACK</a:t>
            </a:r>
            <a:endParaRPr kumimoji="1"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32826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輸入為以下形式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執行檔需有</a:t>
            </a:r>
            <a:r>
              <a:rPr lang="en-US" altLang="zh-TW" dirty="0"/>
              <a:t>5</a:t>
            </a:r>
            <a:r>
              <a:rPr lang="zh-TW" altLang="en-US" dirty="0"/>
              <a:t>個參數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依序為</a:t>
            </a:r>
            <a:r>
              <a:rPr lang="en-US" altLang="zh-TW" dirty="0" err="1"/>
              <a:t>tcp</a:t>
            </a:r>
            <a:r>
              <a:rPr lang="zh-TW" altLang="en-US" dirty="0"/>
              <a:t>或</a:t>
            </a:r>
            <a:r>
              <a:rPr lang="en-US" altLang="zh-TW" dirty="0" err="1"/>
              <a:t>udp</a:t>
            </a:r>
            <a:r>
              <a:rPr lang="en-US" altLang="zh-TW" dirty="0"/>
              <a:t>, </a:t>
            </a:r>
            <a:r>
              <a:rPr lang="zh-TW" altLang="en-US" dirty="0"/>
              <a:t>傳送端或接收端</a:t>
            </a:r>
            <a:r>
              <a:rPr lang="en-US" altLang="zh-TW" dirty="0"/>
              <a:t>, port, host, </a:t>
            </a:r>
            <a:r>
              <a:rPr lang="zh-TW" altLang="en-US" dirty="0"/>
              <a:t>傳送檔案路徑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 ./lab1_file_transfer </a:t>
            </a:r>
            <a:r>
              <a:rPr lang="en-US" altLang="zh-TW" dirty="0" err="1"/>
              <a:t>tcp</a:t>
            </a:r>
            <a:r>
              <a:rPr lang="en-US" altLang="zh-TW" dirty="0"/>
              <a:t> send &lt;</a:t>
            </a:r>
            <a:r>
              <a:rPr lang="en-US" altLang="zh-TW" dirty="0" err="1"/>
              <a:t>ip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&lt;port&gt; </a:t>
            </a:r>
            <a:r>
              <a:rPr lang="en-US" altLang="zh-TW" dirty="0" err="1"/>
              <a:t>test_input.txt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tcp</a:t>
            </a:r>
            <a:r>
              <a:rPr lang="en-US" altLang="zh-TW" dirty="0"/>
              <a:t> </a:t>
            </a:r>
            <a:r>
              <a:rPr lang="en-US" altLang="zh-TW" dirty="0" err="1"/>
              <a:t>recv</a:t>
            </a:r>
            <a:r>
              <a:rPr lang="en-US" altLang="zh-TW" dirty="0"/>
              <a:t> &lt;</a:t>
            </a:r>
            <a:r>
              <a:rPr lang="en-US" altLang="zh-TW" dirty="0" err="1"/>
              <a:t>ip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&lt;port&gt;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$./lab1_file_transfer </a:t>
            </a:r>
            <a:r>
              <a:rPr lang="en-US" altLang="zh-TW" dirty="0" err="1"/>
              <a:t>udp</a:t>
            </a:r>
            <a:r>
              <a:rPr lang="en-US" altLang="zh-TW" dirty="0"/>
              <a:t> send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 test_input.txt</a:t>
            </a:r>
          </a:p>
          <a:p>
            <a:pPr marL="0" indent="0">
              <a:buNone/>
            </a:pPr>
            <a:r>
              <a:rPr lang="en-US" altLang="zh-TW"/>
              <a:t>$./lab1_file_transfer </a:t>
            </a:r>
            <a:r>
              <a:rPr lang="en-US" altLang="zh-TW" dirty="0" err="1"/>
              <a:t>udp</a:t>
            </a:r>
            <a:r>
              <a:rPr lang="en-US" altLang="zh-TW" dirty="0"/>
              <a:t> </a:t>
            </a:r>
            <a:r>
              <a:rPr lang="en-US" altLang="zh-TW" dirty="0" err="1"/>
              <a:t>recv</a:t>
            </a:r>
            <a:r>
              <a:rPr lang="en-US" altLang="zh-TW" dirty="0"/>
              <a:t>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</a:t>
            </a:r>
          </a:p>
        </p:txBody>
      </p:sp>
    </p:spTree>
    <p:extLst>
      <p:ext uri="{BB962C8B-B14F-4D97-AF65-F5344CB8AC3E}">
        <p14:creationId xmlns:p14="http://schemas.microsoft.com/office/powerpoint/2010/main" val="285399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44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報告內容包含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傳送</a:t>
            </a:r>
            <a:r>
              <a:rPr lang="en-US" altLang="zh-TW" dirty="0"/>
              <a:t>Log, </a:t>
            </a:r>
            <a:r>
              <a:rPr lang="zh-TW" altLang="en-US" dirty="0"/>
              <a:t>每</a:t>
            </a:r>
            <a:r>
              <a:rPr lang="en-US" altLang="zh-TW" dirty="0"/>
              <a:t>5%</a:t>
            </a:r>
            <a:r>
              <a:rPr lang="zh-TW" altLang="en-US" dirty="0"/>
              <a:t>記錄一筆，需要紀錄傳送進度和時間</a:t>
            </a:r>
            <a:endParaRPr lang="en-US" altLang="zh-TW" dirty="0"/>
          </a:p>
          <a:p>
            <a:r>
              <a:rPr lang="en-US" altLang="zh-TW" dirty="0"/>
              <a:t>UDP</a:t>
            </a:r>
            <a:r>
              <a:rPr lang="zh-TW" altLang="en-US" dirty="0"/>
              <a:t>版本的</a:t>
            </a:r>
            <a:r>
              <a:rPr lang="en-US" altLang="zh-TW" dirty="0"/>
              <a:t>Packet Loss Rate</a:t>
            </a:r>
          </a:p>
          <a:p>
            <a:r>
              <a:rPr lang="zh-TW" altLang="en-US" dirty="0"/>
              <a:t>簡述</a:t>
            </a:r>
            <a:r>
              <a:rPr lang="en-US" altLang="zh-TW" dirty="0"/>
              <a:t>UDP</a:t>
            </a:r>
            <a:r>
              <a:rPr lang="zh-TW" altLang="en-US" dirty="0"/>
              <a:t>和</a:t>
            </a:r>
            <a:r>
              <a:rPr lang="en-US" altLang="zh-TW" dirty="0"/>
              <a:t>TCP</a:t>
            </a:r>
            <a:r>
              <a:rPr lang="zh-TW" altLang="en-US" dirty="0"/>
              <a:t>的差異在</a:t>
            </a:r>
            <a:r>
              <a:rPr lang="en-US" altLang="zh-TW" dirty="0"/>
              <a:t>200</a:t>
            </a:r>
            <a:r>
              <a:rPr lang="zh-TW" altLang="en-US" dirty="0"/>
              <a:t>字以內</a:t>
            </a:r>
            <a:endParaRPr lang="en-US" altLang="zh-TW" dirty="0"/>
          </a:p>
          <a:p>
            <a:r>
              <a:rPr lang="en-US" altLang="zh-TW" dirty="0"/>
              <a:t>200</a:t>
            </a:r>
            <a:r>
              <a:rPr lang="zh-TW" altLang="en-US" dirty="0"/>
              <a:t>字的心得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374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r>
              <a:rPr lang="zh-TW" altLang="en-US" dirty="0"/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1-to-1 UDP</a:t>
            </a:r>
            <a:r>
              <a:rPr lang="zh-TW" altLang="en-US" dirty="0"/>
              <a:t>和</a:t>
            </a:r>
            <a:r>
              <a:rPr lang="en-US" altLang="zh-TW" dirty="0"/>
              <a:t>TCP</a:t>
            </a:r>
            <a:r>
              <a:rPr lang="zh-TW" altLang="en-US" dirty="0"/>
              <a:t>版本</a:t>
            </a:r>
            <a:r>
              <a:rPr lang="en-US" altLang="zh-TW" dirty="0"/>
              <a:t>File Transfer</a:t>
            </a:r>
            <a:r>
              <a:rPr lang="zh-TW" altLang="en-US" dirty="0"/>
              <a:t>的功能</a:t>
            </a:r>
            <a:endParaRPr lang="en-US" altLang="zh-TW" dirty="0"/>
          </a:p>
          <a:p>
            <a:r>
              <a:rPr lang="zh-TW" altLang="en-US" dirty="0"/>
              <a:t>程式可以傳送也可以接收資料</a:t>
            </a:r>
            <a:r>
              <a:rPr lang="en-US" altLang="zh-TW" dirty="0"/>
              <a:t>(</a:t>
            </a:r>
            <a:r>
              <a:rPr lang="zh-TW" altLang="en-US" dirty="0"/>
              <a:t>可從</a:t>
            </a:r>
            <a:r>
              <a:rPr lang="en-US" altLang="zh-TW" dirty="0"/>
              <a:t>input</a:t>
            </a:r>
            <a:r>
              <a:rPr lang="zh-TW" altLang="en-US" dirty="0"/>
              <a:t>控制是要傳還是要送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能傳送</a:t>
            </a:r>
            <a:r>
              <a:rPr lang="en-US" altLang="zh-TW" dirty="0"/>
              <a:t>1MB, 10MB, 100MB</a:t>
            </a:r>
            <a:r>
              <a:rPr lang="zh-TW" altLang="en-US" dirty="0"/>
              <a:t>的測資，且不能把東西送壞掉</a:t>
            </a:r>
            <a:endParaRPr lang="en-US" altLang="zh-TW" dirty="0"/>
          </a:p>
          <a:p>
            <a:r>
              <a:rPr lang="zh-TW" altLang="en-US" dirty="0"/>
              <a:t>紀錄下傳送的</a:t>
            </a:r>
            <a:r>
              <a:rPr lang="en-US" altLang="zh-TW" dirty="0"/>
              <a:t>LOG</a:t>
            </a:r>
            <a:r>
              <a:rPr lang="zh-TW" altLang="en-US" dirty="0"/>
              <a:t>  每</a:t>
            </a:r>
            <a:r>
              <a:rPr lang="en-US" altLang="zh-TW" dirty="0"/>
              <a:t>5%</a:t>
            </a:r>
            <a:r>
              <a:rPr lang="zh-TW" altLang="en-US" dirty="0"/>
              <a:t> 記錄一筆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endParaRPr lang="en-US" altLang="zh-TW" dirty="0"/>
          </a:p>
          <a:p>
            <a:pPr lvl="1"/>
            <a:r>
              <a:rPr lang="en-US" altLang="zh-TW" dirty="0"/>
              <a:t>5% </a:t>
            </a:r>
            <a:r>
              <a:rPr lang="en-US" altLang="zh-TW" dirty="0" smtClean="0"/>
              <a:t>2018/03/20 </a:t>
            </a:r>
            <a:r>
              <a:rPr lang="en-US" altLang="zh-TW" dirty="0"/>
              <a:t>12:00:20</a:t>
            </a:r>
          </a:p>
          <a:p>
            <a:pPr lvl="1"/>
            <a:r>
              <a:rPr lang="en-US" altLang="zh-TW" dirty="0"/>
              <a:t>10</a:t>
            </a:r>
            <a:r>
              <a:rPr lang="en-US" altLang="zh-TW"/>
              <a:t>% </a:t>
            </a:r>
            <a:r>
              <a:rPr lang="en-US" altLang="zh-TW" smtClean="0"/>
              <a:t>2018/03/20 </a:t>
            </a:r>
            <a:r>
              <a:rPr lang="en-US" altLang="zh-TW" dirty="0"/>
              <a:t>12:02:32</a:t>
            </a:r>
          </a:p>
          <a:p>
            <a:r>
              <a:rPr lang="en-US" altLang="zh-TW" dirty="0"/>
              <a:t>UDP</a:t>
            </a:r>
            <a:r>
              <a:rPr lang="zh-TW" altLang="en-US" dirty="0"/>
              <a:t>版本需記錄下</a:t>
            </a:r>
            <a:r>
              <a:rPr lang="en-US" altLang="zh-TW" dirty="0"/>
              <a:t>Packet Loss Rate (</a:t>
            </a:r>
            <a:r>
              <a:rPr lang="zh-TW" altLang="en-US" dirty="0"/>
              <a:t>遺失封包</a:t>
            </a:r>
            <a:r>
              <a:rPr lang="en-US" altLang="zh-TW" dirty="0"/>
              <a:t>/</a:t>
            </a:r>
            <a:r>
              <a:rPr lang="zh-TW" altLang="en-US" dirty="0"/>
              <a:t>總傳送封包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100%)</a:t>
            </a:r>
          </a:p>
          <a:p>
            <a:r>
              <a:rPr lang="zh-TW" altLang="en-US" dirty="0"/>
              <a:t>心得</a:t>
            </a:r>
            <a:r>
              <a:rPr lang="en-US" altLang="zh-TW" dirty="0"/>
              <a:t>200</a:t>
            </a:r>
            <a:r>
              <a:rPr lang="zh-TW" altLang="en-US" dirty="0"/>
              <a:t>字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32913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</a:t>
            </a:r>
            <a:r>
              <a:rPr lang="zh-TW" altLang="en-US" dirty="0"/>
              <a:t>作業繳交資訊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Moodle </a:t>
            </a:r>
            <a:r>
              <a:rPr lang="zh-TW" altLang="en-US" dirty="0"/>
              <a:t>上傳作業</a:t>
            </a:r>
            <a:endParaRPr lang="en-US" altLang="zh-TW" dirty="0"/>
          </a:p>
          <a:p>
            <a:r>
              <a:rPr lang="zh-TW" altLang="en-US" dirty="0"/>
              <a:t>報告請用</a:t>
            </a:r>
            <a:r>
              <a:rPr lang="en-US" altLang="zh-TW" dirty="0"/>
              <a:t>PDF</a:t>
            </a:r>
            <a:r>
              <a:rPr lang="zh-TW" altLang="en-US" dirty="0"/>
              <a:t>檔，</a:t>
            </a:r>
            <a:r>
              <a:rPr lang="en-US" altLang="zh-TW" dirty="0"/>
              <a:t>code</a:t>
            </a:r>
            <a:r>
              <a:rPr lang="zh-TW" altLang="en-US" dirty="0"/>
              <a:t>請用</a:t>
            </a:r>
            <a:r>
              <a:rPr lang="en-US" altLang="zh-TW" dirty="0"/>
              <a:t>.c</a:t>
            </a:r>
            <a:r>
              <a:rPr lang="zh-TW" altLang="en-US" dirty="0"/>
              <a:t>或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檔，總共需要上傳兩個檔案</a:t>
            </a:r>
            <a:endParaRPr lang="en-US" altLang="zh-TW" dirty="0"/>
          </a:p>
          <a:p>
            <a:r>
              <a:rPr lang="zh-TW" altLang="en-US" dirty="0"/>
              <a:t>將兩個檔案壓縮</a:t>
            </a:r>
            <a:r>
              <a:rPr lang="en-US" altLang="zh-TW" dirty="0"/>
              <a:t>,</a:t>
            </a:r>
            <a:r>
              <a:rPr lang="zh-TW" altLang="en-US" dirty="0"/>
              <a:t> 檔名用自己的學號加上編號命名</a:t>
            </a:r>
            <a:endParaRPr lang="en-US" altLang="zh-TW" dirty="0"/>
          </a:p>
          <a:p>
            <a:pPr lvl="1"/>
            <a:r>
              <a:rPr lang="zh-TW" altLang="en-US" dirty="0"/>
              <a:t>例如 </a:t>
            </a:r>
            <a:r>
              <a:rPr lang="en-US" altLang="zh-TW" dirty="0"/>
              <a:t>P76031292_lab2_v1.zip</a:t>
            </a:r>
          </a:p>
          <a:p>
            <a:r>
              <a:rPr lang="en-US" altLang="zh-TW" dirty="0"/>
              <a:t>DUE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2018. 4. 9(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23:59</a:t>
            </a:r>
          </a:p>
          <a:p>
            <a:endParaRPr lang="en-US" altLang="zh-TW" dirty="0"/>
          </a:p>
          <a:p>
            <a:r>
              <a:rPr lang="en-US" altLang="zh-TW" dirty="0"/>
              <a:t>TA mail :wucy@locust.csie.ncku.edu.tw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93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These two process should be different computer</a:t>
            </a:r>
          </a:p>
          <a:p>
            <a:r>
              <a:rPr lang="en-US" altLang="zh-TW" dirty="0"/>
              <a:t>Using IP + port + protocol to describe a communication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718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OSI model</a:t>
            </a:r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35" y="0"/>
            <a:ext cx="7182365" cy="6858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5192486" y="2503713"/>
            <a:ext cx="6618514" cy="11974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3825630" y="2471054"/>
            <a:ext cx="1110343" cy="326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30085" y="1850571"/>
            <a:ext cx="23778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/>
              <a:t>socket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406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TCP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Transmission Control Protocol</a:t>
            </a:r>
          </a:p>
          <a:p>
            <a:r>
              <a:rPr kumimoji="1" lang="en-US" altLang="zh-TW" dirty="0"/>
              <a:t>Reliable(</a:t>
            </a:r>
            <a:r>
              <a:rPr lang="en-US" altLang="zh-TW" dirty="0"/>
              <a:t>Three-way handshake)</a:t>
            </a:r>
          </a:p>
          <a:p>
            <a:r>
              <a:rPr lang="en-US" altLang="zh-TW" dirty="0"/>
              <a:t>In-order</a:t>
            </a:r>
            <a:endParaRPr lang="zh-TW" altLang="en-US" dirty="0"/>
          </a:p>
          <a:p>
            <a:r>
              <a:rPr lang="en-US" altLang="zh-TW" dirty="0"/>
              <a:t>Retransmission</a:t>
            </a:r>
          </a:p>
          <a:p>
            <a:r>
              <a:rPr lang="en-US" altLang="zh-TW" dirty="0"/>
              <a:t>Deprecate</a:t>
            </a:r>
            <a:r>
              <a:rPr lang="zh-TW" altLang="en-US" dirty="0"/>
              <a:t> </a:t>
            </a:r>
            <a:r>
              <a:rPr lang="en-US" altLang="zh-TW" dirty="0"/>
              <a:t>duplicated</a:t>
            </a:r>
            <a:r>
              <a:rPr lang="zh-TW" altLang="en-US" dirty="0"/>
              <a:t> </a:t>
            </a:r>
            <a:r>
              <a:rPr lang="en-US" altLang="zh-TW" dirty="0"/>
              <a:t>packets</a:t>
            </a:r>
          </a:p>
          <a:p>
            <a:r>
              <a:rPr lang="en-US" altLang="zh-TW" dirty="0"/>
              <a:t>congestion control/ flow control</a:t>
            </a:r>
          </a:p>
        </p:txBody>
      </p:sp>
    </p:spTree>
    <p:extLst>
      <p:ext uri="{BB962C8B-B14F-4D97-AF65-F5344CB8AC3E}">
        <p14:creationId xmlns:p14="http://schemas.microsoft.com/office/powerpoint/2010/main" val="2333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Establish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r>
              <a:rPr lang="en-US" altLang="zh-TW" dirty="0"/>
              <a:t>Bind address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r>
              <a:rPr lang="en-US" altLang="zh-TW" dirty="0"/>
              <a:t>Designate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r>
              <a:rPr lang="en-US" altLang="zh-TW" dirty="0"/>
              <a:t>Waiting</a:t>
            </a:r>
            <a:r>
              <a:rPr lang="zh-TW" altLang="en-US" dirty="0"/>
              <a:t> </a:t>
            </a:r>
            <a:r>
              <a:rPr lang="en-US" altLang="zh-TW" dirty="0"/>
              <a:t>client</a:t>
            </a:r>
            <a:r>
              <a:rPr lang="is-IS" altLang="zh-TW" dirty="0"/>
              <a:t>…</a:t>
            </a:r>
            <a:endParaRPr lang="en-US" altLang="zh-TW" dirty="0"/>
          </a:p>
          <a:p>
            <a:r>
              <a:rPr lang="en-US" altLang="zh-TW" dirty="0"/>
              <a:t>Read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</a:p>
          <a:p>
            <a:r>
              <a:rPr lang="en-US" altLang="zh-TW" dirty="0"/>
              <a:t>Close</a:t>
            </a:r>
            <a:r>
              <a:rPr lang="zh-TW" altLang="en-US" dirty="0"/>
              <a:t> </a:t>
            </a:r>
            <a:r>
              <a:rPr lang="en-US" altLang="zh-TW" dirty="0"/>
              <a:t>socket</a:t>
            </a:r>
            <a:endParaRPr lang="zh-TW" altLang="en-US" dirty="0"/>
          </a:p>
        </p:txBody>
      </p:sp>
      <p:pic>
        <p:nvPicPr>
          <p:cNvPr id="1026" name="Picture 2" descr="http://pic.pimg.tw/kezeodsnx/4a83b89243c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4403"/>
            <a:ext cx="5102352" cy="63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TW" dirty="0" err="1"/>
              <a:t>int</a:t>
            </a:r>
            <a:r>
              <a:rPr kumimoji="1" lang="en-US" altLang="zh-TW" dirty="0"/>
              <a:t> socket(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domain 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type,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protocal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en-US" altLang="zh-TW" dirty="0"/>
              <a:t>Domain :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r>
              <a:rPr lang="en-US" altLang="zh-TW" b="1" dirty="0"/>
              <a:t>type</a:t>
            </a:r>
            <a:r>
              <a:rPr kumimoji="1" lang="en-US" altLang="zh-TW" dirty="0"/>
              <a:t> :</a:t>
            </a:r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r>
              <a:rPr lang="en-US" altLang="zh-TW" b="1" dirty="0"/>
              <a:t>Protocol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  <a:r>
              <a:rPr lang="zh-TW" altLang="en-US" dirty="0"/>
              <a:t>設定</a:t>
            </a:r>
            <a:r>
              <a:rPr lang="en-US" altLang="zh-TW" dirty="0"/>
              <a:t>socket</a:t>
            </a:r>
            <a:r>
              <a:rPr lang="zh-TW" altLang="en-US" dirty="0"/>
              <a:t>的協定標準，一般來說都會設為</a:t>
            </a:r>
            <a:r>
              <a:rPr lang="en-US" altLang="zh-TW" dirty="0"/>
              <a:t>0</a:t>
            </a:r>
            <a:r>
              <a:rPr lang="zh-TW" altLang="en-US" dirty="0"/>
              <a:t>，讓</a:t>
            </a:r>
            <a:r>
              <a:rPr lang="en-US" altLang="zh-TW" dirty="0"/>
              <a:t>kernel</a:t>
            </a:r>
            <a:r>
              <a:rPr lang="zh-TW" altLang="en-US" dirty="0"/>
              <a:t>選擇</a:t>
            </a:r>
            <a:r>
              <a:rPr lang="en-US" altLang="zh-TW" dirty="0"/>
              <a:t>type</a:t>
            </a:r>
            <a:r>
              <a:rPr lang="zh-TW" altLang="en-US" dirty="0"/>
              <a:t>對應的默認協議。</a:t>
            </a:r>
            <a:endParaRPr lang="en-US" altLang="zh-TW" b="1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19440B1C-61E7-43F9-A0EA-3EA98C24F1DB}"/>
              </a:ext>
            </a:extLst>
          </p:cNvPr>
          <p:cNvSpPr txBox="1">
            <a:spLocks/>
          </p:cNvSpPr>
          <p:nvPr/>
        </p:nvSpPr>
        <p:spPr>
          <a:xfrm>
            <a:off x="2284828" y="28220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u"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="" xmlns:a16="http://schemas.microsoft.com/office/drawing/2014/main" id="{C9648EC2-FCA1-4B8D-AE72-80A6AB7896FB}"/>
              </a:ext>
            </a:extLst>
          </p:cNvPr>
          <p:cNvSpPr txBox="1">
            <a:spLocks/>
          </p:cNvSpPr>
          <p:nvPr/>
        </p:nvSpPr>
        <p:spPr>
          <a:xfrm>
            <a:off x="2241451" y="2866203"/>
            <a:ext cx="77090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AF_UNIX/AF_LOCAL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AF_INET , AF_INET6</a:t>
            </a:r>
            <a:endParaRPr lang="zh-TW" altLang="en-US" sz="2400" dirty="0"/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="" xmlns:a16="http://schemas.microsoft.com/office/drawing/2014/main" id="{CC32F545-B04E-43FC-8378-A99504BCB249}"/>
              </a:ext>
            </a:extLst>
          </p:cNvPr>
          <p:cNvSpPr txBox="1">
            <a:spLocks/>
          </p:cNvSpPr>
          <p:nvPr/>
        </p:nvSpPr>
        <p:spPr>
          <a:xfrm>
            <a:off x="2241451" y="4366513"/>
            <a:ext cx="7709095" cy="1007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SOCK_STREAM</a:t>
            </a:r>
            <a:r>
              <a:rPr lang="zh-TW" altLang="en-US" sz="2400" dirty="0"/>
              <a:t>：</a:t>
            </a:r>
            <a:r>
              <a:rPr lang="en-US" altLang="zh-TW" sz="2400" dirty="0"/>
              <a:t>TCP</a:t>
            </a:r>
            <a:r>
              <a:rPr lang="zh-TW" altLang="en-US" sz="2400" dirty="0"/>
              <a:t>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SOCK_DGRAM</a:t>
            </a:r>
            <a:r>
              <a:rPr lang="zh-TW" altLang="en-US" sz="2400" dirty="0"/>
              <a:t>：</a:t>
            </a:r>
            <a:r>
              <a:rPr lang="en-US" altLang="zh-TW" sz="2400" dirty="0"/>
              <a:t>UDP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433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Client</a:t>
            </a:r>
            <a:r>
              <a:rPr lang="zh-TW" altLang="en-US" dirty="0"/>
              <a:t>連向</a:t>
            </a:r>
            <a:r>
              <a:rPr lang="en-US" altLang="zh-TW" dirty="0"/>
              <a:t>Server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6257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dirty="0"/>
          </a:p>
          <a:p>
            <a:pPr lvl="1"/>
            <a:r>
              <a:rPr lang="en-US" altLang="zh-TW" dirty="0"/>
              <a:t>IP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</a:p>
          <a:p>
            <a:pPr lvl="1"/>
            <a:r>
              <a:rPr lang="en-US" altLang="zh-TW" dirty="0" err="1"/>
              <a:t>netinet</a:t>
            </a:r>
            <a:r>
              <a:rPr lang="en-US" altLang="zh-TW" dirty="0"/>
              <a:t>/</a:t>
            </a:r>
            <a:r>
              <a:rPr lang="en-US" altLang="zh-TW" dirty="0" err="1"/>
              <a:t>in.h</a:t>
            </a:r>
            <a:r>
              <a:rPr lang="zh-TW" altLang="en-US" dirty="0"/>
              <a:t>已經為我們定義好了一個</a:t>
            </a:r>
            <a:r>
              <a:rPr lang="en-US" altLang="zh-TW" dirty="0"/>
              <a:t>struct </a:t>
            </a:r>
            <a:r>
              <a:rPr lang="en-US" altLang="zh-TW" dirty="0" err="1"/>
              <a:t>sockaddr_in</a:t>
            </a:r>
            <a:r>
              <a:rPr lang="zh-TW" altLang="en-US" dirty="0"/>
              <a:t>來儲存這些資訊</a:t>
            </a:r>
            <a:endParaRPr lang="en-US" altLang="zh-TW" dirty="0"/>
          </a:p>
          <a:p>
            <a:pPr lvl="1"/>
            <a:r>
              <a:rPr lang="en-US" altLang="zh-TW" dirty="0"/>
              <a:t>Ex : </a:t>
            </a:r>
          </a:p>
          <a:p>
            <a:pPr marL="457200" lvl="1" indent="0">
              <a:buNone/>
            </a:pPr>
            <a:r>
              <a:rPr lang="en-US" altLang="zh-TW" sz="1900" dirty="0"/>
              <a:t>struct </a:t>
            </a:r>
            <a:r>
              <a:rPr lang="en-US" altLang="zh-TW" sz="1900" dirty="0" err="1"/>
              <a:t>sockaddr_in</a:t>
            </a:r>
            <a:r>
              <a:rPr lang="en-US" altLang="zh-TW" sz="1900" dirty="0"/>
              <a:t> {</a:t>
            </a:r>
          </a:p>
          <a:p>
            <a:pPr marL="457200" lvl="1" indent="0">
              <a:buNone/>
            </a:pPr>
            <a:r>
              <a:rPr lang="en-US" altLang="zh-TW" sz="1900" dirty="0"/>
              <a:t>    short            </a:t>
            </a:r>
            <a:r>
              <a:rPr lang="en-US" altLang="zh-TW" sz="1900" dirty="0" err="1"/>
              <a:t>sin_family</a:t>
            </a:r>
            <a:r>
              <a:rPr lang="en-US" altLang="zh-TW" sz="1900" dirty="0"/>
              <a:t>;   // AF_INET</a:t>
            </a:r>
          </a:p>
          <a:p>
            <a:pPr marL="457200" lvl="1" indent="0">
              <a:buNone/>
            </a:pPr>
            <a:r>
              <a:rPr lang="en-US" altLang="zh-TW" sz="1900" dirty="0"/>
              <a:t>    unsigned short   </a:t>
            </a:r>
            <a:r>
              <a:rPr lang="en-US" altLang="zh-TW" sz="1900" dirty="0" err="1"/>
              <a:t>sin_port</a:t>
            </a:r>
            <a:r>
              <a:rPr lang="en-US" altLang="zh-TW" sz="1900" dirty="0"/>
              <a:t>;     // port No</a:t>
            </a:r>
          </a:p>
          <a:p>
            <a:pPr marL="457200" lvl="1" indent="0">
              <a:buNone/>
            </a:pPr>
            <a:r>
              <a:rPr lang="en-US" altLang="zh-TW" sz="1900" dirty="0"/>
              <a:t>    struct </a:t>
            </a:r>
            <a:r>
              <a:rPr lang="en-US" altLang="zh-TW" sz="1900" dirty="0" err="1"/>
              <a:t>in_addr</a:t>
            </a:r>
            <a:r>
              <a:rPr lang="en-US" altLang="zh-TW" sz="1900" dirty="0"/>
              <a:t>   </a:t>
            </a:r>
            <a:r>
              <a:rPr lang="en-US" altLang="zh-TW" sz="1900" dirty="0" err="1"/>
              <a:t>sin_addr</a:t>
            </a:r>
            <a:r>
              <a:rPr lang="en-US" altLang="zh-TW" sz="1900" dirty="0"/>
              <a:t>;     // struct </a:t>
            </a:r>
            <a:r>
              <a:rPr lang="en-US" altLang="zh-TW" sz="1900" dirty="0" err="1"/>
              <a:t>in_addr</a:t>
            </a:r>
            <a:endParaRPr lang="en-US" altLang="zh-TW" sz="1900" dirty="0"/>
          </a:p>
          <a:p>
            <a:pPr marL="457200" lvl="1" indent="0">
              <a:buNone/>
            </a:pPr>
            <a:r>
              <a:rPr lang="en-US" altLang="zh-TW" sz="1900" dirty="0"/>
              <a:t>    char             </a:t>
            </a:r>
            <a:r>
              <a:rPr lang="en-US" altLang="zh-TW" sz="1900" dirty="0" err="1"/>
              <a:t>sin_zero</a:t>
            </a:r>
            <a:r>
              <a:rPr lang="en-US" altLang="zh-TW" sz="1900" dirty="0"/>
              <a:t>[8];  // Not used, must be zero */</a:t>
            </a:r>
          </a:p>
          <a:p>
            <a:pPr marL="457200" lvl="1" indent="0">
              <a:buNone/>
            </a:pPr>
            <a:r>
              <a:rPr lang="en-US" altLang="zh-TW" sz="1900" dirty="0"/>
              <a:t>};</a:t>
            </a:r>
          </a:p>
          <a:p>
            <a:pPr marL="457200" lvl="1" indent="0">
              <a:buNone/>
            </a:pPr>
            <a:endParaRPr lang="en-US" altLang="zh-TW" sz="1900" dirty="0"/>
          </a:p>
          <a:p>
            <a:pPr marL="457200" lvl="1" indent="0">
              <a:buNone/>
            </a:pPr>
            <a:r>
              <a:rPr lang="en-US" altLang="zh-TW" sz="1900" dirty="0"/>
              <a:t>struct </a:t>
            </a:r>
            <a:r>
              <a:rPr lang="en-US" altLang="zh-TW" sz="1900" dirty="0" err="1"/>
              <a:t>in_addr</a:t>
            </a:r>
            <a:r>
              <a:rPr lang="en-US" altLang="zh-TW" sz="1900" dirty="0"/>
              <a:t> {</a:t>
            </a:r>
          </a:p>
          <a:p>
            <a:pPr marL="457200" lvl="1" indent="0">
              <a:buNone/>
            </a:pPr>
            <a:r>
              <a:rPr lang="en-US" altLang="zh-TW" sz="1900" dirty="0"/>
              <a:t>    unsigned long </a:t>
            </a:r>
            <a:r>
              <a:rPr lang="en-US" altLang="zh-TW" sz="1900" dirty="0" err="1"/>
              <a:t>s_addr</a:t>
            </a:r>
            <a:r>
              <a:rPr lang="en-US" altLang="zh-TW" sz="1900" dirty="0"/>
              <a:t>;          // load with </a:t>
            </a:r>
            <a:r>
              <a:rPr lang="en-US" altLang="zh-TW" sz="1900" dirty="0" err="1"/>
              <a:t>inet_pton</a:t>
            </a:r>
            <a:r>
              <a:rPr lang="en-US" altLang="zh-TW" sz="1900" dirty="0"/>
              <a:t>()</a:t>
            </a:r>
          </a:p>
          <a:p>
            <a:pPr marL="457200" lvl="1" indent="0">
              <a:buNone/>
            </a:pPr>
            <a:r>
              <a:rPr lang="en-US" altLang="zh-TW" sz="1900" dirty="0"/>
              <a:t>};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lvl="1"/>
            <a:endParaRPr kumimoji="1" lang="en-US" altLang="zh-TW" dirty="0"/>
          </a:p>
          <a:p>
            <a:pPr marL="457200" lvl="1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19440B1C-61E7-43F9-A0EA-3EA98C24F1DB}"/>
              </a:ext>
            </a:extLst>
          </p:cNvPr>
          <p:cNvSpPr txBox="1">
            <a:spLocks/>
          </p:cNvSpPr>
          <p:nvPr/>
        </p:nvSpPr>
        <p:spPr>
          <a:xfrm>
            <a:off x="2284828" y="28220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u"/>
            </a:pPr>
            <a:endParaRPr kumimoji="1"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007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949</Words>
  <Application>Microsoft Office PowerPoint</Application>
  <PresentationFormat>寬螢幕</PresentationFormat>
  <Paragraphs>388</Paragraphs>
  <Slides>32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Lab 1 Introduction</vt:lpstr>
      <vt:lpstr>Environment</vt:lpstr>
      <vt:lpstr>Socket programming</vt:lpstr>
      <vt:lpstr>Socket</vt:lpstr>
      <vt:lpstr>OSI model</vt:lpstr>
      <vt:lpstr>TCP</vt:lpstr>
      <vt:lpstr>TCP flow</vt:lpstr>
      <vt:lpstr>Using System Call </vt:lpstr>
      <vt:lpstr>從Client連向Server</vt:lpstr>
      <vt:lpstr>Using System Call </vt:lpstr>
      <vt:lpstr>Using System Call </vt:lpstr>
      <vt:lpstr>Using System Call </vt:lpstr>
      <vt:lpstr>Using System Call </vt:lpstr>
      <vt:lpstr>Using System Call </vt:lpstr>
      <vt:lpstr>Using System Call </vt:lpstr>
      <vt:lpstr>Using System Call </vt:lpstr>
      <vt:lpstr>Using System Call </vt:lpstr>
      <vt:lpstr>PowerPoint 簡報</vt:lpstr>
      <vt:lpstr>TCP demo</vt:lpstr>
      <vt:lpstr>UDP</vt:lpstr>
      <vt:lpstr>UDP Flow (connectionless)</vt:lpstr>
      <vt:lpstr>UDP demo</vt:lpstr>
      <vt:lpstr>UDP File Transfer: TFTP(1/6)</vt:lpstr>
      <vt:lpstr>UDP File Transfer: TFTP(2/6)</vt:lpstr>
      <vt:lpstr>UDP File Transfer: TFTP(3/6)</vt:lpstr>
      <vt:lpstr>UDP File Transfer: TFTP(4/6)</vt:lpstr>
      <vt:lpstr>UDP File Transfer: TFTP(5/6)</vt:lpstr>
      <vt:lpstr>UDP File Transfer: TFTP(6/6)</vt:lpstr>
      <vt:lpstr>輸入為以下形式</vt:lpstr>
      <vt:lpstr>報告內容包含</vt:lpstr>
      <vt:lpstr>Lab1要求</vt:lpstr>
      <vt:lpstr>Lab1作業繳交資訊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</dc:title>
  <dc:creator>Microsoft</dc:creator>
  <cp:lastModifiedBy>USER</cp:lastModifiedBy>
  <cp:revision>23</cp:revision>
  <dcterms:created xsi:type="dcterms:W3CDTF">2017-03-10T14:55:59Z</dcterms:created>
  <dcterms:modified xsi:type="dcterms:W3CDTF">2018-03-20T06:13:43Z</dcterms:modified>
</cp:coreProperties>
</file>