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7" r:id="rId3"/>
    <p:sldId id="268" r:id="rId4"/>
    <p:sldId id="265" r:id="rId5"/>
    <p:sldId id="263" r:id="rId6"/>
    <p:sldId id="258" r:id="rId7"/>
    <p:sldId id="264" r:id="rId8"/>
    <p:sldId id="266" r:id="rId9"/>
    <p:sldId id="26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44" y="9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1d7b93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1d7b93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dirty="0"/>
              <a:t>Exercise </a:t>
            </a:r>
            <a:r>
              <a:rPr lang="en-US" dirty="0" smtClean="0"/>
              <a:t>9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rPr lang="en-US" sz="2040" dirty="0" smtClean="0"/>
              <a:t>Clock-driven</a:t>
            </a:r>
            <a:endParaRPr sz="20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 err="1"/>
              <a:t>目標</a:t>
            </a:r>
            <a:endParaRPr dirty="0"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66" cy="51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模擬 </a:t>
            </a:r>
            <a:r>
              <a:rPr lang="en-US" altLang="zh-TW" dirty="0" smtClean="0"/>
              <a:t>EDF </a:t>
            </a:r>
            <a:r>
              <a:rPr lang="zh-TW" altLang="en-US" dirty="0" smtClean="0"/>
              <a:t>在單 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 下的排程</a:t>
            </a: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r>
              <a:rPr lang="zh-TW" altLang="en-US" dirty="0" smtClean="0"/>
              <a:t>使用 </a:t>
            </a:r>
            <a:r>
              <a:rPr lang="en-US" altLang="zh-TW" dirty="0" smtClean="0"/>
              <a:t>Clock-driven scheduling 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取可行解中的最小值</a:t>
            </a: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r>
              <a:rPr lang="en-US" altLang="zh-TW" dirty="0" smtClean="0"/>
              <a:t>Ex: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Task0 : release time = 0, execution time = </a:t>
            </a:r>
            <a:r>
              <a:rPr lang="en-US" altLang="zh-TW" dirty="0" smtClean="0"/>
              <a:t>1, </a:t>
            </a:r>
            <a:r>
              <a:rPr lang="en-US" altLang="zh-TW" dirty="0"/>
              <a:t>period = </a:t>
            </a:r>
            <a:r>
              <a:rPr lang="en-US" altLang="zh-TW" dirty="0" smtClean="0"/>
              <a:t>8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Task1 : release time = 0, execution time = 2</a:t>
            </a:r>
            <a:r>
              <a:rPr lang="en-US" altLang="zh-TW" dirty="0" smtClean="0"/>
              <a:t>, </a:t>
            </a:r>
            <a:r>
              <a:rPr lang="en-US" altLang="zh-TW" dirty="0"/>
              <a:t>period = </a:t>
            </a:r>
            <a:r>
              <a:rPr lang="en-US" altLang="zh-TW" dirty="0" smtClean="0"/>
              <a:t>16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Task2 : </a:t>
            </a:r>
            <a:r>
              <a:rPr lang="en-US" altLang="zh-TW" dirty="0"/>
              <a:t>release time = 0, execution time = </a:t>
            </a:r>
            <a:r>
              <a:rPr lang="en-US" altLang="zh-TW" dirty="0" smtClean="0"/>
              <a:t>3, </a:t>
            </a:r>
            <a:r>
              <a:rPr lang="en-US" altLang="zh-TW" dirty="0"/>
              <a:t>period = </a:t>
            </a:r>
            <a:r>
              <a:rPr lang="en-US" altLang="zh-TW" dirty="0" smtClean="0"/>
              <a:t>16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 smtClean="0"/>
              <a:t>Task3 : release time = 0, execution time = 2, aperiodic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 smtClean="0"/>
              <a:t>先計算 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值</a:t>
            </a:r>
            <a:endParaRPr lang="en-US" altLang="zh-TW" dirty="0" smtClean="0"/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1. F &gt;= max(1, 2, 3) &gt;=3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dirty="0" smtClean="0"/>
              <a:t>2. F </a:t>
            </a:r>
            <a:r>
              <a:rPr lang="zh-TW" altLang="en-US" spc="-580" dirty="0">
                <a:latin typeface="Gulim"/>
                <a:cs typeface="Gulim"/>
              </a:rPr>
              <a:t>∈</a:t>
            </a:r>
            <a:r>
              <a:rPr lang="zh-TW" altLang="en-US" spc="-170" dirty="0">
                <a:latin typeface="Gulim"/>
                <a:cs typeface="Gulim"/>
              </a:rPr>
              <a:t> </a:t>
            </a:r>
            <a:r>
              <a:rPr lang="en-US" altLang="zh-TW" spc="-10" dirty="0" smtClean="0"/>
              <a:t>{2, 4, 8, 16}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en-US" altLang="zh-TW" spc="-10" dirty="0" smtClean="0"/>
              <a:t>3.</a:t>
            </a:r>
            <a:r>
              <a:rPr lang="zh-TW" altLang="en-US" spc="-10" dirty="0" smtClean="0"/>
              <a:t> </a:t>
            </a:r>
            <a:r>
              <a:rPr lang="en-US" altLang="zh-TW" spc="-10" dirty="0" smtClean="0"/>
              <a:t>2f </a:t>
            </a:r>
            <a:r>
              <a:rPr lang="en-US" altLang="zh-TW" spc="-10" dirty="0"/>
              <a:t>–</a:t>
            </a:r>
            <a:r>
              <a:rPr lang="en-US" altLang="zh-TW" spc="-10" dirty="0" smtClean="0"/>
              <a:t> </a:t>
            </a:r>
            <a:r>
              <a:rPr lang="en-US" altLang="zh-TW" spc="-10" dirty="0" err="1" smtClean="0"/>
              <a:t>gcd</a:t>
            </a:r>
            <a:r>
              <a:rPr lang="en-US" altLang="zh-TW" spc="-10" dirty="0" smtClean="0"/>
              <a:t>( 8, f) &lt;= 8</a:t>
            </a:r>
            <a:r>
              <a:rPr lang="zh-TW" altLang="en-US" spc="-10" dirty="0" smtClean="0"/>
              <a:t>   </a:t>
            </a:r>
            <a:r>
              <a:rPr lang="en-US" altLang="zh-TW" spc="-10" dirty="0" smtClean="0"/>
              <a:t>(Task0),  2f – </a:t>
            </a:r>
            <a:r>
              <a:rPr lang="en-US" altLang="zh-TW" spc="-10" dirty="0" err="1" smtClean="0"/>
              <a:t>gcd</a:t>
            </a:r>
            <a:r>
              <a:rPr lang="en-US" altLang="zh-TW" spc="-10" dirty="0" smtClean="0"/>
              <a:t>(16,f) &lt;= 16 (Task1, 2</a:t>
            </a:r>
            <a:r>
              <a:rPr lang="zh-TW" altLang="en-US" spc="-10" dirty="0" smtClean="0"/>
              <a:t> 同此式</a:t>
            </a:r>
            <a:r>
              <a:rPr lang="en-US" altLang="zh-TW" spc="-10" dirty="0" smtClean="0"/>
              <a:t>)</a:t>
            </a:r>
          </a:p>
          <a:p>
            <a:pPr marL="1257300" lvl="2" indent="-342900">
              <a:spcBef>
                <a:spcPts val="0"/>
              </a:spcBef>
              <a:buSzPts val="1920"/>
            </a:pPr>
            <a:r>
              <a:rPr lang="zh-TW" altLang="en-US" spc="-10" dirty="0" smtClean="0"/>
              <a:t>可得到最小的 </a:t>
            </a:r>
            <a:r>
              <a:rPr lang="en-US" altLang="zh-TW" spc="-10" dirty="0" smtClean="0"/>
              <a:t>frame </a:t>
            </a:r>
            <a:r>
              <a:rPr lang="zh-TW" altLang="en-US" spc="-10" dirty="0" smtClean="0"/>
              <a:t>為</a:t>
            </a:r>
            <a:r>
              <a:rPr lang="en-US" altLang="zh-TW" spc="-10" dirty="0" smtClean="0"/>
              <a:t> 4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</a:pP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endParaRPr lang="en-US" altLang="zh-TW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342900" lvl="0" indent="-342900">
              <a:spcBef>
                <a:spcPts val="0"/>
              </a:spcBef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endParaRPr lang="en-US" altLang="zh-TW" dirty="0" smtClean="0"/>
          </a:p>
          <a:p>
            <a:pPr marL="342900" indent="-342900">
              <a:spcBef>
                <a:spcPts val="0"/>
              </a:spcBef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zh-TW" altLang="en-US" dirty="0" smtClean="0"/>
              <a:t>排</a:t>
            </a:r>
            <a:r>
              <a:rPr lang="zh-TW" altLang="en-US" dirty="0"/>
              <a:t>程 </a:t>
            </a:r>
            <a:r>
              <a:rPr lang="en-US" altLang="zh-TW" dirty="0"/>
              <a:t>periodic </a:t>
            </a:r>
            <a:r>
              <a:rPr lang="en-US" altLang="zh-TW" dirty="0" smtClean="0"/>
              <a:t>tasks</a:t>
            </a:r>
            <a:endParaRPr lang="en-US" altLang="zh-TW" dirty="0"/>
          </a:p>
          <a:p>
            <a:pPr marL="342900" indent="-342900">
              <a:spcBef>
                <a:spcPts val="0"/>
              </a:spcBef>
            </a:pPr>
            <a:r>
              <a:rPr lang="en-US" altLang="zh-TW" dirty="0"/>
              <a:t>0 Task0 1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dirty="0"/>
              <a:t>1 Task1 3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/>
              <a:t>依照</a:t>
            </a:r>
            <a:r>
              <a:rPr lang="en-US" altLang="zh-TW" dirty="0"/>
              <a:t>execution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排入 </a:t>
            </a:r>
            <a:r>
              <a:rPr lang="en-US" altLang="zh-TW" dirty="0"/>
              <a:t>Task0</a:t>
            </a:r>
            <a:r>
              <a:rPr lang="zh-TW" altLang="en-US" dirty="0"/>
              <a:t> 跟 </a:t>
            </a:r>
            <a:r>
              <a:rPr lang="en-US" altLang="zh-TW" dirty="0"/>
              <a:t>Task1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/>
              <a:t>因為 </a:t>
            </a:r>
            <a:r>
              <a:rPr lang="en-US" altLang="zh-TW" dirty="0"/>
              <a:t>frame</a:t>
            </a:r>
            <a:r>
              <a:rPr lang="zh-TW" altLang="en-US" dirty="0"/>
              <a:t> 長度不足，無法放入 </a:t>
            </a:r>
            <a:r>
              <a:rPr lang="en-US" altLang="zh-TW" dirty="0"/>
              <a:t>Task2 </a:t>
            </a:r>
            <a:r>
              <a:rPr lang="zh-TW" altLang="en-US" dirty="0"/>
              <a:t>，必須等待下個</a:t>
            </a:r>
            <a:r>
              <a:rPr lang="en-US" altLang="zh-TW" dirty="0"/>
              <a:t>frame</a:t>
            </a:r>
          </a:p>
          <a:p>
            <a:pPr marL="342900" indent="-342900">
              <a:spcBef>
                <a:spcPts val="0"/>
              </a:spcBef>
            </a:pPr>
            <a:r>
              <a:rPr lang="en-US" altLang="zh-TW" dirty="0"/>
              <a:t>4 Task2 7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zh-TW" altLang="en-US" dirty="0"/>
              <a:t>只</a:t>
            </a:r>
            <a:r>
              <a:rPr lang="zh-TW" altLang="en-US" dirty="0" smtClean="0"/>
              <a:t>剩下 </a:t>
            </a:r>
            <a:r>
              <a:rPr lang="en-US" altLang="zh-TW" dirty="0"/>
              <a:t>Task2</a:t>
            </a:r>
            <a:r>
              <a:rPr lang="zh-TW" altLang="en-US" dirty="0"/>
              <a:t> 將其排上</a:t>
            </a:r>
            <a:endParaRPr lang="en-US" altLang="zh-TW" dirty="0"/>
          </a:p>
          <a:p>
            <a:pPr marL="342900" indent="-342900">
              <a:spcBef>
                <a:spcPts val="0"/>
              </a:spcBef>
            </a:pPr>
            <a:r>
              <a:rPr lang="en-US" altLang="zh-TW" dirty="0"/>
              <a:t>8 Task0 9</a:t>
            </a:r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Task0</a:t>
            </a:r>
            <a:r>
              <a:rPr lang="zh-TW" altLang="en-US" dirty="0"/>
              <a:t> 重新 </a:t>
            </a:r>
            <a:r>
              <a:rPr lang="en-US" altLang="zh-TW" dirty="0"/>
              <a:t>release</a:t>
            </a:r>
            <a:r>
              <a:rPr lang="zh-TW" altLang="en-US" dirty="0"/>
              <a:t>，將其排上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altLang="zh-TW" dirty="0"/>
              <a:t>Hyper period</a:t>
            </a:r>
            <a:r>
              <a:rPr lang="zh-TW" altLang="en-US" dirty="0"/>
              <a:t> 內的 </a:t>
            </a:r>
            <a:r>
              <a:rPr lang="en-US" altLang="zh-TW" dirty="0"/>
              <a:t>Task</a:t>
            </a:r>
            <a:r>
              <a:rPr lang="zh-TW" altLang="en-US" dirty="0"/>
              <a:t> 排程結束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3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zh-TW" altLang="en-US" dirty="0" smtClean="0"/>
              <a:t>依照剛剛排程，得到 </a:t>
            </a:r>
            <a:r>
              <a:rPr lang="en-US" altLang="zh-TW" dirty="0" smtClean="0"/>
              <a:t>periodic tasks</a:t>
            </a:r>
            <a:r>
              <a:rPr lang="zh-TW" altLang="en-US" dirty="0" smtClean="0"/>
              <a:t>的排</a:t>
            </a:r>
            <a:r>
              <a:rPr lang="zh-TW" altLang="en-US" dirty="0"/>
              <a:t>程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0 </a:t>
            </a:r>
            <a:r>
              <a:rPr lang="en-US" altLang="zh-TW" dirty="0"/>
              <a:t>Task0 1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1 Task1 3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4 </a:t>
            </a:r>
            <a:r>
              <a:rPr lang="en-US" altLang="zh-TW" dirty="0"/>
              <a:t>Task2 7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8 </a:t>
            </a:r>
            <a:r>
              <a:rPr lang="en-US" altLang="zh-TW" dirty="0"/>
              <a:t>Task0 </a:t>
            </a:r>
            <a:r>
              <a:rPr lang="en-US" altLang="zh-TW" dirty="0" smtClean="0"/>
              <a:t>9</a:t>
            </a:r>
          </a:p>
          <a:p>
            <a:pPr marL="342900" indent="-342900">
              <a:spcBef>
                <a:spcPts val="0"/>
              </a:spcBef>
            </a:pPr>
            <a:r>
              <a:rPr lang="zh-TW" altLang="en-US" dirty="0" smtClean="0"/>
              <a:t>剩下的 </a:t>
            </a:r>
            <a:r>
              <a:rPr lang="en-US" altLang="zh-TW" dirty="0" smtClean="0"/>
              <a:t>aperiodic task</a:t>
            </a:r>
            <a:r>
              <a:rPr lang="zh-TW" altLang="en-US" dirty="0" smtClean="0"/>
              <a:t> 其 </a:t>
            </a:r>
            <a:r>
              <a:rPr lang="en-US" altLang="zh-TW" dirty="0" smtClean="0"/>
              <a:t>execution time</a:t>
            </a:r>
            <a:r>
              <a:rPr lang="zh-TW" altLang="en-US" dirty="0" smtClean="0"/>
              <a:t> 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，在 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 之間找足夠長的時間排入</a:t>
            </a:r>
            <a:endParaRPr lang="en-US" altLang="zh-TW" dirty="0" smtClean="0"/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0 Task0 1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1 Task1 </a:t>
            </a:r>
            <a:r>
              <a:rPr lang="en-US" altLang="zh-TW" dirty="0" smtClean="0"/>
              <a:t>3</a:t>
            </a:r>
          </a:p>
          <a:p>
            <a:pPr marL="1257300" lvl="2" indent="-342900">
              <a:spcBef>
                <a:spcPts val="0"/>
              </a:spcBef>
            </a:pPr>
            <a:r>
              <a:rPr lang="zh-TW" altLang="en-US" dirty="0" smtClean="0"/>
              <a:t>此 </a:t>
            </a:r>
            <a:r>
              <a:rPr lang="en-US" altLang="zh-TW" dirty="0" smtClean="0"/>
              <a:t>frame </a:t>
            </a:r>
            <a:r>
              <a:rPr lang="zh-TW" altLang="en-US" dirty="0" smtClean="0"/>
              <a:t>剩下 </a:t>
            </a:r>
            <a:r>
              <a:rPr lang="en-US" altLang="zh-TW" dirty="0" smtClean="0"/>
              <a:t>1</a:t>
            </a:r>
            <a:r>
              <a:rPr lang="zh-TW" altLang="en-US" dirty="0" smtClean="0"/>
              <a:t> 時間</a:t>
            </a:r>
            <a:r>
              <a:rPr lang="zh-TW" altLang="en-US" dirty="0"/>
              <a:t>單位</a:t>
            </a:r>
            <a:r>
              <a:rPr lang="zh-TW" altLang="en-US" dirty="0" smtClean="0"/>
              <a:t>，無法放入 </a:t>
            </a:r>
            <a:r>
              <a:rPr lang="en-US" altLang="zh-TW" dirty="0" smtClean="0"/>
              <a:t>Task3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4 Task2 </a:t>
            </a:r>
            <a:r>
              <a:rPr lang="en-US" altLang="zh-TW" dirty="0" smtClean="0"/>
              <a:t>7</a:t>
            </a:r>
          </a:p>
          <a:p>
            <a:pPr marL="1257300" lvl="2" indent="-342900">
              <a:spcBef>
                <a:spcPts val="0"/>
              </a:spcBef>
            </a:pPr>
            <a:r>
              <a:rPr lang="zh-TW" altLang="en-US" dirty="0" smtClean="0"/>
              <a:t>此 </a:t>
            </a:r>
            <a:r>
              <a:rPr lang="en-US" altLang="zh-TW" dirty="0" smtClean="0"/>
              <a:t>frame </a:t>
            </a:r>
            <a:r>
              <a:rPr lang="zh-TW" altLang="en-US" dirty="0"/>
              <a:t>剩下 </a:t>
            </a:r>
            <a:r>
              <a:rPr lang="en-US" altLang="zh-TW" dirty="0"/>
              <a:t>1</a:t>
            </a:r>
            <a:r>
              <a:rPr lang="zh-TW" altLang="en-US" dirty="0"/>
              <a:t> 時間單位，無法放入 </a:t>
            </a:r>
            <a:r>
              <a:rPr lang="en-US" altLang="zh-TW" dirty="0" smtClean="0"/>
              <a:t>Task3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8 Task0 </a:t>
            </a:r>
            <a:r>
              <a:rPr lang="en-US" altLang="zh-TW" dirty="0" smtClean="0"/>
              <a:t>9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9</a:t>
            </a:r>
            <a:r>
              <a:rPr lang="zh-TW" altLang="en-US" dirty="0" smtClean="0"/>
              <a:t> </a:t>
            </a:r>
            <a:r>
              <a:rPr lang="en-US" altLang="zh-TW" dirty="0" smtClean="0"/>
              <a:t>Task3 11</a:t>
            </a:r>
          </a:p>
          <a:p>
            <a:pPr marL="1257300" lvl="2" indent="-342900">
              <a:spcBef>
                <a:spcPts val="0"/>
              </a:spcBef>
            </a:pPr>
            <a:r>
              <a:rPr lang="zh-TW" altLang="en-US" dirty="0" smtClean="0"/>
              <a:t>此處還存有足夠的時間，可以放入 </a:t>
            </a:r>
            <a:r>
              <a:rPr lang="en-US" altLang="zh-TW" dirty="0" smtClean="0"/>
              <a:t>Task3</a:t>
            </a:r>
            <a:endParaRPr lang="en-US" altLang="zh-TW" dirty="0"/>
          </a:p>
          <a:p>
            <a:pPr marL="342900" indent="-342900">
              <a:spcBef>
                <a:spcPts val="0"/>
              </a:spcBef>
            </a:pPr>
            <a:endParaRPr lang="en-US" altLang="zh-TW" dirty="0" smtClean="0"/>
          </a:p>
          <a:p>
            <a:pPr marL="800100" lvl="1" indent="-342900">
              <a:spcBef>
                <a:spcPts val="0"/>
              </a:spcBef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73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先排好 </a:t>
            </a:r>
            <a:r>
              <a:rPr lang="en-US" altLang="zh-TW" spc="-10" dirty="0" smtClean="0"/>
              <a:t>periodic</a:t>
            </a:r>
            <a:r>
              <a:rPr lang="zh-TW" altLang="en-US" spc="-10" dirty="0" smtClean="0"/>
              <a:t> 的 </a:t>
            </a:r>
            <a:r>
              <a:rPr lang="en-US" altLang="zh-TW" spc="-10" dirty="0"/>
              <a:t>t</a:t>
            </a:r>
            <a:r>
              <a:rPr lang="en-US" altLang="zh-TW" spc="-10" dirty="0" smtClean="0"/>
              <a:t>asks</a:t>
            </a:r>
            <a:r>
              <a:rPr lang="zh-TW" altLang="en-US" spc="-10" dirty="0" smtClean="0"/>
              <a:t>，再將 </a:t>
            </a:r>
            <a:r>
              <a:rPr lang="en-US" altLang="zh-TW" spc="-10" dirty="0" smtClean="0"/>
              <a:t>aperiodic task</a:t>
            </a:r>
            <a:r>
              <a:rPr lang="zh-TW" altLang="en-US" spc="-10" dirty="0" smtClean="0"/>
              <a:t> 排入</a:t>
            </a:r>
            <a:endParaRPr lang="en-US" altLang="zh-TW" spc="-10" dirty="0" smtClean="0"/>
          </a:p>
          <a:p>
            <a:r>
              <a:rPr lang="en-US" altLang="zh-TW" spc="-10" dirty="0" smtClean="0"/>
              <a:t>2.</a:t>
            </a:r>
            <a:r>
              <a:rPr lang="zh-TW" altLang="en-US" spc="-10" dirty="0" smtClean="0"/>
              <a:t> </a:t>
            </a:r>
            <a:r>
              <a:rPr lang="zh-TW" altLang="en-US" spc="-10" dirty="0"/>
              <a:t>一</a:t>
            </a:r>
            <a:r>
              <a:rPr lang="zh-TW" altLang="en-US" spc="-10" dirty="0" smtClean="0"/>
              <a:t>次排程一個 </a:t>
            </a:r>
            <a:r>
              <a:rPr lang="en-US" altLang="zh-TW" spc="-10" dirty="0" smtClean="0"/>
              <a:t>frame</a:t>
            </a:r>
            <a:r>
              <a:rPr lang="zh-TW" altLang="en-US" spc="-10" dirty="0" smtClean="0"/>
              <a:t> 的時間長度，不能讓任何 </a:t>
            </a:r>
            <a:r>
              <a:rPr lang="en-US" altLang="zh-TW" spc="-10" dirty="0" smtClean="0"/>
              <a:t>job </a:t>
            </a:r>
            <a:r>
              <a:rPr lang="zh-TW" altLang="en-US" spc="-10" dirty="0" smtClean="0"/>
              <a:t>在兩個不同</a:t>
            </a:r>
            <a:r>
              <a:rPr lang="zh-TW" altLang="en-US" spc="-10" dirty="0"/>
              <a:t>的</a:t>
            </a:r>
            <a:r>
              <a:rPr lang="en-US" altLang="zh-TW" spc="-10" dirty="0" smtClean="0"/>
              <a:t>frame</a:t>
            </a:r>
            <a:r>
              <a:rPr lang="zh-TW" altLang="en-US" spc="-10" dirty="0" smtClean="0"/>
              <a:t>中執行</a:t>
            </a:r>
            <a:endParaRPr lang="en-US" altLang="zh-TW" spc="-10" dirty="0" smtClean="0"/>
          </a:p>
          <a:p>
            <a:r>
              <a:rPr lang="en-US" altLang="zh-TW" spc="-10" dirty="0" smtClean="0"/>
              <a:t>3. frame</a:t>
            </a:r>
            <a:r>
              <a:rPr lang="zh-TW" altLang="en-US" spc="-10" dirty="0" smtClean="0"/>
              <a:t> 長度的計算方法如果忘記了，請回去翻閱 </a:t>
            </a:r>
            <a:r>
              <a:rPr lang="en-US" altLang="zh-TW" dirty="0"/>
              <a:t>Lecture 4 Clock-driven </a:t>
            </a:r>
            <a:r>
              <a:rPr lang="en-US" altLang="zh-TW" dirty="0" smtClean="0"/>
              <a:t>scheduling</a:t>
            </a:r>
            <a:r>
              <a:rPr lang="zh-TW" altLang="en-US" dirty="0"/>
              <a:t> </a:t>
            </a:r>
            <a:r>
              <a:rPr lang="zh-TW" altLang="en-US" dirty="0" smtClean="0"/>
              <a:t>此 </a:t>
            </a:r>
            <a:r>
              <a:rPr lang="en-US" altLang="zh-TW" dirty="0" smtClean="0"/>
              <a:t>PPT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spc="-10" dirty="0" smtClean="0"/>
          </a:p>
        </p:txBody>
      </p:sp>
    </p:spTree>
    <p:extLst>
      <p:ext uri="{BB962C8B-B14F-4D97-AF65-F5344CB8AC3E}">
        <p14:creationId xmlns:p14="http://schemas.microsoft.com/office/powerpoint/2010/main" val="77859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501843" y="18472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/>
              <a:t>input </a:t>
            </a:r>
            <a:r>
              <a:rPr lang="en-US" dirty="0" err="1"/>
              <a:t>格式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501843" y="845128"/>
            <a:ext cx="10905000" cy="5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一開始有兩個數字</a:t>
            </a:r>
            <a:r>
              <a:rPr lang="en-US" dirty="0"/>
              <a:t> m 、 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m </a:t>
            </a:r>
            <a:r>
              <a:rPr lang="en-US" dirty="0" err="1"/>
              <a:t>代表</a:t>
            </a:r>
            <a:r>
              <a:rPr lang="en-US" dirty="0"/>
              <a:t> processor </a:t>
            </a:r>
            <a:r>
              <a:rPr lang="en-US" dirty="0" err="1"/>
              <a:t>的數量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/>
              <a:t>n  </a:t>
            </a:r>
            <a:r>
              <a:rPr lang="en-US" dirty="0" err="1"/>
              <a:t>代表</a:t>
            </a:r>
            <a:r>
              <a:rPr lang="en-US" dirty="0"/>
              <a:t> tasks </a:t>
            </a:r>
            <a:r>
              <a:rPr lang="en-US" dirty="0" err="1"/>
              <a:t>的數量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m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每行有兩個正整數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分別代表該</a:t>
            </a:r>
            <a:r>
              <a:rPr lang="en-US" dirty="0"/>
              <a:t> processor 的 ID 與 </a:t>
            </a:r>
            <a:r>
              <a:rPr lang="en-US" dirty="0" err="1"/>
              <a:t>運算能力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dirty="0" err="1"/>
              <a:t>接下來有</a:t>
            </a:r>
            <a:r>
              <a:rPr lang="en-US" dirty="0"/>
              <a:t> n  行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/>
              <a:t>每行有</a:t>
            </a:r>
            <a:r>
              <a:rPr lang="en-US" dirty="0"/>
              <a:t> 7 </a:t>
            </a:r>
            <a:r>
              <a:rPr lang="en-US" dirty="0" err="1"/>
              <a:t>個正整數，依序代表該</a:t>
            </a:r>
            <a:r>
              <a:rPr lang="en-US" dirty="0"/>
              <a:t> task 的：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ID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release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execution time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deadline</a:t>
            </a:r>
            <a:endParaRPr dirty="0"/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period(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時則為</a:t>
            </a:r>
            <a:r>
              <a:rPr lang="en-US" altLang="zh-TW" dirty="0" smtClean="0"/>
              <a:t>sporadic</a:t>
            </a:r>
            <a:r>
              <a:rPr lang="en-US" dirty="0" smtClean="0"/>
              <a:t>)</a:t>
            </a:r>
          </a:p>
          <a:p>
            <a:pPr marL="1143000" lvl="2" indent="-228600">
              <a:spcBef>
                <a:spcPts val="0"/>
              </a:spcBef>
            </a:pPr>
            <a:r>
              <a:rPr lang="en-US" dirty="0" smtClean="0"/>
              <a:t>preemption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dirty="0"/>
              <a:t>task </a:t>
            </a:r>
            <a:r>
              <a:rPr lang="en-US" dirty="0" err="1"/>
              <a:t>種類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接著有一個數字 </a:t>
            </a:r>
            <a:r>
              <a:rPr lang="en-US" altLang="zh-TW" dirty="0" smtClean="0"/>
              <a:t>p</a:t>
            </a:r>
            <a:r>
              <a:rPr lang="zh-TW" altLang="en-US" dirty="0" smtClean="0"/>
              <a:t> 代表 </a:t>
            </a:r>
            <a:r>
              <a:rPr lang="en-US" altLang="zh-TW" dirty="0" smtClean="0"/>
              <a:t>precedence constraint</a:t>
            </a:r>
            <a:r>
              <a:rPr lang="zh-TW" altLang="en-US" dirty="0" smtClean="0"/>
              <a:t> 的數量</a:t>
            </a:r>
            <a:endParaRPr lang="en-US" altLang="zh-TW" dirty="0" smtClean="0"/>
          </a:p>
          <a:p>
            <a:r>
              <a:rPr lang="zh-TW" altLang="en-US" dirty="0" smtClean="0"/>
              <a:t>後面有 </a:t>
            </a:r>
            <a:r>
              <a:rPr lang="en-US" altLang="zh-TW" dirty="0" smtClean="0"/>
              <a:t>p </a:t>
            </a:r>
            <a:r>
              <a:rPr lang="zh-TW" altLang="en-US" dirty="0" smtClean="0"/>
              <a:t>行，每一行有兩個數字，代表兩個不同 </a:t>
            </a:r>
            <a:r>
              <a:rPr lang="en-US" altLang="zh-TW" dirty="0" smtClean="0"/>
              <a:t>Task</a:t>
            </a:r>
          </a:p>
          <a:p>
            <a:r>
              <a:rPr lang="zh-TW" altLang="en-US" dirty="0" smtClean="0"/>
              <a:t>前面的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必須要比後面的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早做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2</a:t>
            </a:r>
          </a:p>
          <a:p>
            <a:pPr lvl="1"/>
            <a:r>
              <a:rPr lang="en-US" altLang="zh-TW" dirty="0" smtClean="0"/>
              <a:t>0 1</a:t>
            </a:r>
          </a:p>
          <a:p>
            <a:pPr lvl="1"/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</a:p>
          <a:p>
            <a:pPr lvl="1"/>
            <a:r>
              <a:rPr lang="zh-TW" altLang="en-US" dirty="0" smtClean="0"/>
              <a:t>此情況代表必須要做完 </a:t>
            </a:r>
            <a:r>
              <a:rPr lang="en-US" altLang="zh-TW" dirty="0" smtClean="0"/>
              <a:t>Task 0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Task1</a:t>
            </a:r>
          </a:p>
          <a:p>
            <a:pPr lvl="1"/>
            <a:r>
              <a:rPr lang="zh-TW" altLang="en-US" dirty="0" smtClean="0"/>
              <a:t>同理，得先做完 </a:t>
            </a:r>
            <a:r>
              <a:rPr lang="en-US" altLang="zh-TW" dirty="0" smtClean="0"/>
              <a:t>Task1 </a:t>
            </a:r>
            <a:r>
              <a:rPr lang="zh-TW" altLang="en-US" dirty="0" smtClean="0"/>
              <a:t>，才能做 </a:t>
            </a:r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06109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43215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803218" y="32291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6"/>
            <a:endCxn id="5" idx="2"/>
          </p:cNvCxnSpPr>
          <p:nvPr/>
        </p:nvCxnSpPr>
        <p:spPr>
          <a:xfrm>
            <a:off x="597549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6"/>
            <a:endCxn id="6" idx="2"/>
          </p:cNvCxnSpPr>
          <p:nvPr/>
        </p:nvCxnSpPr>
        <p:spPr>
          <a:xfrm>
            <a:off x="8346558" y="3686358"/>
            <a:ext cx="14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18230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553368" y="354289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924428" y="3545156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Task2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1903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Task0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490096" y="3762272"/>
            <a:ext cx="116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Task1</a:t>
            </a:r>
            <a:r>
              <a:rPr lang="zh-TW" altLang="en-US" dirty="0" smtClean="0"/>
              <a:t> 完成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58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把排程的結果印出來</a:t>
            </a:r>
            <a:endParaRPr lang="en-US" altLang="zh-TW" dirty="0" smtClean="0"/>
          </a:p>
          <a:p>
            <a:r>
              <a:rPr lang="zh-TW" altLang="en-US" dirty="0" smtClean="0"/>
              <a:t>按照時間順序，把</a:t>
            </a:r>
            <a:r>
              <a:rPr lang="en-US" altLang="zh-TW" dirty="0" smtClean="0"/>
              <a:t>processor</a:t>
            </a:r>
            <a:r>
              <a:rPr lang="zh-TW" altLang="en-US" dirty="0" smtClean="0"/>
              <a:t>所執行的 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 印出來，一個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r>
              <a:rPr lang="zh-TW" altLang="en-US" dirty="0" smtClean="0"/>
              <a:t>在每個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的前後加上該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的起始時間與結束時間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Processor 1: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0 Task0 1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1 Task1 </a:t>
            </a:r>
            <a:r>
              <a:rPr lang="en-US" altLang="zh-TW" dirty="0" smtClean="0"/>
              <a:t>3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4 </a:t>
            </a:r>
            <a:r>
              <a:rPr lang="en-US" altLang="zh-TW" dirty="0"/>
              <a:t>Task2 </a:t>
            </a:r>
            <a:r>
              <a:rPr lang="en-US" altLang="zh-TW" dirty="0" smtClean="0"/>
              <a:t>7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 smtClean="0"/>
              <a:t>8 </a:t>
            </a:r>
            <a:r>
              <a:rPr lang="en-US" altLang="zh-TW" dirty="0"/>
              <a:t>Task0 9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en-US" altLang="zh-TW" dirty="0"/>
              <a:t>Task3 11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48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r>
              <a:rPr lang="en-US" altLang="zh-TW" dirty="0" err="1"/>
              <a:t>格式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最後印出兩個效能指標，到小數點後第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en-US" altLang="zh-TW" dirty="0" smtClean="0"/>
              <a:t>average waiting time</a:t>
            </a:r>
          </a:p>
          <a:p>
            <a:pPr lvl="1"/>
            <a:r>
              <a:rPr lang="en-US" altLang="zh-TW" dirty="0" smtClean="0"/>
              <a:t>Waiting time : Task</a:t>
            </a:r>
            <a:r>
              <a:rPr lang="zh-TW" altLang="en-US" dirty="0" smtClean="0"/>
              <a:t> 在 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 後，沒有被執行的時間</a:t>
            </a:r>
            <a:endParaRPr lang="en-US" altLang="zh-TW" dirty="0" smtClean="0"/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task</a:t>
            </a:r>
            <a:r>
              <a:rPr lang="zh-TW" altLang="en-US" dirty="0" smtClean="0"/>
              <a:t>的時間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總時間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pPr lvl="1"/>
            <a:r>
              <a:rPr lang="en-US" altLang="zh-TW" dirty="0" smtClean="0"/>
              <a:t>Average Waiting Time : 1.2</a:t>
            </a:r>
          </a:p>
          <a:p>
            <a:pPr lvl="1"/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 smtClean="0"/>
              <a:t>utilization : 1.00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28124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602</Words>
  <Application>Microsoft Office PowerPoint</Application>
  <PresentationFormat>寬螢幕</PresentationFormat>
  <Paragraphs>101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Gulim</vt:lpstr>
      <vt:lpstr>Noto Sans Symbols</vt:lpstr>
      <vt:lpstr>新細明體</vt:lpstr>
      <vt:lpstr>Arial</vt:lpstr>
      <vt:lpstr>Times New Roman</vt:lpstr>
      <vt:lpstr>多面向</vt:lpstr>
      <vt:lpstr>Exercise 9</vt:lpstr>
      <vt:lpstr>目標</vt:lpstr>
      <vt:lpstr>目標</vt:lpstr>
      <vt:lpstr>目標</vt:lpstr>
      <vt:lpstr>Hints</vt:lpstr>
      <vt:lpstr>input 格式</vt:lpstr>
      <vt:lpstr>input 格式</vt:lpstr>
      <vt:lpstr>output 格式</vt:lpstr>
      <vt:lpstr>output 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Windows 使用者</cp:lastModifiedBy>
  <cp:revision>53</cp:revision>
  <dcterms:modified xsi:type="dcterms:W3CDTF">2019-05-15T15:22:41Z</dcterms:modified>
</cp:coreProperties>
</file>